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28"/>
  </p:notesMasterIdLst>
  <p:handoutMasterIdLst>
    <p:handoutMasterId r:id="rId29"/>
  </p:handoutMasterIdLst>
  <p:sldIdLst>
    <p:sldId id="256" r:id="rId5"/>
    <p:sldId id="510" r:id="rId6"/>
    <p:sldId id="509" r:id="rId7"/>
    <p:sldId id="511" r:id="rId8"/>
    <p:sldId id="513" r:id="rId9"/>
    <p:sldId id="514" r:id="rId10"/>
    <p:sldId id="515" r:id="rId11"/>
    <p:sldId id="516" r:id="rId12"/>
    <p:sldId id="520" r:id="rId13"/>
    <p:sldId id="517" r:id="rId14"/>
    <p:sldId id="518" r:id="rId15"/>
    <p:sldId id="512" r:id="rId16"/>
    <p:sldId id="521" r:id="rId17"/>
    <p:sldId id="522" r:id="rId18"/>
    <p:sldId id="523" r:id="rId19"/>
    <p:sldId id="527" r:id="rId20"/>
    <p:sldId id="526" r:id="rId21"/>
    <p:sldId id="528" r:id="rId22"/>
    <p:sldId id="529" r:id="rId23"/>
    <p:sldId id="530" r:id="rId24"/>
    <p:sldId id="531" r:id="rId25"/>
    <p:sldId id="519" r:id="rId26"/>
    <p:sldId id="5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839"/>
    <a:srgbClr val="E483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1" d="100"/>
          <a:sy n="111" d="100"/>
        </p:scale>
        <p:origin x="594" y="96"/>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o, Monica" userId="9abf83a8-c2fa-4731-889a-3e102f7af03f" providerId="ADAL" clId="{C0435CE3-AC81-4D66-93B7-A66F0D134573}"/>
    <pc:docChg chg="custSel addSld delSld modSld sldOrd">
      <pc:chgData name="Martino, Monica" userId="9abf83a8-c2fa-4731-889a-3e102f7af03f" providerId="ADAL" clId="{C0435CE3-AC81-4D66-93B7-A66F0D134573}" dt="2023-12-14T22:09:09.027" v="345" actId="2696"/>
      <pc:docMkLst>
        <pc:docMk/>
      </pc:docMkLst>
      <pc:sldChg chg="modSp mod">
        <pc:chgData name="Martino, Monica" userId="9abf83a8-c2fa-4731-889a-3e102f7af03f" providerId="ADAL" clId="{C0435CE3-AC81-4D66-93B7-A66F0D134573}" dt="2023-12-14T21:58:51.735" v="5" actId="1076"/>
        <pc:sldMkLst>
          <pc:docMk/>
          <pc:sldMk cId="3699835006" sldId="256"/>
        </pc:sldMkLst>
        <pc:spChg chg="mod">
          <ac:chgData name="Martino, Monica" userId="9abf83a8-c2fa-4731-889a-3e102f7af03f" providerId="ADAL" clId="{C0435CE3-AC81-4D66-93B7-A66F0D134573}" dt="2023-12-14T21:58:51.735" v="5" actId="1076"/>
          <ac:spMkLst>
            <pc:docMk/>
            <pc:sldMk cId="3699835006" sldId="256"/>
            <ac:spMk id="3" creationId="{B85758CC-FB00-4D9E-239A-DBE4A207A741}"/>
          </ac:spMkLst>
        </pc:spChg>
        <pc:picChg chg="mod">
          <ac:chgData name="Martino, Monica" userId="9abf83a8-c2fa-4731-889a-3e102f7af03f" providerId="ADAL" clId="{C0435CE3-AC81-4D66-93B7-A66F0D134573}" dt="2023-12-14T21:58:48.478" v="4" actId="1076"/>
          <ac:picMkLst>
            <pc:docMk/>
            <pc:sldMk cId="3699835006" sldId="256"/>
            <ac:picMk id="6" creationId="{5311664C-EF4F-CA4B-E764-E7127FBF446A}"/>
          </ac:picMkLst>
        </pc:picChg>
      </pc:sldChg>
      <pc:sldChg chg="del">
        <pc:chgData name="Martino, Monica" userId="9abf83a8-c2fa-4731-889a-3e102f7af03f" providerId="ADAL" clId="{C0435CE3-AC81-4D66-93B7-A66F0D134573}" dt="2023-12-14T22:08:26.139" v="334" actId="2696"/>
        <pc:sldMkLst>
          <pc:docMk/>
          <pc:sldMk cId="783648607" sldId="429"/>
        </pc:sldMkLst>
      </pc:sldChg>
      <pc:sldChg chg="del">
        <pc:chgData name="Martino, Monica" userId="9abf83a8-c2fa-4731-889a-3e102f7af03f" providerId="ADAL" clId="{C0435CE3-AC81-4D66-93B7-A66F0D134573}" dt="2023-12-14T22:08:28.004" v="335" actId="2696"/>
        <pc:sldMkLst>
          <pc:docMk/>
          <pc:sldMk cId="1249466392" sldId="430"/>
        </pc:sldMkLst>
      </pc:sldChg>
      <pc:sldChg chg="del">
        <pc:chgData name="Martino, Monica" userId="9abf83a8-c2fa-4731-889a-3e102f7af03f" providerId="ADAL" clId="{C0435CE3-AC81-4D66-93B7-A66F0D134573}" dt="2023-12-14T21:58:57.321" v="6" actId="2696"/>
        <pc:sldMkLst>
          <pc:docMk/>
          <pc:sldMk cId="3865773605" sldId="496"/>
        </pc:sldMkLst>
      </pc:sldChg>
      <pc:sldChg chg="del">
        <pc:chgData name="Martino, Monica" userId="9abf83a8-c2fa-4731-889a-3e102f7af03f" providerId="ADAL" clId="{C0435CE3-AC81-4D66-93B7-A66F0D134573}" dt="2023-12-14T22:09:09.027" v="345" actId="2696"/>
        <pc:sldMkLst>
          <pc:docMk/>
          <pc:sldMk cId="2442842964" sldId="497"/>
        </pc:sldMkLst>
      </pc:sldChg>
      <pc:sldChg chg="del">
        <pc:chgData name="Martino, Monica" userId="9abf83a8-c2fa-4731-889a-3e102f7af03f" providerId="ADAL" clId="{C0435CE3-AC81-4D66-93B7-A66F0D134573}" dt="2023-12-14T22:09:07.020" v="344" actId="2696"/>
        <pc:sldMkLst>
          <pc:docMk/>
          <pc:sldMk cId="1795373339" sldId="498"/>
        </pc:sldMkLst>
      </pc:sldChg>
      <pc:sldChg chg="del">
        <pc:chgData name="Martino, Monica" userId="9abf83a8-c2fa-4731-889a-3e102f7af03f" providerId="ADAL" clId="{C0435CE3-AC81-4D66-93B7-A66F0D134573}" dt="2023-12-14T22:09:01.571" v="343" actId="2696"/>
        <pc:sldMkLst>
          <pc:docMk/>
          <pc:sldMk cId="2201432123" sldId="499"/>
        </pc:sldMkLst>
      </pc:sldChg>
      <pc:sldChg chg="del">
        <pc:chgData name="Martino, Monica" userId="9abf83a8-c2fa-4731-889a-3e102f7af03f" providerId="ADAL" clId="{C0435CE3-AC81-4D66-93B7-A66F0D134573}" dt="2023-12-14T22:08:30.258" v="336" actId="2696"/>
        <pc:sldMkLst>
          <pc:docMk/>
          <pc:sldMk cId="2337905978" sldId="500"/>
        </pc:sldMkLst>
      </pc:sldChg>
      <pc:sldChg chg="del">
        <pc:chgData name="Martino, Monica" userId="9abf83a8-c2fa-4731-889a-3e102f7af03f" providerId="ADAL" clId="{C0435CE3-AC81-4D66-93B7-A66F0D134573}" dt="2023-12-14T22:08:35.339" v="337" actId="2696"/>
        <pc:sldMkLst>
          <pc:docMk/>
          <pc:sldMk cId="4048077842" sldId="501"/>
        </pc:sldMkLst>
      </pc:sldChg>
      <pc:sldChg chg="del">
        <pc:chgData name="Martino, Monica" userId="9abf83a8-c2fa-4731-889a-3e102f7af03f" providerId="ADAL" clId="{C0435CE3-AC81-4D66-93B7-A66F0D134573}" dt="2023-12-14T22:08:37.707" v="338" actId="2696"/>
        <pc:sldMkLst>
          <pc:docMk/>
          <pc:sldMk cId="187603525" sldId="502"/>
        </pc:sldMkLst>
      </pc:sldChg>
      <pc:sldChg chg="del">
        <pc:chgData name="Martino, Monica" userId="9abf83a8-c2fa-4731-889a-3e102f7af03f" providerId="ADAL" clId="{C0435CE3-AC81-4D66-93B7-A66F0D134573}" dt="2023-12-14T22:08:42.531" v="339" actId="2696"/>
        <pc:sldMkLst>
          <pc:docMk/>
          <pc:sldMk cId="3828361547" sldId="503"/>
        </pc:sldMkLst>
      </pc:sldChg>
      <pc:sldChg chg="del">
        <pc:chgData name="Martino, Monica" userId="9abf83a8-c2fa-4731-889a-3e102f7af03f" providerId="ADAL" clId="{C0435CE3-AC81-4D66-93B7-A66F0D134573}" dt="2023-12-14T22:08:45.139" v="340" actId="2696"/>
        <pc:sldMkLst>
          <pc:docMk/>
          <pc:sldMk cId="2708356486" sldId="504"/>
        </pc:sldMkLst>
      </pc:sldChg>
      <pc:sldChg chg="del">
        <pc:chgData name="Martino, Monica" userId="9abf83a8-c2fa-4731-889a-3e102f7af03f" providerId="ADAL" clId="{C0435CE3-AC81-4D66-93B7-A66F0D134573}" dt="2023-12-14T22:08:57.131" v="341" actId="2696"/>
        <pc:sldMkLst>
          <pc:docMk/>
          <pc:sldMk cId="3065165948" sldId="505"/>
        </pc:sldMkLst>
      </pc:sldChg>
      <pc:sldChg chg="del">
        <pc:chgData name="Martino, Monica" userId="9abf83a8-c2fa-4731-889a-3e102f7af03f" providerId="ADAL" clId="{C0435CE3-AC81-4D66-93B7-A66F0D134573}" dt="2023-12-14T22:08:59.708" v="342" actId="2696"/>
        <pc:sldMkLst>
          <pc:docMk/>
          <pc:sldMk cId="2151942242" sldId="506"/>
        </pc:sldMkLst>
      </pc:sldChg>
      <pc:sldChg chg="ord">
        <pc:chgData name="Martino, Monica" userId="9abf83a8-c2fa-4731-889a-3e102f7af03f" providerId="ADAL" clId="{C0435CE3-AC81-4D66-93B7-A66F0D134573}" dt="2023-12-14T21:58:03.768" v="1"/>
        <pc:sldMkLst>
          <pc:docMk/>
          <pc:sldMk cId="3204605900" sldId="510"/>
        </pc:sldMkLst>
      </pc:sldChg>
      <pc:sldChg chg="addSp delSp modSp new mod">
        <pc:chgData name="Martino, Monica" userId="9abf83a8-c2fa-4731-889a-3e102f7af03f" providerId="ADAL" clId="{C0435CE3-AC81-4D66-93B7-A66F0D134573}" dt="2023-12-14T22:04:17.618" v="173" actId="1076"/>
        <pc:sldMkLst>
          <pc:docMk/>
          <pc:sldMk cId="773997825" sldId="511"/>
        </pc:sldMkLst>
        <pc:spChg chg="del">
          <ac:chgData name="Martino, Monica" userId="9abf83a8-c2fa-4731-889a-3e102f7af03f" providerId="ADAL" clId="{C0435CE3-AC81-4D66-93B7-A66F0D134573}" dt="2023-12-14T22:02:16.357" v="169" actId="478"/>
          <ac:spMkLst>
            <pc:docMk/>
            <pc:sldMk cId="773997825" sldId="511"/>
            <ac:spMk id="2" creationId="{201A04DA-B011-3210-3B34-840C3DA6B7CE}"/>
          </ac:spMkLst>
        </pc:spChg>
        <pc:spChg chg="del">
          <ac:chgData name="Martino, Monica" userId="9abf83a8-c2fa-4731-889a-3e102f7af03f" providerId="ADAL" clId="{C0435CE3-AC81-4D66-93B7-A66F0D134573}" dt="2023-12-14T22:02:17.092" v="170" actId="478"/>
          <ac:spMkLst>
            <pc:docMk/>
            <pc:sldMk cId="773997825" sldId="511"/>
            <ac:spMk id="3" creationId="{1FB75501-FF4A-ABD9-FB66-4336038D7BA0}"/>
          </ac:spMkLst>
        </pc:spChg>
        <pc:spChg chg="del">
          <ac:chgData name="Martino, Monica" userId="9abf83a8-c2fa-4731-889a-3e102f7af03f" providerId="ADAL" clId="{C0435CE3-AC81-4D66-93B7-A66F0D134573}" dt="2023-12-14T22:02:15.027" v="168" actId="478"/>
          <ac:spMkLst>
            <pc:docMk/>
            <pc:sldMk cId="773997825" sldId="511"/>
            <ac:spMk id="4" creationId="{9F307CFA-C3E1-4945-687A-55A99E4171B2}"/>
          </ac:spMkLst>
        </pc:spChg>
        <pc:spChg chg="del">
          <ac:chgData name="Martino, Monica" userId="9abf83a8-c2fa-4731-889a-3e102f7af03f" providerId="ADAL" clId="{C0435CE3-AC81-4D66-93B7-A66F0D134573}" dt="2023-12-14T22:02:11.309" v="167" actId="478"/>
          <ac:spMkLst>
            <pc:docMk/>
            <pc:sldMk cId="773997825" sldId="511"/>
            <ac:spMk id="5" creationId="{156B6057-6BD8-FA9E-4981-28B0CBE67EDD}"/>
          </ac:spMkLst>
        </pc:spChg>
        <pc:spChg chg="mod">
          <ac:chgData name="Martino, Monica" userId="9abf83a8-c2fa-4731-889a-3e102f7af03f" providerId="ADAL" clId="{C0435CE3-AC81-4D66-93B7-A66F0D134573}" dt="2023-12-14T22:04:10.732" v="172" actId="113"/>
          <ac:spMkLst>
            <pc:docMk/>
            <pc:sldMk cId="773997825" sldId="511"/>
            <ac:spMk id="6" creationId="{EB1E2FDB-4C90-9E7B-E18D-29FDA5ADC5F5}"/>
          </ac:spMkLst>
        </pc:spChg>
        <pc:spChg chg="mod">
          <ac:chgData name="Martino, Monica" userId="9abf83a8-c2fa-4731-889a-3e102f7af03f" providerId="ADAL" clId="{C0435CE3-AC81-4D66-93B7-A66F0D134573}" dt="2023-12-14T22:02:04.845" v="166" actId="20577"/>
          <ac:spMkLst>
            <pc:docMk/>
            <pc:sldMk cId="773997825" sldId="511"/>
            <ac:spMk id="7" creationId="{FE721E94-59EF-BEFF-2165-EB17625C052B}"/>
          </ac:spMkLst>
        </pc:spChg>
        <pc:picChg chg="add mod">
          <ac:chgData name="Martino, Monica" userId="9abf83a8-c2fa-4731-889a-3e102f7af03f" providerId="ADAL" clId="{C0435CE3-AC81-4D66-93B7-A66F0D134573}" dt="2023-12-14T22:04:17.618" v="173" actId="1076"/>
          <ac:picMkLst>
            <pc:docMk/>
            <pc:sldMk cId="773997825" sldId="511"/>
            <ac:picMk id="8" creationId="{F944476C-E5C0-786C-D05B-2D20703B044A}"/>
          </ac:picMkLst>
        </pc:picChg>
      </pc:sldChg>
      <pc:sldChg chg="modSp new mod">
        <pc:chgData name="Martino, Monica" userId="9abf83a8-c2fa-4731-889a-3e102f7af03f" providerId="ADAL" clId="{C0435CE3-AC81-4D66-93B7-A66F0D134573}" dt="2023-12-14T22:08:03.581" v="333" actId="255"/>
        <pc:sldMkLst>
          <pc:docMk/>
          <pc:sldMk cId="592321599" sldId="512"/>
        </pc:sldMkLst>
        <pc:spChg chg="mod">
          <ac:chgData name="Martino, Monica" userId="9abf83a8-c2fa-4731-889a-3e102f7af03f" providerId="ADAL" clId="{C0435CE3-AC81-4D66-93B7-A66F0D134573}" dt="2023-12-14T22:06:06.749" v="205" actId="113"/>
          <ac:spMkLst>
            <pc:docMk/>
            <pc:sldMk cId="592321599" sldId="512"/>
            <ac:spMk id="2" creationId="{C112ABCE-6E9D-D126-45FA-20A6623EFAA8}"/>
          </ac:spMkLst>
        </pc:spChg>
        <pc:spChg chg="mod">
          <ac:chgData name="Martino, Monica" userId="9abf83a8-c2fa-4731-889a-3e102f7af03f" providerId="ADAL" clId="{C0435CE3-AC81-4D66-93B7-A66F0D134573}" dt="2023-12-14T22:08:03.581" v="333" actId="255"/>
          <ac:spMkLst>
            <pc:docMk/>
            <pc:sldMk cId="592321599" sldId="512"/>
            <ac:spMk id="3" creationId="{E7F6423A-ACB0-3D7A-9A1E-4EBA8DCF03B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744A636-D651-4DB1-8EC1-4523D761E7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32F603-8CBE-436E-BDAE-E6C49B3A5F18}">
      <dgm:prSet/>
      <dgm:spPr>
        <a:xfrm>
          <a:off x="1403118" y="519"/>
          <a:ext cx="9112481" cy="1214821"/>
        </a:xfrm>
        <a:prstGeom prst="rect">
          <a:avLst/>
        </a:prstGeom>
        <a:noFill/>
        <a:ln>
          <a:noFill/>
        </a:ln>
        <a:effectLst/>
      </dgm:spPr>
      <dgm:t>
        <a:bodyPr/>
        <a:lstStyle/>
        <a:p>
          <a:pPr>
            <a:buNone/>
          </a:pPr>
          <a:r>
            <a:rPr lang="en-US" dirty="0">
              <a:solidFill>
                <a:sysClr val="window" lastClr="FFFFFF">
                  <a:hueOff val="0"/>
                  <a:satOff val="0"/>
                  <a:lumOff val="0"/>
                  <a:alphaOff val="0"/>
                </a:sysClr>
              </a:solidFill>
              <a:latin typeface="+mn-lt"/>
              <a:ea typeface="+mn-ea"/>
              <a:cs typeface="+mn-cs"/>
            </a:rPr>
            <a:t>AS</a:t>
          </a:r>
          <a:r>
            <a:rPr lang="en-US" b="0" i="0" baseline="0" dirty="0">
              <a:solidFill>
                <a:sysClr val="window" lastClr="FFFFFF">
                  <a:hueOff val="0"/>
                  <a:satOff val="0"/>
                  <a:lumOff val="0"/>
                  <a:alphaOff val="0"/>
                </a:sysClr>
              </a:solidFill>
              <a:latin typeface="+mn-lt"/>
              <a:ea typeface="+mn-ea"/>
              <a:cs typeface="+mn-cs"/>
            </a:rPr>
            <a:t>PIRE is a randomized, double-blinded, phase 3 clinical trial designed to test the efficacy and safety of apixaban, compared with aspirin, in patients with a recent intracerebral hemorrhage (ICH) and non-valvular atrial fibrillation (AF). </a:t>
          </a:r>
          <a:endParaRPr lang="en-US" dirty="0">
            <a:solidFill>
              <a:sysClr val="window" lastClr="FFFFFF">
                <a:hueOff val="0"/>
                <a:satOff val="0"/>
                <a:lumOff val="0"/>
                <a:alphaOff val="0"/>
              </a:sysClr>
            </a:solidFill>
            <a:latin typeface="+mn-lt"/>
            <a:ea typeface="+mn-ea"/>
            <a:cs typeface="+mn-cs"/>
          </a:endParaRPr>
        </a:p>
      </dgm:t>
    </dgm:pt>
    <dgm:pt modelId="{D3C51FEA-2A1A-447D-9118-B522A6A22C8D}" type="parTrans" cxnId="{39060359-AD73-47FA-A693-D9F8D1BB933C}">
      <dgm:prSet/>
      <dgm:spPr/>
      <dgm:t>
        <a:bodyPr/>
        <a:lstStyle/>
        <a:p>
          <a:endParaRPr lang="en-US"/>
        </a:p>
      </dgm:t>
    </dgm:pt>
    <dgm:pt modelId="{74A8F85F-B8C8-4B8B-ACF8-EF0845386E4F}" type="sibTrans" cxnId="{39060359-AD73-47FA-A693-D9F8D1BB933C}">
      <dgm:prSet/>
      <dgm:spPr/>
      <dgm:t>
        <a:bodyPr/>
        <a:lstStyle/>
        <a:p>
          <a:endParaRPr lang="en-US"/>
        </a:p>
      </dgm:t>
    </dgm:pt>
    <dgm:pt modelId="{F8484FA1-D4E5-4B07-9A0C-2E938E27E1AB}">
      <dgm:prSet/>
      <dgm:spPr>
        <a:xfrm>
          <a:off x="1403118" y="1519045"/>
          <a:ext cx="9112481" cy="1214821"/>
        </a:xfrm>
        <a:prstGeom prst="rect">
          <a:avLst/>
        </a:prstGeom>
        <a:noFill/>
        <a:ln>
          <a:noFill/>
        </a:ln>
        <a:effectLst/>
      </dgm:spPr>
      <dgm:t>
        <a:bodyPr/>
        <a:lstStyle/>
        <a:p>
          <a:pPr>
            <a:buNone/>
          </a:pPr>
          <a:r>
            <a:rPr lang="en-US" dirty="0">
              <a:solidFill>
                <a:sysClr val="window" lastClr="FFFFFF">
                  <a:hueOff val="0"/>
                  <a:satOff val="0"/>
                  <a:lumOff val="0"/>
                  <a:alphaOff val="0"/>
                </a:sysClr>
              </a:solidFill>
              <a:latin typeface="+mn-lt"/>
              <a:ea typeface="+mn-ea"/>
              <a:cs typeface="+mn-cs"/>
            </a:rPr>
            <a:t>Approximately 150 sites</a:t>
          </a:r>
        </a:p>
      </dgm:t>
    </dgm:pt>
    <dgm:pt modelId="{6C274C9E-58B2-457E-8B09-E3B49A6D11C5}" type="parTrans" cxnId="{885C4914-12BC-44CF-A488-D4F4DB2EEBE5}">
      <dgm:prSet/>
      <dgm:spPr/>
      <dgm:t>
        <a:bodyPr/>
        <a:lstStyle/>
        <a:p>
          <a:endParaRPr lang="en-US"/>
        </a:p>
      </dgm:t>
    </dgm:pt>
    <dgm:pt modelId="{3C0FCC36-5FCD-42EA-8505-794B70126C8C}" type="sibTrans" cxnId="{885C4914-12BC-44CF-A488-D4F4DB2EEBE5}">
      <dgm:prSet/>
      <dgm:spPr/>
      <dgm:t>
        <a:bodyPr/>
        <a:lstStyle/>
        <a:p>
          <a:endParaRPr lang="en-US"/>
        </a:p>
      </dgm:t>
    </dgm:pt>
    <dgm:pt modelId="{AE1386D3-C241-46A3-82DA-A70F47607A61}">
      <dgm:prSet/>
      <dgm:spPr>
        <a:xfrm>
          <a:off x="1403118" y="3037571"/>
          <a:ext cx="9112481" cy="1214821"/>
        </a:xfrm>
        <a:prstGeom prst="rect">
          <a:avLst/>
        </a:prstGeom>
        <a:noFill/>
        <a:ln>
          <a:noFill/>
        </a:ln>
        <a:effectLst/>
      </dgm:spPr>
      <dgm:t>
        <a:bodyPr/>
        <a:lstStyle/>
        <a:p>
          <a:pPr>
            <a:buNone/>
          </a:pPr>
          <a:r>
            <a:rPr lang="en-US" dirty="0">
              <a:solidFill>
                <a:sysClr val="window" lastClr="FFFFFF">
                  <a:hueOff val="0"/>
                  <a:satOff val="0"/>
                  <a:lumOff val="0"/>
                  <a:alphaOff val="0"/>
                </a:sysClr>
              </a:solidFill>
              <a:latin typeface="+mn-lt"/>
              <a:ea typeface="+mn-ea"/>
              <a:cs typeface="+mn-cs"/>
            </a:rPr>
            <a:t>700 total subjects – each participant followed 12-36 months (maximum)</a:t>
          </a:r>
        </a:p>
      </dgm:t>
    </dgm:pt>
    <dgm:pt modelId="{BC4EFD8C-F25E-4F10-BFB3-2CC6C6528CDA}" type="parTrans" cxnId="{A2485432-72EA-452F-BB4C-45FB2A6C8279}">
      <dgm:prSet/>
      <dgm:spPr/>
      <dgm:t>
        <a:bodyPr/>
        <a:lstStyle/>
        <a:p>
          <a:endParaRPr lang="en-US"/>
        </a:p>
      </dgm:t>
    </dgm:pt>
    <dgm:pt modelId="{E373F49F-E6B8-4214-88E8-943CA69181FD}" type="sibTrans" cxnId="{A2485432-72EA-452F-BB4C-45FB2A6C8279}">
      <dgm:prSet/>
      <dgm:spPr/>
      <dgm:t>
        <a:bodyPr/>
        <a:lstStyle/>
        <a:p>
          <a:endParaRPr lang="en-US"/>
        </a:p>
      </dgm:t>
    </dgm:pt>
    <dgm:pt modelId="{31E0A472-2DA2-4350-93C8-41DEAA83D698}" type="pres">
      <dgm:prSet presAssocID="{1744A636-D651-4DB1-8EC1-4523D761E78B}" presName="root" presStyleCnt="0">
        <dgm:presLayoutVars>
          <dgm:dir/>
          <dgm:resizeHandles val="exact"/>
        </dgm:presLayoutVars>
      </dgm:prSet>
      <dgm:spPr/>
    </dgm:pt>
    <dgm:pt modelId="{783EEC00-557E-4C8D-84FB-15C47393F307}" type="pres">
      <dgm:prSet presAssocID="{2732F603-8CBE-436E-BDAE-E6C49B3A5F18}" presName="compNode" presStyleCnt="0"/>
      <dgm:spPr/>
    </dgm:pt>
    <dgm:pt modelId="{77CD4D27-39E5-4C70-8B32-0A4DFC5C7174}" type="pres">
      <dgm:prSet presAssocID="{2732F603-8CBE-436E-BDAE-E6C49B3A5F18}" presName="bgRect" presStyleLbl="bgShp" presStyleIdx="0" presStyleCnt="3"/>
      <dgm:spPr>
        <a:xfrm>
          <a:off x="0" y="519"/>
          <a:ext cx="10515600" cy="1214821"/>
        </a:xfrm>
        <a:prstGeom prst="roundRect">
          <a:avLst>
            <a:gd name="adj" fmla="val 10000"/>
          </a:avLst>
        </a:prstGeom>
        <a:solidFill>
          <a:srgbClr val="ED7D31">
            <a:hueOff val="0"/>
            <a:satOff val="0"/>
            <a:lumOff val="0"/>
            <a:alphaOff val="0"/>
          </a:srgbClr>
        </a:solidFill>
        <a:ln>
          <a:noFill/>
        </a:ln>
        <a:effectLst/>
      </dgm:spPr>
    </dgm:pt>
    <dgm:pt modelId="{CCB486A4-D034-44A8-B004-73A45442B3CB}" type="pres">
      <dgm:prSet presAssocID="{2732F603-8CBE-436E-BDAE-E6C49B3A5F18}" presName="iconRect" presStyleLbl="node1" presStyleIdx="0" presStyleCnt="3"/>
      <dgm:spPr>
        <a:xfrm>
          <a:off x="367483" y="273853"/>
          <a:ext cx="668151" cy="668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Medicine"/>
        </a:ext>
      </dgm:extLst>
    </dgm:pt>
    <dgm:pt modelId="{6FD80A85-589F-48E6-AB18-EE4DB583C877}" type="pres">
      <dgm:prSet presAssocID="{2732F603-8CBE-436E-BDAE-E6C49B3A5F18}" presName="spaceRect" presStyleCnt="0"/>
      <dgm:spPr/>
    </dgm:pt>
    <dgm:pt modelId="{5FE8CF85-DAD7-4DF1-B839-FCE26AA9F43D}" type="pres">
      <dgm:prSet presAssocID="{2732F603-8CBE-436E-BDAE-E6C49B3A5F18}" presName="parTx" presStyleLbl="revTx" presStyleIdx="0" presStyleCnt="3">
        <dgm:presLayoutVars>
          <dgm:chMax val="0"/>
          <dgm:chPref val="0"/>
        </dgm:presLayoutVars>
      </dgm:prSet>
      <dgm:spPr/>
    </dgm:pt>
    <dgm:pt modelId="{32B03A0C-5A8E-4D99-B566-78AF71E1206D}" type="pres">
      <dgm:prSet presAssocID="{74A8F85F-B8C8-4B8B-ACF8-EF0845386E4F}" presName="sibTrans" presStyleCnt="0"/>
      <dgm:spPr/>
    </dgm:pt>
    <dgm:pt modelId="{2DC27DAC-A501-466C-A105-DCFDDCB775E3}" type="pres">
      <dgm:prSet presAssocID="{F8484FA1-D4E5-4B07-9A0C-2E938E27E1AB}" presName="compNode" presStyleCnt="0"/>
      <dgm:spPr/>
    </dgm:pt>
    <dgm:pt modelId="{045ECA81-B046-413D-840D-2FEFFB1E3C06}" type="pres">
      <dgm:prSet presAssocID="{F8484FA1-D4E5-4B07-9A0C-2E938E27E1AB}" presName="bgRect" presStyleLbl="bgShp" presStyleIdx="1" presStyleCnt="3"/>
      <dgm:spPr>
        <a:xfrm>
          <a:off x="0" y="1519045"/>
          <a:ext cx="10515600" cy="1214821"/>
        </a:xfrm>
        <a:prstGeom prst="roundRect">
          <a:avLst>
            <a:gd name="adj" fmla="val 10000"/>
          </a:avLst>
        </a:prstGeom>
        <a:solidFill>
          <a:srgbClr val="A5A5A5">
            <a:hueOff val="0"/>
            <a:satOff val="0"/>
            <a:lumOff val="0"/>
            <a:alphaOff val="0"/>
          </a:srgbClr>
        </a:solidFill>
        <a:ln>
          <a:noFill/>
        </a:ln>
        <a:effectLst/>
      </dgm:spPr>
    </dgm:pt>
    <dgm:pt modelId="{E4AD645E-9A1F-4C6A-B36A-A98540F253FB}" type="pres">
      <dgm:prSet presAssocID="{F8484FA1-D4E5-4B07-9A0C-2E938E27E1AB}" presName="iconRect" presStyleLbl="node1" presStyleIdx="1" presStyleCnt="3"/>
      <dgm:spPr>
        <a:xfrm>
          <a:off x="367483" y="1792380"/>
          <a:ext cx="668151" cy="668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Marker"/>
        </a:ext>
      </dgm:extLst>
    </dgm:pt>
    <dgm:pt modelId="{9D565808-B01B-4B53-9BF2-F0B2C73AF4A0}" type="pres">
      <dgm:prSet presAssocID="{F8484FA1-D4E5-4B07-9A0C-2E938E27E1AB}" presName="spaceRect" presStyleCnt="0"/>
      <dgm:spPr/>
    </dgm:pt>
    <dgm:pt modelId="{A9D55FFC-BCC8-420C-AD3B-77DFD3BC8FEC}" type="pres">
      <dgm:prSet presAssocID="{F8484FA1-D4E5-4B07-9A0C-2E938E27E1AB}" presName="parTx" presStyleLbl="revTx" presStyleIdx="1" presStyleCnt="3">
        <dgm:presLayoutVars>
          <dgm:chMax val="0"/>
          <dgm:chPref val="0"/>
        </dgm:presLayoutVars>
      </dgm:prSet>
      <dgm:spPr/>
    </dgm:pt>
    <dgm:pt modelId="{94FC4E87-B06B-41E1-B175-80BD87D471BB}" type="pres">
      <dgm:prSet presAssocID="{3C0FCC36-5FCD-42EA-8505-794B70126C8C}" presName="sibTrans" presStyleCnt="0"/>
      <dgm:spPr/>
    </dgm:pt>
    <dgm:pt modelId="{227E6B53-5B8F-46E3-8C7C-20A34583F048}" type="pres">
      <dgm:prSet presAssocID="{AE1386D3-C241-46A3-82DA-A70F47607A61}" presName="compNode" presStyleCnt="0"/>
      <dgm:spPr/>
    </dgm:pt>
    <dgm:pt modelId="{48165C74-38D5-475A-A295-118EA6DDA251}" type="pres">
      <dgm:prSet presAssocID="{AE1386D3-C241-46A3-82DA-A70F47607A61}" presName="bgRect" presStyleLbl="bgShp" presStyleIdx="2" presStyleCnt="3"/>
      <dgm:spPr>
        <a:xfrm>
          <a:off x="0" y="3037571"/>
          <a:ext cx="10515600" cy="1214821"/>
        </a:xfrm>
        <a:prstGeom prst="roundRect">
          <a:avLst>
            <a:gd name="adj" fmla="val 10000"/>
          </a:avLst>
        </a:prstGeom>
        <a:solidFill>
          <a:srgbClr val="FFC000">
            <a:hueOff val="0"/>
            <a:satOff val="0"/>
            <a:lumOff val="0"/>
            <a:alphaOff val="0"/>
          </a:srgbClr>
        </a:solidFill>
        <a:ln>
          <a:noFill/>
        </a:ln>
        <a:effectLst/>
      </dgm:spPr>
    </dgm:pt>
    <dgm:pt modelId="{45B26E35-CB9D-4824-9F7C-1840A0D5C259}" type="pres">
      <dgm:prSet presAssocID="{AE1386D3-C241-46A3-82DA-A70F47607A61}" presName="iconRect" presStyleLbl="node1" presStyleIdx="2" presStyleCnt="3"/>
      <dgm:spPr>
        <a:xfrm>
          <a:off x="367483" y="3310906"/>
          <a:ext cx="668151" cy="6681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Group"/>
        </a:ext>
      </dgm:extLst>
    </dgm:pt>
    <dgm:pt modelId="{6CFFD3A5-1F86-4F6E-B36F-D25F7181CAED}" type="pres">
      <dgm:prSet presAssocID="{AE1386D3-C241-46A3-82DA-A70F47607A61}" presName="spaceRect" presStyleCnt="0"/>
      <dgm:spPr/>
    </dgm:pt>
    <dgm:pt modelId="{FB0C3590-7439-460F-9486-F11CBA031289}" type="pres">
      <dgm:prSet presAssocID="{AE1386D3-C241-46A3-82DA-A70F47607A61}" presName="parTx" presStyleLbl="revTx" presStyleIdx="2" presStyleCnt="3">
        <dgm:presLayoutVars>
          <dgm:chMax val="0"/>
          <dgm:chPref val="0"/>
        </dgm:presLayoutVars>
      </dgm:prSet>
      <dgm:spPr/>
    </dgm:pt>
  </dgm:ptLst>
  <dgm:cxnLst>
    <dgm:cxn modelId="{885C4914-12BC-44CF-A488-D4F4DB2EEBE5}" srcId="{1744A636-D651-4DB1-8EC1-4523D761E78B}" destId="{F8484FA1-D4E5-4B07-9A0C-2E938E27E1AB}" srcOrd="1" destOrd="0" parTransId="{6C274C9E-58B2-457E-8B09-E3B49A6D11C5}" sibTransId="{3C0FCC36-5FCD-42EA-8505-794B70126C8C}"/>
    <dgm:cxn modelId="{E992B12C-7537-4889-9800-049F614F4AB9}" type="presOf" srcId="{F8484FA1-D4E5-4B07-9A0C-2E938E27E1AB}" destId="{A9D55FFC-BCC8-420C-AD3B-77DFD3BC8FEC}" srcOrd="0" destOrd="0" presId="urn:microsoft.com/office/officeart/2018/2/layout/IconVerticalSolidList"/>
    <dgm:cxn modelId="{A2485432-72EA-452F-BB4C-45FB2A6C8279}" srcId="{1744A636-D651-4DB1-8EC1-4523D761E78B}" destId="{AE1386D3-C241-46A3-82DA-A70F47607A61}" srcOrd="2" destOrd="0" parTransId="{BC4EFD8C-F25E-4F10-BFB3-2CC6C6528CDA}" sibTransId="{E373F49F-E6B8-4214-88E8-943CA69181FD}"/>
    <dgm:cxn modelId="{39060359-AD73-47FA-A693-D9F8D1BB933C}" srcId="{1744A636-D651-4DB1-8EC1-4523D761E78B}" destId="{2732F603-8CBE-436E-BDAE-E6C49B3A5F18}" srcOrd="0" destOrd="0" parTransId="{D3C51FEA-2A1A-447D-9118-B522A6A22C8D}" sibTransId="{74A8F85F-B8C8-4B8B-ACF8-EF0845386E4F}"/>
    <dgm:cxn modelId="{2F6C1789-D466-49E7-A827-66680F9E6A99}" type="presOf" srcId="{AE1386D3-C241-46A3-82DA-A70F47607A61}" destId="{FB0C3590-7439-460F-9486-F11CBA031289}" srcOrd="0" destOrd="0" presId="urn:microsoft.com/office/officeart/2018/2/layout/IconVerticalSolidList"/>
    <dgm:cxn modelId="{FEAAB7B4-2408-4611-ACAE-DC5A549A72C3}" type="presOf" srcId="{1744A636-D651-4DB1-8EC1-4523D761E78B}" destId="{31E0A472-2DA2-4350-93C8-41DEAA83D698}" srcOrd="0" destOrd="0" presId="urn:microsoft.com/office/officeart/2018/2/layout/IconVerticalSolidList"/>
    <dgm:cxn modelId="{31DC69F2-F5D2-46D6-B6FA-4F2CF8310528}" type="presOf" srcId="{2732F603-8CBE-436E-BDAE-E6C49B3A5F18}" destId="{5FE8CF85-DAD7-4DF1-B839-FCE26AA9F43D}" srcOrd="0" destOrd="0" presId="urn:microsoft.com/office/officeart/2018/2/layout/IconVerticalSolidList"/>
    <dgm:cxn modelId="{E4E78A78-AF5E-42E8-BC43-07AC9662F0AF}" type="presParOf" srcId="{31E0A472-2DA2-4350-93C8-41DEAA83D698}" destId="{783EEC00-557E-4C8D-84FB-15C47393F307}" srcOrd="0" destOrd="0" presId="urn:microsoft.com/office/officeart/2018/2/layout/IconVerticalSolidList"/>
    <dgm:cxn modelId="{D96D659C-B053-418A-BC34-D2CDA0E2661F}" type="presParOf" srcId="{783EEC00-557E-4C8D-84FB-15C47393F307}" destId="{77CD4D27-39E5-4C70-8B32-0A4DFC5C7174}" srcOrd="0" destOrd="0" presId="urn:microsoft.com/office/officeart/2018/2/layout/IconVerticalSolidList"/>
    <dgm:cxn modelId="{B7DC12F3-6A20-4C74-901A-E9EF43849F72}" type="presParOf" srcId="{783EEC00-557E-4C8D-84FB-15C47393F307}" destId="{CCB486A4-D034-44A8-B004-73A45442B3CB}" srcOrd="1" destOrd="0" presId="urn:microsoft.com/office/officeart/2018/2/layout/IconVerticalSolidList"/>
    <dgm:cxn modelId="{5F4F0276-E979-46BE-958B-BFD23DF7519C}" type="presParOf" srcId="{783EEC00-557E-4C8D-84FB-15C47393F307}" destId="{6FD80A85-589F-48E6-AB18-EE4DB583C877}" srcOrd="2" destOrd="0" presId="urn:microsoft.com/office/officeart/2018/2/layout/IconVerticalSolidList"/>
    <dgm:cxn modelId="{7064111E-C9FC-48A7-BFE1-68FDE41B0EB3}" type="presParOf" srcId="{783EEC00-557E-4C8D-84FB-15C47393F307}" destId="{5FE8CF85-DAD7-4DF1-B839-FCE26AA9F43D}" srcOrd="3" destOrd="0" presId="urn:microsoft.com/office/officeart/2018/2/layout/IconVerticalSolidList"/>
    <dgm:cxn modelId="{C6F6C135-E180-4E3C-8651-BA1B12A7F70F}" type="presParOf" srcId="{31E0A472-2DA2-4350-93C8-41DEAA83D698}" destId="{32B03A0C-5A8E-4D99-B566-78AF71E1206D}" srcOrd="1" destOrd="0" presId="urn:microsoft.com/office/officeart/2018/2/layout/IconVerticalSolidList"/>
    <dgm:cxn modelId="{28D64F78-2203-4A77-B0C6-1FA8526D11DB}" type="presParOf" srcId="{31E0A472-2DA2-4350-93C8-41DEAA83D698}" destId="{2DC27DAC-A501-466C-A105-DCFDDCB775E3}" srcOrd="2" destOrd="0" presId="urn:microsoft.com/office/officeart/2018/2/layout/IconVerticalSolidList"/>
    <dgm:cxn modelId="{F1BCD910-5F2D-42E6-AB25-FB396EF10E3B}" type="presParOf" srcId="{2DC27DAC-A501-466C-A105-DCFDDCB775E3}" destId="{045ECA81-B046-413D-840D-2FEFFB1E3C06}" srcOrd="0" destOrd="0" presId="urn:microsoft.com/office/officeart/2018/2/layout/IconVerticalSolidList"/>
    <dgm:cxn modelId="{A3C953E9-9255-40E2-A230-0112DDABDE23}" type="presParOf" srcId="{2DC27DAC-A501-466C-A105-DCFDDCB775E3}" destId="{E4AD645E-9A1F-4C6A-B36A-A98540F253FB}" srcOrd="1" destOrd="0" presId="urn:microsoft.com/office/officeart/2018/2/layout/IconVerticalSolidList"/>
    <dgm:cxn modelId="{CF9E309B-A834-479D-B088-4BB32A3F9239}" type="presParOf" srcId="{2DC27DAC-A501-466C-A105-DCFDDCB775E3}" destId="{9D565808-B01B-4B53-9BF2-F0B2C73AF4A0}" srcOrd="2" destOrd="0" presId="urn:microsoft.com/office/officeart/2018/2/layout/IconVerticalSolidList"/>
    <dgm:cxn modelId="{F6E016FC-569A-4459-A317-48FC396C9873}" type="presParOf" srcId="{2DC27DAC-A501-466C-A105-DCFDDCB775E3}" destId="{A9D55FFC-BCC8-420C-AD3B-77DFD3BC8FEC}" srcOrd="3" destOrd="0" presId="urn:microsoft.com/office/officeart/2018/2/layout/IconVerticalSolidList"/>
    <dgm:cxn modelId="{8FABC047-7C54-4EA2-9722-F6B12C8134A2}" type="presParOf" srcId="{31E0A472-2DA2-4350-93C8-41DEAA83D698}" destId="{94FC4E87-B06B-41E1-B175-80BD87D471BB}" srcOrd="3" destOrd="0" presId="urn:microsoft.com/office/officeart/2018/2/layout/IconVerticalSolidList"/>
    <dgm:cxn modelId="{E5CF1575-BE9F-4601-BDD8-9AC6136408A1}" type="presParOf" srcId="{31E0A472-2DA2-4350-93C8-41DEAA83D698}" destId="{227E6B53-5B8F-46E3-8C7C-20A34583F048}" srcOrd="4" destOrd="0" presId="urn:microsoft.com/office/officeart/2018/2/layout/IconVerticalSolidList"/>
    <dgm:cxn modelId="{E88C0947-4CAC-4301-90EB-D7590986AE68}" type="presParOf" srcId="{227E6B53-5B8F-46E3-8C7C-20A34583F048}" destId="{48165C74-38D5-475A-A295-118EA6DDA251}" srcOrd="0" destOrd="0" presId="urn:microsoft.com/office/officeart/2018/2/layout/IconVerticalSolidList"/>
    <dgm:cxn modelId="{9514219A-198B-4598-BD61-71C91D34AC95}" type="presParOf" srcId="{227E6B53-5B8F-46E3-8C7C-20A34583F048}" destId="{45B26E35-CB9D-4824-9F7C-1840A0D5C259}" srcOrd="1" destOrd="0" presId="urn:microsoft.com/office/officeart/2018/2/layout/IconVerticalSolidList"/>
    <dgm:cxn modelId="{0B38B0FE-285A-45AB-AC5D-0A35B6837822}" type="presParOf" srcId="{227E6B53-5B8F-46E3-8C7C-20A34583F048}" destId="{6CFFD3A5-1F86-4F6E-B36F-D25F7181CAED}" srcOrd="2" destOrd="0" presId="urn:microsoft.com/office/officeart/2018/2/layout/IconVerticalSolidList"/>
    <dgm:cxn modelId="{85600C28-AFF2-42C6-8BFB-059CE710A77C}" type="presParOf" srcId="{227E6B53-5B8F-46E3-8C7C-20A34583F048}" destId="{FB0C3590-7439-460F-9486-F11CBA0312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4D27-39E5-4C70-8B32-0A4DFC5C7174}">
      <dsp:nvSpPr>
        <dsp:cNvPr id="0" name=""/>
        <dsp:cNvSpPr/>
      </dsp:nvSpPr>
      <dsp:spPr>
        <a:xfrm>
          <a:off x="0" y="519"/>
          <a:ext cx="10515600" cy="1214821"/>
        </a:xfrm>
        <a:prstGeom prst="roundRect">
          <a:avLst>
            <a:gd name="adj" fmla="val 1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CB486A4-D034-44A8-B004-73A45442B3CB}">
      <dsp:nvSpPr>
        <dsp:cNvPr id="0" name=""/>
        <dsp:cNvSpPr/>
      </dsp:nvSpPr>
      <dsp:spPr>
        <a:xfrm>
          <a:off x="367483" y="273853"/>
          <a:ext cx="668151" cy="668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8CF85-DAD7-4DF1-B839-FCE26AA9F43D}">
      <dsp:nvSpPr>
        <dsp:cNvPr id="0" name=""/>
        <dsp:cNvSpPr/>
      </dsp:nvSpPr>
      <dsp:spPr>
        <a:xfrm>
          <a:off x="1403118" y="519"/>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977900">
            <a:lnSpc>
              <a:spcPct val="90000"/>
            </a:lnSpc>
            <a:spcBef>
              <a:spcPct val="0"/>
            </a:spcBef>
            <a:spcAft>
              <a:spcPct val="35000"/>
            </a:spcAft>
            <a:buNone/>
          </a:pPr>
          <a:r>
            <a:rPr lang="en-US" sz="2200" kern="1200" dirty="0">
              <a:solidFill>
                <a:sysClr val="window" lastClr="FFFFFF">
                  <a:hueOff val="0"/>
                  <a:satOff val="0"/>
                  <a:lumOff val="0"/>
                  <a:alphaOff val="0"/>
                </a:sysClr>
              </a:solidFill>
              <a:latin typeface="+mn-lt"/>
              <a:ea typeface="+mn-ea"/>
              <a:cs typeface="+mn-cs"/>
            </a:rPr>
            <a:t>AS</a:t>
          </a:r>
          <a:r>
            <a:rPr lang="en-US" sz="2200" b="0" i="0" kern="1200" baseline="0" dirty="0">
              <a:solidFill>
                <a:sysClr val="window" lastClr="FFFFFF">
                  <a:hueOff val="0"/>
                  <a:satOff val="0"/>
                  <a:lumOff val="0"/>
                  <a:alphaOff val="0"/>
                </a:sysClr>
              </a:solidFill>
              <a:latin typeface="+mn-lt"/>
              <a:ea typeface="+mn-ea"/>
              <a:cs typeface="+mn-cs"/>
            </a:rPr>
            <a:t>PIRE is a randomized, double-blinded, phase 3 clinical trial designed to test the efficacy and safety of apixaban, compared with aspirin, in patients with a recent intracerebral hemorrhage (ICH) and non-valvular atrial fibrillation (AF). </a:t>
          </a:r>
          <a:endParaRPr lang="en-US" sz="2200" kern="1200" dirty="0">
            <a:solidFill>
              <a:sysClr val="window" lastClr="FFFFFF">
                <a:hueOff val="0"/>
                <a:satOff val="0"/>
                <a:lumOff val="0"/>
                <a:alphaOff val="0"/>
              </a:sysClr>
            </a:solidFill>
            <a:latin typeface="+mn-lt"/>
            <a:ea typeface="+mn-ea"/>
            <a:cs typeface="+mn-cs"/>
          </a:endParaRPr>
        </a:p>
      </dsp:txBody>
      <dsp:txXfrm>
        <a:off x="1403118" y="519"/>
        <a:ext cx="9112481" cy="1214821"/>
      </dsp:txXfrm>
    </dsp:sp>
    <dsp:sp modelId="{045ECA81-B046-413D-840D-2FEFFB1E3C06}">
      <dsp:nvSpPr>
        <dsp:cNvPr id="0" name=""/>
        <dsp:cNvSpPr/>
      </dsp:nvSpPr>
      <dsp:spPr>
        <a:xfrm>
          <a:off x="0" y="1519045"/>
          <a:ext cx="10515600" cy="1214821"/>
        </a:xfrm>
        <a:prstGeom prst="roundRect">
          <a:avLst>
            <a:gd name="adj" fmla="val 1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AD645E-9A1F-4C6A-B36A-A98540F253FB}">
      <dsp:nvSpPr>
        <dsp:cNvPr id="0" name=""/>
        <dsp:cNvSpPr/>
      </dsp:nvSpPr>
      <dsp:spPr>
        <a:xfrm>
          <a:off x="367483" y="1792380"/>
          <a:ext cx="668151" cy="668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55FFC-BCC8-420C-AD3B-77DFD3BC8FEC}">
      <dsp:nvSpPr>
        <dsp:cNvPr id="0" name=""/>
        <dsp:cNvSpPr/>
      </dsp:nvSpPr>
      <dsp:spPr>
        <a:xfrm>
          <a:off x="1403118" y="1519045"/>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977900">
            <a:lnSpc>
              <a:spcPct val="90000"/>
            </a:lnSpc>
            <a:spcBef>
              <a:spcPct val="0"/>
            </a:spcBef>
            <a:spcAft>
              <a:spcPct val="35000"/>
            </a:spcAft>
            <a:buNone/>
          </a:pPr>
          <a:r>
            <a:rPr lang="en-US" sz="2200" kern="1200" dirty="0">
              <a:solidFill>
                <a:sysClr val="window" lastClr="FFFFFF">
                  <a:hueOff val="0"/>
                  <a:satOff val="0"/>
                  <a:lumOff val="0"/>
                  <a:alphaOff val="0"/>
                </a:sysClr>
              </a:solidFill>
              <a:latin typeface="+mn-lt"/>
              <a:ea typeface="+mn-ea"/>
              <a:cs typeface="+mn-cs"/>
            </a:rPr>
            <a:t>Approximately 150 sites</a:t>
          </a:r>
        </a:p>
      </dsp:txBody>
      <dsp:txXfrm>
        <a:off x="1403118" y="1519045"/>
        <a:ext cx="9112481" cy="1214821"/>
      </dsp:txXfrm>
    </dsp:sp>
    <dsp:sp modelId="{48165C74-38D5-475A-A295-118EA6DDA251}">
      <dsp:nvSpPr>
        <dsp:cNvPr id="0" name=""/>
        <dsp:cNvSpPr/>
      </dsp:nvSpPr>
      <dsp:spPr>
        <a:xfrm>
          <a:off x="0" y="3037571"/>
          <a:ext cx="10515600" cy="1214821"/>
        </a:xfrm>
        <a:prstGeom prst="roundRect">
          <a:avLst>
            <a:gd name="adj" fmla="val 1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5B26E35-CB9D-4824-9F7C-1840A0D5C259}">
      <dsp:nvSpPr>
        <dsp:cNvPr id="0" name=""/>
        <dsp:cNvSpPr/>
      </dsp:nvSpPr>
      <dsp:spPr>
        <a:xfrm>
          <a:off x="367483" y="3310906"/>
          <a:ext cx="668151" cy="6681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C3590-7439-460F-9486-F11CBA031289}">
      <dsp:nvSpPr>
        <dsp:cNvPr id="0" name=""/>
        <dsp:cNvSpPr/>
      </dsp:nvSpPr>
      <dsp:spPr>
        <a:xfrm>
          <a:off x="1403118" y="3037571"/>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977900">
            <a:lnSpc>
              <a:spcPct val="90000"/>
            </a:lnSpc>
            <a:spcBef>
              <a:spcPct val="0"/>
            </a:spcBef>
            <a:spcAft>
              <a:spcPct val="35000"/>
            </a:spcAft>
            <a:buNone/>
          </a:pPr>
          <a:r>
            <a:rPr lang="en-US" sz="2200" kern="1200" dirty="0">
              <a:solidFill>
                <a:sysClr val="window" lastClr="FFFFFF">
                  <a:hueOff val="0"/>
                  <a:satOff val="0"/>
                  <a:lumOff val="0"/>
                  <a:alphaOff val="0"/>
                </a:sysClr>
              </a:solidFill>
              <a:latin typeface="+mn-lt"/>
              <a:ea typeface="+mn-ea"/>
              <a:cs typeface="+mn-cs"/>
            </a:rPr>
            <a:t>700 total subjects – each participant followed 12-36 months (maximum)</a:t>
          </a:r>
        </a:p>
      </dsp:txBody>
      <dsp:txXfrm>
        <a:off x="1403118" y="3037571"/>
        <a:ext cx="9112481" cy="12148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1/3/2024</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0171-A0B5-6C62-1F27-FB60BCCEA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919726-4616-5BBC-EF17-955CB193D5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7D60B-9F31-8735-9720-39D631BC6DD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110973-64FA-460F-992C-481F0E7CF3B3}" type="datetime1">
              <a:rPr lang="en-US" smtClean="0"/>
              <a:t>1/3/2024</a:t>
            </a:fld>
            <a:endParaRPr lang="en-US"/>
          </a:p>
        </p:txBody>
      </p:sp>
      <p:sp>
        <p:nvSpPr>
          <p:cNvPr id="5" name="Footer Placeholder 4">
            <a:extLst>
              <a:ext uri="{FF2B5EF4-FFF2-40B4-BE49-F238E27FC236}">
                <a16:creationId xmlns:a16="http://schemas.microsoft.com/office/drawing/2014/main" id="{422F9A73-D0EB-6DB7-A815-E681D724962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640972C3-CD12-3955-59AD-E374D1DB7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8A7CDE-8F9D-4326-88BD-78B7DA17F44F}" type="slidenum">
              <a:rPr lang="en-US" smtClean="0"/>
              <a:pPr/>
              <a:t>‹#›</a:t>
            </a:fld>
            <a:endParaRPr lang="en-US"/>
          </a:p>
        </p:txBody>
      </p:sp>
    </p:spTree>
    <p:extLst>
      <p:ext uri="{BB962C8B-B14F-4D97-AF65-F5344CB8AC3E}">
        <p14:creationId xmlns:p14="http://schemas.microsoft.com/office/powerpoint/2010/main" val="323201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a:extLst>
              <a:ext uri="{FF2B5EF4-FFF2-40B4-BE49-F238E27FC236}">
                <a16:creationId xmlns:a16="http://schemas.microsoft.com/office/drawing/2014/main" id="{22C7CCBB-2FC7-52F9-34BC-204F54D20CE6}"/>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ABBFE296-CB64-41FB-838A-D26D47058580}" type="datetime1">
              <a:rPr lang="en-US" smtClean="0"/>
              <a:t>1/3/2024</a:t>
            </a:fld>
            <a:endParaRPr lang="en-US" dirty="0"/>
          </a:p>
        </p:txBody>
      </p:sp>
      <p:sp>
        <p:nvSpPr>
          <p:cNvPr id="8" name="Footer Placeholder 4">
            <a:extLst>
              <a:ext uri="{FF2B5EF4-FFF2-40B4-BE49-F238E27FC236}">
                <a16:creationId xmlns:a16="http://schemas.microsoft.com/office/drawing/2014/main" id="{733B3973-90A1-FC49-67B5-F84DA9D2884A}"/>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C7A05340-C750-0F6D-266E-1BE37438396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946CA09-9B1D-5E45-6B1F-8A2B215EE6B1}"/>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1AD50519-9C85-49E2-B731-47AB6714F174}" type="datetime1">
              <a:rPr lang="en-US" smtClean="0"/>
              <a:t>1/3/2024</a:t>
            </a:fld>
            <a:endParaRPr lang="en-US" dirty="0"/>
          </a:p>
        </p:txBody>
      </p:sp>
      <p:sp>
        <p:nvSpPr>
          <p:cNvPr id="8" name="Footer Placeholder 4">
            <a:extLst>
              <a:ext uri="{FF2B5EF4-FFF2-40B4-BE49-F238E27FC236}">
                <a16:creationId xmlns:a16="http://schemas.microsoft.com/office/drawing/2014/main" id="{300E9CCD-5E4E-60DA-25F3-6B00D740253D}"/>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8A0F26FF-2B7B-83A3-840E-2EBEBDC1A77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FE19D0E-E328-2A2A-75BF-4AF3431BE7A7}"/>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2F387DD1-0A53-4585-97C7-CE29D4498DE0}" type="datetime1">
              <a:rPr lang="en-US" smtClean="0"/>
              <a:t>1/3/2024</a:t>
            </a:fld>
            <a:endParaRPr lang="en-US" dirty="0"/>
          </a:p>
        </p:txBody>
      </p:sp>
      <p:sp>
        <p:nvSpPr>
          <p:cNvPr id="5" name="Footer Placeholder 4">
            <a:extLst>
              <a:ext uri="{FF2B5EF4-FFF2-40B4-BE49-F238E27FC236}">
                <a16:creationId xmlns:a16="http://schemas.microsoft.com/office/drawing/2014/main" id="{DF0FCF30-04FA-BDE9-0628-D299C1CD26A7}"/>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E3FB77F-D481-2F88-579C-8B6B928F9FE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
        <p:nvSpPr>
          <p:cNvPr id="3" name="Date Placeholder 3">
            <a:extLst>
              <a:ext uri="{FF2B5EF4-FFF2-40B4-BE49-F238E27FC236}">
                <a16:creationId xmlns:a16="http://schemas.microsoft.com/office/drawing/2014/main" id="{6511E4F3-7D4B-2FD5-3041-1AF8D8686DD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590E59A9-D228-4CA2-BBF4-1659C65B05F8}" type="datetime1">
              <a:rPr lang="en-US" smtClean="0"/>
              <a:t>1/3/2024</a:t>
            </a:fld>
            <a:endParaRPr lang="en-US" dirty="0"/>
          </a:p>
        </p:txBody>
      </p:sp>
      <p:sp>
        <p:nvSpPr>
          <p:cNvPr id="4" name="Footer Placeholder 4">
            <a:extLst>
              <a:ext uri="{FF2B5EF4-FFF2-40B4-BE49-F238E27FC236}">
                <a16:creationId xmlns:a16="http://schemas.microsoft.com/office/drawing/2014/main" id="{90CB48BC-3C76-F2B2-02F8-C6AAE520BFE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5" name="Slide Number Placeholder 5">
            <a:extLst>
              <a:ext uri="{FF2B5EF4-FFF2-40B4-BE49-F238E27FC236}">
                <a16:creationId xmlns:a16="http://schemas.microsoft.com/office/drawing/2014/main" id="{9EAA5F5E-FC66-7934-6495-3968F946CB0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79E14E-D446-F232-6662-2C19026571D8}"/>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5C1B61FB-05C4-4623-AAAC-076F6BC66191}" type="datetime1">
              <a:rPr lang="en-US" smtClean="0"/>
              <a:t>1/3/2024</a:t>
            </a:fld>
            <a:endParaRPr lang="en-US" dirty="0"/>
          </a:p>
        </p:txBody>
      </p:sp>
      <p:sp>
        <p:nvSpPr>
          <p:cNvPr id="3" name="Footer Placeholder 4">
            <a:extLst>
              <a:ext uri="{FF2B5EF4-FFF2-40B4-BE49-F238E27FC236}">
                <a16:creationId xmlns:a16="http://schemas.microsoft.com/office/drawing/2014/main" id="{33AF215B-38E5-62C9-E942-A7B031F7E16F}"/>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4" name="Slide Number Placeholder 5">
            <a:extLst>
              <a:ext uri="{FF2B5EF4-FFF2-40B4-BE49-F238E27FC236}">
                <a16:creationId xmlns:a16="http://schemas.microsoft.com/office/drawing/2014/main" id="{858F6DDC-9AE1-A651-3E2E-A3B9C4B17E4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438005B5-9047-4E8C-8862-22D378C972F3}"/>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BC60BA22-61AB-4DBE-8F7D-31D62B6DA54F}" type="datetime1">
              <a:rPr lang="en-US" smtClean="0"/>
              <a:t>1/3/2024</a:t>
            </a:fld>
            <a:endParaRPr lang="en-US" dirty="0"/>
          </a:p>
        </p:txBody>
      </p:sp>
      <p:sp>
        <p:nvSpPr>
          <p:cNvPr id="6" name="Footer Placeholder 4">
            <a:extLst>
              <a:ext uri="{FF2B5EF4-FFF2-40B4-BE49-F238E27FC236}">
                <a16:creationId xmlns:a16="http://schemas.microsoft.com/office/drawing/2014/main" id="{5EE1CDD5-F68F-BB98-AA9A-E92B3719738E}"/>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443E6882-82F7-5881-D51E-647A083C28F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29A708E5-C307-9420-4220-31FC06DB66E3}"/>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1B01ACEC-5314-4716-8421-71D2C0BD178F}" type="datetime1">
              <a:rPr lang="en-US" smtClean="0"/>
              <a:t>1/3/2024</a:t>
            </a:fld>
            <a:endParaRPr lang="en-US" dirty="0"/>
          </a:p>
        </p:txBody>
      </p:sp>
      <p:sp>
        <p:nvSpPr>
          <p:cNvPr id="6" name="Footer Placeholder 4">
            <a:extLst>
              <a:ext uri="{FF2B5EF4-FFF2-40B4-BE49-F238E27FC236}">
                <a16:creationId xmlns:a16="http://schemas.microsoft.com/office/drawing/2014/main" id="{C37B3169-466C-26AA-F913-7FA35365786E}"/>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C949A576-E1F6-EC80-2327-6B2AA1E45E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67EEDA45-4A2D-7620-75D4-7F2AD411DF0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DA2D5398-2C00-4FFE-9244-5E34E94CDDB3}" type="datetime1">
              <a:rPr lang="en-US" smtClean="0"/>
              <a:t>1/3/2024</a:t>
            </a:fld>
            <a:endParaRPr lang="en-US" dirty="0"/>
          </a:p>
        </p:txBody>
      </p:sp>
      <p:sp>
        <p:nvSpPr>
          <p:cNvPr id="6" name="Footer Placeholder 4">
            <a:extLst>
              <a:ext uri="{FF2B5EF4-FFF2-40B4-BE49-F238E27FC236}">
                <a16:creationId xmlns:a16="http://schemas.microsoft.com/office/drawing/2014/main" id="{2607E33F-12AE-C77A-EC2F-B138BF29F5CC}"/>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270CC6BB-02D9-0F49-3262-A70E15AE930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040A16B8-554A-EAB1-4378-432F99CB4B82}"/>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C57BBEAD-4807-4CD0-BA36-2898E583BA6B}" type="datetime1">
              <a:rPr lang="en-US" smtClean="0"/>
              <a:t>1/3/2024</a:t>
            </a:fld>
            <a:endParaRPr lang="en-US" dirty="0"/>
          </a:p>
        </p:txBody>
      </p:sp>
      <p:sp>
        <p:nvSpPr>
          <p:cNvPr id="6" name="Footer Placeholder 4">
            <a:extLst>
              <a:ext uri="{FF2B5EF4-FFF2-40B4-BE49-F238E27FC236}">
                <a16:creationId xmlns:a16="http://schemas.microsoft.com/office/drawing/2014/main" id="{6DABDD8E-9DB2-5DCA-60D9-18D2C7DD9652}"/>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67AB8016-F56D-BBC7-47E3-7E895BA332D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
        <p:nvSpPr>
          <p:cNvPr id="4" name="Date Placeholder 3">
            <a:extLst>
              <a:ext uri="{FF2B5EF4-FFF2-40B4-BE49-F238E27FC236}">
                <a16:creationId xmlns:a16="http://schemas.microsoft.com/office/drawing/2014/main" id="{BD96F5FE-C384-CF52-3410-C9053A03BE12}"/>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EA910394-DB4C-45CF-90AE-A5133352F9B0}" type="datetime1">
              <a:rPr lang="en-US" smtClean="0"/>
              <a:t>1/3/2024</a:t>
            </a:fld>
            <a:endParaRPr lang="en-US" dirty="0"/>
          </a:p>
        </p:txBody>
      </p:sp>
      <p:sp>
        <p:nvSpPr>
          <p:cNvPr id="5" name="Footer Placeholder 4">
            <a:extLst>
              <a:ext uri="{FF2B5EF4-FFF2-40B4-BE49-F238E27FC236}">
                <a16:creationId xmlns:a16="http://schemas.microsoft.com/office/drawing/2014/main" id="{A9C19792-7402-081C-4F74-945A2FC34F4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AEAE51B-9838-C857-81E1-E22EA3AE312E}"/>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ate Placeholder 3">
            <a:extLst>
              <a:ext uri="{FF2B5EF4-FFF2-40B4-BE49-F238E27FC236}">
                <a16:creationId xmlns:a16="http://schemas.microsoft.com/office/drawing/2014/main" id="{A2B83950-1194-C758-ECB3-EEF66EF576B1}"/>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A5F58B28-22F2-4891-87F1-F60914CA0877}" type="datetime1">
              <a:rPr lang="en-US" smtClean="0"/>
              <a:t>1/3/2024</a:t>
            </a:fld>
            <a:endParaRPr lang="en-US" dirty="0"/>
          </a:p>
        </p:txBody>
      </p:sp>
      <p:sp>
        <p:nvSpPr>
          <p:cNvPr id="6" name="Footer Placeholder 4">
            <a:extLst>
              <a:ext uri="{FF2B5EF4-FFF2-40B4-BE49-F238E27FC236}">
                <a16:creationId xmlns:a16="http://schemas.microsoft.com/office/drawing/2014/main" id="{55F3C544-D5DE-818E-3C12-490F101A9E19}"/>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DE3FFB75-9A05-9FD4-CD36-98285B2954E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D6959309-6093-4B39-B70D-D65E67C5FF8C}" type="datetime1">
              <a:rPr lang="en-US" smtClean="0"/>
              <a:t>1/3/2024</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4" name="Date Placeholder 3">
            <a:extLst>
              <a:ext uri="{FF2B5EF4-FFF2-40B4-BE49-F238E27FC236}">
                <a16:creationId xmlns:a16="http://schemas.microsoft.com/office/drawing/2014/main" id="{116D9795-F9DC-A8CA-F52D-6E06BDBFB2A8}"/>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A0A5506F-41ED-4C72-A89F-5CC4FC1F2BC3}" type="datetime1">
              <a:rPr lang="en-US" smtClean="0"/>
              <a:t>1/3/2024</a:t>
            </a:fld>
            <a:endParaRPr lang="en-US" dirty="0"/>
          </a:p>
        </p:txBody>
      </p:sp>
      <p:sp>
        <p:nvSpPr>
          <p:cNvPr id="5" name="Footer Placeholder 4">
            <a:extLst>
              <a:ext uri="{FF2B5EF4-FFF2-40B4-BE49-F238E27FC236}">
                <a16:creationId xmlns:a16="http://schemas.microsoft.com/office/drawing/2014/main" id="{0C117013-0F35-AE51-1EDB-1FBB96001CA7}"/>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269CA5E-B282-4332-0078-F2040FEF010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B4BE0DC-5F33-5D93-1435-B60FF2F64726}"/>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7CE91227-5FDF-46EA-8B6B-D854BACD8BE2}" type="datetime1">
              <a:rPr lang="en-US" smtClean="0"/>
              <a:t>1/3/2024</a:t>
            </a:fld>
            <a:endParaRPr lang="en-US" dirty="0"/>
          </a:p>
        </p:txBody>
      </p:sp>
      <p:sp>
        <p:nvSpPr>
          <p:cNvPr id="5" name="Footer Placeholder 4">
            <a:extLst>
              <a:ext uri="{FF2B5EF4-FFF2-40B4-BE49-F238E27FC236}">
                <a16:creationId xmlns:a16="http://schemas.microsoft.com/office/drawing/2014/main" id="{2F8468E0-C6CB-78A1-D0A3-BAD8B7BD0A5C}"/>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D6C0A82-477A-69C3-35D0-AAD446FFFDB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29B98120-6C85-BD2F-2BB0-99F1A90F5613}"/>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4CCBE82D-973B-4CA8-AF81-AF89BC5903F4}" type="datetime1">
              <a:rPr lang="en-US" smtClean="0"/>
              <a:t>1/3/2024</a:t>
            </a:fld>
            <a:endParaRPr lang="en-US" dirty="0"/>
          </a:p>
        </p:txBody>
      </p:sp>
      <p:sp>
        <p:nvSpPr>
          <p:cNvPr id="6" name="Footer Placeholder 4">
            <a:extLst>
              <a:ext uri="{FF2B5EF4-FFF2-40B4-BE49-F238E27FC236}">
                <a16:creationId xmlns:a16="http://schemas.microsoft.com/office/drawing/2014/main" id="{EEEADCD6-5F26-7F99-4E43-CC30266E4E1B}"/>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20FAC669-1393-B9F9-F070-E4F4C66F56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C13D8CDB-BE68-6925-E55F-90DD91BDB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Date Placeholder 3">
            <a:extLst>
              <a:ext uri="{FF2B5EF4-FFF2-40B4-BE49-F238E27FC236}">
                <a16:creationId xmlns:a16="http://schemas.microsoft.com/office/drawing/2014/main" id="{B223884B-7722-7363-0386-1710C0D38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BE774-513C-4348-845A-19D0CD97E2D3}" type="datetime1">
              <a:rPr lang="en-US" smtClean="0"/>
              <a:t>1/3/2024</a:t>
            </a:fld>
            <a:endParaRPr lang="en-US"/>
          </a:p>
        </p:txBody>
      </p:sp>
      <p:sp>
        <p:nvSpPr>
          <p:cNvPr id="6" name="Slide Number Placeholder 5">
            <a:extLst>
              <a:ext uri="{FF2B5EF4-FFF2-40B4-BE49-F238E27FC236}">
                <a16:creationId xmlns:a16="http://schemas.microsoft.com/office/drawing/2014/main" id="{013E5667-86B8-1403-02F7-99DC0D6A3E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ADDB-4F74-41CD-A38A-02B8F77A62CF}" type="slidenum">
              <a:rPr lang="en-US" smtClean="0"/>
              <a:t>‹#›</a:t>
            </a:fld>
            <a:endParaRPr lang="en-US"/>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69"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ftr="0" dt="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ps.com/WebTracking/track?loc=en_U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StrokeNetcpharm@ucmail.uc.edu" TargetMode="External"/><Relationship Id="rId2" Type="http://schemas.openxmlformats.org/officeDocument/2006/relationships/hyperlink" Target="mailto:aspire@yale.edu"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StrokeNetcpharm@ucmail.uc.edu"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Strokenetcpharm@ucmail.uc.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3956-AD71-4D95-B899-C2A8B7C00437}"/>
              </a:ext>
            </a:extLst>
          </p:cNvPr>
          <p:cNvSpPr>
            <a:spLocks noGrp="1"/>
          </p:cNvSpPr>
          <p:nvPr>
            <p:ph type="ctrTitle"/>
          </p:nvPr>
        </p:nvSpPr>
        <p:spPr/>
        <p:txBody>
          <a:bodyPr>
            <a:normAutofit/>
          </a:bodyPr>
          <a:lstStyle/>
          <a:p>
            <a:br>
              <a:rPr lang="en-US"/>
            </a:br>
            <a:endParaRPr lang="en-US" dirty="0"/>
          </a:p>
        </p:txBody>
      </p:sp>
      <p:sp>
        <p:nvSpPr>
          <p:cNvPr id="3" name="Subtitle 2">
            <a:extLst>
              <a:ext uri="{FF2B5EF4-FFF2-40B4-BE49-F238E27FC236}">
                <a16:creationId xmlns:a16="http://schemas.microsoft.com/office/drawing/2014/main" id="{B85758CC-FB00-4D9E-239A-DBE4A207A741}"/>
              </a:ext>
            </a:extLst>
          </p:cNvPr>
          <p:cNvSpPr>
            <a:spLocks noGrp="1"/>
          </p:cNvSpPr>
          <p:nvPr>
            <p:ph type="subTitle" idx="1"/>
          </p:nvPr>
        </p:nvSpPr>
        <p:spPr>
          <a:xfrm>
            <a:off x="1524000" y="3660566"/>
            <a:ext cx="9144000" cy="2705100"/>
          </a:xfrm>
        </p:spPr>
        <p:txBody>
          <a:bodyPr>
            <a:normAutofit fontScale="92500" lnSpcReduction="10000"/>
          </a:bodyPr>
          <a:lstStyle/>
          <a:p>
            <a:pPr>
              <a:spcBef>
                <a:spcPts val="0"/>
              </a:spcBef>
            </a:pPr>
            <a:r>
              <a:rPr lang="en-US" sz="2000" b="0" i="0" u="none" strike="noStrike" baseline="0" dirty="0">
                <a:latin typeface="Calibri Light" panose="020F0302020204030204" pitchFamily="34" charset="0"/>
                <a:cs typeface="Calibri Light" panose="020F0302020204030204" pitchFamily="34" charset="0"/>
              </a:rPr>
              <a:t>The Anticoagulation in Intracerebral Hemorrhage (ICH) Survivors for Stroke Prevention and Recovery (ASPIRE) Study</a:t>
            </a:r>
          </a:p>
          <a:p>
            <a:pPr>
              <a:spcBef>
                <a:spcPts val="0"/>
              </a:spcBef>
            </a:pPr>
            <a:endParaRPr lang="en-US" sz="2000" dirty="0">
              <a:latin typeface="Calibri Light" panose="020F0302020204030204" pitchFamily="34" charset="0"/>
              <a:cs typeface="Calibri Light" panose="020F0302020204030204" pitchFamily="34" charset="0"/>
            </a:endParaRPr>
          </a:p>
          <a:p>
            <a:pPr>
              <a:spcBef>
                <a:spcPts val="0"/>
              </a:spcBef>
            </a:pPr>
            <a:r>
              <a:rPr lang="en-US" sz="2000" b="1" dirty="0">
                <a:latin typeface="Calibri Light" panose="020F0302020204030204" pitchFamily="34" charset="0"/>
                <a:cs typeface="Calibri Light" panose="020F0302020204030204" pitchFamily="34" charset="0"/>
              </a:rPr>
              <a:t>ASPIRE Pharmacy Training Slides</a:t>
            </a:r>
          </a:p>
          <a:p>
            <a:pPr>
              <a:spcBef>
                <a:spcPts val="0"/>
              </a:spcBef>
            </a:pPr>
            <a:r>
              <a:rPr lang="en-US" sz="2000" b="1" dirty="0">
                <a:latin typeface="Calibri Light" panose="020F0302020204030204" pitchFamily="34" charset="0"/>
                <a:cs typeface="Calibri Light" panose="020F0302020204030204" pitchFamily="34" charset="0"/>
              </a:rPr>
              <a:t>v1.0</a:t>
            </a:r>
          </a:p>
          <a:p>
            <a:pPr>
              <a:spcBef>
                <a:spcPts val="0"/>
              </a:spcBef>
            </a:pPr>
            <a:endParaRPr lang="en-US" sz="2000" dirty="0">
              <a:solidFill>
                <a:srgbClr val="000000"/>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srgbClr val="E66839"/>
                </a:solidFill>
                <a:effectLst/>
                <a:uLnTx/>
                <a:uFillTx/>
                <a:latin typeface="Calibri Light" panose="020F0302020204030204" pitchFamily="34" charset="0"/>
                <a:cs typeface="Calibri Light" panose="020F0302020204030204" pitchFamily="34" charset="0"/>
              </a:rPr>
              <a:t>StrokeNet NCC Central Pharmacy </a:t>
            </a:r>
          </a:p>
          <a:p>
            <a:pPr marL="0" marR="0" lvl="0" indent="0" algn="ctr"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srgbClr val="E66839"/>
                </a:solidFill>
                <a:effectLst/>
                <a:uLnTx/>
                <a:uFillTx/>
                <a:latin typeface="Calibri Light" panose="020F0302020204030204" pitchFamily="34" charset="0"/>
                <a:cs typeface="Calibri Light" panose="020F0302020204030204" pitchFamily="34" charset="0"/>
              </a:rPr>
              <a:t>Phone: 513-584-3166</a:t>
            </a:r>
          </a:p>
          <a:p>
            <a:pPr marL="0" marR="0" lvl="0" indent="0" algn="ctr"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srgbClr val="E66839"/>
                </a:solidFill>
                <a:effectLst/>
                <a:uLnTx/>
                <a:uFillTx/>
                <a:latin typeface="Calibri Light" panose="020F0302020204030204" pitchFamily="34" charset="0"/>
                <a:cs typeface="Calibri Light" panose="020F0302020204030204" pitchFamily="34" charset="0"/>
              </a:rPr>
              <a:t>Email: StrokeNetcpharm@ucmail.uc.edu</a:t>
            </a:r>
          </a:p>
        </p:txBody>
      </p:sp>
      <p:pic>
        <p:nvPicPr>
          <p:cNvPr id="6" name="Picture 5" descr="A logo with a triangle shaped object&#10;&#10;Description automatically generated">
            <a:extLst>
              <a:ext uri="{FF2B5EF4-FFF2-40B4-BE49-F238E27FC236}">
                <a16:creationId xmlns:a16="http://schemas.microsoft.com/office/drawing/2014/main" id="{5311664C-EF4F-CA4B-E764-E7127FBF4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593" y="492334"/>
            <a:ext cx="2494792" cy="2913453"/>
          </a:xfrm>
          <a:prstGeom prst="rect">
            <a:avLst/>
          </a:prstGeom>
        </p:spPr>
      </p:pic>
    </p:spTree>
    <p:extLst>
      <p:ext uri="{BB962C8B-B14F-4D97-AF65-F5344CB8AC3E}">
        <p14:creationId xmlns:p14="http://schemas.microsoft.com/office/powerpoint/2010/main" val="369983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9C1B-E32E-98B0-4513-8CF7CFA3900D}"/>
              </a:ext>
            </a:extLst>
          </p:cNvPr>
          <p:cNvSpPr>
            <a:spLocks noGrp="1"/>
          </p:cNvSpPr>
          <p:nvPr>
            <p:ph type="title"/>
          </p:nvPr>
        </p:nvSpPr>
        <p:spPr/>
        <p:txBody>
          <a:bodyPr/>
          <a:lstStyle/>
          <a:p>
            <a:r>
              <a:rPr lang="en-US" b="1" dirty="0"/>
              <a:t>Study Drug Shipping</a:t>
            </a:r>
          </a:p>
        </p:txBody>
      </p:sp>
      <p:sp>
        <p:nvSpPr>
          <p:cNvPr id="3" name="Content Placeholder 2">
            <a:extLst>
              <a:ext uri="{FF2B5EF4-FFF2-40B4-BE49-F238E27FC236}">
                <a16:creationId xmlns:a16="http://schemas.microsoft.com/office/drawing/2014/main" id="{E08D4FD9-DD4E-BD3E-8CFE-6CB36997DD59}"/>
              </a:ext>
            </a:extLst>
          </p:cNvPr>
          <p:cNvSpPr>
            <a:spLocks noGrp="1"/>
          </p:cNvSpPr>
          <p:nvPr>
            <p:ph idx="1"/>
          </p:nvPr>
        </p:nvSpPr>
        <p:spPr>
          <a:xfrm>
            <a:off x="838200" y="2075687"/>
            <a:ext cx="10515600" cy="4417187"/>
          </a:xfrm>
        </p:spPr>
        <p:txBody>
          <a:bodyPr>
            <a:normAutofit fontScale="92500" lnSpcReduction="20000"/>
          </a:bodyPr>
          <a:lstStyle/>
          <a:p>
            <a:r>
              <a:rPr lang="en-US" dirty="0"/>
              <a:t>Study drug shipments are processed Monday-Thursday and will be received by sites Tuesday-Friday.</a:t>
            </a:r>
          </a:p>
          <a:p>
            <a:pPr lvl="1"/>
            <a:r>
              <a:rPr lang="en-US" dirty="0"/>
              <a:t>No shipments will take place for receipt on Saturday, Sunday, or holidays (unless approved by both NCC Central Pharmacy and the receiving site).</a:t>
            </a:r>
          </a:p>
          <a:p>
            <a:pPr>
              <a:defRPr/>
            </a:pPr>
            <a:r>
              <a:rPr lang="en-US" altLang="en-US" dirty="0"/>
              <a:t>UPS® will send an email with a tracking number to the clinical performing site (CPS) to track shipments.</a:t>
            </a:r>
          </a:p>
          <a:p>
            <a:pPr lvl="1">
              <a:spcBef>
                <a:spcPts val="750"/>
              </a:spcBef>
              <a:defRPr/>
            </a:pPr>
            <a:r>
              <a:rPr lang="en-US" altLang="en-US" dirty="0"/>
              <a:t>Only one email can be entered to receive UPS® tracking information.</a:t>
            </a:r>
          </a:p>
          <a:p>
            <a:pPr lvl="1">
              <a:spcBef>
                <a:spcPts val="750"/>
              </a:spcBef>
              <a:defRPr/>
            </a:pPr>
            <a:r>
              <a:rPr lang="en-US" altLang="en-US" dirty="0"/>
              <a:t>If you would like to use a group email for this notification, please enter the email in the “Investigational product shipping address” in WebDCU.</a:t>
            </a:r>
          </a:p>
          <a:p>
            <a:pPr lvl="1">
              <a:spcBef>
                <a:spcPts val="750"/>
              </a:spcBef>
              <a:defRPr/>
            </a:pPr>
            <a:r>
              <a:rPr lang="en-US" altLang="en-US" dirty="0"/>
              <a:t>UPS® tracking website: </a:t>
            </a:r>
            <a:r>
              <a:rPr lang="en-US" altLang="en-US" dirty="0">
                <a:hlinkClick r:id="rId2"/>
              </a:rPr>
              <a:t>https://www.ups.com/WebTracking/track?loc=en_US</a:t>
            </a:r>
            <a:endParaRPr lang="en-US" altLang="en-US" dirty="0"/>
          </a:p>
          <a:p>
            <a:pPr>
              <a:spcBef>
                <a:spcPts val="750"/>
              </a:spcBef>
              <a:defRPr/>
            </a:pPr>
            <a:r>
              <a:rPr lang="en-US" altLang="en-US" dirty="0"/>
              <a:t>Study drug will be sent unmonitored and non-temperature controlled.</a:t>
            </a:r>
          </a:p>
          <a:p>
            <a:endParaRPr lang="en-US" dirty="0"/>
          </a:p>
        </p:txBody>
      </p:sp>
      <p:sp>
        <p:nvSpPr>
          <p:cNvPr id="4" name="Slide Number Placeholder 3">
            <a:extLst>
              <a:ext uri="{FF2B5EF4-FFF2-40B4-BE49-F238E27FC236}">
                <a16:creationId xmlns:a16="http://schemas.microsoft.com/office/drawing/2014/main" id="{B22323F1-9566-8E46-60AC-0B8620662AFF}"/>
              </a:ext>
            </a:extLst>
          </p:cNvPr>
          <p:cNvSpPr>
            <a:spLocks noGrp="1"/>
          </p:cNvSpPr>
          <p:nvPr>
            <p:ph type="sldNum" sz="quarter" idx="12"/>
          </p:nvPr>
        </p:nvSpPr>
        <p:spPr/>
        <p:txBody>
          <a:bodyPr/>
          <a:lstStyle/>
          <a:p>
            <a:fld id="{2C18C1E5-FB55-42F5-BD6D-9CC153FCDBE6}" type="slidenum">
              <a:rPr lang="en-US" smtClean="0"/>
              <a:pPr/>
              <a:t>10</a:t>
            </a:fld>
            <a:endParaRPr lang="en-US" dirty="0"/>
          </a:p>
        </p:txBody>
      </p:sp>
    </p:spTree>
    <p:extLst>
      <p:ext uri="{BB962C8B-B14F-4D97-AF65-F5344CB8AC3E}">
        <p14:creationId xmlns:p14="http://schemas.microsoft.com/office/powerpoint/2010/main" val="245062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A5F7E-97A6-4123-E944-7EC2135791B1}"/>
              </a:ext>
            </a:extLst>
          </p:cNvPr>
          <p:cNvSpPr>
            <a:spLocks noGrp="1"/>
          </p:cNvSpPr>
          <p:nvPr>
            <p:ph type="title"/>
          </p:nvPr>
        </p:nvSpPr>
        <p:spPr/>
        <p:txBody>
          <a:bodyPr>
            <a:normAutofit/>
          </a:bodyPr>
          <a:lstStyle/>
          <a:p>
            <a:r>
              <a:rPr lang="en-US" sz="6000" b="1" dirty="0"/>
              <a:t>Study Drug Receiving</a:t>
            </a:r>
          </a:p>
        </p:txBody>
      </p:sp>
      <p:sp>
        <p:nvSpPr>
          <p:cNvPr id="5" name="Content Placeholder 4">
            <a:extLst>
              <a:ext uri="{FF2B5EF4-FFF2-40B4-BE49-F238E27FC236}">
                <a16:creationId xmlns:a16="http://schemas.microsoft.com/office/drawing/2014/main" id="{C263A42E-4403-4F3B-9839-AEEFB7816131}"/>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Study teams will receive a UPS email confirmation </a:t>
            </a:r>
            <a:r>
              <a:rPr lang="en-US" u="sng" dirty="0"/>
              <a:t>AND</a:t>
            </a:r>
            <a:r>
              <a:rPr lang="en-US" dirty="0"/>
              <a:t> a WebDCU email confirmation that drug has shipped.</a:t>
            </a:r>
          </a:p>
          <a:p>
            <a:pPr marL="342900" indent="-342900">
              <a:buFont typeface="Arial" panose="020B0604020202020204" pitchFamily="34" charset="0"/>
              <a:buChar char="•"/>
            </a:pPr>
            <a:r>
              <a:rPr lang="en-US" dirty="0"/>
              <a:t>An investigational drug packing slip will be included with each shipment of drug kits.</a:t>
            </a:r>
          </a:p>
          <a:p>
            <a:pPr marL="342900" indent="-342900">
              <a:buFont typeface="Arial" panose="020B0604020202020204" pitchFamily="34" charset="0"/>
              <a:buChar char="•"/>
            </a:pPr>
            <a:r>
              <a:rPr lang="en-US" dirty="0"/>
              <a:t>Drug kits have a 5-digit </a:t>
            </a:r>
            <a:r>
              <a:rPr lang="en-US" b="1" dirty="0"/>
              <a:t>Kit ID</a:t>
            </a:r>
            <a:r>
              <a:rPr lang="en-US" dirty="0"/>
              <a:t> on the box along with a 3-digit </a:t>
            </a:r>
            <a:r>
              <a:rPr lang="en-US" b="1" dirty="0"/>
              <a:t>Verification Code</a:t>
            </a:r>
            <a:r>
              <a:rPr lang="en-US" dirty="0"/>
              <a:t>. </a:t>
            </a:r>
          </a:p>
          <a:p>
            <a:pPr marL="342900" indent="-342900">
              <a:buFont typeface="Arial" panose="020B0604020202020204" pitchFamily="34" charset="0"/>
              <a:buChar char="•"/>
            </a:pPr>
            <a:r>
              <a:rPr lang="en-US" dirty="0"/>
              <a:t>Confirm receipt of drug by verifying kit numbers against the packing slip.</a:t>
            </a:r>
          </a:p>
          <a:p>
            <a:pPr marL="342900" indent="-342900">
              <a:buFont typeface="Arial" panose="020B0604020202020204" pitchFamily="34" charset="0"/>
              <a:buChar char="•"/>
            </a:pPr>
            <a:r>
              <a:rPr lang="en-US" dirty="0"/>
              <a:t>Confirm receipt of drug in WebDCU – verification code on drug kits will be requested.</a:t>
            </a:r>
          </a:p>
        </p:txBody>
      </p:sp>
      <p:grpSp>
        <p:nvGrpSpPr>
          <p:cNvPr id="6" name="Group 5">
            <a:extLst>
              <a:ext uri="{FF2B5EF4-FFF2-40B4-BE49-F238E27FC236}">
                <a16:creationId xmlns:a16="http://schemas.microsoft.com/office/drawing/2014/main" id="{5E54B8F5-9C54-682B-182A-E7744E7AA163}"/>
              </a:ext>
            </a:extLst>
          </p:cNvPr>
          <p:cNvGrpSpPr>
            <a:grpSpLocks noChangeAspect="1"/>
          </p:cNvGrpSpPr>
          <p:nvPr/>
        </p:nvGrpSpPr>
        <p:grpSpPr>
          <a:xfrm>
            <a:off x="507925" y="1562487"/>
            <a:ext cx="3786740" cy="3733025"/>
            <a:chOff x="6123719" y="762553"/>
            <a:chExt cx="5409626" cy="5332893"/>
          </a:xfrm>
        </p:grpSpPr>
        <p:pic>
          <p:nvPicPr>
            <p:cNvPr id="7" name="Picture 6">
              <a:extLst>
                <a:ext uri="{FF2B5EF4-FFF2-40B4-BE49-F238E27FC236}">
                  <a16:creationId xmlns:a16="http://schemas.microsoft.com/office/drawing/2014/main" id="{19AC847B-70CD-9542-85FD-4C2A41521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3719" y="762553"/>
              <a:ext cx="5409626" cy="5332893"/>
            </a:xfrm>
            <a:prstGeom prst="rect">
              <a:avLst/>
            </a:prstGeom>
          </p:spPr>
        </p:pic>
        <p:sp>
          <p:nvSpPr>
            <p:cNvPr id="8" name="Rectangle 7">
              <a:extLst>
                <a:ext uri="{FF2B5EF4-FFF2-40B4-BE49-F238E27FC236}">
                  <a16:creationId xmlns:a16="http://schemas.microsoft.com/office/drawing/2014/main" id="{1D289673-7983-0775-8228-EB4BC0653627}"/>
                </a:ext>
              </a:extLst>
            </p:cNvPr>
            <p:cNvSpPr/>
            <p:nvPr/>
          </p:nvSpPr>
          <p:spPr>
            <a:xfrm>
              <a:off x="7153275" y="2771775"/>
              <a:ext cx="3133725" cy="3714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86634E99-9BE3-C5F6-A816-8113D8DD965E}"/>
              </a:ext>
            </a:extLst>
          </p:cNvPr>
          <p:cNvSpPr>
            <a:spLocks noGrp="1"/>
          </p:cNvSpPr>
          <p:nvPr>
            <p:ph type="sldNum" sz="quarter" idx="12"/>
          </p:nvPr>
        </p:nvSpPr>
        <p:spPr/>
        <p:txBody>
          <a:bodyPr/>
          <a:lstStyle/>
          <a:p>
            <a:fld id="{2C18C1E5-FB55-42F5-BD6D-9CC153FCDBE6}" type="slidenum">
              <a:rPr lang="en-US" smtClean="0"/>
              <a:pPr/>
              <a:t>11</a:t>
            </a:fld>
            <a:endParaRPr lang="en-US" dirty="0"/>
          </a:p>
        </p:txBody>
      </p:sp>
    </p:spTree>
    <p:extLst>
      <p:ext uri="{BB962C8B-B14F-4D97-AF65-F5344CB8AC3E}">
        <p14:creationId xmlns:p14="http://schemas.microsoft.com/office/powerpoint/2010/main" val="312818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ABCE-6E9D-D126-45FA-20A6623EFAA8}"/>
              </a:ext>
            </a:extLst>
          </p:cNvPr>
          <p:cNvSpPr>
            <a:spLocks noGrp="1"/>
          </p:cNvSpPr>
          <p:nvPr>
            <p:ph type="title"/>
          </p:nvPr>
        </p:nvSpPr>
        <p:spPr/>
        <p:txBody>
          <a:bodyPr/>
          <a:lstStyle/>
          <a:p>
            <a:r>
              <a:rPr lang="en-US" b="1" dirty="0"/>
              <a:t>Receiving Study Drug in WebDCU</a:t>
            </a:r>
          </a:p>
        </p:txBody>
      </p:sp>
      <p:sp>
        <p:nvSpPr>
          <p:cNvPr id="3" name="Content Placeholder 2">
            <a:extLst>
              <a:ext uri="{FF2B5EF4-FFF2-40B4-BE49-F238E27FC236}">
                <a16:creationId xmlns:a16="http://schemas.microsoft.com/office/drawing/2014/main" id="{E7F6423A-ACB0-3D7A-9A1E-4EBA8DCF03BC}"/>
              </a:ext>
            </a:extLst>
          </p:cNvPr>
          <p:cNvSpPr>
            <a:spLocks noGrp="1"/>
          </p:cNvSpPr>
          <p:nvPr>
            <p:ph idx="1"/>
          </p:nvPr>
        </p:nvSpPr>
        <p:spPr/>
        <p:txBody>
          <a:bodyPr>
            <a:normAutofit fontScale="77500" lnSpcReduction="20000"/>
          </a:bodyPr>
          <a:lstStyle/>
          <a:p>
            <a:pPr marL="0" indent="0" algn="l">
              <a:buNone/>
            </a:pPr>
            <a:r>
              <a:rPr lang="en-US" sz="2200" b="1" u="sng" dirty="0"/>
              <a:t>To receive study drug in </a:t>
            </a:r>
            <a:r>
              <a:rPr lang="en-US" sz="2200" b="1" i="0" u="sng" strike="noStrike" baseline="0" dirty="0">
                <a:solidFill>
                  <a:srgbClr val="000000"/>
                </a:solidFill>
              </a:rPr>
              <a:t>WebDCU</a:t>
            </a:r>
            <a:r>
              <a:rPr lang="en-US" sz="2200" b="1" u="sng" dirty="0"/>
              <a:t>:</a:t>
            </a:r>
          </a:p>
          <a:p>
            <a:pPr marL="457200" indent="-457200" algn="l">
              <a:buFont typeface="+mj-lt"/>
              <a:buAutoNum type="arabicPeriod"/>
            </a:pPr>
            <a:r>
              <a:rPr lang="en-US" sz="2200" dirty="0"/>
              <a:t>From the main menu page, click [Drug Tracking] and then [Drug Site Receiving]. A list of all study drug shipments that have been shipped to your site will appear.</a:t>
            </a:r>
          </a:p>
          <a:p>
            <a:pPr lvl="1"/>
            <a:r>
              <a:rPr lang="en-US" sz="1900" u="sng" dirty="0"/>
              <a:t>Note</a:t>
            </a:r>
            <a:r>
              <a:rPr lang="en-US" sz="1900" dirty="0"/>
              <a:t>: Use the ‘Drug Site Receiving Pending’ system filter located in the ‘Page Actions’ drop-down menu to filter for the shipments that need to be received.</a:t>
            </a:r>
          </a:p>
          <a:p>
            <a:pPr marL="457200" indent="-457200" algn="l">
              <a:buFont typeface="+mj-lt"/>
              <a:buAutoNum type="arabicPeriod"/>
            </a:pPr>
            <a:r>
              <a:rPr lang="en-US" sz="2200" dirty="0"/>
              <a:t>Select the study drug kit that needs to be received by clicking on the blue number link in the left-hand column.</a:t>
            </a:r>
          </a:p>
          <a:p>
            <a:pPr marL="457200" indent="-457200" algn="l">
              <a:buFont typeface="+mj-lt"/>
              <a:buAutoNum type="arabicPeriod"/>
            </a:pPr>
            <a:r>
              <a:rPr lang="en-US" sz="2200" dirty="0"/>
              <a:t>Click on ‘Edit Record’ at the top of the screen.</a:t>
            </a:r>
          </a:p>
          <a:p>
            <a:pPr marL="457200" indent="-457200" algn="l">
              <a:buFont typeface="+mj-lt"/>
              <a:buAutoNum type="arabicPeriod"/>
            </a:pPr>
            <a:r>
              <a:rPr lang="en-US" sz="2200" dirty="0"/>
              <a:t>Verify that the code on the kit matches the drug kit code listed in WebDCU (Q3).</a:t>
            </a:r>
          </a:p>
          <a:p>
            <a:pPr lvl="1"/>
            <a:r>
              <a:rPr kumimoji="0" lang="en-US" sz="1900" i="0" u="none" strike="noStrike" kern="1200" cap="none" spc="0" normalizeH="0" baseline="0" noProof="0" dirty="0">
                <a:ln>
                  <a:noFill/>
                </a:ln>
                <a:solidFill>
                  <a:srgbClr val="000000"/>
                </a:solidFill>
                <a:effectLst/>
                <a:uLnTx/>
                <a:uFillTx/>
                <a:ea typeface="+mn-ea"/>
                <a:cs typeface="+mn-cs"/>
              </a:rPr>
              <a:t>If the kit codes do not match</a:t>
            </a:r>
            <a:r>
              <a:rPr lang="en-US" sz="1900" dirty="0">
                <a:solidFill>
                  <a:srgbClr val="000000"/>
                </a:solidFill>
              </a:rPr>
              <a:t>, contact the study’s Data Manager.</a:t>
            </a:r>
            <a:endParaRPr kumimoji="0" lang="en-US" sz="1900" i="0" u="none" strike="noStrike" kern="1200" cap="none" spc="0" normalizeH="0" baseline="0" noProof="0" dirty="0">
              <a:ln>
                <a:noFill/>
              </a:ln>
              <a:solidFill>
                <a:srgbClr val="000000"/>
              </a:solidFill>
              <a:effectLst/>
              <a:uLnTx/>
              <a:uFillTx/>
              <a:ea typeface="+mn-ea"/>
              <a:cs typeface="+mn-cs"/>
            </a:endParaRPr>
          </a:p>
          <a:p>
            <a:pPr marL="457200" indent="-457200" algn="l">
              <a:buFont typeface="+mj-lt"/>
              <a:buAutoNum type="arabicPeriod"/>
            </a:pPr>
            <a:r>
              <a:rPr lang="en-US" sz="2200" dirty="0">
                <a:solidFill>
                  <a:srgbClr val="000000"/>
                </a:solidFill>
              </a:rPr>
              <a:t>Edit the receiving status (Q8) radio button to indicate ‘Confirm received.’</a:t>
            </a:r>
          </a:p>
          <a:p>
            <a:pPr marL="457200" indent="-457200" algn="l">
              <a:buFont typeface="+mj-lt"/>
              <a:buAutoNum type="arabicPeriod"/>
            </a:pPr>
            <a:r>
              <a:rPr lang="en-US" sz="2200" dirty="0">
                <a:solidFill>
                  <a:srgbClr val="000000"/>
                </a:solidFill>
              </a:rPr>
              <a:t>Enter the date received (Q10), the 3-digit drug kit verification code (Q11), and any receiving notes (Q12).</a:t>
            </a:r>
          </a:p>
          <a:p>
            <a:pPr marL="457200" indent="-457200" algn="l">
              <a:buFont typeface="+mj-lt"/>
              <a:buAutoNum type="arabicPeriod"/>
            </a:pPr>
            <a:r>
              <a:rPr lang="en-US" sz="2200" dirty="0">
                <a:solidFill>
                  <a:srgbClr val="000000"/>
                </a:solidFill>
              </a:rPr>
              <a:t>To finish, click ‘Save Record.’ You will need to repeat this process for each kit received.</a:t>
            </a:r>
          </a:p>
          <a:p>
            <a:pPr marL="0" indent="0">
              <a:buNone/>
            </a:pPr>
            <a:endParaRPr lang="en-US" dirty="0"/>
          </a:p>
        </p:txBody>
      </p:sp>
      <p:sp>
        <p:nvSpPr>
          <p:cNvPr id="4" name="Slide Number Placeholder 3">
            <a:extLst>
              <a:ext uri="{FF2B5EF4-FFF2-40B4-BE49-F238E27FC236}">
                <a16:creationId xmlns:a16="http://schemas.microsoft.com/office/drawing/2014/main" id="{C1694021-8B35-B94F-8478-F796A49AB475}"/>
              </a:ext>
            </a:extLst>
          </p:cNvPr>
          <p:cNvSpPr>
            <a:spLocks noGrp="1"/>
          </p:cNvSpPr>
          <p:nvPr>
            <p:ph type="sldNum" sz="quarter" idx="12"/>
          </p:nvPr>
        </p:nvSpPr>
        <p:spPr/>
        <p:txBody>
          <a:bodyPr/>
          <a:lstStyle/>
          <a:p>
            <a:fld id="{2C18C1E5-FB55-42F5-BD6D-9CC153FCDBE6}" type="slidenum">
              <a:rPr lang="en-US" smtClean="0"/>
              <a:pPr/>
              <a:t>12</a:t>
            </a:fld>
            <a:endParaRPr lang="en-US" dirty="0"/>
          </a:p>
        </p:txBody>
      </p:sp>
    </p:spTree>
    <p:extLst>
      <p:ext uri="{BB962C8B-B14F-4D97-AF65-F5344CB8AC3E}">
        <p14:creationId xmlns:p14="http://schemas.microsoft.com/office/powerpoint/2010/main" val="59232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BBD5-F1F3-E0DF-7BD3-3FFE1552B01B}"/>
              </a:ext>
            </a:extLst>
          </p:cNvPr>
          <p:cNvSpPr>
            <a:spLocks noGrp="1"/>
          </p:cNvSpPr>
          <p:nvPr>
            <p:ph type="title"/>
          </p:nvPr>
        </p:nvSpPr>
        <p:spPr/>
        <p:txBody>
          <a:bodyPr>
            <a:normAutofit/>
          </a:bodyPr>
          <a:lstStyle/>
          <a:p>
            <a:r>
              <a:rPr lang="en-US" b="1" dirty="0"/>
              <a:t>Study Drug Storage and Accountability</a:t>
            </a:r>
          </a:p>
        </p:txBody>
      </p:sp>
      <p:sp>
        <p:nvSpPr>
          <p:cNvPr id="3" name="Content Placeholder 2">
            <a:extLst>
              <a:ext uri="{FF2B5EF4-FFF2-40B4-BE49-F238E27FC236}">
                <a16:creationId xmlns:a16="http://schemas.microsoft.com/office/drawing/2014/main" id="{886AF95E-CFE7-8690-75E2-D97B3F945A13}"/>
              </a:ext>
            </a:extLst>
          </p:cNvPr>
          <p:cNvSpPr>
            <a:spLocks noGrp="1"/>
          </p:cNvSpPr>
          <p:nvPr>
            <p:ph idx="1"/>
          </p:nvPr>
        </p:nvSpPr>
        <p:spPr>
          <a:xfrm>
            <a:off x="838200" y="2075688"/>
            <a:ext cx="10634932" cy="4105656"/>
          </a:xfrm>
        </p:spPr>
        <p:txBody>
          <a:bodyPr>
            <a:normAutofit fontScale="92500" lnSpcReduction="10000"/>
          </a:bodyPr>
          <a:lstStyle/>
          <a:p>
            <a:r>
              <a:rPr lang="en-US" dirty="0"/>
              <a:t>Drug kits should be stored at 20-25°C (68-77°F); excursions permitted between 15-30°C (59-86°F) per USP controlled room temperature guidelines.</a:t>
            </a:r>
          </a:p>
          <a:p>
            <a:r>
              <a:rPr lang="en-US" dirty="0"/>
              <a:t>DO NOT break the tamper evident seal until the kit is dispensed.</a:t>
            </a:r>
          </a:p>
          <a:p>
            <a:r>
              <a:rPr lang="en-US" dirty="0"/>
              <a:t>Storage areas must have a temperature monitoring system.</a:t>
            </a:r>
          </a:p>
          <a:p>
            <a:r>
              <a:rPr lang="en-US" dirty="0"/>
              <a:t>Sites are required to maintain study drug accountability records and temperature monitoring logs.</a:t>
            </a:r>
          </a:p>
          <a:p>
            <a:pPr lvl="1"/>
            <a:r>
              <a:rPr lang="en-US" dirty="0"/>
              <a:t>Sites may use their own institution-specific/electronic inventory and temperature monitoring systems if the systems gather all the necessary information on the example paper logs provided in WebDCU under Toolbox &gt; Project Documents.</a:t>
            </a:r>
          </a:p>
        </p:txBody>
      </p:sp>
      <p:sp>
        <p:nvSpPr>
          <p:cNvPr id="4" name="Slide Number Placeholder 3">
            <a:extLst>
              <a:ext uri="{FF2B5EF4-FFF2-40B4-BE49-F238E27FC236}">
                <a16:creationId xmlns:a16="http://schemas.microsoft.com/office/drawing/2014/main" id="{FA9848AE-123A-F447-A3EB-31AE5D2FC086}"/>
              </a:ext>
            </a:extLst>
          </p:cNvPr>
          <p:cNvSpPr>
            <a:spLocks noGrp="1"/>
          </p:cNvSpPr>
          <p:nvPr>
            <p:ph type="sldNum" sz="quarter" idx="12"/>
          </p:nvPr>
        </p:nvSpPr>
        <p:spPr/>
        <p:txBody>
          <a:bodyPr/>
          <a:lstStyle/>
          <a:p>
            <a:fld id="{2C18C1E5-FB55-42F5-BD6D-9CC153FCDBE6}" type="slidenum">
              <a:rPr lang="en-US" smtClean="0"/>
              <a:pPr/>
              <a:t>13</a:t>
            </a:fld>
            <a:endParaRPr lang="en-US" dirty="0"/>
          </a:p>
        </p:txBody>
      </p:sp>
    </p:spTree>
    <p:extLst>
      <p:ext uri="{BB962C8B-B14F-4D97-AF65-F5344CB8AC3E}">
        <p14:creationId xmlns:p14="http://schemas.microsoft.com/office/powerpoint/2010/main" val="107351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5DED-383B-40CE-BF92-DAED2F833E86}"/>
              </a:ext>
            </a:extLst>
          </p:cNvPr>
          <p:cNvSpPr>
            <a:spLocks noGrp="1"/>
          </p:cNvSpPr>
          <p:nvPr>
            <p:ph type="title"/>
          </p:nvPr>
        </p:nvSpPr>
        <p:spPr/>
        <p:txBody>
          <a:bodyPr/>
          <a:lstStyle/>
          <a:p>
            <a:r>
              <a:rPr lang="en-US" b="1" dirty="0"/>
              <a:t>Temperature Excursions</a:t>
            </a:r>
          </a:p>
        </p:txBody>
      </p:sp>
      <p:sp>
        <p:nvSpPr>
          <p:cNvPr id="3" name="Content Placeholder 2">
            <a:extLst>
              <a:ext uri="{FF2B5EF4-FFF2-40B4-BE49-F238E27FC236}">
                <a16:creationId xmlns:a16="http://schemas.microsoft.com/office/drawing/2014/main" id="{61E3866F-9F41-0A29-9917-73862F98F088}"/>
              </a:ext>
            </a:extLst>
          </p:cNvPr>
          <p:cNvSpPr>
            <a:spLocks noGrp="1"/>
          </p:cNvSpPr>
          <p:nvPr>
            <p:ph idx="1"/>
          </p:nvPr>
        </p:nvSpPr>
        <p:spPr>
          <a:xfrm>
            <a:off x="838200" y="2075687"/>
            <a:ext cx="10515600" cy="4178463"/>
          </a:xfrm>
        </p:spPr>
        <p:txBody>
          <a:bodyPr>
            <a:normAutofit fontScale="92500" lnSpcReduction="10000"/>
          </a:bodyPr>
          <a:lstStyle/>
          <a:p>
            <a:r>
              <a:rPr lang="en-US" dirty="0"/>
              <a:t>Report temperature excursions if storage temperature falls below 15°C (59°F) and/or rises above 30°C (86°F) per USP rounding rules.</a:t>
            </a:r>
          </a:p>
          <a:p>
            <a:pPr lvl="1"/>
            <a:r>
              <a:rPr lang="en-US" dirty="0"/>
              <a:t>If temperature is 30.4°C, temperature is rounded down to 30°C and is </a:t>
            </a:r>
            <a:r>
              <a:rPr lang="en-US" b="1" u="sng" dirty="0"/>
              <a:t>not</a:t>
            </a:r>
            <a:r>
              <a:rPr lang="en-US" dirty="0"/>
              <a:t> reportable.</a:t>
            </a:r>
          </a:p>
          <a:p>
            <a:pPr lvl="1"/>
            <a:r>
              <a:rPr lang="en-US" dirty="0"/>
              <a:t>If temperature is 30.5°C, temperature is rounded up to 31°C and is reportable.</a:t>
            </a:r>
          </a:p>
          <a:p>
            <a:pPr lvl="1"/>
            <a:r>
              <a:rPr lang="en-US" dirty="0"/>
              <a:t>Excursions with the duration maximum of </a:t>
            </a:r>
            <a:r>
              <a:rPr lang="en-US" u="sng" dirty="0"/>
              <a:t>30 minutes</a:t>
            </a:r>
            <a:r>
              <a:rPr lang="en-US" dirty="0"/>
              <a:t> and with no previous excursions, do not need to be reported.</a:t>
            </a:r>
          </a:p>
          <a:p>
            <a:r>
              <a:rPr lang="en-US" dirty="0"/>
              <a:t>Report excursions using the </a:t>
            </a:r>
            <a:r>
              <a:rPr lang="en-US" b="1" dirty="0"/>
              <a:t>Study Drug Temperature Excursion Report Form </a:t>
            </a:r>
            <a:r>
              <a:rPr lang="en-US" dirty="0"/>
              <a:t>(TERF) found in WebDCU under Toolbox &gt; Project Documents.</a:t>
            </a:r>
          </a:p>
          <a:p>
            <a:pPr lvl="1"/>
            <a:r>
              <a:rPr lang="en-US" dirty="0"/>
              <a:t>Excursions must be reported </a:t>
            </a:r>
            <a:r>
              <a:rPr lang="en-US" b="1" u="sng" dirty="0"/>
              <a:t>immediately</a:t>
            </a:r>
            <a:r>
              <a:rPr lang="en-US" dirty="0"/>
              <a:t>, preferably within 48 hours of occurrence.</a:t>
            </a:r>
          </a:p>
          <a:p>
            <a:pPr lvl="1"/>
            <a:r>
              <a:rPr lang="en-US" dirty="0"/>
              <a:t>Email the TERF to </a:t>
            </a:r>
            <a:r>
              <a:rPr lang="en-US" dirty="0">
                <a:hlinkClick r:id="rId2"/>
              </a:rPr>
              <a:t>ASPIRE@yale.edu</a:t>
            </a:r>
            <a:r>
              <a:rPr lang="en-US" dirty="0"/>
              <a:t> and </a:t>
            </a:r>
            <a:r>
              <a:rPr lang="en-US" dirty="0">
                <a:hlinkClick r:id="rId3"/>
              </a:rPr>
              <a:t>StrokeNetcpharm@ucmail.uc.edu</a:t>
            </a:r>
            <a:r>
              <a:rPr lang="en-US" dirty="0"/>
              <a:t>.</a:t>
            </a:r>
          </a:p>
        </p:txBody>
      </p:sp>
      <p:sp>
        <p:nvSpPr>
          <p:cNvPr id="4" name="Slide Number Placeholder 3">
            <a:extLst>
              <a:ext uri="{FF2B5EF4-FFF2-40B4-BE49-F238E27FC236}">
                <a16:creationId xmlns:a16="http://schemas.microsoft.com/office/drawing/2014/main" id="{E25E0483-BA88-C35B-43F2-F91E2D766BFC}"/>
              </a:ext>
            </a:extLst>
          </p:cNvPr>
          <p:cNvSpPr>
            <a:spLocks noGrp="1"/>
          </p:cNvSpPr>
          <p:nvPr>
            <p:ph type="sldNum" sz="quarter" idx="12"/>
          </p:nvPr>
        </p:nvSpPr>
        <p:spPr/>
        <p:txBody>
          <a:bodyPr/>
          <a:lstStyle/>
          <a:p>
            <a:fld id="{2C18C1E5-FB55-42F5-BD6D-9CC153FCDBE6}" type="slidenum">
              <a:rPr lang="en-US" smtClean="0"/>
              <a:pPr/>
              <a:t>14</a:t>
            </a:fld>
            <a:endParaRPr lang="en-US" dirty="0"/>
          </a:p>
        </p:txBody>
      </p:sp>
    </p:spTree>
    <p:extLst>
      <p:ext uri="{BB962C8B-B14F-4D97-AF65-F5344CB8AC3E}">
        <p14:creationId xmlns:p14="http://schemas.microsoft.com/office/powerpoint/2010/main" val="185245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F0CE-072F-B1A2-0B75-2A2C0D716109}"/>
              </a:ext>
            </a:extLst>
          </p:cNvPr>
          <p:cNvSpPr>
            <a:spLocks noGrp="1"/>
          </p:cNvSpPr>
          <p:nvPr>
            <p:ph type="title"/>
          </p:nvPr>
        </p:nvSpPr>
        <p:spPr/>
        <p:txBody>
          <a:bodyPr/>
          <a:lstStyle/>
          <a:p>
            <a:r>
              <a:rPr lang="en-US" b="1" dirty="0"/>
              <a:t>Quarantine Procedures</a:t>
            </a:r>
          </a:p>
        </p:txBody>
      </p:sp>
      <p:sp>
        <p:nvSpPr>
          <p:cNvPr id="3" name="Content Placeholder 2">
            <a:extLst>
              <a:ext uri="{FF2B5EF4-FFF2-40B4-BE49-F238E27FC236}">
                <a16:creationId xmlns:a16="http://schemas.microsoft.com/office/drawing/2014/main" id="{26D3F643-2822-2AE3-D4CF-B760D4C77DB6}"/>
              </a:ext>
            </a:extLst>
          </p:cNvPr>
          <p:cNvSpPr>
            <a:spLocks noGrp="1"/>
          </p:cNvSpPr>
          <p:nvPr>
            <p:ph idx="1"/>
          </p:nvPr>
        </p:nvSpPr>
        <p:spPr>
          <a:xfrm>
            <a:off x="838200" y="2075688"/>
            <a:ext cx="10600426" cy="4105656"/>
          </a:xfrm>
        </p:spPr>
        <p:txBody>
          <a:bodyPr>
            <a:normAutofit fontScale="85000" lnSpcReduction="10000"/>
          </a:bodyPr>
          <a:lstStyle/>
          <a:p>
            <a:r>
              <a:rPr lang="en-US" dirty="0"/>
              <a:t>If a temperature excursion occurs, immediately quarantine the study drug at the appropriate storage temperature (20-25°C).</a:t>
            </a:r>
          </a:p>
          <a:p>
            <a:r>
              <a:rPr lang="en-US" dirty="0"/>
              <a:t>If received in WebDCU, temporarily remove from inventory by marking as ‘Quarantined’ under [Drug Tracking] &gt; [Drug Site Removing].</a:t>
            </a:r>
          </a:p>
          <a:p>
            <a:pPr lvl="1"/>
            <a:r>
              <a:rPr lang="en-US" sz="2200" dirty="0"/>
              <a:t>See </a:t>
            </a:r>
            <a:r>
              <a:rPr lang="en-US" sz="2200" b="1" dirty="0"/>
              <a:t>WebDCU Instructions to Quarantine Study Drug </a:t>
            </a:r>
            <a:r>
              <a:rPr lang="en-US" sz="2200" dirty="0"/>
              <a:t>in WebDCU under Toolbox &gt; Project Documents.</a:t>
            </a:r>
          </a:p>
          <a:p>
            <a:r>
              <a:rPr lang="en-US" dirty="0"/>
              <a:t>The NCC Project Manager or NCC Central Pharmacy will determine if the study drug is usable or not after the TERF has been reviewed.</a:t>
            </a:r>
          </a:p>
          <a:p>
            <a:pPr lvl="1"/>
            <a:r>
              <a:rPr lang="en-US" dirty="0"/>
              <a:t>If deemed </a:t>
            </a:r>
            <a:r>
              <a:rPr lang="en-US" i="1" u="sng" dirty="0"/>
              <a:t>usable</a:t>
            </a:r>
            <a:r>
              <a:rPr lang="en-US" dirty="0"/>
              <a:t>, return the study drug to inventory in WebDCU and resume study enrollment.</a:t>
            </a:r>
          </a:p>
          <a:p>
            <a:pPr lvl="1"/>
            <a:r>
              <a:rPr lang="en-US" dirty="0"/>
              <a:t>If deemed </a:t>
            </a:r>
            <a:r>
              <a:rPr lang="en-US" i="1" u="sng" dirty="0"/>
              <a:t>unusable</a:t>
            </a:r>
            <a:r>
              <a:rPr lang="en-US" dirty="0"/>
              <a:t>, update the study drug to ‘Damaged’ in WebDCU and destroy per institutional policy.  A replacement study drug request will be triggered for resupply.</a:t>
            </a:r>
          </a:p>
        </p:txBody>
      </p:sp>
      <p:sp>
        <p:nvSpPr>
          <p:cNvPr id="4" name="Slide Number Placeholder 3">
            <a:extLst>
              <a:ext uri="{FF2B5EF4-FFF2-40B4-BE49-F238E27FC236}">
                <a16:creationId xmlns:a16="http://schemas.microsoft.com/office/drawing/2014/main" id="{0396A96E-AA2C-C465-427C-B4EBA08ADEAE}"/>
              </a:ext>
            </a:extLst>
          </p:cNvPr>
          <p:cNvSpPr>
            <a:spLocks noGrp="1"/>
          </p:cNvSpPr>
          <p:nvPr>
            <p:ph type="sldNum" sz="quarter" idx="12"/>
          </p:nvPr>
        </p:nvSpPr>
        <p:spPr/>
        <p:txBody>
          <a:bodyPr/>
          <a:lstStyle/>
          <a:p>
            <a:fld id="{2C18C1E5-FB55-42F5-BD6D-9CC153FCDBE6}" type="slidenum">
              <a:rPr lang="en-US" smtClean="0"/>
              <a:pPr/>
              <a:t>15</a:t>
            </a:fld>
            <a:endParaRPr lang="en-US" dirty="0"/>
          </a:p>
        </p:txBody>
      </p:sp>
    </p:spTree>
    <p:extLst>
      <p:ext uri="{BB962C8B-B14F-4D97-AF65-F5344CB8AC3E}">
        <p14:creationId xmlns:p14="http://schemas.microsoft.com/office/powerpoint/2010/main" val="195202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2B37-BC86-01DF-B37E-964B3B547502}"/>
              </a:ext>
            </a:extLst>
          </p:cNvPr>
          <p:cNvSpPr>
            <a:spLocks noGrp="1"/>
          </p:cNvSpPr>
          <p:nvPr>
            <p:ph type="title"/>
          </p:nvPr>
        </p:nvSpPr>
        <p:spPr/>
        <p:txBody>
          <a:bodyPr/>
          <a:lstStyle/>
          <a:p>
            <a:r>
              <a:rPr lang="en-US" b="1" dirty="0"/>
              <a:t>Randomization in WebDCU</a:t>
            </a:r>
          </a:p>
        </p:txBody>
      </p:sp>
      <p:sp>
        <p:nvSpPr>
          <p:cNvPr id="3" name="Content Placeholder 2">
            <a:extLst>
              <a:ext uri="{FF2B5EF4-FFF2-40B4-BE49-F238E27FC236}">
                <a16:creationId xmlns:a16="http://schemas.microsoft.com/office/drawing/2014/main" id="{F3095A21-32C6-6BE9-592B-689612C27696}"/>
              </a:ext>
            </a:extLst>
          </p:cNvPr>
          <p:cNvSpPr>
            <a:spLocks noGrp="1"/>
          </p:cNvSpPr>
          <p:nvPr>
            <p:ph idx="1"/>
          </p:nvPr>
        </p:nvSpPr>
        <p:spPr/>
        <p:txBody>
          <a:bodyPr>
            <a:normAutofit fontScale="92500" lnSpcReduction="20000"/>
          </a:bodyPr>
          <a:lstStyle/>
          <a:p>
            <a:r>
              <a:rPr lang="en-US" dirty="0"/>
              <a:t>Once a subject has been deemed eligible and informed consent has been obtained, a study team member will log into WebDCU to randomize the subject by completing the following CRFs (in this order):</a:t>
            </a:r>
          </a:p>
          <a:p>
            <a:pPr lvl="1"/>
            <a:r>
              <a:rPr lang="en-US" dirty="0"/>
              <a:t>Subject Enrollment (under [Study Progress])</a:t>
            </a:r>
          </a:p>
          <a:p>
            <a:pPr lvl="1"/>
            <a:r>
              <a:rPr lang="en-US" dirty="0"/>
              <a:t>F304: CHA</a:t>
            </a:r>
            <a:r>
              <a:rPr lang="en-US" baseline="-25000" dirty="0"/>
              <a:t>2</a:t>
            </a:r>
            <a:r>
              <a:rPr lang="en-US" dirty="0"/>
              <a:t>DS</a:t>
            </a:r>
            <a:r>
              <a:rPr lang="en-US" baseline="-25000" dirty="0"/>
              <a:t>2</a:t>
            </a:r>
            <a:r>
              <a:rPr lang="en-US" dirty="0"/>
              <a:t>-VASc</a:t>
            </a:r>
          </a:p>
          <a:p>
            <a:pPr lvl="1"/>
            <a:r>
              <a:rPr lang="en-US" dirty="0"/>
              <a:t>F101: Eligibility</a:t>
            </a:r>
          </a:p>
          <a:p>
            <a:pPr lvl="1"/>
            <a:r>
              <a:rPr lang="en-US" dirty="0"/>
              <a:t>F102: Randomization (after adding Baseline visit)</a:t>
            </a:r>
          </a:p>
          <a:p>
            <a:r>
              <a:rPr lang="en-US" dirty="0"/>
              <a:t>Once the randomization form is submitted, the subject will be randomized per ASPIRE’s double blind 1:1 randomization scheme.  WebDCU will display a message indicating the subject was successfully randomized.</a:t>
            </a:r>
          </a:p>
        </p:txBody>
      </p:sp>
      <p:sp>
        <p:nvSpPr>
          <p:cNvPr id="4" name="Slide Number Placeholder 3">
            <a:extLst>
              <a:ext uri="{FF2B5EF4-FFF2-40B4-BE49-F238E27FC236}">
                <a16:creationId xmlns:a16="http://schemas.microsoft.com/office/drawing/2014/main" id="{69628860-2459-438A-7B80-F2CE84351A1D}"/>
              </a:ext>
            </a:extLst>
          </p:cNvPr>
          <p:cNvSpPr>
            <a:spLocks noGrp="1"/>
          </p:cNvSpPr>
          <p:nvPr>
            <p:ph type="sldNum" sz="quarter" idx="12"/>
          </p:nvPr>
        </p:nvSpPr>
        <p:spPr/>
        <p:txBody>
          <a:bodyPr/>
          <a:lstStyle/>
          <a:p>
            <a:fld id="{2C18C1E5-FB55-42F5-BD6D-9CC153FCDBE6}" type="slidenum">
              <a:rPr lang="en-US" smtClean="0"/>
              <a:pPr/>
              <a:t>16</a:t>
            </a:fld>
            <a:endParaRPr lang="en-US" dirty="0"/>
          </a:p>
        </p:txBody>
      </p:sp>
    </p:spTree>
    <p:extLst>
      <p:ext uri="{BB962C8B-B14F-4D97-AF65-F5344CB8AC3E}">
        <p14:creationId xmlns:p14="http://schemas.microsoft.com/office/powerpoint/2010/main" val="236955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Checkmark with solid fill">
            <a:extLst>
              <a:ext uri="{FF2B5EF4-FFF2-40B4-BE49-F238E27FC236}">
                <a16:creationId xmlns:a16="http://schemas.microsoft.com/office/drawing/2014/main" id="{0926A2E6-E501-E703-2042-06515794FA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6197" y="5262041"/>
            <a:ext cx="1069848" cy="1069848"/>
          </a:xfrm>
          <a:prstGeom prst="rect">
            <a:avLst/>
          </a:prstGeom>
        </p:spPr>
      </p:pic>
      <p:sp>
        <p:nvSpPr>
          <p:cNvPr id="2" name="Title 1">
            <a:extLst>
              <a:ext uri="{FF2B5EF4-FFF2-40B4-BE49-F238E27FC236}">
                <a16:creationId xmlns:a16="http://schemas.microsoft.com/office/drawing/2014/main" id="{0B6C388C-7101-91F4-913D-31B395E249E3}"/>
              </a:ext>
            </a:extLst>
          </p:cNvPr>
          <p:cNvSpPr>
            <a:spLocks noGrp="1"/>
          </p:cNvSpPr>
          <p:nvPr>
            <p:ph type="title"/>
          </p:nvPr>
        </p:nvSpPr>
        <p:spPr/>
        <p:txBody>
          <a:bodyPr/>
          <a:lstStyle/>
          <a:p>
            <a:r>
              <a:rPr lang="en-US" b="1" dirty="0"/>
              <a:t>WebDCU Overview</a:t>
            </a:r>
          </a:p>
        </p:txBody>
      </p:sp>
      <p:sp>
        <p:nvSpPr>
          <p:cNvPr id="3" name="Text Placeholder 2">
            <a:extLst>
              <a:ext uri="{FF2B5EF4-FFF2-40B4-BE49-F238E27FC236}">
                <a16:creationId xmlns:a16="http://schemas.microsoft.com/office/drawing/2014/main" id="{77F68443-E448-9039-5BE3-E5C24A8CCE3D}"/>
              </a:ext>
            </a:extLst>
          </p:cNvPr>
          <p:cNvSpPr>
            <a:spLocks noGrp="1"/>
          </p:cNvSpPr>
          <p:nvPr>
            <p:ph type="body" idx="1"/>
          </p:nvPr>
        </p:nvSpPr>
        <p:spPr/>
        <p:txBody>
          <a:bodyPr>
            <a:normAutofit fontScale="55000" lnSpcReduction="20000"/>
          </a:bodyPr>
          <a:lstStyle/>
          <a:p>
            <a:pPr algn="ctr"/>
            <a:r>
              <a:rPr lang="en-US" b="1" dirty="0"/>
              <a:t>F512: Study Drug Kit Assignment</a:t>
            </a:r>
          </a:p>
        </p:txBody>
      </p:sp>
      <p:sp>
        <p:nvSpPr>
          <p:cNvPr id="4" name="Content Placeholder 3">
            <a:extLst>
              <a:ext uri="{FF2B5EF4-FFF2-40B4-BE49-F238E27FC236}">
                <a16:creationId xmlns:a16="http://schemas.microsoft.com/office/drawing/2014/main" id="{C4B93645-B20D-48F1-B0CC-958E43C99A93}"/>
              </a:ext>
            </a:extLst>
          </p:cNvPr>
          <p:cNvSpPr>
            <a:spLocks noGrp="1"/>
          </p:cNvSpPr>
          <p:nvPr>
            <p:ph sz="half" idx="2"/>
          </p:nvPr>
        </p:nvSpPr>
        <p:spPr>
          <a:xfrm>
            <a:off x="649223" y="3339547"/>
            <a:ext cx="3209545" cy="2900635"/>
          </a:xfrm>
        </p:spPr>
        <p:txBody>
          <a:bodyPr>
            <a:normAutofit/>
          </a:bodyPr>
          <a:lstStyle/>
          <a:p>
            <a:r>
              <a:rPr lang="en-US" sz="2000" dirty="0"/>
              <a:t>Complete this CRF when you are ready to provide a new drug kit to the subject.</a:t>
            </a:r>
          </a:p>
          <a:p>
            <a:r>
              <a:rPr lang="en-US" sz="2000" dirty="0"/>
              <a:t>The CRF will provide you with the drug kit ID assigned to the subject.</a:t>
            </a:r>
          </a:p>
        </p:txBody>
      </p:sp>
      <p:sp>
        <p:nvSpPr>
          <p:cNvPr id="5" name="Text Placeholder 4">
            <a:extLst>
              <a:ext uri="{FF2B5EF4-FFF2-40B4-BE49-F238E27FC236}">
                <a16:creationId xmlns:a16="http://schemas.microsoft.com/office/drawing/2014/main" id="{04D782CF-ACD9-BE21-9E8C-7AB01EBCC839}"/>
              </a:ext>
            </a:extLst>
          </p:cNvPr>
          <p:cNvSpPr>
            <a:spLocks noGrp="1"/>
          </p:cNvSpPr>
          <p:nvPr>
            <p:ph type="body" sz="quarter" idx="3"/>
          </p:nvPr>
        </p:nvSpPr>
        <p:spPr/>
        <p:txBody>
          <a:bodyPr>
            <a:normAutofit fontScale="55000" lnSpcReduction="20000"/>
          </a:bodyPr>
          <a:lstStyle/>
          <a:p>
            <a:pPr algn="ctr"/>
            <a:r>
              <a:rPr lang="en-US" b="1" dirty="0"/>
              <a:t>F513: Study Drug Kit Dispensing</a:t>
            </a:r>
          </a:p>
        </p:txBody>
      </p:sp>
      <p:sp>
        <p:nvSpPr>
          <p:cNvPr id="6" name="Content Placeholder 5">
            <a:extLst>
              <a:ext uri="{FF2B5EF4-FFF2-40B4-BE49-F238E27FC236}">
                <a16:creationId xmlns:a16="http://schemas.microsoft.com/office/drawing/2014/main" id="{F429E844-8674-F642-EB07-9BFF033F2D10}"/>
              </a:ext>
            </a:extLst>
          </p:cNvPr>
          <p:cNvSpPr>
            <a:spLocks noGrp="1"/>
          </p:cNvSpPr>
          <p:nvPr>
            <p:ph sz="quarter" idx="4"/>
          </p:nvPr>
        </p:nvSpPr>
        <p:spPr/>
        <p:txBody>
          <a:bodyPr>
            <a:normAutofit/>
          </a:bodyPr>
          <a:lstStyle/>
          <a:p>
            <a:r>
              <a:rPr lang="en-US" sz="2000" dirty="0"/>
              <a:t>Complete this CRF prior to dispensing to confirm the correct drug kit was pulled.</a:t>
            </a:r>
          </a:p>
          <a:p>
            <a:r>
              <a:rPr lang="en-US" sz="2000" dirty="0"/>
              <a:t>Confirm the start date with the subject once the drug kit is received and started.</a:t>
            </a:r>
          </a:p>
        </p:txBody>
      </p:sp>
      <p:sp>
        <p:nvSpPr>
          <p:cNvPr id="7" name="Text Placeholder 6">
            <a:extLst>
              <a:ext uri="{FF2B5EF4-FFF2-40B4-BE49-F238E27FC236}">
                <a16:creationId xmlns:a16="http://schemas.microsoft.com/office/drawing/2014/main" id="{3B8F3DB8-3E8E-94B8-3707-CBB0A3C99104}"/>
              </a:ext>
            </a:extLst>
          </p:cNvPr>
          <p:cNvSpPr>
            <a:spLocks noGrp="1"/>
          </p:cNvSpPr>
          <p:nvPr>
            <p:ph type="body" sz="quarter" idx="13"/>
          </p:nvPr>
        </p:nvSpPr>
        <p:spPr/>
        <p:txBody>
          <a:bodyPr>
            <a:normAutofit fontScale="55000" lnSpcReduction="20000"/>
          </a:bodyPr>
          <a:lstStyle/>
          <a:p>
            <a:pPr algn="ctr"/>
            <a:r>
              <a:rPr lang="en-US" b="1" dirty="0"/>
              <a:t>F514: Study Drug Kit Usage and Adherence</a:t>
            </a:r>
          </a:p>
        </p:txBody>
      </p:sp>
      <p:sp>
        <p:nvSpPr>
          <p:cNvPr id="8" name="Content Placeholder 7">
            <a:extLst>
              <a:ext uri="{FF2B5EF4-FFF2-40B4-BE49-F238E27FC236}">
                <a16:creationId xmlns:a16="http://schemas.microsoft.com/office/drawing/2014/main" id="{D9A32902-2AA4-4A19-07D3-C787903B8B7B}"/>
              </a:ext>
            </a:extLst>
          </p:cNvPr>
          <p:cNvSpPr>
            <a:spLocks noGrp="1"/>
          </p:cNvSpPr>
          <p:nvPr>
            <p:ph sz="quarter" idx="14"/>
          </p:nvPr>
        </p:nvSpPr>
        <p:spPr/>
        <p:txBody>
          <a:bodyPr>
            <a:normAutofit/>
          </a:bodyPr>
          <a:lstStyle/>
          <a:p>
            <a:r>
              <a:rPr lang="en-US" sz="2000" dirty="0"/>
              <a:t>Complete this CRF at the next study visit to calculate study drug adherence.</a:t>
            </a:r>
          </a:p>
          <a:p>
            <a:r>
              <a:rPr lang="en-US" sz="2000" dirty="0"/>
              <a:t>The pill count should be performed after the bottle stop date is confirmed.</a:t>
            </a:r>
          </a:p>
        </p:txBody>
      </p:sp>
      <p:sp>
        <p:nvSpPr>
          <p:cNvPr id="10" name="Rectangle 9" descr="Medicine">
            <a:extLst>
              <a:ext uri="{FF2B5EF4-FFF2-40B4-BE49-F238E27FC236}">
                <a16:creationId xmlns:a16="http://schemas.microsoft.com/office/drawing/2014/main" id="{40448C37-403E-D401-916F-53F7BEE6BF72}"/>
              </a:ext>
            </a:extLst>
          </p:cNvPr>
          <p:cNvSpPr/>
          <p:nvPr/>
        </p:nvSpPr>
        <p:spPr>
          <a:xfrm>
            <a:off x="9786486" y="5247553"/>
            <a:ext cx="1107421" cy="110742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12" name="Graphic 11" descr="Box with solid fill">
            <a:extLst>
              <a:ext uri="{FF2B5EF4-FFF2-40B4-BE49-F238E27FC236}">
                <a16:creationId xmlns:a16="http://schemas.microsoft.com/office/drawing/2014/main" id="{48FB7F89-3507-452F-634D-1E54F5FE3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3644" y="5298985"/>
            <a:ext cx="1051560" cy="1051560"/>
          </a:xfrm>
          <a:prstGeom prst="rect">
            <a:avLst/>
          </a:prstGeom>
        </p:spPr>
      </p:pic>
      <p:sp>
        <p:nvSpPr>
          <p:cNvPr id="9" name="Slide Number Placeholder 8">
            <a:extLst>
              <a:ext uri="{FF2B5EF4-FFF2-40B4-BE49-F238E27FC236}">
                <a16:creationId xmlns:a16="http://schemas.microsoft.com/office/drawing/2014/main" id="{EFE6AFE6-B7D6-FE04-59BD-CFEE7384CBBF}"/>
              </a:ext>
            </a:extLst>
          </p:cNvPr>
          <p:cNvSpPr>
            <a:spLocks noGrp="1"/>
          </p:cNvSpPr>
          <p:nvPr>
            <p:ph type="sldNum" sz="quarter" idx="12"/>
          </p:nvPr>
        </p:nvSpPr>
        <p:spPr/>
        <p:txBody>
          <a:bodyPr/>
          <a:lstStyle/>
          <a:p>
            <a:fld id="{2C18C1E5-FB55-42F5-BD6D-9CC153FCDBE6}" type="slidenum">
              <a:rPr lang="en-US" smtClean="0"/>
              <a:pPr/>
              <a:t>17</a:t>
            </a:fld>
            <a:endParaRPr lang="en-US" dirty="0"/>
          </a:p>
        </p:txBody>
      </p:sp>
    </p:spTree>
    <p:extLst>
      <p:ext uri="{BB962C8B-B14F-4D97-AF65-F5344CB8AC3E}">
        <p14:creationId xmlns:p14="http://schemas.microsoft.com/office/powerpoint/2010/main" val="399118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04F-0173-D14A-B7E5-12CDD77A28BD}"/>
              </a:ext>
            </a:extLst>
          </p:cNvPr>
          <p:cNvSpPr>
            <a:spLocks noGrp="1"/>
          </p:cNvSpPr>
          <p:nvPr>
            <p:ph type="title"/>
          </p:nvPr>
        </p:nvSpPr>
        <p:spPr/>
        <p:txBody>
          <a:bodyPr/>
          <a:lstStyle/>
          <a:p>
            <a:r>
              <a:rPr lang="en-US" b="1" dirty="0"/>
              <a:t>Study Drug Assignment</a:t>
            </a:r>
          </a:p>
        </p:txBody>
      </p:sp>
      <p:sp>
        <p:nvSpPr>
          <p:cNvPr id="3" name="Content Placeholder 2">
            <a:extLst>
              <a:ext uri="{FF2B5EF4-FFF2-40B4-BE49-F238E27FC236}">
                <a16:creationId xmlns:a16="http://schemas.microsoft.com/office/drawing/2014/main" id="{AC0F8980-8CEB-4EB8-5539-D0C07A13742A}"/>
              </a:ext>
            </a:extLst>
          </p:cNvPr>
          <p:cNvSpPr>
            <a:spLocks noGrp="1"/>
          </p:cNvSpPr>
          <p:nvPr>
            <p:ph idx="1"/>
          </p:nvPr>
        </p:nvSpPr>
        <p:spPr/>
        <p:txBody>
          <a:bodyPr>
            <a:normAutofit fontScale="92500"/>
          </a:bodyPr>
          <a:lstStyle/>
          <a:p>
            <a:r>
              <a:rPr lang="en-US" dirty="0"/>
              <a:t>Complete and submit </a:t>
            </a:r>
            <a:r>
              <a:rPr lang="en-US" b="1" dirty="0">
                <a:solidFill>
                  <a:srgbClr val="E48312"/>
                </a:solidFill>
              </a:rPr>
              <a:t>F512: Study Drug Kit Assignment</a:t>
            </a:r>
            <a:r>
              <a:rPr lang="en-US" b="1" dirty="0"/>
              <a:t> </a:t>
            </a:r>
            <a:r>
              <a:rPr lang="en-US" dirty="0"/>
              <a:t>to determine the treatment dose based on the subject’s age, weight, and renal function.</a:t>
            </a:r>
          </a:p>
          <a:p>
            <a:pPr lvl="1"/>
            <a:r>
              <a:rPr lang="en-US" b="1" u="sng" dirty="0"/>
              <a:t>Patient is determined to be on 5mg dose</a:t>
            </a:r>
            <a:r>
              <a:rPr lang="en-US" dirty="0"/>
              <a:t>: The assigned drug kit ID will populate on the screen.  Print the CRF and provide a copy to the pharmacy to dispense the proper study drug kit.</a:t>
            </a:r>
          </a:p>
          <a:p>
            <a:pPr lvl="1"/>
            <a:r>
              <a:rPr lang="en-US" b="1" u="sng" dirty="0"/>
              <a:t>Patient is determined to be on 2.5mg dose</a:t>
            </a:r>
            <a:r>
              <a:rPr lang="en-US" dirty="0"/>
              <a:t>: If the assigned kit is not in inventory, the site will get a warning message.  At the same time, a notification will be sent to the NCC Central Pharmacy and a shipment will be sent out for overnight delivery as soon as possible. Once received in WebDCU, re-save F512 and the correct drug kit ID will populate.  Print and provide to the pharmacy as noted above.</a:t>
            </a:r>
          </a:p>
        </p:txBody>
      </p:sp>
      <p:sp>
        <p:nvSpPr>
          <p:cNvPr id="4" name="Slide Number Placeholder 3">
            <a:extLst>
              <a:ext uri="{FF2B5EF4-FFF2-40B4-BE49-F238E27FC236}">
                <a16:creationId xmlns:a16="http://schemas.microsoft.com/office/drawing/2014/main" id="{6CA7218E-CDC6-0103-C14D-E2A9F1E22483}"/>
              </a:ext>
            </a:extLst>
          </p:cNvPr>
          <p:cNvSpPr>
            <a:spLocks noGrp="1"/>
          </p:cNvSpPr>
          <p:nvPr>
            <p:ph type="sldNum" sz="quarter" idx="12"/>
          </p:nvPr>
        </p:nvSpPr>
        <p:spPr/>
        <p:txBody>
          <a:bodyPr/>
          <a:lstStyle/>
          <a:p>
            <a:fld id="{2C18C1E5-FB55-42F5-BD6D-9CC153FCDBE6}" type="slidenum">
              <a:rPr lang="en-US" smtClean="0"/>
              <a:pPr/>
              <a:t>18</a:t>
            </a:fld>
            <a:endParaRPr lang="en-US" dirty="0"/>
          </a:p>
        </p:txBody>
      </p:sp>
    </p:spTree>
    <p:extLst>
      <p:ext uri="{BB962C8B-B14F-4D97-AF65-F5344CB8AC3E}">
        <p14:creationId xmlns:p14="http://schemas.microsoft.com/office/powerpoint/2010/main" val="154086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4836-829B-8CFC-5935-69DE0DA76E76}"/>
              </a:ext>
            </a:extLst>
          </p:cNvPr>
          <p:cNvSpPr>
            <a:spLocks noGrp="1"/>
          </p:cNvSpPr>
          <p:nvPr>
            <p:ph type="title"/>
          </p:nvPr>
        </p:nvSpPr>
        <p:spPr/>
        <p:txBody>
          <a:bodyPr/>
          <a:lstStyle/>
          <a:p>
            <a:r>
              <a:rPr lang="en-US" b="1" dirty="0"/>
              <a:t>Study Drug Dispensing</a:t>
            </a:r>
          </a:p>
        </p:txBody>
      </p:sp>
      <p:sp>
        <p:nvSpPr>
          <p:cNvPr id="3" name="Content Placeholder 2">
            <a:extLst>
              <a:ext uri="{FF2B5EF4-FFF2-40B4-BE49-F238E27FC236}">
                <a16:creationId xmlns:a16="http://schemas.microsoft.com/office/drawing/2014/main" id="{038E381F-3DAE-1508-8754-32C0318F9EA8}"/>
              </a:ext>
            </a:extLst>
          </p:cNvPr>
          <p:cNvSpPr>
            <a:spLocks noGrp="1"/>
          </p:cNvSpPr>
          <p:nvPr>
            <p:ph idx="1"/>
          </p:nvPr>
        </p:nvSpPr>
        <p:spPr/>
        <p:txBody>
          <a:bodyPr>
            <a:normAutofit fontScale="92500" lnSpcReduction="10000"/>
          </a:bodyPr>
          <a:lstStyle/>
          <a:p>
            <a:r>
              <a:rPr lang="en-US" dirty="0"/>
              <a:t>Retrieve the study drug kit from inventory and verify the drug kit ID.</a:t>
            </a:r>
          </a:p>
          <a:p>
            <a:r>
              <a:rPr lang="en-US" dirty="0"/>
              <a:t>Confirm the tamper-evident tape is intact.  If so, open and verify the foil seals of the study drug bottles are also intact.</a:t>
            </a:r>
          </a:p>
          <a:p>
            <a:pPr lvl="1"/>
            <a:r>
              <a:rPr lang="en-US" dirty="0"/>
              <a:t>If either are broken or tampered with, the study drug kit should not be dispensed and marked as ‘Damaged’ in WebDCU.  Report to the Emergency Randomization Hotline (</a:t>
            </a:r>
            <a:r>
              <a:rPr lang="en-US" b="1" dirty="0"/>
              <a:t>1-866-450-2016</a:t>
            </a:r>
            <a:r>
              <a:rPr lang="en-US" dirty="0"/>
              <a:t>) and destroy per institutional policy.</a:t>
            </a:r>
          </a:p>
          <a:p>
            <a:r>
              <a:rPr lang="en-US" dirty="0"/>
              <a:t>Document dispensing/destruction on an </a:t>
            </a:r>
            <a:r>
              <a:rPr lang="en-US" b="1" dirty="0"/>
              <a:t>IP Accountability Log</a:t>
            </a:r>
            <a:r>
              <a:rPr lang="en-US" dirty="0"/>
              <a:t>.</a:t>
            </a:r>
          </a:p>
          <a:p>
            <a:r>
              <a:rPr lang="en-US" dirty="0"/>
              <a:t>Complete </a:t>
            </a:r>
            <a:r>
              <a:rPr lang="en-US" b="1" dirty="0">
                <a:solidFill>
                  <a:srgbClr val="E48312"/>
                </a:solidFill>
              </a:rPr>
              <a:t>F513: Study Drug Kit Dispensing </a:t>
            </a:r>
            <a:r>
              <a:rPr lang="en-US" dirty="0"/>
              <a:t>to confirm the correct study drug kit was pulled by entering the drug kit ID and verification code.</a:t>
            </a:r>
          </a:p>
        </p:txBody>
      </p:sp>
      <p:sp>
        <p:nvSpPr>
          <p:cNvPr id="4" name="Slide Number Placeholder 3">
            <a:extLst>
              <a:ext uri="{FF2B5EF4-FFF2-40B4-BE49-F238E27FC236}">
                <a16:creationId xmlns:a16="http://schemas.microsoft.com/office/drawing/2014/main" id="{167CF1C3-8AC7-B67C-6334-D9170EFF4CAF}"/>
              </a:ext>
            </a:extLst>
          </p:cNvPr>
          <p:cNvSpPr>
            <a:spLocks noGrp="1"/>
          </p:cNvSpPr>
          <p:nvPr>
            <p:ph type="sldNum" sz="quarter" idx="12"/>
          </p:nvPr>
        </p:nvSpPr>
        <p:spPr/>
        <p:txBody>
          <a:bodyPr/>
          <a:lstStyle/>
          <a:p>
            <a:fld id="{2C18C1E5-FB55-42F5-BD6D-9CC153FCDBE6}" type="slidenum">
              <a:rPr lang="en-US" smtClean="0"/>
              <a:pPr/>
              <a:t>19</a:t>
            </a:fld>
            <a:endParaRPr lang="en-US" dirty="0"/>
          </a:p>
        </p:txBody>
      </p:sp>
    </p:spTree>
    <p:extLst>
      <p:ext uri="{BB962C8B-B14F-4D97-AF65-F5344CB8AC3E}">
        <p14:creationId xmlns:p14="http://schemas.microsoft.com/office/powerpoint/2010/main" val="358918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F57E-08D0-3370-5B3D-ED32BE61362D}"/>
              </a:ext>
            </a:extLst>
          </p:cNvPr>
          <p:cNvSpPr>
            <a:spLocks noGrp="1"/>
          </p:cNvSpPr>
          <p:nvPr>
            <p:ph type="title"/>
          </p:nvPr>
        </p:nvSpPr>
        <p:spPr/>
        <p:txBody>
          <a:bodyPr/>
          <a:lstStyle/>
          <a:p>
            <a:r>
              <a:rPr lang="en-US" b="1" dirty="0"/>
              <a:t>What are we investigating?</a:t>
            </a:r>
          </a:p>
        </p:txBody>
      </p:sp>
      <p:sp>
        <p:nvSpPr>
          <p:cNvPr id="3" name="Content Placeholder 2">
            <a:extLst>
              <a:ext uri="{FF2B5EF4-FFF2-40B4-BE49-F238E27FC236}">
                <a16:creationId xmlns:a16="http://schemas.microsoft.com/office/drawing/2014/main" id="{0261F8DB-0830-F8CA-D80C-E8CCCBAB1F9C}"/>
              </a:ext>
            </a:extLst>
          </p:cNvPr>
          <p:cNvSpPr>
            <a:spLocks noGrp="1"/>
          </p:cNvSpPr>
          <p:nvPr>
            <p:ph idx="1"/>
          </p:nvPr>
        </p:nvSpPr>
        <p:spPr/>
        <p:txBody>
          <a:bodyPr/>
          <a:lstStyle/>
          <a:p>
            <a:endParaRPr lang="en-US" dirty="0"/>
          </a:p>
        </p:txBody>
      </p:sp>
      <p:graphicFrame>
        <p:nvGraphicFramePr>
          <p:cNvPr id="4" name="Content Placeholder 2">
            <a:extLst>
              <a:ext uri="{FF2B5EF4-FFF2-40B4-BE49-F238E27FC236}">
                <a16:creationId xmlns:a16="http://schemas.microsoft.com/office/drawing/2014/main" id="{B99D4ED3-8304-6444-DB4E-248B4AE9F169}"/>
              </a:ext>
            </a:extLst>
          </p:cNvPr>
          <p:cNvGraphicFramePr>
            <a:graphicFrameLocks/>
          </p:cNvGraphicFramePr>
          <p:nvPr>
            <p:extLst>
              <p:ext uri="{D42A27DB-BD31-4B8C-83A1-F6EECF244321}">
                <p14:modId xmlns:p14="http://schemas.microsoft.com/office/powerpoint/2010/main" val="2550922226"/>
              </p:ext>
            </p:extLst>
          </p:nvPr>
        </p:nvGraphicFramePr>
        <p:xfrm>
          <a:off x="838200" y="207546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859603C-1424-CD3B-1A07-B42503E7D7D1}"/>
              </a:ext>
            </a:extLst>
          </p:cNvPr>
          <p:cNvSpPr>
            <a:spLocks noGrp="1"/>
          </p:cNvSpPr>
          <p:nvPr>
            <p:ph type="sldNum" sz="quarter" idx="12"/>
          </p:nvPr>
        </p:nvSpPr>
        <p:spPr/>
        <p:txBody>
          <a:bodyPr/>
          <a:lstStyle/>
          <a:p>
            <a:fld id="{2C18C1E5-FB55-42F5-BD6D-9CC153FCDBE6}" type="slidenum">
              <a:rPr lang="en-US" smtClean="0"/>
              <a:pPr/>
              <a:t>2</a:t>
            </a:fld>
            <a:endParaRPr lang="en-US" dirty="0"/>
          </a:p>
        </p:txBody>
      </p:sp>
    </p:spTree>
    <p:extLst>
      <p:ext uri="{BB962C8B-B14F-4D97-AF65-F5344CB8AC3E}">
        <p14:creationId xmlns:p14="http://schemas.microsoft.com/office/powerpoint/2010/main" val="320460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8DCB-AA7A-67B7-E07E-2D9DA441633C}"/>
              </a:ext>
            </a:extLst>
          </p:cNvPr>
          <p:cNvSpPr>
            <a:spLocks noGrp="1"/>
          </p:cNvSpPr>
          <p:nvPr>
            <p:ph type="title"/>
          </p:nvPr>
        </p:nvSpPr>
        <p:spPr/>
        <p:txBody>
          <a:bodyPr/>
          <a:lstStyle/>
          <a:p>
            <a:r>
              <a:rPr lang="en-US" b="1" dirty="0"/>
              <a:t>Study Drug Accountability</a:t>
            </a:r>
          </a:p>
        </p:txBody>
      </p:sp>
      <p:sp>
        <p:nvSpPr>
          <p:cNvPr id="3" name="Content Placeholder 2">
            <a:extLst>
              <a:ext uri="{FF2B5EF4-FFF2-40B4-BE49-F238E27FC236}">
                <a16:creationId xmlns:a16="http://schemas.microsoft.com/office/drawing/2014/main" id="{B5DAF74B-0F1E-AEAE-9044-8A945407AA56}"/>
              </a:ext>
            </a:extLst>
          </p:cNvPr>
          <p:cNvSpPr>
            <a:spLocks noGrp="1"/>
          </p:cNvSpPr>
          <p:nvPr>
            <p:ph idx="1"/>
          </p:nvPr>
        </p:nvSpPr>
        <p:spPr/>
        <p:txBody>
          <a:bodyPr>
            <a:normAutofit fontScale="92500"/>
          </a:bodyPr>
          <a:lstStyle/>
          <a:p>
            <a:r>
              <a:rPr lang="en-US" dirty="0"/>
              <a:t>At the next study visit, complete </a:t>
            </a:r>
            <a:r>
              <a:rPr lang="en-US" b="1" dirty="0">
                <a:solidFill>
                  <a:srgbClr val="E48312"/>
                </a:solidFill>
              </a:rPr>
              <a:t>F514: Study Drug Usage and Adherence </a:t>
            </a:r>
            <a:r>
              <a:rPr lang="en-US" dirty="0"/>
              <a:t>to document the number of pills remaining in each bottle.</a:t>
            </a:r>
          </a:p>
          <a:p>
            <a:pPr lvl="1"/>
            <a:r>
              <a:rPr lang="en-US" dirty="0"/>
              <a:t>If visits are completed remotely, a new study drug kit can be mailed after confirming continued eligibility using an overnight vendor of your choice.</a:t>
            </a:r>
          </a:p>
          <a:p>
            <a:pPr lvl="1"/>
            <a:r>
              <a:rPr lang="en-US" dirty="0"/>
              <a:t>Once the new drug kit is confirmed as received by the subject, pill counts can be provided over the phone.  Subjects can then be instructed to stop taking from previous bottles and start taking from new bottles.</a:t>
            </a:r>
          </a:p>
          <a:p>
            <a:r>
              <a:rPr lang="en-US" dirty="0"/>
              <a:t>If non-compliance is noted, the study team must re-educate the subject on the importance of study drug compliance and record on the CRF.</a:t>
            </a:r>
          </a:p>
        </p:txBody>
      </p:sp>
      <p:sp>
        <p:nvSpPr>
          <p:cNvPr id="4" name="Slide Number Placeholder 3">
            <a:extLst>
              <a:ext uri="{FF2B5EF4-FFF2-40B4-BE49-F238E27FC236}">
                <a16:creationId xmlns:a16="http://schemas.microsoft.com/office/drawing/2014/main" id="{3A7B3BCE-DEB5-FA6E-1E09-1E717097D659}"/>
              </a:ext>
            </a:extLst>
          </p:cNvPr>
          <p:cNvSpPr>
            <a:spLocks noGrp="1"/>
          </p:cNvSpPr>
          <p:nvPr>
            <p:ph type="sldNum" sz="quarter" idx="12"/>
          </p:nvPr>
        </p:nvSpPr>
        <p:spPr/>
        <p:txBody>
          <a:bodyPr/>
          <a:lstStyle/>
          <a:p>
            <a:fld id="{2C18C1E5-FB55-42F5-BD6D-9CC153FCDBE6}" type="slidenum">
              <a:rPr lang="en-US" smtClean="0"/>
              <a:pPr/>
              <a:t>20</a:t>
            </a:fld>
            <a:endParaRPr lang="en-US" dirty="0"/>
          </a:p>
        </p:txBody>
      </p:sp>
    </p:spTree>
    <p:extLst>
      <p:ext uri="{BB962C8B-B14F-4D97-AF65-F5344CB8AC3E}">
        <p14:creationId xmlns:p14="http://schemas.microsoft.com/office/powerpoint/2010/main" val="134955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F1E7-F33D-A92B-A55D-59C93F412047}"/>
              </a:ext>
            </a:extLst>
          </p:cNvPr>
          <p:cNvSpPr>
            <a:spLocks noGrp="1"/>
          </p:cNvSpPr>
          <p:nvPr>
            <p:ph type="title"/>
          </p:nvPr>
        </p:nvSpPr>
        <p:spPr/>
        <p:txBody>
          <a:bodyPr/>
          <a:lstStyle/>
          <a:p>
            <a:r>
              <a:rPr lang="en-US" b="1" dirty="0"/>
              <a:t>Study Drug Destruction</a:t>
            </a:r>
          </a:p>
        </p:txBody>
      </p:sp>
      <p:sp>
        <p:nvSpPr>
          <p:cNvPr id="3" name="Content Placeholder 2">
            <a:extLst>
              <a:ext uri="{FF2B5EF4-FFF2-40B4-BE49-F238E27FC236}">
                <a16:creationId xmlns:a16="http://schemas.microsoft.com/office/drawing/2014/main" id="{3BB86FE7-BFE8-0AF1-1231-74A27803594C}"/>
              </a:ext>
            </a:extLst>
          </p:cNvPr>
          <p:cNvSpPr>
            <a:spLocks noGrp="1"/>
          </p:cNvSpPr>
          <p:nvPr>
            <p:ph idx="1"/>
          </p:nvPr>
        </p:nvSpPr>
        <p:spPr/>
        <p:txBody>
          <a:bodyPr>
            <a:normAutofit fontScale="92500"/>
          </a:bodyPr>
          <a:lstStyle/>
          <a:p>
            <a:r>
              <a:rPr lang="en-US" dirty="0"/>
              <a:t>Once study drug is accounted for and contents documented appropriately, it is not necessary to save returned, damaged, or expired study drug bottles.</a:t>
            </a:r>
          </a:p>
          <a:p>
            <a:r>
              <a:rPr lang="en-US" dirty="0"/>
              <a:t>Expired, damaged, or unused study drug should be destroyed per institutional policy.  If required, study drug may be returned to the NCC Central Pharmacy via preferred postal carrier at the expense of the site.</a:t>
            </a:r>
          </a:p>
          <a:p>
            <a:pPr lvl="1"/>
            <a:r>
              <a:rPr lang="en-US" dirty="0"/>
              <a:t>Remove any subject identifies from all study drug kits/bottles.</a:t>
            </a:r>
          </a:p>
          <a:p>
            <a:pPr lvl="1"/>
            <a:r>
              <a:rPr lang="en-US" dirty="0"/>
              <a:t>Complete the </a:t>
            </a:r>
            <a:r>
              <a:rPr lang="en-US" b="1" dirty="0"/>
              <a:t>Study Drug Return Form</a:t>
            </a:r>
            <a:r>
              <a:rPr lang="en-US" dirty="0"/>
              <a:t> (found in WebDCU under Toolbox &gt; Project Documents) and return with the shipment.</a:t>
            </a:r>
          </a:p>
          <a:p>
            <a:pPr lvl="1"/>
            <a:r>
              <a:rPr lang="en-US" dirty="0"/>
              <a:t>Provide tracking information via e-mail to </a:t>
            </a:r>
            <a:r>
              <a:rPr lang="en-US" dirty="0">
                <a:hlinkClick r:id="rId2"/>
              </a:rPr>
              <a:t>StrokeNetcpharm@ucmail.uc.edu</a:t>
            </a:r>
            <a:r>
              <a:rPr lang="en-US" dirty="0"/>
              <a:t>.</a:t>
            </a:r>
          </a:p>
        </p:txBody>
      </p:sp>
      <p:sp>
        <p:nvSpPr>
          <p:cNvPr id="4" name="Slide Number Placeholder 3">
            <a:extLst>
              <a:ext uri="{FF2B5EF4-FFF2-40B4-BE49-F238E27FC236}">
                <a16:creationId xmlns:a16="http://schemas.microsoft.com/office/drawing/2014/main" id="{3F2172D5-B9F7-42A2-BDFB-00C6584AA054}"/>
              </a:ext>
            </a:extLst>
          </p:cNvPr>
          <p:cNvSpPr>
            <a:spLocks noGrp="1"/>
          </p:cNvSpPr>
          <p:nvPr>
            <p:ph type="sldNum" sz="quarter" idx="12"/>
          </p:nvPr>
        </p:nvSpPr>
        <p:spPr/>
        <p:txBody>
          <a:bodyPr/>
          <a:lstStyle/>
          <a:p>
            <a:fld id="{2C18C1E5-FB55-42F5-BD6D-9CC153FCDBE6}" type="slidenum">
              <a:rPr lang="en-US" smtClean="0"/>
              <a:pPr/>
              <a:t>21</a:t>
            </a:fld>
            <a:endParaRPr lang="en-US" dirty="0"/>
          </a:p>
        </p:txBody>
      </p:sp>
    </p:spTree>
    <p:extLst>
      <p:ext uri="{BB962C8B-B14F-4D97-AF65-F5344CB8AC3E}">
        <p14:creationId xmlns:p14="http://schemas.microsoft.com/office/powerpoint/2010/main" val="388468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ABCE-6E9D-D126-45FA-20A6623EFAA8}"/>
              </a:ext>
            </a:extLst>
          </p:cNvPr>
          <p:cNvSpPr>
            <a:spLocks noGrp="1"/>
          </p:cNvSpPr>
          <p:nvPr>
            <p:ph type="title"/>
          </p:nvPr>
        </p:nvSpPr>
        <p:spPr/>
        <p:txBody>
          <a:bodyPr/>
          <a:lstStyle/>
          <a:p>
            <a:r>
              <a:rPr lang="en-US" b="1" dirty="0"/>
              <a:t>Removing Study Drug in WebDCU</a:t>
            </a:r>
          </a:p>
        </p:txBody>
      </p:sp>
      <p:sp>
        <p:nvSpPr>
          <p:cNvPr id="3" name="Content Placeholder 2">
            <a:extLst>
              <a:ext uri="{FF2B5EF4-FFF2-40B4-BE49-F238E27FC236}">
                <a16:creationId xmlns:a16="http://schemas.microsoft.com/office/drawing/2014/main" id="{E7F6423A-ACB0-3D7A-9A1E-4EBA8DCF03BC}"/>
              </a:ext>
            </a:extLst>
          </p:cNvPr>
          <p:cNvSpPr>
            <a:spLocks noGrp="1"/>
          </p:cNvSpPr>
          <p:nvPr>
            <p:ph idx="1"/>
          </p:nvPr>
        </p:nvSpPr>
        <p:spPr>
          <a:xfrm>
            <a:off x="838200" y="2075687"/>
            <a:ext cx="10515600" cy="4342365"/>
          </a:xfrm>
        </p:spPr>
        <p:txBody>
          <a:bodyPr>
            <a:normAutofit fontScale="70000" lnSpcReduction="20000"/>
          </a:bodyPr>
          <a:lstStyle/>
          <a:p>
            <a:pPr marL="0" indent="0" algn="l">
              <a:buNone/>
            </a:pPr>
            <a:r>
              <a:rPr lang="en-US" sz="2200" b="1" u="sng" dirty="0"/>
              <a:t>To remove study drug in </a:t>
            </a:r>
            <a:r>
              <a:rPr lang="en-US" sz="2200" b="1" i="0" u="sng" strike="noStrike" baseline="0" dirty="0">
                <a:solidFill>
                  <a:srgbClr val="000000"/>
                </a:solidFill>
              </a:rPr>
              <a:t>WebDCU</a:t>
            </a:r>
            <a:r>
              <a:rPr lang="en-US" sz="2200" b="1" u="sng" dirty="0"/>
              <a:t>:</a:t>
            </a:r>
          </a:p>
          <a:p>
            <a:pPr marL="457200" indent="-457200" algn="l">
              <a:buFont typeface="+mj-lt"/>
              <a:buAutoNum type="arabicPeriod"/>
            </a:pPr>
            <a:r>
              <a:rPr lang="en-US" sz="2200" dirty="0"/>
              <a:t>From the main menu page, click [Drug Tracking] and then [Drug Site Removing]. A list of all study drug kits previously removed and currently in inventory will appear.</a:t>
            </a:r>
          </a:p>
          <a:p>
            <a:pPr lvl="1"/>
            <a:r>
              <a:rPr lang="en-US" sz="1900" u="sng" dirty="0"/>
              <a:t>Note</a:t>
            </a:r>
            <a:r>
              <a:rPr lang="en-US" sz="1900" dirty="0"/>
              <a:t>: Use the ‘Last dispensable date passed, removal pending’ system filter located in the ‘Page Actions’ drop-down menu to filter for study drug kits that are past their last dispensable date and need to be removed.</a:t>
            </a:r>
          </a:p>
          <a:p>
            <a:pPr marL="457200" indent="-457200" algn="l">
              <a:buFont typeface="+mj-lt"/>
              <a:buAutoNum type="arabicPeriod"/>
            </a:pPr>
            <a:r>
              <a:rPr lang="en-US" sz="2200" dirty="0"/>
              <a:t>Select the study drug kit that needs to be removed by clicking on the blue number link in the left-hand column.</a:t>
            </a:r>
          </a:p>
          <a:p>
            <a:pPr marL="457200" indent="-457200" algn="l">
              <a:buFont typeface="+mj-lt"/>
              <a:buAutoNum type="arabicPeriod"/>
            </a:pPr>
            <a:r>
              <a:rPr lang="en-US" sz="2200" dirty="0"/>
              <a:t>Click on ‘Edit Record’ at the top of the screen.</a:t>
            </a:r>
          </a:p>
          <a:p>
            <a:pPr marL="457200" indent="-457200" algn="l">
              <a:buFont typeface="+mj-lt"/>
              <a:buAutoNum type="arabicPeriod"/>
            </a:pPr>
            <a:r>
              <a:rPr lang="en-US" sz="2200" dirty="0"/>
              <a:t>Edit the removing confirmed (Q7) radio button to indicate ‘Yes.’</a:t>
            </a:r>
          </a:p>
          <a:p>
            <a:pPr marL="457200" indent="-457200" algn="l">
              <a:buFont typeface="+mj-lt"/>
              <a:buAutoNum type="arabicPeriod"/>
            </a:pPr>
            <a:r>
              <a:rPr lang="en-US" sz="2200" dirty="0"/>
              <a:t>Enter the date removed (Q8), the removing type (Q9), and any removing notes (Q10).</a:t>
            </a:r>
          </a:p>
          <a:p>
            <a:pPr lvl="1"/>
            <a:r>
              <a:rPr lang="en-US" sz="1900" dirty="0">
                <a:solidFill>
                  <a:srgbClr val="000000"/>
                </a:solidFill>
              </a:rPr>
              <a:t>For expiring drug kits, select ‘Expired’ and add the comment ‘Kit Expiring MM/DD/YYYY.’</a:t>
            </a:r>
          </a:p>
          <a:p>
            <a:pPr lvl="1"/>
            <a:r>
              <a:rPr kumimoji="0" lang="en-US" sz="1900" i="0" u="none" strike="noStrike" kern="1200" cap="none" spc="0" normalizeH="0" baseline="0" noProof="0" dirty="0">
                <a:ln>
                  <a:noFill/>
                </a:ln>
                <a:solidFill>
                  <a:srgbClr val="000000"/>
                </a:solidFill>
                <a:effectLst/>
                <a:uLnTx/>
                <a:uFillTx/>
                <a:ea typeface="+mn-ea"/>
                <a:cs typeface="+mn-cs"/>
              </a:rPr>
              <a:t>Other removing options include: Damaged, Missing, Returned, Recall, Quarantined, Temperature excursions, Site closing, and Other.</a:t>
            </a:r>
          </a:p>
          <a:p>
            <a:pPr marL="457200" indent="-457200" algn="l">
              <a:buFont typeface="+mj-lt"/>
              <a:buAutoNum type="arabicPeriod"/>
            </a:pPr>
            <a:r>
              <a:rPr lang="en-US" sz="2200" dirty="0">
                <a:solidFill>
                  <a:srgbClr val="000000"/>
                </a:solidFill>
              </a:rPr>
              <a:t>To finish, click ‘Save Record.’ You will need to repeat this process for each kit you would like to remove.</a:t>
            </a:r>
          </a:p>
          <a:p>
            <a:pPr marL="457200" indent="-457200" algn="l">
              <a:buFont typeface="+mj-lt"/>
              <a:buAutoNum type="arabicPeriod"/>
            </a:pPr>
            <a:r>
              <a:rPr lang="en-US" sz="2200" dirty="0">
                <a:solidFill>
                  <a:srgbClr val="000000"/>
                </a:solidFill>
              </a:rPr>
              <a:t>Once the study rug kit is confirmed as destroyed, update the following:</a:t>
            </a:r>
          </a:p>
          <a:p>
            <a:pPr lvl="1"/>
            <a:r>
              <a:rPr lang="en-US" sz="1800" dirty="0">
                <a:solidFill>
                  <a:srgbClr val="000000"/>
                </a:solidFill>
              </a:rPr>
              <a:t>Edit the drug kit destroyed confirmed (Q14) radio button to indicate ‘Yes.’</a:t>
            </a:r>
          </a:p>
          <a:p>
            <a:pPr lvl="1"/>
            <a:r>
              <a:rPr lang="en-US" sz="1800" dirty="0">
                <a:solidFill>
                  <a:srgbClr val="000000"/>
                </a:solidFill>
              </a:rPr>
              <a:t>Enter the method of destruction (Q15) and date destroyed (Q16).</a:t>
            </a:r>
          </a:p>
          <a:p>
            <a:pPr marL="0" indent="0">
              <a:buNone/>
            </a:pPr>
            <a:endParaRPr lang="en-US" dirty="0"/>
          </a:p>
        </p:txBody>
      </p:sp>
      <p:sp>
        <p:nvSpPr>
          <p:cNvPr id="4" name="Slide Number Placeholder 3">
            <a:extLst>
              <a:ext uri="{FF2B5EF4-FFF2-40B4-BE49-F238E27FC236}">
                <a16:creationId xmlns:a16="http://schemas.microsoft.com/office/drawing/2014/main" id="{DB2772CD-9F42-434C-F71F-BCA754383B2B}"/>
              </a:ext>
            </a:extLst>
          </p:cNvPr>
          <p:cNvSpPr>
            <a:spLocks noGrp="1"/>
          </p:cNvSpPr>
          <p:nvPr>
            <p:ph type="sldNum" sz="quarter" idx="12"/>
          </p:nvPr>
        </p:nvSpPr>
        <p:spPr/>
        <p:txBody>
          <a:bodyPr/>
          <a:lstStyle/>
          <a:p>
            <a:fld id="{2C18C1E5-FB55-42F5-BD6D-9CC153FCDBE6}" type="slidenum">
              <a:rPr lang="en-US" smtClean="0"/>
              <a:pPr/>
              <a:t>22</a:t>
            </a:fld>
            <a:endParaRPr lang="en-US" dirty="0"/>
          </a:p>
        </p:txBody>
      </p:sp>
    </p:spTree>
    <p:extLst>
      <p:ext uri="{BB962C8B-B14F-4D97-AF65-F5344CB8AC3E}">
        <p14:creationId xmlns:p14="http://schemas.microsoft.com/office/powerpoint/2010/main" val="46131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024F0CE-072F-B1A2-0B75-2A2C0D716109}"/>
              </a:ext>
            </a:extLst>
          </p:cNvPr>
          <p:cNvSpPr>
            <a:spLocks noGrp="1"/>
          </p:cNvSpPr>
          <p:nvPr>
            <p:ph type="title"/>
          </p:nvPr>
        </p:nvSpPr>
        <p:spPr>
          <a:xfrm>
            <a:off x="841248" y="644652"/>
            <a:ext cx="3182112" cy="5568696"/>
          </a:xfrm>
        </p:spPr>
        <p:txBody>
          <a:bodyPr>
            <a:normAutofit/>
          </a:bodyPr>
          <a:lstStyle/>
          <a:p>
            <a:r>
              <a:rPr lang="en-US" sz="5100" b="1" dirty="0">
                <a:solidFill>
                  <a:srgbClr val="FFFFFF"/>
                </a:solidFill>
              </a:rPr>
              <a:t>Questions?</a:t>
            </a:r>
          </a:p>
        </p:txBody>
      </p:sp>
      <p:sp>
        <p:nvSpPr>
          <p:cNvPr id="3" name="Content Placeholder 2">
            <a:extLst>
              <a:ext uri="{FF2B5EF4-FFF2-40B4-BE49-F238E27FC236}">
                <a16:creationId xmlns:a16="http://schemas.microsoft.com/office/drawing/2014/main" id="{26D3F643-2822-2AE3-D4CF-B760D4C77DB6}"/>
              </a:ext>
            </a:extLst>
          </p:cNvPr>
          <p:cNvSpPr>
            <a:spLocks noGrp="1"/>
          </p:cNvSpPr>
          <p:nvPr>
            <p:ph idx="1"/>
          </p:nvPr>
        </p:nvSpPr>
        <p:spPr>
          <a:xfrm>
            <a:off x="5847544" y="644652"/>
            <a:ext cx="5503207" cy="5568696"/>
          </a:xfrm>
        </p:spPr>
        <p:txBody>
          <a:bodyPr anchor="ctr">
            <a:normAutofit fontScale="92500" lnSpcReduction="20000"/>
          </a:bodyPr>
          <a:lstStyle/>
          <a:p>
            <a:pPr marL="0" indent="0">
              <a:lnSpc>
                <a:spcPct val="100000"/>
              </a:lnSpc>
              <a:buNone/>
            </a:pPr>
            <a:r>
              <a:rPr lang="en-US" sz="2200" b="1" dirty="0"/>
              <a:t>StrokeNet NCC Central Pharmacy</a:t>
            </a:r>
          </a:p>
          <a:p>
            <a:pPr marL="0" indent="0">
              <a:lnSpc>
                <a:spcPct val="100000"/>
              </a:lnSpc>
              <a:buNone/>
            </a:pPr>
            <a:r>
              <a:rPr lang="en-US" sz="2200" dirty="0"/>
              <a:t>University of Cincinnati</a:t>
            </a:r>
          </a:p>
          <a:p>
            <a:pPr marL="0" indent="0">
              <a:lnSpc>
                <a:spcPct val="100000"/>
              </a:lnSpc>
              <a:buNone/>
            </a:pPr>
            <a:r>
              <a:rPr lang="en-US" sz="2200" dirty="0"/>
              <a:t>Holmes Hospital Room 1209</a:t>
            </a:r>
          </a:p>
          <a:p>
            <a:pPr marL="0" indent="0">
              <a:lnSpc>
                <a:spcPct val="100000"/>
              </a:lnSpc>
              <a:buNone/>
            </a:pPr>
            <a:r>
              <a:rPr lang="en-US" sz="2200" dirty="0"/>
              <a:t>200 Albert Sabin Way ML 0405</a:t>
            </a:r>
          </a:p>
          <a:p>
            <a:pPr marL="0" indent="0">
              <a:lnSpc>
                <a:spcPct val="100000"/>
              </a:lnSpc>
              <a:buNone/>
            </a:pPr>
            <a:r>
              <a:rPr lang="en-US" sz="2200" dirty="0"/>
              <a:t>Cincinnati, OH 45267-0405</a:t>
            </a:r>
          </a:p>
          <a:p>
            <a:pPr marL="0" indent="0">
              <a:lnSpc>
                <a:spcPct val="100000"/>
              </a:lnSpc>
              <a:buNone/>
            </a:pPr>
            <a:r>
              <a:rPr lang="en-US" sz="2200" dirty="0"/>
              <a:t>Phone: 513-584-3166</a:t>
            </a:r>
          </a:p>
          <a:p>
            <a:pPr marL="0" indent="0">
              <a:lnSpc>
                <a:spcPct val="100000"/>
              </a:lnSpc>
              <a:buNone/>
            </a:pPr>
            <a:r>
              <a:rPr lang="en-US" sz="2200" dirty="0"/>
              <a:t>Email: </a:t>
            </a:r>
            <a:r>
              <a:rPr lang="en-US" sz="2200" dirty="0">
                <a:hlinkClick r:id="rId2"/>
              </a:rPr>
              <a:t>StrokeNetcpharm@ucmail.uc.edu</a:t>
            </a:r>
            <a:r>
              <a:rPr lang="en-US" sz="2200" dirty="0"/>
              <a:t> </a:t>
            </a:r>
          </a:p>
          <a:p>
            <a:pPr marL="0" indent="0">
              <a:lnSpc>
                <a:spcPct val="100000"/>
              </a:lnSpc>
              <a:buNone/>
            </a:pPr>
            <a:endParaRPr lang="en-US" sz="2200" dirty="0"/>
          </a:p>
          <a:p>
            <a:pPr marL="0" indent="0">
              <a:lnSpc>
                <a:spcPct val="100000"/>
              </a:lnSpc>
              <a:buNone/>
            </a:pPr>
            <a:r>
              <a:rPr lang="en-US" sz="2200" b="1" dirty="0"/>
              <a:t>FOR RETURNS ONLY:</a:t>
            </a:r>
          </a:p>
          <a:p>
            <a:pPr marL="0" indent="0">
              <a:lnSpc>
                <a:spcPct val="100000"/>
              </a:lnSpc>
              <a:buNone/>
            </a:pPr>
            <a:r>
              <a:rPr lang="en-US" sz="2200" dirty="0"/>
              <a:t>StrokeNet Central Pharmacy</a:t>
            </a:r>
          </a:p>
          <a:p>
            <a:pPr marL="0" indent="0">
              <a:lnSpc>
                <a:spcPct val="100000"/>
              </a:lnSpc>
              <a:buNone/>
            </a:pPr>
            <a:r>
              <a:rPr lang="en-US" sz="2200" dirty="0"/>
              <a:t>UC Medical Science Bldg.</a:t>
            </a:r>
          </a:p>
          <a:p>
            <a:pPr marL="0" indent="0">
              <a:lnSpc>
                <a:spcPct val="100000"/>
              </a:lnSpc>
              <a:buNone/>
            </a:pPr>
            <a:r>
              <a:rPr lang="en-US" sz="2200" dirty="0"/>
              <a:t>231 Albert Sabin Way</a:t>
            </a:r>
          </a:p>
          <a:p>
            <a:pPr marL="0" indent="0">
              <a:lnSpc>
                <a:spcPct val="100000"/>
              </a:lnSpc>
              <a:buNone/>
            </a:pPr>
            <a:r>
              <a:rPr lang="en-US" sz="2200" dirty="0"/>
              <a:t>Room G162</a:t>
            </a:r>
          </a:p>
          <a:p>
            <a:pPr marL="0" indent="0">
              <a:lnSpc>
                <a:spcPct val="100000"/>
              </a:lnSpc>
              <a:buNone/>
            </a:pPr>
            <a:r>
              <a:rPr lang="en-US" sz="2200" dirty="0"/>
              <a:t>Cincinnati, OH 45267-0405</a:t>
            </a:r>
          </a:p>
        </p:txBody>
      </p:sp>
      <p:sp>
        <p:nvSpPr>
          <p:cNvPr id="4" name="Slide Number Placeholder 3">
            <a:extLst>
              <a:ext uri="{FF2B5EF4-FFF2-40B4-BE49-F238E27FC236}">
                <a16:creationId xmlns:a16="http://schemas.microsoft.com/office/drawing/2014/main" id="{EDD0121A-9CF8-E3D6-0096-14088A8BFD3E}"/>
              </a:ext>
            </a:extLst>
          </p:cNvPr>
          <p:cNvSpPr>
            <a:spLocks noGrp="1"/>
          </p:cNvSpPr>
          <p:nvPr>
            <p:ph type="sldNum" sz="quarter" idx="12"/>
          </p:nvPr>
        </p:nvSpPr>
        <p:spPr/>
        <p:txBody>
          <a:bodyPr/>
          <a:lstStyle/>
          <a:p>
            <a:fld id="{2C18C1E5-FB55-42F5-BD6D-9CC153FCDBE6}" type="slidenum">
              <a:rPr lang="en-US" smtClean="0"/>
              <a:pPr/>
              <a:t>23</a:t>
            </a:fld>
            <a:endParaRPr lang="en-US" dirty="0"/>
          </a:p>
        </p:txBody>
      </p:sp>
    </p:spTree>
    <p:extLst>
      <p:ext uri="{BB962C8B-B14F-4D97-AF65-F5344CB8AC3E}">
        <p14:creationId xmlns:p14="http://schemas.microsoft.com/office/powerpoint/2010/main" val="222281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4D4A-3EA4-F509-4DC3-33DC6200EF24}"/>
              </a:ext>
            </a:extLst>
          </p:cNvPr>
          <p:cNvSpPr>
            <a:spLocks noGrp="1"/>
          </p:cNvSpPr>
          <p:nvPr>
            <p:ph type="title"/>
          </p:nvPr>
        </p:nvSpPr>
        <p:spPr/>
        <p:txBody>
          <a:bodyPr/>
          <a:lstStyle/>
          <a:p>
            <a:r>
              <a:rPr lang="en-US" b="1" dirty="0"/>
              <a:t>ASPIRE Study Drug</a:t>
            </a:r>
          </a:p>
        </p:txBody>
      </p:sp>
      <p:sp>
        <p:nvSpPr>
          <p:cNvPr id="3" name="Content Placeholder 2">
            <a:extLst>
              <a:ext uri="{FF2B5EF4-FFF2-40B4-BE49-F238E27FC236}">
                <a16:creationId xmlns:a16="http://schemas.microsoft.com/office/drawing/2014/main" id="{C22A7C10-B4C9-66DC-875F-C92B6D22196E}"/>
              </a:ext>
            </a:extLst>
          </p:cNvPr>
          <p:cNvSpPr>
            <a:spLocks noGrp="1"/>
          </p:cNvSpPr>
          <p:nvPr>
            <p:ph idx="1"/>
          </p:nvPr>
        </p:nvSpPr>
        <p:spPr/>
        <p:txBody>
          <a:bodyPr/>
          <a:lstStyle/>
          <a:p>
            <a:r>
              <a:rPr lang="en-US" dirty="0"/>
              <a:t>700 subjects randomized 1:1 ratio between study drug arms:</a:t>
            </a:r>
          </a:p>
          <a:p>
            <a:pPr lvl="1"/>
            <a:r>
              <a:rPr lang="en-US" dirty="0"/>
              <a:t>Apixaban 5mg or matching Apixaban 5mg placebo</a:t>
            </a:r>
          </a:p>
          <a:p>
            <a:pPr lvl="2"/>
            <a:r>
              <a:rPr lang="en-US" sz="2400" dirty="0"/>
              <a:t>If applicable, Apixaban 2.5mg or matching Apixaban 2.5mg placebo</a:t>
            </a:r>
          </a:p>
          <a:p>
            <a:pPr lvl="1"/>
            <a:r>
              <a:rPr lang="en-US" dirty="0"/>
              <a:t>Aspirin 81mg or matching Aspirin 81mg placebo</a:t>
            </a:r>
          </a:p>
          <a:p>
            <a:r>
              <a:rPr lang="en-US" dirty="0"/>
              <a:t>Study drug and matching placebo are similar in color, shape, and size</a:t>
            </a:r>
          </a:p>
        </p:txBody>
      </p:sp>
      <p:sp>
        <p:nvSpPr>
          <p:cNvPr id="4" name="Slide Number Placeholder 3">
            <a:extLst>
              <a:ext uri="{FF2B5EF4-FFF2-40B4-BE49-F238E27FC236}">
                <a16:creationId xmlns:a16="http://schemas.microsoft.com/office/drawing/2014/main" id="{D6AFFDC9-4F31-E1D2-3F25-59EFECE5C123}"/>
              </a:ext>
            </a:extLst>
          </p:cNvPr>
          <p:cNvSpPr>
            <a:spLocks noGrp="1"/>
          </p:cNvSpPr>
          <p:nvPr>
            <p:ph type="sldNum" sz="quarter" idx="12"/>
          </p:nvPr>
        </p:nvSpPr>
        <p:spPr/>
        <p:txBody>
          <a:bodyPr/>
          <a:lstStyle/>
          <a:p>
            <a:fld id="{2C18C1E5-FB55-42F5-BD6D-9CC153FCDBE6}" type="slidenum">
              <a:rPr lang="en-US" smtClean="0"/>
              <a:pPr/>
              <a:t>3</a:t>
            </a:fld>
            <a:endParaRPr lang="en-US" dirty="0"/>
          </a:p>
        </p:txBody>
      </p:sp>
    </p:spTree>
    <p:extLst>
      <p:ext uri="{BB962C8B-B14F-4D97-AF65-F5344CB8AC3E}">
        <p14:creationId xmlns:p14="http://schemas.microsoft.com/office/powerpoint/2010/main" val="123123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1E2FDB-4C90-9E7B-E18D-29FDA5ADC5F5}"/>
              </a:ext>
            </a:extLst>
          </p:cNvPr>
          <p:cNvSpPr>
            <a:spLocks noGrp="1"/>
          </p:cNvSpPr>
          <p:nvPr>
            <p:ph type="title"/>
          </p:nvPr>
        </p:nvSpPr>
        <p:spPr/>
        <p:txBody>
          <a:bodyPr>
            <a:normAutofit fontScale="90000"/>
          </a:bodyPr>
          <a:lstStyle/>
          <a:p>
            <a:r>
              <a:rPr lang="en-US" b="1"/>
              <a:t>Study Drug Packaging</a:t>
            </a:r>
            <a:endParaRPr lang="en-US" b="1" dirty="0"/>
          </a:p>
        </p:txBody>
      </p:sp>
      <p:sp>
        <p:nvSpPr>
          <p:cNvPr id="7" name="Content Placeholder 6">
            <a:extLst>
              <a:ext uri="{FF2B5EF4-FFF2-40B4-BE49-F238E27FC236}">
                <a16:creationId xmlns:a16="http://schemas.microsoft.com/office/drawing/2014/main" id="{FE721E94-59EF-BEFF-2165-EB17625C052B}"/>
              </a:ext>
            </a:extLst>
          </p:cNvPr>
          <p:cNvSpPr>
            <a:spLocks noGrp="1"/>
          </p:cNvSpPr>
          <p:nvPr>
            <p:ph idx="1"/>
          </p:nvPr>
        </p:nvSpPr>
        <p:spPr>
          <a:xfrm>
            <a:off x="630936" y="2706624"/>
            <a:ext cx="4342508" cy="3383280"/>
          </a:xfrm>
        </p:spPr>
        <p:txBody>
          <a:bodyPr/>
          <a:lstStyle/>
          <a:p>
            <a:r>
              <a:rPr lang="en-US" dirty="0"/>
              <a:t>Bottles are packaged into blinded kits measuring 4”x4”x2” and sealed with tamper-evident tape. Do not open before dispensing.</a:t>
            </a:r>
          </a:p>
        </p:txBody>
      </p:sp>
      <p:pic>
        <p:nvPicPr>
          <p:cNvPr id="8" name="Picture 7">
            <a:extLst>
              <a:ext uri="{FF2B5EF4-FFF2-40B4-BE49-F238E27FC236}">
                <a16:creationId xmlns:a16="http://schemas.microsoft.com/office/drawing/2014/main" id="{F944476C-E5C0-786C-D05B-2D20703B044A}"/>
              </a:ext>
            </a:extLst>
          </p:cNvPr>
          <p:cNvPicPr>
            <a:picLocks noChangeAspect="1"/>
          </p:cNvPicPr>
          <p:nvPr/>
        </p:nvPicPr>
        <p:blipFill>
          <a:blip r:embed="rId2"/>
          <a:stretch>
            <a:fillRect/>
          </a:stretch>
        </p:blipFill>
        <p:spPr>
          <a:xfrm>
            <a:off x="5994495" y="1070402"/>
            <a:ext cx="4859293" cy="4717196"/>
          </a:xfrm>
          <a:prstGeom prst="rect">
            <a:avLst/>
          </a:prstGeom>
        </p:spPr>
      </p:pic>
      <p:sp>
        <p:nvSpPr>
          <p:cNvPr id="2" name="Slide Number Placeholder 1">
            <a:extLst>
              <a:ext uri="{FF2B5EF4-FFF2-40B4-BE49-F238E27FC236}">
                <a16:creationId xmlns:a16="http://schemas.microsoft.com/office/drawing/2014/main" id="{3D9AFCE9-5F4F-CA4F-9CBA-3D04D10E25A3}"/>
              </a:ext>
            </a:extLst>
          </p:cNvPr>
          <p:cNvSpPr>
            <a:spLocks noGrp="1"/>
          </p:cNvSpPr>
          <p:nvPr>
            <p:ph type="sldNum" sz="quarter" idx="12"/>
          </p:nvPr>
        </p:nvSpPr>
        <p:spPr/>
        <p:txBody>
          <a:bodyPr/>
          <a:lstStyle/>
          <a:p>
            <a:fld id="{2C18C1E5-FB55-42F5-BD6D-9CC153FCDBE6}" type="slidenum">
              <a:rPr lang="en-US" smtClean="0"/>
              <a:pPr/>
              <a:t>4</a:t>
            </a:fld>
            <a:endParaRPr lang="en-US" dirty="0"/>
          </a:p>
        </p:txBody>
      </p:sp>
    </p:spTree>
    <p:extLst>
      <p:ext uri="{BB962C8B-B14F-4D97-AF65-F5344CB8AC3E}">
        <p14:creationId xmlns:p14="http://schemas.microsoft.com/office/powerpoint/2010/main" val="77399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1E2FDB-4C90-9E7B-E18D-29FDA5ADC5F5}"/>
              </a:ext>
            </a:extLst>
          </p:cNvPr>
          <p:cNvSpPr>
            <a:spLocks noGrp="1"/>
          </p:cNvSpPr>
          <p:nvPr>
            <p:ph type="title"/>
          </p:nvPr>
        </p:nvSpPr>
        <p:spPr/>
        <p:txBody>
          <a:bodyPr>
            <a:normAutofit fontScale="90000"/>
          </a:bodyPr>
          <a:lstStyle/>
          <a:p>
            <a:r>
              <a:rPr lang="en-US" b="1"/>
              <a:t>Study Drug Packaging</a:t>
            </a:r>
            <a:endParaRPr lang="en-US" b="1" dirty="0"/>
          </a:p>
        </p:txBody>
      </p:sp>
      <p:sp>
        <p:nvSpPr>
          <p:cNvPr id="7" name="Content Placeholder 6">
            <a:extLst>
              <a:ext uri="{FF2B5EF4-FFF2-40B4-BE49-F238E27FC236}">
                <a16:creationId xmlns:a16="http://schemas.microsoft.com/office/drawing/2014/main" id="{FE721E94-59EF-BEFF-2165-EB17625C052B}"/>
              </a:ext>
            </a:extLst>
          </p:cNvPr>
          <p:cNvSpPr>
            <a:spLocks noGrp="1"/>
          </p:cNvSpPr>
          <p:nvPr>
            <p:ph idx="1"/>
          </p:nvPr>
        </p:nvSpPr>
        <p:spPr>
          <a:xfrm>
            <a:off x="630936" y="2706624"/>
            <a:ext cx="4175240" cy="3383280"/>
          </a:xfrm>
        </p:spPr>
        <p:txBody>
          <a:bodyPr>
            <a:normAutofit lnSpcReduction="10000"/>
          </a:bodyPr>
          <a:lstStyle/>
          <a:p>
            <a:r>
              <a:rPr lang="en-US" dirty="0"/>
              <a:t>Each kit contains two bottles with a 100-day supply of study drug per bottle, accounting for a 90-day supply plus an additional 10-day buffer.</a:t>
            </a:r>
          </a:p>
          <a:p>
            <a:r>
              <a:rPr lang="en-US" dirty="0"/>
              <a:t>Study contacts will take place every 3 months (90 days) after randomization (+/- 5 days).</a:t>
            </a:r>
          </a:p>
        </p:txBody>
      </p:sp>
      <p:pic>
        <p:nvPicPr>
          <p:cNvPr id="2" name="Picture 1">
            <a:extLst>
              <a:ext uri="{FF2B5EF4-FFF2-40B4-BE49-F238E27FC236}">
                <a16:creationId xmlns:a16="http://schemas.microsoft.com/office/drawing/2014/main" id="{F5EB6C39-3CFE-868A-21E5-E13FDB4F6AEE}"/>
              </a:ext>
            </a:extLst>
          </p:cNvPr>
          <p:cNvPicPr>
            <a:picLocks noChangeAspect="1"/>
          </p:cNvPicPr>
          <p:nvPr/>
        </p:nvPicPr>
        <p:blipFill>
          <a:blip r:embed="rId2"/>
          <a:stretch>
            <a:fillRect/>
          </a:stretch>
        </p:blipFill>
        <p:spPr>
          <a:xfrm>
            <a:off x="5563789" y="1326857"/>
            <a:ext cx="5458968" cy="4204286"/>
          </a:xfrm>
          <a:prstGeom prst="rect">
            <a:avLst/>
          </a:prstGeom>
        </p:spPr>
      </p:pic>
      <p:sp>
        <p:nvSpPr>
          <p:cNvPr id="3" name="Slide Number Placeholder 2">
            <a:extLst>
              <a:ext uri="{FF2B5EF4-FFF2-40B4-BE49-F238E27FC236}">
                <a16:creationId xmlns:a16="http://schemas.microsoft.com/office/drawing/2014/main" id="{BCD0ECA5-B54D-D17A-051B-CF1B71BE969D}"/>
              </a:ext>
            </a:extLst>
          </p:cNvPr>
          <p:cNvSpPr>
            <a:spLocks noGrp="1"/>
          </p:cNvSpPr>
          <p:nvPr>
            <p:ph type="sldNum" sz="quarter" idx="12"/>
          </p:nvPr>
        </p:nvSpPr>
        <p:spPr/>
        <p:txBody>
          <a:bodyPr/>
          <a:lstStyle/>
          <a:p>
            <a:fld id="{2C18C1E5-FB55-42F5-BD6D-9CC153FCDBE6}" type="slidenum">
              <a:rPr lang="en-US" smtClean="0"/>
              <a:pPr/>
              <a:t>5</a:t>
            </a:fld>
            <a:endParaRPr lang="en-US" dirty="0"/>
          </a:p>
        </p:txBody>
      </p:sp>
    </p:spTree>
    <p:extLst>
      <p:ext uri="{BB962C8B-B14F-4D97-AF65-F5344CB8AC3E}">
        <p14:creationId xmlns:p14="http://schemas.microsoft.com/office/powerpoint/2010/main" val="222351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207F-969F-D83C-5908-2DCEDAA2FA11}"/>
              </a:ext>
            </a:extLst>
          </p:cNvPr>
          <p:cNvSpPr>
            <a:spLocks noGrp="1"/>
          </p:cNvSpPr>
          <p:nvPr>
            <p:ph type="title"/>
          </p:nvPr>
        </p:nvSpPr>
        <p:spPr/>
        <p:txBody>
          <a:bodyPr/>
          <a:lstStyle/>
          <a:p>
            <a:r>
              <a:rPr lang="en-US" b="1" dirty="0"/>
              <a:t>Study Drug Packaging</a:t>
            </a:r>
          </a:p>
        </p:txBody>
      </p:sp>
      <p:sp>
        <p:nvSpPr>
          <p:cNvPr id="3" name="Content Placeholder 2">
            <a:extLst>
              <a:ext uri="{FF2B5EF4-FFF2-40B4-BE49-F238E27FC236}">
                <a16:creationId xmlns:a16="http://schemas.microsoft.com/office/drawing/2014/main" id="{CA81654C-E3EB-14CD-D063-5C9DAF7CDA6B}"/>
              </a:ext>
            </a:extLst>
          </p:cNvPr>
          <p:cNvSpPr>
            <a:spLocks noGrp="1"/>
          </p:cNvSpPr>
          <p:nvPr>
            <p:ph idx="1"/>
          </p:nvPr>
        </p:nvSpPr>
        <p:spPr>
          <a:xfrm>
            <a:off x="838200" y="2075688"/>
            <a:ext cx="10792522" cy="4105656"/>
          </a:xfrm>
        </p:spPr>
        <p:txBody>
          <a:bodyPr/>
          <a:lstStyle/>
          <a:p>
            <a:r>
              <a:rPr lang="en-US" dirty="0"/>
              <a:t>Kits will include one bottle of active or placebo Apixaban (5mg or 2.5mg) and one bottle of active or placebo Aspirin (81mg).</a:t>
            </a:r>
          </a:p>
          <a:p>
            <a:r>
              <a:rPr lang="en-US" b="1" dirty="0"/>
              <a:t>5mg Study Drug Arms:</a:t>
            </a:r>
          </a:p>
          <a:p>
            <a:pPr marL="914400" lvl="1" indent="-457200">
              <a:buFont typeface="+mj-lt"/>
              <a:buAutoNum type="arabicPeriod"/>
            </a:pPr>
            <a:r>
              <a:rPr lang="en-US" dirty="0"/>
              <a:t>Apixaban 5mg Active + Aspirin 81mg Placebo</a:t>
            </a:r>
          </a:p>
          <a:p>
            <a:pPr marL="914400" lvl="1" indent="-457200">
              <a:buFont typeface="+mj-lt"/>
              <a:buAutoNum type="arabicPeriod"/>
            </a:pPr>
            <a:r>
              <a:rPr lang="en-US" dirty="0"/>
              <a:t>Aspirin 81mg Active + Apixaban 5mg Placebo</a:t>
            </a:r>
          </a:p>
          <a:p>
            <a:r>
              <a:rPr lang="en-US" b="1" dirty="0"/>
              <a:t>2.5mg Study Drug Arms</a:t>
            </a:r>
            <a:r>
              <a:rPr lang="en-US" b="1" dirty="0">
                <a:solidFill>
                  <a:srgbClr val="FF0000"/>
                </a:solidFill>
              </a:rPr>
              <a:t>*</a:t>
            </a:r>
            <a:r>
              <a:rPr lang="en-US" b="1" dirty="0"/>
              <a:t>:</a:t>
            </a:r>
          </a:p>
          <a:p>
            <a:pPr marL="914400" lvl="1" indent="-457200">
              <a:buFont typeface="+mj-lt"/>
              <a:buAutoNum type="arabicPeriod" startAt="3"/>
            </a:pPr>
            <a:r>
              <a:rPr lang="en-US" dirty="0"/>
              <a:t>Apixaban 2.5mg Active + Aspirin 81mg Placebo</a:t>
            </a:r>
          </a:p>
          <a:p>
            <a:pPr marL="914400" lvl="1" indent="-457200">
              <a:buFont typeface="+mj-lt"/>
              <a:buAutoNum type="arabicPeriod" startAt="3"/>
            </a:pPr>
            <a:r>
              <a:rPr lang="en-US" dirty="0"/>
              <a:t>Aspirin 81mg Active + Apixaban 2.5mg Placebo</a:t>
            </a:r>
          </a:p>
          <a:p>
            <a:endParaRPr lang="en-US" dirty="0"/>
          </a:p>
        </p:txBody>
      </p:sp>
      <p:sp>
        <p:nvSpPr>
          <p:cNvPr id="4" name="TextBox 3">
            <a:extLst>
              <a:ext uri="{FF2B5EF4-FFF2-40B4-BE49-F238E27FC236}">
                <a16:creationId xmlns:a16="http://schemas.microsoft.com/office/drawing/2014/main" id="{63182DDA-D136-F100-3546-E2744E62D6BC}"/>
              </a:ext>
            </a:extLst>
          </p:cNvPr>
          <p:cNvSpPr txBox="1"/>
          <p:nvPr/>
        </p:nvSpPr>
        <p:spPr>
          <a:xfrm>
            <a:off x="7828156" y="5084956"/>
            <a:ext cx="3802566" cy="1015663"/>
          </a:xfrm>
          <a:prstGeom prst="rect">
            <a:avLst/>
          </a:prstGeom>
          <a:noFill/>
        </p:spPr>
        <p:txBody>
          <a:bodyPr wrap="square" rtlCol="0">
            <a:spAutoFit/>
          </a:bodyPr>
          <a:lstStyle/>
          <a:p>
            <a:r>
              <a:rPr lang="en-US" sz="2000" dirty="0">
                <a:solidFill>
                  <a:srgbClr val="FF0000"/>
                </a:solidFill>
              </a:rPr>
              <a:t>*For subjects with ≥2 of following: age ≥80 years, body weight ≤60 kg, serum creatinine 1.5-2.4 mg/dL</a:t>
            </a:r>
          </a:p>
        </p:txBody>
      </p:sp>
      <p:sp>
        <p:nvSpPr>
          <p:cNvPr id="5" name="Slide Number Placeholder 4">
            <a:extLst>
              <a:ext uri="{FF2B5EF4-FFF2-40B4-BE49-F238E27FC236}">
                <a16:creationId xmlns:a16="http://schemas.microsoft.com/office/drawing/2014/main" id="{ED0BCACD-FA4C-EC1E-660B-A94F0A21F3BD}"/>
              </a:ext>
            </a:extLst>
          </p:cNvPr>
          <p:cNvSpPr>
            <a:spLocks noGrp="1"/>
          </p:cNvSpPr>
          <p:nvPr>
            <p:ph type="sldNum" sz="quarter" idx="12"/>
          </p:nvPr>
        </p:nvSpPr>
        <p:spPr/>
        <p:txBody>
          <a:bodyPr/>
          <a:lstStyle/>
          <a:p>
            <a:fld id="{2C18C1E5-FB55-42F5-BD6D-9CC153FCDBE6}" type="slidenum">
              <a:rPr lang="en-US" smtClean="0"/>
              <a:pPr/>
              <a:t>6</a:t>
            </a:fld>
            <a:endParaRPr lang="en-US" dirty="0"/>
          </a:p>
        </p:txBody>
      </p:sp>
    </p:spTree>
    <p:extLst>
      <p:ext uri="{BB962C8B-B14F-4D97-AF65-F5344CB8AC3E}">
        <p14:creationId xmlns:p14="http://schemas.microsoft.com/office/powerpoint/2010/main" val="75542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E2A7-E135-C93F-656A-59D4997C1C87}"/>
              </a:ext>
            </a:extLst>
          </p:cNvPr>
          <p:cNvSpPr>
            <a:spLocks noGrp="1"/>
          </p:cNvSpPr>
          <p:nvPr>
            <p:ph type="title"/>
          </p:nvPr>
        </p:nvSpPr>
        <p:spPr>
          <a:xfrm>
            <a:off x="839788" y="476635"/>
            <a:ext cx="10515600" cy="1325563"/>
          </a:xfrm>
        </p:spPr>
        <p:txBody>
          <a:bodyPr/>
          <a:lstStyle/>
          <a:p>
            <a:r>
              <a:rPr lang="en-US" b="1" dirty="0"/>
              <a:t>Study Drug Labels</a:t>
            </a:r>
          </a:p>
        </p:txBody>
      </p:sp>
      <p:sp>
        <p:nvSpPr>
          <p:cNvPr id="3" name="Text Placeholder 2">
            <a:extLst>
              <a:ext uri="{FF2B5EF4-FFF2-40B4-BE49-F238E27FC236}">
                <a16:creationId xmlns:a16="http://schemas.microsoft.com/office/drawing/2014/main" id="{D8675991-D9E4-9E57-5A11-30B400702B63}"/>
              </a:ext>
            </a:extLst>
          </p:cNvPr>
          <p:cNvSpPr>
            <a:spLocks noGrp="1"/>
          </p:cNvSpPr>
          <p:nvPr>
            <p:ph type="body" idx="1"/>
          </p:nvPr>
        </p:nvSpPr>
        <p:spPr>
          <a:xfrm>
            <a:off x="839788" y="2467098"/>
            <a:ext cx="5157787" cy="823912"/>
          </a:xfrm>
        </p:spPr>
        <p:txBody>
          <a:bodyPr>
            <a:normAutofit fontScale="62500" lnSpcReduction="20000"/>
          </a:bodyPr>
          <a:lstStyle/>
          <a:p>
            <a:r>
              <a:rPr lang="en-US" dirty="0"/>
              <a:t>Apixaban 5mg active or placebo bottles have yellow labels</a:t>
            </a:r>
          </a:p>
        </p:txBody>
      </p:sp>
      <p:sp>
        <p:nvSpPr>
          <p:cNvPr id="5" name="Text Placeholder 4">
            <a:extLst>
              <a:ext uri="{FF2B5EF4-FFF2-40B4-BE49-F238E27FC236}">
                <a16:creationId xmlns:a16="http://schemas.microsoft.com/office/drawing/2014/main" id="{7C5C749D-A350-7333-E5BB-D9EFAE287B51}"/>
              </a:ext>
            </a:extLst>
          </p:cNvPr>
          <p:cNvSpPr>
            <a:spLocks noGrp="1"/>
          </p:cNvSpPr>
          <p:nvPr>
            <p:ph type="body" sz="quarter" idx="3"/>
          </p:nvPr>
        </p:nvSpPr>
        <p:spPr>
          <a:xfrm>
            <a:off x="6172200" y="2467098"/>
            <a:ext cx="5183188" cy="823912"/>
          </a:xfrm>
        </p:spPr>
        <p:txBody>
          <a:bodyPr>
            <a:normAutofit fontScale="62500" lnSpcReduction="20000"/>
          </a:bodyPr>
          <a:lstStyle/>
          <a:p>
            <a:r>
              <a:rPr lang="en-US" dirty="0"/>
              <a:t>Apixaban 2.5mg active or placebo bottles have pink labels</a:t>
            </a:r>
          </a:p>
        </p:txBody>
      </p:sp>
      <p:pic>
        <p:nvPicPr>
          <p:cNvPr id="7" name="Content Placeholder 9">
            <a:extLst>
              <a:ext uri="{FF2B5EF4-FFF2-40B4-BE49-F238E27FC236}">
                <a16:creationId xmlns:a16="http://schemas.microsoft.com/office/drawing/2014/main" id="{F5973EBE-FEB6-BBAC-D611-8D3EC05F8B14}"/>
              </a:ext>
            </a:extLst>
          </p:cNvPr>
          <p:cNvPicPr>
            <a:picLocks noGrp="1" noChangeAspect="1"/>
          </p:cNvPicPr>
          <p:nvPr>
            <p:ph sz="half" idx="2"/>
          </p:nvPr>
        </p:nvPicPr>
        <p:blipFill>
          <a:blip r:embed="rId2"/>
          <a:stretch>
            <a:fillRect/>
          </a:stretch>
        </p:blipFill>
        <p:spPr>
          <a:xfrm>
            <a:off x="839788" y="3510828"/>
            <a:ext cx="5157787" cy="2564486"/>
          </a:xfrm>
          <a:prstGeom prst="rect">
            <a:avLst/>
          </a:prstGeom>
        </p:spPr>
      </p:pic>
      <p:pic>
        <p:nvPicPr>
          <p:cNvPr id="8" name="Content Placeholder 7">
            <a:extLst>
              <a:ext uri="{FF2B5EF4-FFF2-40B4-BE49-F238E27FC236}">
                <a16:creationId xmlns:a16="http://schemas.microsoft.com/office/drawing/2014/main" id="{BEC4AC49-C1DC-B0D9-4DCA-48530D4CCE79}"/>
              </a:ext>
            </a:extLst>
          </p:cNvPr>
          <p:cNvPicPr>
            <a:picLocks noGrp="1" noChangeAspect="1"/>
          </p:cNvPicPr>
          <p:nvPr>
            <p:ph sz="quarter" idx="4"/>
          </p:nvPr>
        </p:nvPicPr>
        <p:blipFill>
          <a:blip r:embed="rId3"/>
          <a:stretch>
            <a:fillRect/>
          </a:stretch>
        </p:blipFill>
        <p:spPr>
          <a:xfrm>
            <a:off x="6172200" y="3508073"/>
            <a:ext cx="5183188" cy="2569997"/>
          </a:xfrm>
          <a:prstGeom prst="rect">
            <a:avLst/>
          </a:prstGeom>
        </p:spPr>
      </p:pic>
      <p:sp>
        <p:nvSpPr>
          <p:cNvPr id="4" name="Slide Number Placeholder 3">
            <a:extLst>
              <a:ext uri="{FF2B5EF4-FFF2-40B4-BE49-F238E27FC236}">
                <a16:creationId xmlns:a16="http://schemas.microsoft.com/office/drawing/2014/main" id="{906E1BF8-7789-EEE5-2F4C-0290520B0C69}"/>
              </a:ext>
            </a:extLst>
          </p:cNvPr>
          <p:cNvSpPr>
            <a:spLocks noGrp="1"/>
          </p:cNvSpPr>
          <p:nvPr>
            <p:ph type="sldNum" sz="quarter" idx="12"/>
          </p:nvPr>
        </p:nvSpPr>
        <p:spPr/>
        <p:txBody>
          <a:bodyPr/>
          <a:lstStyle/>
          <a:p>
            <a:fld id="{2C18C1E5-FB55-42F5-BD6D-9CC153FCDBE6}" type="slidenum">
              <a:rPr lang="en-US" smtClean="0"/>
              <a:pPr/>
              <a:t>7</a:t>
            </a:fld>
            <a:endParaRPr lang="en-US" dirty="0"/>
          </a:p>
        </p:txBody>
      </p:sp>
    </p:spTree>
    <p:extLst>
      <p:ext uri="{BB962C8B-B14F-4D97-AF65-F5344CB8AC3E}">
        <p14:creationId xmlns:p14="http://schemas.microsoft.com/office/powerpoint/2010/main" val="314073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E2A7-E135-C93F-656A-59D4997C1C87}"/>
              </a:ext>
            </a:extLst>
          </p:cNvPr>
          <p:cNvSpPr>
            <a:spLocks noGrp="1"/>
          </p:cNvSpPr>
          <p:nvPr>
            <p:ph type="title"/>
          </p:nvPr>
        </p:nvSpPr>
        <p:spPr>
          <a:xfrm>
            <a:off x="839788" y="476635"/>
            <a:ext cx="10515600" cy="1325563"/>
          </a:xfrm>
        </p:spPr>
        <p:txBody>
          <a:bodyPr/>
          <a:lstStyle/>
          <a:p>
            <a:r>
              <a:rPr lang="en-US" b="1" dirty="0"/>
              <a:t>Study Drug Labels</a:t>
            </a:r>
          </a:p>
        </p:txBody>
      </p:sp>
      <p:sp>
        <p:nvSpPr>
          <p:cNvPr id="3" name="Text Placeholder 2">
            <a:extLst>
              <a:ext uri="{FF2B5EF4-FFF2-40B4-BE49-F238E27FC236}">
                <a16:creationId xmlns:a16="http://schemas.microsoft.com/office/drawing/2014/main" id="{D8675991-D9E4-9E57-5A11-30B400702B63}"/>
              </a:ext>
            </a:extLst>
          </p:cNvPr>
          <p:cNvSpPr>
            <a:spLocks noGrp="1"/>
          </p:cNvSpPr>
          <p:nvPr>
            <p:ph type="body" idx="1"/>
          </p:nvPr>
        </p:nvSpPr>
        <p:spPr>
          <a:xfrm>
            <a:off x="839788" y="2467098"/>
            <a:ext cx="5157787" cy="823912"/>
          </a:xfrm>
        </p:spPr>
        <p:txBody>
          <a:bodyPr>
            <a:normAutofit fontScale="62500" lnSpcReduction="20000"/>
          </a:bodyPr>
          <a:lstStyle/>
          <a:p>
            <a:r>
              <a:rPr lang="en-US" dirty="0"/>
              <a:t>Aspirin 81mg active or placebo bottles have white labels</a:t>
            </a:r>
          </a:p>
        </p:txBody>
      </p:sp>
      <p:pic>
        <p:nvPicPr>
          <p:cNvPr id="7" name="Content Placeholder 9">
            <a:extLst>
              <a:ext uri="{FF2B5EF4-FFF2-40B4-BE49-F238E27FC236}">
                <a16:creationId xmlns:a16="http://schemas.microsoft.com/office/drawing/2014/main" id="{F5973EBE-FEB6-BBAC-D611-8D3EC05F8B14}"/>
              </a:ext>
            </a:extLst>
          </p:cNvPr>
          <p:cNvPicPr>
            <a:picLocks noGrp="1" noChangeAspect="1"/>
          </p:cNvPicPr>
          <p:nvPr>
            <p:ph sz="half" idx="2"/>
          </p:nvPr>
        </p:nvPicPr>
        <p:blipFill>
          <a:blip r:embed="rId2"/>
          <a:srcRect/>
          <a:stretch/>
        </p:blipFill>
        <p:spPr>
          <a:xfrm>
            <a:off x="839788" y="3510828"/>
            <a:ext cx="5157787" cy="2564486"/>
          </a:xfrm>
          <a:prstGeom prst="rect">
            <a:avLst/>
          </a:prstGeom>
        </p:spPr>
      </p:pic>
      <p:pic>
        <p:nvPicPr>
          <p:cNvPr id="9" name="Picture 8">
            <a:extLst>
              <a:ext uri="{FF2B5EF4-FFF2-40B4-BE49-F238E27FC236}">
                <a16:creationId xmlns:a16="http://schemas.microsoft.com/office/drawing/2014/main" id="{55FAFCD3-F263-6F3A-C75C-2AC29BE370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34577" y="2467098"/>
            <a:ext cx="4717635" cy="3579077"/>
          </a:xfrm>
          <a:prstGeom prst="rect">
            <a:avLst/>
          </a:prstGeom>
        </p:spPr>
      </p:pic>
      <p:sp>
        <p:nvSpPr>
          <p:cNvPr id="4" name="Slide Number Placeholder 3">
            <a:extLst>
              <a:ext uri="{FF2B5EF4-FFF2-40B4-BE49-F238E27FC236}">
                <a16:creationId xmlns:a16="http://schemas.microsoft.com/office/drawing/2014/main" id="{91A2DDD7-6DB4-E5D5-E548-2F7074580E2C}"/>
              </a:ext>
            </a:extLst>
          </p:cNvPr>
          <p:cNvSpPr>
            <a:spLocks noGrp="1"/>
          </p:cNvSpPr>
          <p:nvPr>
            <p:ph type="sldNum" sz="quarter" idx="12"/>
          </p:nvPr>
        </p:nvSpPr>
        <p:spPr/>
        <p:txBody>
          <a:bodyPr/>
          <a:lstStyle/>
          <a:p>
            <a:fld id="{2C18C1E5-FB55-42F5-BD6D-9CC153FCDBE6}" type="slidenum">
              <a:rPr lang="en-US" smtClean="0"/>
              <a:pPr/>
              <a:t>8</a:t>
            </a:fld>
            <a:endParaRPr lang="en-US" dirty="0"/>
          </a:p>
        </p:txBody>
      </p:sp>
    </p:spTree>
    <p:extLst>
      <p:ext uri="{BB962C8B-B14F-4D97-AF65-F5344CB8AC3E}">
        <p14:creationId xmlns:p14="http://schemas.microsoft.com/office/powerpoint/2010/main" val="174091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26AB014-B2CC-3859-00D8-49A44ED2F6CF}"/>
              </a:ext>
            </a:extLst>
          </p:cNvPr>
          <p:cNvSpPr>
            <a:spLocks noGrp="1"/>
          </p:cNvSpPr>
          <p:nvPr>
            <p:ph type="title"/>
          </p:nvPr>
        </p:nvSpPr>
        <p:spPr>
          <a:xfrm>
            <a:off x="841246" y="673770"/>
            <a:ext cx="3644489" cy="2414488"/>
          </a:xfrm>
        </p:spPr>
        <p:txBody>
          <a:bodyPr anchor="t">
            <a:normAutofit/>
          </a:bodyPr>
          <a:lstStyle/>
          <a:p>
            <a:r>
              <a:rPr lang="en-US" sz="6100" b="1">
                <a:solidFill>
                  <a:schemeClr val="bg1"/>
                </a:solidFill>
              </a:rPr>
              <a:t>Study Drug Requests</a:t>
            </a:r>
          </a:p>
        </p:txBody>
      </p:sp>
      <p:sp>
        <p:nvSpPr>
          <p:cNvPr id="3" name="Content Placeholder 2">
            <a:extLst>
              <a:ext uri="{FF2B5EF4-FFF2-40B4-BE49-F238E27FC236}">
                <a16:creationId xmlns:a16="http://schemas.microsoft.com/office/drawing/2014/main" id="{4C2E1BD4-42CF-8D2D-0BEB-3CB9B945A70D}"/>
              </a:ext>
            </a:extLst>
          </p:cNvPr>
          <p:cNvSpPr>
            <a:spLocks noGrp="1"/>
          </p:cNvSpPr>
          <p:nvPr>
            <p:ph idx="1"/>
          </p:nvPr>
        </p:nvSpPr>
        <p:spPr>
          <a:xfrm>
            <a:off x="6268519" y="882315"/>
            <a:ext cx="5254754" cy="5294647"/>
          </a:xfrm>
        </p:spPr>
        <p:txBody>
          <a:bodyPr>
            <a:normAutofit/>
          </a:bodyPr>
          <a:lstStyle/>
          <a:p>
            <a:pPr marL="0" indent="0">
              <a:buNone/>
            </a:pPr>
            <a:r>
              <a:rPr lang="en-US" dirty="0"/>
              <a:t>WebDCU study drug shipment requests will automatically be sent to the NCC Central Pharmacy for fulfillment when:</a:t>
            </a:r>
          </a:p>
          <a:p>
            <a:pPr lvl="1"/>
            <a:r>
              <a:rPr lang="en-US" dirty="0"/>
              <a:t>Sites are released to enroll</a:t>
            </a:r>
          </a:p>
          <a:p>
            <a:pPr lvl="1"/>
            <a:r>
              <a:rPr lang="en-US" dirty="0"/>
              <a:t>Subjects are randomized</a:t>
            </a:r>
          </a:p>
          <a:p>
            <a:pPr lvl="1"/>
            <a:r>
              <a:rPr lang="en-US" dirty="0"/>
              <a:t>Subjects are due for a refill visit</a:t>
            </a:r>
          </a:p>
          <a:p>
            <a:pPr lvl="1"/>
            <a:r>
              <a:rPr lang="en-US" dirty="0"/>
              <a:t>Study drug is damaged/expired in WebDCU</a:t>
            </a:r>
          </a:p>
        </p:txBody>
      </p:sp>
      <p:sp>
        <p:nvSpPr>
          <p:cNvPr id="4" name="Slide Number Placeholder 3">
            <a:extLst>
              <a:ext uri="{FF2B5EF4-FFF2-40B4-BE49-F238E27FC236}">
                <a16:creationId xmlns:a16="http://schemas.microsoft.com/office/drawing/2014/main" id="{309A8D6A-7395-AEAD-2D3E-081416B2CB6B}"/>
              </a:ext>
            </a:extLst>
          </p:cNvPr>
          <p:cNvSpPr>
            <a:spLocks noGrp="1"/>
          </p:cNvSpPr>
          <p:nvPr>
            <p:ph type="sldNum" sz="quarter" idx="12"/>
          </p:nvPr>
        </p:nvSpPr>
        <p:spPr/>
        <p:txBody>
          <a:bodyPr/>
          <a:lstStyle/>
          <a:p>
            <a:fld id="{2C18C1E5-FB55-42F5-BD6D-9CC153FCDBE6}" type="slidenum">
              <a:rPr lang="en-US" smtClean="0"/>
              <a:pPr/>
              <a:t>9</a:t>
            </a:fld>
            <a:endParaRPr lang="en-US" dirty="0"/>
          </a:p>
        </p:txBody>
      </p:sp>
    </p:spTree>
    <p:extLst>
      <p:ext uri="{BB962C8B-B14F-4D97-AF65-F5344CB8AC3E}">
        <p14:creationId xmlns:p14="http://schemas.microsoft.com/office/powerpoint/2010/main" val="4030993368"/>
      </p:ext>
    </p:extLst>
  </p:cSld>
  <p:clrMapOvr>
    <a:masterClrMapping/>
  </p:clrMapOvr>
</p:sld>
</file>

<file path=ppt/theme/theme1.xml><?xml version="1.0" encoding="utf-8"?>
<a:theme xmlns:a="http://schemas.openxmlformats.org/drawingml/2006/main" name="SketchyVTI">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D2896BB-5566-4403-84AA-2FD10D9622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1239</TotalTime>
  <Words>2278</Words>
  <Application>Microsoft Office PowerPoint</Application>
  <PresentationFormat>Widescreen</PresentationFormat>
  <Paragraphs>179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SketchyVTI</vt:lpstr>
      <vt:lpstr> </vt:lpstr>
      <vt:lpstr>What are we investigating?</vt:lpstr>
      <vt:lpstr>ASPIRE Study Drug</vt:lpstr>
      <vt:lpstr>Study Drug Packaging</vt:lpstr>
      <vt:lpstr>Study Drug Packaging</vt:lpstr>
      <vt:lpstr>Study Drug Packaging</vt:lpstr>
      <vt:lpstr>Study Drug Labels</vt:lpstr>
      <vt:lpstr>Study Drug Labels</vt:lpstr>
      <vt:lpstr>Study Drug Requests</vt:lpstr>
      <vt:lpstr>Study Drug Shipping</vt:lpstr>
      <vt:lpstr>Study Drug Receiving</vt:lpstr>
      <vt:lpstr>Receiving Study Drug in WebDCU</vt:lpstr>
      <vt:lpstr>Study Drug Storage and Accountability</vt:lpstr>
      <vt:lpstr>Temperature Excursions</vt:lpstr>
      <vt:lpstr>Quarantine Procedures</vt:lpstr>
      <vt:lpstr>Randomization in WebDCU</vt:lpstr>
      <vt:lpstr>WebDCU Overview</vt:lpstr>
      <vt:lpstr>Study Drug Assignment</vt:lpstr>
      <vt:lpstr>Study Drug Dispensing</vt:lpstr>
      <vt:lpstr>Study Drug Accountability</vt:lpstr>
      <vt:lpstr>Study Drug Destruction</vt:lpstr>
      <vt:lpstr>Removing Study Drug in WebDCU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dc:title>
  <dc:creator>Martino, Monica</dc:creator>
  <cp:lastModifiedBy>Martino, Monica</cp:lastModifiedBy>
  <cp:revision>48</cp:revision>
  <dcterms:created xsi:type="dcterms:W3CDTF">2023-12-14T21:38:46Z</dcterms:created>
  <dcterms:modified xsi:type="dcterms:W3CDTF">2024-01-03T15:46:00Z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