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A_507986C7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17"/>
  </p:notesMasterIdLst>
  <p:sldIdLst>
    <p:sldId id="256" r:id="rId2"/>
    <p:sldId id="266" r:id="rId3"/>
    <p:sldId id="258" r:id="rId4"/>
    <p:sldId id="267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64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FC4179-0104-545C-86D7-630F6984A67E}" name="Spahn, Jessica L." initials="JS" userId="S::jlspahn@utmb.edu::5b0af625-97e9-4f57-919a-90221dbf39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/>
    <p:restoredTop sz="94658"/>
  </p:normalViewPr>
  <p:slideViewPr>
    <p:cSldViewPr snapToGrid="0">
      <p:cViewPr varScale="1">
        <p:scale>
          <a:sx n="120" d="100"/>
          <a:sy n="120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0A_507986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3C3813-2382-AD49-85BF-7FD68BCC8D5C}" authorId="{D1FC4179-0104-545C-86D7-630F6984A67E}" created="2024-06-25T16:25:09.543">
    <pc:sldMkLst xmlns:pc="http://schemas.microsoft.com/office/powerpoint/2013/main/command">
      <pc:docMk/>
      <pc:sldMk cId="1350141639" sldId="266"/>
    </pc:sldMkLst>
    <p188:txBody>
      <a:bodyPr/>
      <a:lstStyle/>
      <a:p>
        <a:r>
          <a:rPr lang="en-US"/>
          <a:t>Do you want a comment abut how long this funding is good for?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E6DA-5288-467D-9928-DF1EE645108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D1568C-1576-44DD-94DB-6B35ACA5A33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Serum </a:t>
          </a:r>
        </a:p>
      </dgm:t>
    </dgm:pt>
    <dgm:pt modelId="{966AB1C0-E112-48E8-957A-522D4B7DB393}" type="parTrans" cxnId="{48221494-BDDC-4814-AF29-3E4EB81A8604}">
      <dgm:prSet/>
      <dgm:spPr/>
      <dgm:t>
        <a:bodyPr/>
        <a:lstStyle/>
        <a:p>
          <a:endParaRPr lang="en-US"/>
        </a:p>
      </dgm:t>
    </dgm:pt>
    <dgm:pt modelId="{8C8E893F-EC66-4C57-9619-F5A025A6580B}" type="sibTrans" cxnId="{48221494-BDDC-4814-AF29-3E4EB81A8604}">
      <dgm:prSet/>
      <dgm:spPr/>
      <dgm:t>
        <a:bodyPr/>
        <a:lstStyle/>
        <a:p>
          <a:endParaRPr lang="en-US"/>
        </a:p>
      </dgm:t>
    </dgm:pt>
    <dgm:pt modelId="{948719A9-FF0F-4262-83A7-425D8D4C753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EDTA (plasma)</a:t>
          </a:r>
        </a:p>
      </dgm:t>
    </dgm:pt>
    <dgm:pt modelId="{6F60210B-2B14-4A17-8FFF-0EF85E733BF3}" type="parTrans" cxnId="{4D146BDC-5B57-4A01-AACC-A9B52E6DF436}">
      <dgm:prSet/>
      <dgm:spPr/>
      <dgm:t>
        <a:bodyPr/>
        <a:lstStyle/>
        <a:p>
          <a:endParaRPr lang="en-US"/>
        </a:p>
      </dgm:t>
    </dgm:pt>
    <dgm:pt modelId="{B3C0182C-76B5-4A9F-86CE-E1F897B92514}" type="sibTrans" cxnId="{4D146BDC-5B57-4A01-AACC-A9B52E6DF436}">
      <dgm:prSet/>
      <dgm:spPr/>
      <dgm:t>
        <a:bodyPr/>
        <a:lstStyle/>
        <a:p>
          <a:endParaRPr lang="en-US"/>
        </a:p>
      </dgm:t>
    </dgm:pt>
    <dgm:pt modelId="{84A85EBB-FE0B-4257-83F8-5080732BE8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EDTA can contaminate subsequent tubes if collected first, so they should be collected after other tube types. </a:t>
          </a:r>
        </a:p>
      </dgm:t>
    </dgm:pt>
    <dgm:pt modelId="{0B4343D1-35FA-4FCB-A4A1-108005A2D0A8}" type="parTrans" cxnId="{290D65C7-66A5-4F21-B9D1-587B05DAF55D}">
      <dgm:prSet/>
      <dgm:spPr/>
      <dgm:t>
        <a:bodyPr/>
        <a:lstStyle/>
        <a:p>
          <a:endParaRPr lang="en-US"/>
        </a:p>
      </dgm:t>
    </dgm:pt>
    <dgm:pt modelId="{672A611A-1842-477B-9F57-8CFAE0C40B53}" type="sibTrans" cxnId="{290D65C7-66A5-4F21-B9D1-587B05DAF55D}">
      <dgm:prSet/>
      <dgm:spPr/>
      <dgm:t>
        <a:bodyPr/>
        <a:lstStyle/>
        <a:p>
          <a:endParaRPr lang="en-US"/>
        </a:p>
      </dgm:t>
    </dgm:pt>
    <dgm:pt modelId="{1D23242C-0EA1-4361-BCCF-2EBDF9FDF0D8}" type="pres">
      <dgm:prSet presAssocID="{AADCE6DA-5288-467D-9928-DF1EE645108F}" presName="root" presStyleCnt="0">
        <dgm:presLayoutVars>
          <dgm:dir/>
          <dgm:resizeHandles val="exact"/>
        </dgm:presLayoutVars>
      </dgm:prSet>
      <dgm:spPr/>
    </dgm:pt>
    <dgm:pt modelId="{003F378B-3EED-4176-8086-738265480494}" type="pres">
      <dgm:prSet presAssocID="{D0D1568C-1576-44DD-94DB-6B35ACA5A330}" presName="compNode" presStyleCnt="0"/>
      <dgm:spPr/>
    </dgm:pt>
    <dgm:pt modelId="{B648E619-2EC5-4932-8DB6-9723BF9C0E21}" type="pres">
      <dgm:prSet presAssocID="{D0D1568C-1576-44DD-94DB-6B35ACA5A33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91AEE4D7-FB3A-4E41-AD11-C58DD880DA46}" type="pres">
      <dgm:prSet presAssocID="{D0D1568C-1576-44DD-94DB-6B35ACA5A330}" presName="iconSpace" presStyleCnt="0"/>
      <dgm:spPr/>
    </dgm:pt>
    <dgm:pt modelId="{0AB1C752-7521-4827-963F-FB659AD1287D}" type="pres">
      <dgm:prSet presAssocID="{D0D1568C-1576-44DD-94DB-6B35ACA5A330}" presName="parTx" presStyleLbl="revTx" presStyleIdx="0" presStyleCnt="4">
        <dgm:presLayoutVars>
          <dgm:chMax val="0"/>
          <dgm:chPref val="0"/>
        </dgm:presLayoutVars>
      </dgm:prSet>
      <dgm:spPr/>
    </dgm:pt>
    <dgm:pt modelId="{FEC4042F-B105-47C4-A3BD-C3527959ADFF}" type="pres">
      <dgm:prSet presAssocID="{D0D1568C-1576-44DD-94DB-6B35ACA5A330}" presName="txSpace" presStyleCnt="0"/>
      <dgm:spPr/>
    </dgm:pt>
    <dgm:pt modelId="{5936849C-08AE-4FF0-8082-FA5D0589C8A1}" type="pres">
      <dgm:prSet presAssocID="{D0D1568C-1576-44DD-94DB-6B35ACA5A330}" presName="desTx" presStyleLbl="revTx" presStyleIdx="1" presStyleCnt="4">
        <dgm:presLayoutVars/>
      </dgm:prSet>
      <dgm:spPr/>
    </dgm:pt>
    <dgm:pt modelId="{C76AB3F1-8F74-4973-AA80-F13880C3A2DB}" type="pres">
      <dgm:prSet presAssocID="{8C8E893F-EC66-4C57-9619-F5A025A6580B}" presName="sibTrans" presStyleCnt="0"/>
      <dgm:spPr/>
    </dgm:pt>
    <dgm:pt modelId="{ED3ABE68-A5B2-41DD-A04C-30C4005DE46A}" type="pres">
      <dgm:prSet presAssocID="{948719A9-FF0F-4262-83A7-425D8D4C7536}" presName="compNode" presStyleCnt="0"/>
      <dgm:spPr/>
    </dgm:pt>
    <dgm:pt modelId="{BD40D573-B308-4BC8-B9AF-228DA18019BC}" type="pres">
      <dgm:prSet presAssocID="{948719A9-FF0F-4262-83A7-425D8D4C75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EFAF1A3-67E5-4B3B-8958-DDE5117D5622}" type="pres">
      <dgm:prSet presAssocID="{948719A9-FF0F-4262-83A7-425D8D4C7536}" presName="iconSpace" presStyleCnt="0"/>
      <dgm:spPr/>
    </dgm:pt>
    <dgm:pt modelId="{9F9A0231-9E31-4258-90F8-E0513A8E9168}" type="pres">
      <dgm:prSet presAssocID="{948719A9-FF0F-4262-83A7-425D8D4C7536}" presName="parTx" presStyleLbl="revTx" presStyleIdx="2" presStyleCnt="4">
        <dgm:presLayoutVars>
          <dgm:chMax val="0"/>
          <dgm:chPref val="0"/>
        </dgm:presLayoutVars>
      </dgm:prSet>
      <dgm:spPr/>
    </dgm:pt>
    <dgm:pt modelId="{1A169425-773A-4FB4-9182-1A2E69326CBF}" type="pres">
      <dgm:prSet presAssocID="{948719A9-FF0F-4262-83A7-425D8D4C7536}" presName="txSpace" presStyleCnt="0"/>
      <dgm:spPr/>
    </dgm:pt>
    <dgm:pt modelId="{4C0C2D4B-AD3C-4C0C-BFEC-A1C50B96495B}" type="pres">
      <dgm:prSet presAssocID="{948719A9-FF0F-4262-83A7-425D8D4C7536}" presName="desTx" presStyleLbl="revTx" presStyleIdx="3" presStyleCnt="4">
        <dgm:presLayoutVars/>
      </dgm:prSet>
      <dgm:spPr/>
    </dgm:pt>
  </dgm:ptLst>
  <dgm:cxnLst>
    <dgm:cxn modelId="{7B918F03-DA7B-4743-AD83-4E6F29E86012}" type="presOf" srcId="{D0D1568C-1576-44DD-94DB-6B35ACA5A330}" destId="{0AB1C752-7521-4827-963F-FB659AD1287D}" srcOrd="0" destOrd="0" presId="urn:microsoft.com/office/officeart/2018/5/layout/CenteredIconLabelDescriptionList"/>
    <dgm:cxn modelId="{4C37BC8B-02B5-4840-9D96-6D5C588277AB}" type="presOf" srcId="{AADCE6DA-5288-467D-9928-DF1EE645108F}" destId="{1D23242C-0EA1-4361-BCCF-2EBDF9FDF0D8}" srcOrd="0" destOrd="0" presId="urn:microsoft.com/office/officeart/2018/5/layout/CenteredIconLabelDescriptionList"/>
    <dgm:cxn modelId="{48221494-BDDC-4814-AF29-3E4EB81A8604}" srcId="{AADCE6DA-5288-467D-9928-DF1EE645108F}" destId="{D0D1568C-1576-44DD-94DB-6B35ACA5A330}" srcOrd="0" destOrd="0" parTransId="{966AB1C0-E112-48E8-957A-522D4B7DB393}" sibTransId="{8C8E893F-EC66-4C57-9619-F5A025A6580B}"/>
    <dgm:cxn modelId="{837EC4B6-F352-8246-A0C0-0182157B4D3C}" type="presOf" srcId="{84A85EBB-FE0B-4257-83F8-5080732BE8E1}" destId="{4C0C2D4B-AD3C-4C0C-BFEC-A1C50B96495B}" srcOrd="0" destOrd="0" presId="urn:microsoft.com/office/officeart/2018/5/layout/CenteredIconLabelDescriptionList"/>
    <dgm:cxn modelId="{290D65C7-66A5-4F21-B9D1-587B05DAF55D}" srcId="{948719A9-FF0F-4262-83A7-425D8D4C7536}" destId="{84A85EBB-FE0B-4257-83F8-5080732BE8E1}" srcOrd="0" destOrd="0" parTransId="{0B4343D1-35FA-4FCB-A4A1-108005A2D0A8}" sibTransId="{672A611A-1842-477B-9F57-8CFAE0C40B53}"/>
    <dgm:cxn modelId="{4D146BDC-5B57-4A01-AACC-A9B52E6DF436}" srcId="{AADCE6DA-5288-467D-9928-DF1EE645108F}" destId="{948719A9-FF0F-4262-83A7-425D8D4C7536}" srcOrd="1" destOrd="0" parTransId="{6F60210B-2B14-4A17-8FFF-0EF85E733BF3}" sibTransId="{B3C0182C-76B5-4A9F-86CE-E1F897B92514}"/>
    <dgm:cxn modelId="{F76FC7EA-AF07-7B4D-B20F-3112704252B6}" type="presOf" srcId="{948719A9-FF0F-4262-83A7-425D8D4C7536}" destId="{9F9A0231-9E31-4258-90F8-E0513A8E9168}" srcOrd="0" destOrd="0" presId="urn:microsoft.com/office/officeart/2018/5/layout/CenteredIconLabelDescriptionList"/>
    <dgm:cxn modelId="{00ADB652-E105-8649-8E1E-9B6CD7EDCA79}" type="presParOf" srcId="{1D23242C-0EA1-4361-BCCF-2EBDF9FDF0D8}" destId="{003F378B-3EED-4176-8086-738265480494}" srcOrd="0" destOrd="0" presId="urn:microsoft.com/office/officeart/2018/5/layout/CenteredIconLabelDescriptionList"/>
    <dgm:cxn modelId="{08DC6AA2-14D6-6E4B-B5C8-1A25900DA25E}" type="presParOf" srcId="{003F378B-3EED-4176-8086-738265480494}" destId="{B648E619-2EC5-4932-8DB6-9723BF9C0E21}" srcOrd="0" destOrd="0" presId="urn:microsoft.com/office/officeart/2018/5/layout/CenteredIconLabelDescriptionList"/>
    <dgm:cxn modelId="{224373D4-C2F0-7343-AECF-54086002294B}" type="presParOf" srcId="{003F378B-3EED-4176-8086-738265480494}" destId="{91AEE4D7-FB3A-4E41-AD11-C58DD880DA46}" srcOrd="1" destOrd="0" presId="urn:microsoft.com/office/officeart/2018/5/layout/CenteredIconLabelDescriptionList"/>
    <dgm:cxn modelId="{BB0E750C-6D9F-FB43-B647-23B0B48A4B84}" type="presParOf" srcId="{003F378B-3EED-4176-8086-738265480494}" destId="{0AB1C752-7521-4827-963F-FB659AD1287D}" srcOrd="2" destOrd="0" presId="urn:microsoft.com/office/officeart/2018/5/layout/CenteredIconLabelDescriptionList"/>
    <dgm:cxn modelId="{55677CE4-FD8D-C04B-9FC7-7B0F5D7E933F}" type="presParOf" srcId="{003F378B-3EED-4176-8086-738265480494}" destId="{FEC4042F-B105-47C4-A3BD-C3527959ADFF}" srcOrd="3" destOrd="0" presId="urn:microsoft.com/office/officeart/2018/5/layout/CenteredIconLabelDescriptionList"/>
    <dgm:cxn modelId="{9B671239-23CD-7B46-B3F8-D22AE7773804}" type="presParOf" srcId="{003F378B-3EED-4176-8086-738265480494}" destId="{5936849C-08AE-4FF0-8082-FA5D0589C8A1}" srcOrd="4" destOrd="0" presId="urn:microsoft.com/office/officeart/2018/5/layout/CenteredIconLabelDescriptionList"/>
    <dgm:cxn modelId="{2E7F26C0-DE60-D743-8117-77774D497F78}" type="presParOf" srcId="{1D23242C-0EA1-4361-BCCF-2EBDF9FDF0D8}" destId="{C76AB3F1-8F74-4973-AA80-F13880C3A2DB}" srcOrd="1" destOrd="0" presId="urn:microsoft.com/office/officeart/2018/5/layout/CenteredIconLabelDescriptionList"/>
    <dgm:cxn modelId="{3CAFDF78-ABC6-AF48-9254-8026F460A537}" type="presParOf" srcId="{1D23242C-0EA1-4361-BCCF-2EBDF9FDF0D8}" destId="{ED3ABE68-A5B2-41DD-A04C-30C4005DE46A}" srcOrd="2" destOrd="0" presId="urn:microsoft.com/office/officeart/2018/5/layout/CenteredIconLabelDescriptionList"/>
    <dgm:cxn modelId="{565B8C1F-F23A-464C-BB83-E9C9074E12F9}" type="presParOf" srcId="{ED3ABE68-A5B2-41DD-A04C-30C4005DE46A}" destId="{BD40D573-B308-4BC8-B9AF-228DA18019BC}" srcOrd="0" destOrd="0" presId="urn:microsoft.com/office/officeart/2018/5/layout/CenteredIconLabelDescriptionList"/>
    <dgm:cxn modelId="{4CB9FD8A-FC6A-214F-9DCB-F4C5372FBB2E}" type="presParOf" srcId="{ED3ABE68-A5B2-41DD-A04C-30C4005DE46A}" destId="{CEFAF1A3-67E5-4B3B-8958-DDE5117D5622}" srcOrd="1" destOrd="0" presId="urn:microsoft.com/office/officeart/2018/5/layout/CenteredIconLabelDescriptionList"/>
    <dgm:cxn modelId="{94A1B82A-888F-C84A-BA58-C9DFA6A026BE}" type="presParOf" srcId="{ED3ABE68-A5B2-41DD-A04C-30C4005DE46A}" destId="{9F9A0231-9E31-4258-90F8-E0513A8E9168}" srcOrd="2" destOrd="0" presId="urn:microsoft.com/office/officeart/2018/5/layout/CenteredIconLabelDescriptionList"/>
    <dgm:cxn modelId="{45B684F9-4BCC-AA48-9BDE-F6FA3A801FED}" type="presParOf" srcId="{ED3ABE68-A5B2-41DD-A04C-30C4005DE46A}" destId="{1A169425-773A-4FB4-9182-1A2E69326CBF}" srcOrd="3" destOrd="0" presId="urn:microsoft.com/office/officeart/2018/5/layout/CenteredIconLabelDescriptionList"/>
    <dgm:cxn modelId="{F2E9B54D-D513-994A-A211-259F39B49667}" type="presParOf" srcId="{ED3ABE68-A5B2-41DD-A04C-30C4005DE46A}" destId="{4C0C2D4B-AD3C-4C0C-BFEC-A1C50B96495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8E619-2EC5-4932-8DB6-9723BF9C0E21}">
      <dsp:nvSpPr>
        <dsp:cNvPr id="0" name=""/>
        <dsp:cNvSpPr/>
      </dsp:nvSpPr>
      <dsp:spPr>
        <a:xfrm>
          <a:off x="2169914" y="26840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1C752-7521-4827-963F-FB659AD1287D}">
      <dsp:nvSpPr>
        <dsp:cNvPr id="0" name=""/>
        <dsp:cNvSpPr/>
      </dsp:nvSpPr>
      <dsp:spPr>
        <a:xfrm>
          <a:off x="765914" y="191596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Serum </a:t>
          </a:r>
        </a:p>
      </dsp:txBody>
      <dsp:txXfrm>
        <a:off x="765914" y="1915962"/>
        <a:ext cx="4320000" cy="648000"/>
      </dsp:txXfrm>
    </dsp:sp>
    <dsp:sp modelId="{5936849C-08AE-4FF0-8082-FA5D0589C8A1}">
      <dsp:nvSpPr>
        <dsp:cNvPr id="0" name=""/>
        <dsp:cNvSpPr/>
      </dsp:nvSpPr>
      <dsp:spPr>
        <a:xfrm>
          <a:off x="765914" y="2627015"/>
          <a:ext cx="4320000" cy="79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0D573-B308-4BC8-B9AF-228DA18019BC}">
      <dsp:nvSpPr>
        <dsp:cNvPr id="0" name=""/>
        <dsp:cNvSpPr/>
      </dsp:nvSpPr>
      <dsp:spPr>
        <a:xfrm>
          <a:off x="7245914" y="26840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A0231-9E31-4258-90F8-E0513A8E9168}">
      <dsp:nvSpPr>
        <dsp:cNvPr id="0" name=""/>
        <dsp:cNvSpPr/>
      </dsp:nvSpPr>
      <dsp:spPr>
        <a:xfrm>
          <a:off x="5841914" y="191596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EDTA (plasma)</a:t>
          </a:r>
        </a:p>
      </dsp:txBody>
      <dsp:txXfrm>
        <a:off x="5841914" y="1915962"/>
        <a:ext cx="4320000" cy="648000"/>
      </dsp:txXfrm>
    </dsp:sp>
    <dsp:sp modelId="{4C0C2D4B-AD3C-4C0C-BFEC-A1C50B96495B}">
      <dsp:nvSpPr>
        <dsp:cNvPr id="0" name=""/>
        <dsp:cNvSpPr/>
      </dsp:nvSpPr>
      <dsp:spPr>
        <a:xfrm>
          <a:off x="5841914" y="2627015"/>
          <a:ext cx="4320000" cy="79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EDTA can contaminate subsequent tubes if collected first, so they should be collected after other tube types. </a:t>
          </a:r>
        </a:p>
      </dsp:txBody>
      <dsp:txXfrm>
        <a:off x="5841914" y="2627015"/>
        <a:ext cx="4320000" cy="793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0F6D-6FB6-1641-AC69-08E8C1FF209D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D9A07-C744-BB4B-96AD-2EE16662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D9A07-C744-BB4B-96AD-2EE166626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D9A07-C744-BB4B-96AD-2EE166626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7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4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1AC3-422E-6242-8282-B4F53424B33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E723-85E5-7149-A3F3-22B29668D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ioSEND@iu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A_507986C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03418-8318-C69E-572C-A215532D1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 err="1"/>
              <a:t>BioCHESS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413D-BAA5-E3C8-B2D2-1E97167BE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/>
              <a:t>Peter Kan, MD</a:t>
            </a:r>
          </a:p>
          <a:p>
            <a:pPr algn="l"/>
            <a:endParaRPr lang="en-US"/>
          </a:p>
        </p:txBody>
      </p:sp>
      <p:sp>
        <p:nvSpPr>
          <p:cNvPr id="6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3C4B93-54BC-C4B7-4FFB-5C02CD30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EDTA (Plasma) Processing</a:t>
            </a:r>
          </a:p>
        </p:txBody>
      </p:sp>
      <p:pic>
        <p:nvPicPr>
          <p:cNvPr id="5" name="Content Placeholder 4" descr="A diagram of blood samples&#10;&#10;Description automatically generated">
            <a:extLst>
              <a:ext uri="{FF2B5EF4-FFF2-40B4-BE49-F238E27FC236}">
                <a16:creationId xmlns:a16="http://schemas.microsoft.com/office/drawing/2014/main" id="{1128850E-0E83-CF6C-4E4B-D5A60ADAF1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6429" r="488" b="20178"/>
          <a:stretch/>
        </p:blipFill>
        <p:spPr>
          <a:xfrm>
            <a:off x="97869" y="588200"/>
            <a:ext cx="11996262" cy="590467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2493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4235A-7F85-E99E-7D1F-2F9105C5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Membrane and Dura Collection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B567B-D40A-7B3A-C2F4-21DBCD35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Once the membrane and dura samples have been surgically retrieved, split each sample into 3 sections as follows: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Placed in the prefilled formalin (submerged completely) and shipped to Indiana University ambient. </a:t>
            </a:r>
          </a:p>
          <a:p>
            <a:pPr lvl="2"/>
            <a:r>
              <a:rPr lang="en-US" b="1" dirty="0"/>
              <a:t>Please see </a:t>
            </a:r>
            <a:r>
              <a:rPr lang="en-US" b="1" dirty="0" err="1"/>
              <a:t>BioSend</a:t>
            </a:r>
            <a:r>
              <a:rPr lang="en-US" b="1" dirty="0"/>
              <a:t> Manual of Procedures for ambient shipping details.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Placed in the prefilled </a:t>
            </a:r>
            <a:r>
              <a:rPr lang="en-US" sz="2000" dirty="0" err="1"/>
              <a:t>RNALater</a:t>
            </a:r>
            <a:r>
              <a:rPr lang="en-US" sz="2000" dirty="0"/>
              <a:t> tube (submerged completely) and freeze this sample in a -80° freezer.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Last section should be flash frozen and placed in the final green-top tube. </a:t>
            </a:r>
          </a:p>
          <a:p>
            <a:pPr lvl="2"/>
            <a:r>
              <a:rPr lang="en-US" dirty="0"/>
              <a:t>If liquid nitrogen is not available; alternatively, the section can be placed in the container and frozen at -80°. </a:t>
            </a:r>
          </a:p>
        </p:txBody>
      </p:sp>
    </p:spTree>
    <p:extLst>
      <p:ext uri="{BB962C8B-B14F-4D97-AF65-F5344CB8AC3E}">
        <p14:creationId xmlns:p14="http://schemas.microsoft.com/office/powerpoint/2010/main" val="169340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A6F4C-3D79-042D-7EDC-0D1D21CA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Subdural Hematoma Fluid Collection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85C9-EFEF-DB1D-6B89-63929F60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Collect subdural hematoma fluid into sterile 15ml individually wrapped conical and freeze upright in -80 freezer.</a:t>
            </a:r>
          </a:p>
          <a:p>
            <a:pPr lvl="1"/>
            <a:r>
              <a:rPr lang="en-US" sz="2000" dirty="0"/>
              <a:t>Important to note: </a:t>
            </a:r>
          </a:p>
          <a:p>
            <a:pPr lvl="2"/>
            <a:r>
              <a:rPr lang="en-US" dirty="0"/>
              <a:t>Do not collect more than 14ml of fluid in the tube, as overfilled may leak or burst when freezing. </a:t>
            </a:r>
          </a:p>
        </p:txBody>
      </p:sp>
    </p:spTree>
    <p:extLst>
      <p:ext uri="{BB962C8B-B14F-4D97-AF65-F5344CB8AC3E}">
        <p14:creationId xmlns:p14="http://schemas.microsoft.com/office/powerpoint/2010/main" val="64609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66DC-C57A-4BB1-CB02-21F89C51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Record and Shipment Notification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A6D8A-0129-D29F-BF58-8F3ADB567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Appendix I must be completed the day that samples are collected to capture information related to sample collection and processing. </a:t>
            </a:r>
          </a:p>
          <a:p>
            <a:r>
              <a:rPr lang="en-US" dirty="0"/>
              <a:t>This form includes information that will be used to reconcile sample collection and receipt. </a:t>
            </a:r>
          </a:p>
          <a:p>
            <a:r>
              <a:rPr lang="en-US" dirty="0"/>
              <a:t>All sample shipments to </a:t>
            </a:r>
            <a:r>
              <a:rPr lang="en-US" dirty="0" err="1"/>
              <a:t>BioSEND</a:t>
            </a:r>
            <a:r>
              <a:rPr lang="en-US" dirty="0"/>
              <a:t> must include the shipment notification Form(s).</a:t>
            </a:r>
          </a:p>
          <a:p>
            <a:pPr lvl="1"/>
            <a:r>
              <a:rPr lang="en-US" dirty="0"/>
              <a:t>Emailed to </a:t>
            </a:r>
            <a:r>
              <a:rPr lang="en-US" dirty="0">
                <a:hlinkClick r:id="rId2"/>
              </a:rPr>
              <a:t>BioSEND@iu.edu</a:t>
            </a:r>
            <a:r>
              <a:rPr lang="en-US" dirty="0"/>
              <a:t> at the time the samples are being shipped</a:t>
            </a:r>
          </a:p>
          <a:p>
            <a:pPr lvl="1"/>
            <a:r>
              <a:rPr lang="en-US" dirty="0"/>
              <a:t>Included in the shipment with the samples. </a:t>
            </a:r>
          </a:p>
        </p:txBody>
      </p:sp>
    </p:spTree>
    <p:extLst>
      <p:ext uri="{BB962C8B-B14F-4D97-AF65-F5344CB8AC3E}">
        <p14:creationId xmlns:p14="http://schemas.microsoft.com/office/powerpoint/2010/main" val="200783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0D5D9-D226-0502-4304-FEB7B788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Packaging and Shipping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98ACC-5D1D-BE72-0F7B-CA592D89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648870"/>
            <a:ext cx="5445685" cy="35602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All study personnel responsible for shipping should be certified in biospecimen shipping. </a:t>
            </a:r>
          </a:p>
          <a:p>
            <a:pPr lvl="1"/>
            <a:r>
              <a:rPr lang="en-US" dirty="0"/>
              <a:t>If not available at your University, training and certification is available through the CITI training site (“Shipping and Transport of Regulated Biological Materials” </a:t>
            </a:r>
          </a:p>
          <a:p>
            <a:r>
              <a:rPr lang="en-US" dirty="0"/>
              <a:t>Frozen shipped samples must be shipped Monday-Wednesday only. </a:t>
            </a:r>
          </a:p>
          <a:p>
            <a:r>
              <a:rPr lang="en-US" dirty="0"/>
              <a:t>Ambient shipped samples must be shipped Monday-Thursday.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7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97263-4DBA-143B-3EEB-996CB5AC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BioCHESS and CHESS Considerations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7D7-1F9F-30C4-A49D-FA70CCBC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BioCHESS</a:t>
            </a:r>
            <a:r>
              <a:rPr lang="en-US" sz="2000" dirty="0"/>
              <a:t> is optional participation for CHESS subjects.</a:t>
            </a:r>
          </a:p>
          <a:p>
            <a:r>
              <a:rPr lang="en-US" sz="2000" dirty="0" err="1"/>
              <a:t>BioCHESS</a:t>
            </a:r>
            <a:r>
              <a:rPr lang="en-US" sz="2000" dirty="0"/>
              <a:t> is optional participation for CHESS clinical sites.</a:t>
            </a:r>
          </a:p>
          <a:p>
            <a:pPr lvl="1"/>
            <a:r>
              <a:rPr lang="en-US" sz="2000" dirty="0"/>
              <a:t>Please review requirements carefully and determine feasibility at your individual institutions. </a:t>
            </a:r>
          </a:p>
          <a:p>
            <a:r>
              <a:rPr lang="en-US" sz="2000" dirty="0"/>
              <a:t>Sites will be compensated an additional $500/consented subject with samples adequately collected, processed, and upon confirmation samples are received by </a:t>
            </a:r>
            <a:r>
              <a:rPr lang="en-US" sz="2000" dirty="0" err="1"/>
              <a:t>BioSEND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088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54C7A4-3927-2644-10D7-98294666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work is supported by: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494BC-982E-C397-74C3-D4748CB71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31" y="3263567"/>
            <a:ext cx="9981939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416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35901-12BB-7E1B-F58B-7A5E5B2B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 err="1"/>
              <a:t>BioCHESS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1932-AB42-D440-9A0D-BD745063C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To create a multi-center </a:t>
            </a:r>
            <a:r>
              <a:rPr lang="en-US" sz="19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cSDH</a:t>
            </a:r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tissue bank through the CHESS trial infrastructure and an existing NIH-funded biorepository for tissue storage (</a:t>
            </a:r>
            <a:r>
              <a:rPr lang="en-US" sz="19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BioSEND</a:t>
            </a:r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)</a:t>
            </a:r>
          </a:p>
          <a:p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Approximately </a:t>
            </a:r>
            <a:r>
              <a:rPr lang="en-US" sz="1900" b="1" i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200 patients</a:t>
            </a:r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that undergo surgery in CHESS</a:t>
            </a:r>
          </a:p>
          <a:p>
            <a:pPr lvl="1"/>
            <a:r>
              <a:rPr lang="en-US" sz="1900" dirty="0">
                <a:ea typeface="Calibri" panose="020F0502020204030204" pitchFamily="34" charset="0"/>
                <a:cs typeface="Latha" panose="020B0604020202020204" pitchFamily="34" charset="0"/>
              </a:rPr>
              <a:t>W</a:t>
            </a:r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ith either </a:t>
            </a:r>
            <a:r>
              <a:rPr lang="en-US" sz="1900" i="1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de novo</a:t>
            </a:r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US" sz="19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cSDH</a:t>
            </a:r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or recurrent </a:t>
            </a:r>
            <a:r>
              <a:rPr lang="en-US" sz="1900" dirty="0" err="1">
                <a:effectLst/>
                <a:ea typeface="Calibri" panose="020F0502020204030204" pitchFamily="34" charset="0"/>
                <a:cs typeface="Latha" panose="020B0604020202020204" pitchFamily="34" charset="0"/>
              </a:rPr>
              <a:t>cSDH</a:t>
            </a:r>
            <a:r>
              <a:rPr lang="en-US" sz="1900" dirty="0">
                <a:effectLst/>
                <a:ea typeface="Calibri" panose="020F0502020204030204" pitchFamily="34" charset="0"/>
                <a:cs typeface="Latha" panose="020B0604020202020204" pitchFamily="34" charset="0"/>
              </a:rPr>
              <a:t> at presentation for CHESS</a:t>
            </a:r>
          </a:p>
          <a:p>
            <a:pPr lvl="1"/>
            <a:r>
              <a:rPr lang="en-US" sz="1900" dirty="0">
                <a:ea typeface="Calibri" panose="020F0502020204030204" pitchFamily="34" charset="0"/>
                <a:cs typeface="Latha" panose="020B0604020202020204" pitchFamily="34" charset="0"/>
              </a:rPr>
              <a:t>Samples collected from randomized </a:t>
            </a:r>
            <a:r>
              <a:rPr lang="en-US" sz="1900" dirty="0" err="1">
                <a:ea typeface="Calibri" panose="020F0502020204030204" pitchFamily="34" charset="0"/>
                <a:cs typeface="Latha" panose="020B0604020202020204" pitchFamily="34" charset="0"/>
              </a:rPr>
              <a:t>cSDH</a:t>
            </a:r>
            <a:r>
              <a:rPr lang="en-US" sz="1900" dirty="0">
                <a:ea typeface="Calibri" panose="020F0502020204030204" pitchFamily="34" charset="0"/>
                <a:cs typeface="Latha" panose="020B0604020202020204" pitchFamily="34" charset="0"/>
              </a:rPr>
              <a:t> surgery treatment as well as rescue surgery after failed CHESS treatment (surgery or MMAE) </a:t>
            </a:r>
            <a:endParaRPr lang="en-US" sz="1900" dirty="0">
              <a:effectLst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lvl="1"/>
            <a:r>
              <a:rPr lang="en-US" sz="1900" dirty="0">
                <a:ea typeface="Calibri" panose="020F0502020204030204" pitchFamily="34" charset="0"/>
                <a:cs typeface="Latha" panose="020B0604020202020204" pitchFamily="34" charset="0"/>
              </a:rPr>
              <a:t>To be linked to the prospective CHESS clinical and imaging follow-up. </a:t>
            </a: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C684E-51F5-21DA-AB38-565F70E36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380370"/>
            <a:ext cx="4747703" cy="137683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7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A8172-4549-609A-F638-2883EBD2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BioCHESS Consent</a:t>
            </a:r>
          </a:p>
        </p:txBody>
      </p:sp>
      <p:pic>
        <p:nvPicPr>
          <p:cNvPr id="14" name="Picture 13" descr="Close up of chess pieces">
            <a:extLst>
              <a:ext uri="{FF2B5EF4-FFF2-40B4-BE49-F238E27FC236}">
                <a16:creationId xmlns:a16="http://schemas.microsoft.com/office/drawing/2014/main" id="{65E97E2A-0394-C302-B639-375627C4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9" r="31137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2DA1F-75F4-04E2-10FC-47C42A6B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600" dirty="0" err="1">
                <a:ea typeface="Calibri" panose="020F0502020204030204" pitchFamily="34" charset="0"/>
                <a:cs typeface="Latha" panose="020B0604020202020204" pitchFamily="34" charset="0"/>
              </a:rPr>
              <a:t>BioCHESS</a:t>
            </a:r>
            <a:r>
              <a:rPr lang="en-US" sz="2600" dirty="0">
                <a:ea typeface="Calibri" panose="020F0502020204030204" pitchFamily="34" charset="0"/>
                <a:cs typeface="Latha" panose="020B0604020202020204" pitchFamily="34" charset="0"/>
              </a:rPr>
              <a:t> is a separate consent from the main trial (CHESS).</a:t>
            </a:r>
          </a:p>
          <a:p>
            <a:r>
              <a:rPr lang="en-US" sz="2600" dirty="0" err="1">
                <a:cs typeface="Latha" panose="020B0604020202020204" pitchFamily="34" charset="0"/>
              </a:rPr>
              <a:t>BioCHESS</a:t>
            </a:r>
            <a:r>
              <a:rPr lang="en-US" sz="2600" dirty="0">
                <a:cs typeface="Latha" panose="020B0604020202020204" pitchFamily="34" charset="0"/>
              </a:rPr>
              <a:t> informed consent is to occur only after the main CHESS consent has been signed.</a:t>
            </a:r>
          </a:p>
          <a:p>
            <a:pPr lvl="1"/>
            <a:r>
              <a:rPr lang="en-US" sz="2200" dirty="0">
                <a:cs typeface="Latha" panose="020B0604020202020204" pitchFamily="34" charset="0"/>
              </a:rPr>
              <a:t>If a subject declines participation in </a:t>
            </a:r>
            <a:r>
              <a:rPr lang="en-US" sz="2200" dirty="0" err="1">
                <a:cs typeface="Latha" panose="020B0604020202020204" pitchFamily="34" charset="0"/>
              </a:rPr>
              <a:t>BioCHESS</a:t>
            </a:r>
            <a:r>
              <a:rPr lang="en-US" sz="2200" dirty="0">
                <a:cs typeface="Latha" panose="020B0604020202020204" pitchFamily="34" charset="0"/>
              </a:rPr>
              <a:t> they can still participate in CHESS.</a:t>
            </a:r>
          </a:p>
          <a:p>
            <a:r>
              <a:rPr lang="en-US" sz="2600" dirty="0" err="1">
                <a:cs typeface="Latha" panose="020B0604020202020204" pitchFamily="34" charset="0"/>
              </a:rPr>
              <a:t>BioCHESS</a:t>
            </a:r>
            <a:r>
              <a:rPr lang="en-US" sz="2600" dirty="0">
                <a:cs typeface="Latha" panose="020B0604020202020204" pitchFamily="34" charset="0"/>
              </a:rPr>
              <a:t> informed consent will be documented within the </a:t>
            </a:r>
            <a:r>
              <a:rPr lang="en-US" sz="2600" dirty="0" err="1">
                <a:cs typeface="Latha" panose="020B0604020202020204" pitchFamily="34" charset="0"/>
              </a:rPr>
              <a:t>WebDCU</a:t>
            </a:r>
            <a:r>
              <a:rPr lang="en-US" sz="2600" dirty="0">
                <a:cs typeface="Latha" panose="020B0604020202020204" pitchFamily="34" charset="0"/>
              </a:rPr>
              <a:t> system.</a:t>
            </a:r>
          </a:p>
        </p:txBody>
      </p:sp>
    </p:spTree>
    <p:extLst>
      <p:ext uri="{BB962C8B-B14F-4D97-AF65-F5344CB8AC3E}">
        <p14:creationId xmlns:p14="http://schemas.microsoft.com/office/powerpoint/2010/main" val="316187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B1365-6DA3-5CAC-4D19-741331B5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400" dirty="0" err="1"/>
              <a:t>BioCHESS</a:t>
            </a:r>
            <a:r>
              <a:rPr lang="en-US" sz="3400" dirty="0"/>
              <a:t> includes the collection, processing, aliquoting, and shipping of the following samples:</a:t>
            </a:r>
          </a:p>
        </p:txBody>
      </p:sp>
      <p:pic>
        <p:nvPicPr>
          <p:cNvPr id="15" name="Picture 14" descr="A row of samples for medical testing">
            <a:extLst>
              <a:ext uri="{FF2B5EF4-FFF2-40B4-BE49-F238E27FC236}">
                <a16:creationId xmlns:a16="http://schemas.microsoft.com/office/drawing/2014/main" id="{955958B6-ACB2-058B-E450-F59509518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65" r="70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DDA93-60B3-6C58-BC70-622A1E40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Plasma</a:t>
            </a:r>
          </a:p>
          <a:p>
            <a:r>
              <a:rPr lang="en-US" sz="2200" dirty="0"/>
              <a:t>Buffy Coat</a:t>
            </a:r>
          </a:p>
          <a:p>
            <a:r>
              <a:rPr lang="en-US" sz="2200" dirty="0"/>
              <a:t>Serum</a:t>
            </a:r>
          </a:p>
          <a:p>
            <a:r>
              <a:rPr lang="en-US" sz="2200" dirty="0"/>
              <a:t>Membrane (in Fixed, Fresh Frozen, and </a:t>
            </a:r>
            <a:r>
              <a:rPr lang="en-US" sz="2200" dirty="0" err="1"/>
              <a:t>RNALater</a:t>
            </a:r>
            <a:r>
              <a:rPr lang="en-US" sz="2200" dirty="0"/>
              <a:t>)</a:t>
            </a:r>
          </a:p>
          <a:p>
            <a:r>
              <a:rPr lang="en-US" sz="2200" dirty="0"/>
              <a:t>Dura (in Fixed, Fresh Frozen, and </a:t>
            </a:r>
            <a:r>
              <a:rPr lang="en-US" sz="2200" dirty="0" err="1"/>
              <a:t>RNALater</a:t>
            </a:r>
            <a:r>
              <a:rPr lang="en-US" sz="2200" dirty="0"/>
              <a:t>)</a:t>
            </a:r>
          </a:p>
          <a:p>
            <a:r>
              <a:rPr lang="en-US" sz="2200" dirty="0"/>
              <a:t>Subdural Hematoma Fluid (Frozen)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0100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BCA53-DFC6-B7B6-0438-D4A26254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100" dirty="0"/>
              <a:t>Ordering Kits and Supplies		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D2BC-3AF0-149D-421B-B41CCD07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Study sites are responsible for ordering study kits from </a:t>
            </a:r>
            <a:r>
              <a:rPr lang="en-US" sz="2400" dirty="0" err="1"/>
              <a:t>BioSEND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Sites should proactively confirm kits are on hand in preparation for randomization/rescue surgery.</a:t>
            </a:r>
          </a:p>
          <a:p>
            <a:pPr lvl="1"/>
            <a:r>
              <a:rPr lang="en-US" dirty="0"/>
              <a:t>Sites should allow TWO weeks for kit orders to be processed and delivered.</a:t>
            </a:r>
          </a:p>
          <a:p>
            <a:pPr lvl="1"/>
            <a:r>
              <a:rPr lang="en-US" dirty="0"/>
              <a:t>Details can be found in the </a:t>
            </a:r>
            <a:r>
              <a:rPr lang="en-US" dirty="0" err="1"/>
              <a:t>BioCHESS</a:t>
            </a:r>
            <a:r>
              <a:rPr lang="en-US" dirty="0"/>
              <a:t>/</a:t>
            </a:r>
            <a:r>
              <a:rPr lang="en-US" dirty="0" err="1"/>
              <a:t>BioSend</a:t>
            </a:r>
            <a:r>
              <a:rPr lang="en-US" dirty="0"/>
              <a:t> Manual of Procedures.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2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3F0C0-1D38-1D47-454E-CB3C663B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Site Required Equipment  (supplied by local site)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021C-B407-D8A6-0E21-FC0B359BD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1700" dirty="0"/>
              <a:t>Available at Collection Site:</a:t>
            </a:r>
          </a:p>
          <a:p>
            <a:pPr lvl="1"/>
            <a:r>
              <a:rPr lang="en-US" sz="1700" dirty="0"/>
              <a:t>Personal Protective Equipment (PPE)</a:t>
            </a:r>
          </a:p>
          <a:p>
            <a:pPr lvl="2"/>
            <a:r>
              <a:rPr lang="en-US" sz="1700" dirty="0"/>
              <a:t>Lab coat, nitrile/latex gloves, safety glasses</a:t>
            </a:r>
          </a:p>
          <a:p>
            <a:pPr lvl="1"/>
            <a:r>
              <a:rPr lang="en-US" sz="1700" dirty="0"/>
              <a:t>Tourniquets</a:t>
            </a:r>
          </a:p>
          <a:p>
            <a:pPr lvl="1"/>
            <a:r>
              <a:rPr lang="en-US" sz="1700" dirty="0"/>
              <a:t>Alcohol prep pads</a:t>
            </a:r>
          </a:p>
          <a:p>
            <a:pPr lvl="1"/>
            <a:r>
              <a:rPr lang="en-US" sz="1700" dirty="0"/>
              <a:t>Gauze pads</a:t>
            </a:r>
          </a:p>
          <a:p>
            <a:pPr lvl="1"/>
            <a:r>
              <a:rPr lang="en-US" sz="1700" dirty="0"/>
              <a:t>Bandages</a:t>
            </a:r>
          </a:p>
          <a:p>
            <a:pPr lvl="1"/>
            <a:r>
              <a:rPr lang="en-US" sz="1700" dirty="0"/>
              <a:t>Butterfly needles and hubs</a:t>
            </a:r>
          </a:p>
          <a:p>
            <a:pPr lvl="1"/>
            <a:r>
              <a:rPr lang="en-US" sz="1700" dirty="0"/>
              <a:t>Microcentrifuge tube rack</a:t>
            </a:r>
          </a:p>
          <a:p>
            <a:pPr lvl="1"/>
            <a:r>
              <a:rPr lang="en-US" sz="1700" dirty="0"/>
              <a:t>Test tube rack</a:t>
            </a:r>
          </a:p>
          <a:p>
            <a:pPr lvl="1"/>
            <a:r>
              <a:rPr lang="en-US" sz="1700" dirty="0"/>
              <a:t>Sharp bins and lid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14A1E-29DE-EE75-1168-35162A565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dirty="0"/>
              <a:t>Available to process samples:</a:t>
            </a:r>
          </a:p>
          <a:p>
            <a:pPr lvl="1"/>
            <a:r>
              <a:rPr lang="en-US" sz="2000" b="1" dirty="0"/>
              <a:t>Centrifuge</a:t>
            </a:r>
            <a:r>
              <a:rPr lang="en-US" sz="2000" dirty="0"/>
              <a:t> capable of &gt;1500 </a:t>
            </a:r>
            <a:r>
              <a:rPr lang="en-US" sz="2000" dirty="0" err="1"/>
              <a:t>rcf</a:t>
            </a:r>
            <a:r>
              <a:rPr lang="en-US" sz="2000" dirty="0"/>
              <a:t> (1500 x g) with refrigeration to 4° C</a:t>
            </a:r>
          </a:p>
          <a:p>
            <a:pPr lvl="1"/>
            <a:r>
              <a:rPr lang="en-US" sz="2000" b="1" dirty="0"/>
              <a:t>-80° C Freezer</a:t>
            </a:r>
          </a:p>
          <a:p>
            <a:r>
              <a:rPr lang="en-US" sz="2000" dirty="0"/>
              <a:t>Available to Ship specimens:</a:t>
            </a:r>
          </a:p>
          <a:p>
            <a:pPr lvl="1"/>
            <a:r>
              <a:rPr lang="en-US" sz="2000" b="1" dirty="0"/>
              <a:t>Dry ice </a:t>
            </a:r>
            <a:r>
              <a:rPr lang="en-US" sz="2000" dirty="0"/>
              <a:t>(min of 10 </a:t>
            </a:r>
            <a:r>
              <a:rPr lang="en-US" sz="2000" dirty="0" err="1"/>
              <a:t>lbs</a:t>
            </a:r>
            <a:r>
              <a:rPr lang="en-US" sz="2000" dirty="0"/>
              <a:t>/shipment)</a:t>
            </a:r>
          </a:p>
        </p:txBody>
      </p:sp>
    </p:spTree>
    <p:extLst>
      <p:ext uri="{BB962C8B-B14F-4D97-AF65-F5344CB8AC3E}">
        <p14:creationId xmlns:p14="http://schemas.microsoft.com/office/powerpoint/2010/main" val="400251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6FD8A-EC71-4C85-B301-2F450365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Blood Collection Order</a:t>
            </a: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30B6158E-80BA-AFCF-6577-33F93E960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88673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18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E04294-D0AD-7C27-F556-026875AC76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71763"/>
            <a:ext cx="2879725" cy="30718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Serum Processing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diagram of a blood test&#10;&#10;Description automatically generated">
            <a:extLst>
              <a:ext uri="{FF2B5EF4-FFF2-40B4-BE49-F238E27FC236}">
                <a16:creationId xmlns:a16="http://schemas.microsoft.com/office/drawing/2014/main" id="{CB0192D6-8207-2D44-40FD-1EFC3EAC0A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15889" r="-92" b="16079"/>
          <a:stretch/>
        </p:blipFill>
        <p:spPr>
          <a:xfrm>
            <a:off x="124292" y="302897"/>
            <a:ext cx="11943415" cy="625220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176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1168</TotalTime>
  <Words>737</Words>
  <Application>Microsoft Macintosh PowerPoint</Application>
  <PresentationFormat>Widescreen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Latha</vt:lpstr>
      <vt:lpstr>Office 2013 - 2022 Theme</vt:lpstr>
      <vt:lpstr>BioCHESS</vt:lpstr>
      <vt:lpstr>This work is supported by:</vt:lpstr>
      <vt:lpstr>BioCHESS</vt:lpstr>
      <vt:lpstr>BioCHESS Consent</vt:lpstr>
      <vt:lpstr>BioCHESS includes the collection, processing, aliquoting, and shipping of the following samples:</vt:lpstr>
      <vt:lpstr>Ordering Kits and Supplies  </vt:lpstr>
      <vt:lpstr>Site Required Equipment  (supplied by local site) </vt:lpstr>
      <vt:lpstr>Blood Collection Order</vt:lpstr>
      <vt:lpstr>Serum Processing</vt:lpstr>
      <vt:lpstr>EDTA (Plasma) Processing</vt:lpstr>
      <vt:lpstr>Membrane and Dura Collection </vt:lpstr>
      <vt:lpstr>Subdural Hematoma Fluid Collection </vt:lpstr>
      <vt:lpstr>Sample Record and Shipment Notification Form</vt:lpstr>
      <vt:lpstr>Packaging and Shipping</vt:lpstr>
      <vt:lpstr>BioCHESS and CHESS Considerations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Jessica Spahn</cp:lastModifiedBy>
  <cp:revision>29</cp:revision>
  <dcterms:created xsi:type="dcterms:W3CDTF">2024-05-31T16:00:11Z</dcterms:created>
  <dcterms:modified xsi:type="dcterms:W3CDTF">2024-07-16T14:26:45Z</dcterms:modified>
</cp:coreProperties>
</file>