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5FF_85086D97.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1"/>
  </p:notesMasterIdLst>
  <p:sldIdLst>
    <p:sldId id="664" r:id="rId2"/>
    <p:sldId id="1402" r:id="rId3"/>
    <p:sldId id="1389" r:id="rId4"/>
    <p:sldId id="1404" r:id="rId5"/>
    <p:sldId id="1394" r:id="rId6"/>
    <p:sldId id="1367" r:id="rId7"/>
    <p:sldId id="276" r:id="rId8"/>
    <p:sldId id="1501" r:id="rId9"/>
    <p:sldId id="1400" r:id="rId10"/>
    <p:sldId id="274" r:id="rId11"/>
    <p:sldId id="1398" r:id="rId12"/>
    <p:sldId id="1397" r:id="rId13"/>
    <p:sldId id="1399" r:id="rId14"/>
    <p:sldId id="1497" r:id="rId15"/>
    <p:sldId id="268" r:id="rId16"/>
    <p:sldId id="270" r:id="rId17"/>
    <p:sldId id="1391" r:id="rId18"/>
    <p:sldId id="1534" r:id="rId19"/>
    <p:sldId id="1535" r:id="rId20"/>
    <p:sldId id="1536" r:id="rId21"/>
    <p:sldId id="1537" r:id="rId22"/>
    <p:sldId id="261" r:id="rId23"/>
    <p:sldId id="263" r:id="rId24"/>
    <p:sldId id="264" r:id="rId25"/>
    <p:sldId id="1405" r:id="rId26"/>
    <p:sldId id="1407" r:id="rId27"/>
    <p:sldId id="1538" r:id="rId28"/>
    <p:sldId id="683" r:id="rId29"/>
    <p:sldId id="1505" r:id="rId30"/>
    <p:sldId id="1441" r:id="rId31"/>
    <p:sldId id="1499" r:id="rId32"/>
    <p:sldId id="278" r:id="rId33"/>
    <p:sldId id="1500" r:id="rId34"/>
    <p:sldId id="1498" r:id="rId35"/>
    <p:sldId id="1496" r:id="rId36"/>
    <p:sldId id="1406" r:id="rId37"/>
    <p:sldId id="280" r:id="rId38"/>
    <p:sldId id="1502" r:id="rId39"/>
    <p:sldId id="1503" r:id="rId40"/>
    <p:sldId id="283" r:id="rId41"/>
    <p:sldId id="1504" r:id="rId42"/>
    <p:sldId id="284" r:id="rId43"/>
    <p:sldId id="675" r:id="rId44"/>
    <p:sldId id="685" r:id="rId45"/>
    <p:sldId id="686" r:id="rId46"/>
    <p:sldId id="1539" r:id="rId47"/>
    <p:sldId id="1540" r:id="rId48"/>
    <p:sldId id="690" r:id="rId49"/>
    <p:sldId id="1529" r:id="rId50"/>
    <p:sldId id="691" r:id="rId51"/>
    <p:sldId id="1506" r:id="rId52"/>
    <p:sldId id="1492" r:id="rId53"/>
    <p:sldId id="1507" r:id="rId54"/>
    <p:sldId id="1508" r:id="rId55"/>
    <p:sldId id="1530" r:id="rId56"/>
    <p:sldId id="1541" r:id="rId57"/>
    <p:sldId id="1542" r:id="rId58"/>
    <p:sldId id="712" r:id="rId59"/>
    <p:sldId id="677" r:id="rId60"/>
    <p:sldId id="1408" r:id="rId61"/>
    <p:sldId id="1511" r:id="rId62"/>
    <p:sldId id="1409" r:id="rId63"/>
    <p:sldId id="1509" r:id="rId64"/>
    <p:sldId id="1510" r:id="rId65"/>
    <p:sldId id="1512" r:id="rId66"/>
    <p:sldId id="1513" r:id="rId67"/>
    <p:sldId id="1531" r:id="rId68"/>
    <p:sldId id="1532" r:id="rId69"/>
    <p:sldId id="1533" r:id="rId70"/>
    <p:sldId id="1517" r:id="rId71"/>
    <p:sldId id="1518" r:id="rId72"/>
    <p:sldId id="1519" r:id="rId73"/>
    <p:sldId id="1520" r:id="rId74"/>
    <p:sldId id="1521" r:id="rId75"/>
    <p:sldId id="1522" r:id="rId76"/>
    <p:sldId id="697" r:id="rId77"/>
    <p:sldId id="1523" r:id="rId78"/>
    <p:sldId id="1524" r:id="rId79"/>
    <p:sldId id="1403" r:id="rId80"/>
    <p:sldId id="1525" r:id="rId81"/>
    <p:sldId id="1419" r:id="rId82"/>
    <p:sldId id="1493" r:id="rId83"/>
    <p:sldId id="1526" r:id="rId84"/>
    <p:sldId id="1527" r:id="rId85"/>
    <p:sldId id="1422" r:id="rId86"/>
    <p:sldId id="1423" r:id="rId87"/>
    <p:sldId id="256" r:id="rId88"/>
    <p:sldId id="257" r:id="rId89"/>
    <p:sldId id="258" r:id="rId90"/>
    <p:sldId id="1424" r:id="rId91"/>
    <p:sldId id="1425" r:id="rId92"/>
    <p:sldId id="1426" r:id="rId93"/>
    <p:sldId id="262" r:id="rId94"/>
    <p:sldId id="1427" r:id="rId95"/>
    <p:sldId id="1428" r:id="rId96"/>
    <p:sldId id="265" r:id="rId97"/>
    <p:sldId id="1429" r:id="rId98"/>
    <p:sldId id="1430" r:id="rId99"/>
    <p:sldId id="1431" r:id="rId100"/>
    <p:sldId id="1432" r:id="rId101"/>
    <p:sldId id="267" r:id="rId102"/>
    <p:sldId id="1433" r:id="rId103"/>
    <p:sldId id="1434" r:id="rId104"/>
    <p:sldId id="1435" r:id="rId105"/>
    <p:sldId id="1436" r:id="rId106"/>
    <p:sldId id="269" r:id="rId107"/>
    <p:sldId id="1437" r:id="rId108"/>
    <p:sldId id="271" r:id="rId109"/>
    <p:sldId id="272" r:id="rId110"/>
    <p:sldId id="273" r:id="rId111"/>
    <p:sldId id="1438" r:id="rId112"/>
    <p:sldId id="1439" r:id="rId113"/>
    <p:sldId id="1451" r:id="rId114"/>
    <p:sldId id="1528" r:id="rId115"/>
    <p:sldId id="1453" r:id="rId116"/>
    <p:sldId id="1454" r:id="rId117"/>
    <p:sldId id="1456" r:id="rId118"/>
    <p:sldId id="1457" r:id="rId119"/>
    <p:sldId id="1458" r:id="rId120"/>
    <p:sldId id="687" r:id="rId121"/>
    <p:sldId id="688" r:id="rId122"/>
    <p:sldId id="1459" r:id="rId123"/>
    <p:sldId id="1460" r:id="rId124"/>
    <p:sldId id="1461" r:id="rId125"/>
    <p:sldId id="1462" r:id="rId126"/>
    <p:sldId id="694" r:id="rId127"/>
    <p:sldId id="1463" r:id="rId128"/>
    <p:sldId id="1440" r:id="rId129"/>
    <p:sldId id="1443" r:id="rId130"/>
    <p:sldId id="670" r:id="rId131"/>
    <p:sldId id="1444" r:id="rId132"/>
    <p:sldId id="1445" r:id="rId133"/>
    <p:sldId id="1446" r:id="rId134"/>
    <p:sldId id="1447" r:id="rId135"/>
    <p:sldId id="1448" r:id="rId136"/>
    <p:sldId id="1449" r:id="rId137"/>
    <p:sldId id="680" r:id="rId138"/>
    <p:sldId id="1450" r:id="rId139"/>
    <p:sldId id="1494"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78C18175-D928-755A-E842-7AA0B5329528}" name="Jessica Spahn" initials="JS" userId="ff9e411dd9c72453" providerId="Windows Live"/>
  <p188:author id="{D1FC4179-0104-545C-86D7-630F6984A67E}" name="Spahn, Jessica L." initials="JS" userId="S::jlspahn@utmb.edu::5b0af625-97e9-4f57-919a-90221dbf3973" providerId="AD"/>
  <p188:author id="{5D1FFA98-9844-2694-9E19-E2BD05DBCB41}" name="Cassarly, Christy" initials="CC" userId="S::cnc6@musc.edu::703b828b-8ee6-4e8b-9e7f-10da53f0d2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microsoft.com/office/2018/10/relationships/authors" Targe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Failure Rate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invertIfNegative val="0"/>
          <c:dPt>
            <c:idx val="0"/>
            <c:invertIfNegative val="0"/>
            <c:bubble3D val="0"/>
            <c:spPr>
              <a:solidFill>
                <a:srgbClr val="0070C0"/>
              </a:soli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c:spPr>
            <c:extLst>
              <c:ext xmlns:c16="http://schemas.microsoft.com/office/drawing/2014/chart" uri="{C3380CC4-5D6E-409C-BE32-E72D297353CC}">
                <c16:uniqueId val="{00000006-362B-0B4A-8055-8043F5B6C724}"/>
              </c:ext>
            </c:extLst>
          </c:dPt>
          <c:dPt>
            <c:idx val="2"/>
            <c:invertIfNegative val="0"/>
            <c:bubble3D val="0"/>
            <c:spPr>
              <a:solidFill>
                <a:srgbClr val="0070C0"/>
              </a:solidFill>
              <a:ln>
                <a:noFill/>
              </a:ln>
              <a:effectLst>
                <a:outerShdw blurRad="38100" dist="25400" dir="5400000" rotWithShape="0">
                  <a:srgbClr val="000000">
                    <a:alpha val="75000"/>
                  </a:srgbClr>
                </a:outerShdw>
              </a:effectLst>
              <a:scene3d>
                <a:camera prst="orthographicFront">
                  <a:rot lat="0" lon="0" rev="0"/>
                </a:camera>
                <a:lightRig rig="threePt" dir="tl"/>
              </a:scene3d>
              <a:sp3d>
                <a:bevelT w="0" h="0"/>
              </a:sp3d>
            </c:spPr>
            <c:extLst>
              <c:ext xmlns:c16="http://schemas.microsoft.com/office/drawing/2014/chart" uri="{C3380CC4-5D6E-409C-BE32-E72D297353CC}">
                <c16:uniqueId val="{00000005-362B-0B4A-8055-8043F5B6C72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Surgery</c:v>
                </c:pt>
                <c:pt idx="1">
                  <c:v>Surgery with MMAE</c:v>
                </c:pt>
                <c:pt idx="2">
                  <c:v>Non-Surgical Management</c:v>
                </c:pt>
                <c:pt idx="3">
                  <c:v>Non-Surgical Management with MMAE</c:v>
                </c:pt>
              </c:strCache>
            </c:strRef>
          </c:cat>
          <c:val>
            <c:numRef>
              <c:f>Sheet1!$B$2:$B$5</c:f>
              <c:numCache>
                <c:formatCode>0.0%</c:formatCode>
                <c:ptCount val="4"/>
                <c:pt idx="0">
                  <c:v>0.254</c:v>
                </c:pt>
                <c:pt idx="1">
                  <c:v>0.123</c:v>
                </c:pt>
                <c:pt idx="2">
                  <c:v>0.59199999999999997</c:v>
                </c:pt>
                <c:pt idx="3">
                  <c:v>0.191</c:v>
                </c:pt>
              </c:numCache>
            </c:numRef>
          </c:val>
          <c:extLst>
            <c:ext xmlns:c16="http://schemas.microsoft.com/office/drawing/2014/chart" uri="{C3380CC4-5D6E-409C-BE32-E72D297353CC}">
              <c16:uniqueId val="{00000000-362B-0B4A-8055-8043F5B6C724}"/>
            </c:ext>
          </c:extLst>
        </c:ser>
        <c:dLbls>
          <c:showLegendKey val="0"/>
          <c:showVal val="0"/>
          <c:showCatName val="0"/>
          <c:showSerName val="0"/>
          <c:showPercent val="0"/>
          <c:showBubbleSize val="0"/>
        </c:dLbls>
        <c:gapWidth val="100"/>
        <c:overlap val="-24"/>
        <c:axId val="1785895904"/>
        <c:axId val="1785897616"/>
      </c:barChart>
      <c:catAx>
        <c:axId val="1785895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5897616"/>
        <c:crosses val="autoZero"/>
        <c:auto val="1"/>
        <c:lblAlgn val="ctr"/>
        <c:lblOffset val="100"/>
        <c:noMultiLvlLbl val="0"/>
      </c:catAx>
      <c:valAx>
        <c:axId val="1785897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589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5FF_85086D97.xml><?xml version="1.0" encoding="utf-8"?>
<p188:cmLst xmlns:a="http://schemas.openxmlformats.org/drawingml/2006/main" xmlns:r="http://schemas.openxmlformats.org/officeDocument/2006/relationships" xmlns:p188="http://schemas.microsoft.com/office/powerpoint/2018/8/main">
  <p188:cm id="{F10E55DB-2B28-44A4-860B-F22FD5F3DDA2}" authorId="{5D1FFA98-9844-2694-9E19-E2BD05DBCB41}" created="2024-03-21T14:37:08.466">
    <ac:txMkLst xmlns:ac="http://schemas.microsoft.com/office/drawing/2013/main/command">
      <pc:docMk xmlns:pc="http://schemas.microsoft.com/office/powerpoint/2013/main/command"/>
      <pc:sldMk xmlns:pc="http://schemas.microsoft.com/office/powerpoint/2013/main/command" cId="2231922071" sldId="1535"/>
      <ac:spMk id="2" creationId="{8E9067A6-10C3-E523-F0E4-8263D100F65A}"/>
      <ac:txMk cp="28" len="19">
        <ac:context len="48" hash="261889587"/>
      </ac:txMk>
    </ac:txMkLst>
    <p188:pos x="6436043" y="435334"/>
    <p188:replyLst>
      <p188:reply id="{D9D8D47F-D962-7A48-8D07-DB949289C5C3}" authorId="{78C18175-D928-755A-E842-7AA0B5329528}" created="2024-03-21T22:18:32.885">
        <p188:txBody>
          <a:bodyPr/>
          <a:lstStyle/>
          <a:p>
            <a:r>
              <a:rPr lang="en-US"/>
              <a:t>STEM; confirmed; edited</a:t>
            </a:r>
          </a:p>
        </p188:txBody>
      </p188:reply>
    </p188:replyLst>
    <p188:txBody>
      <a:bodyPr/>
      <a:lstStyle/>
      <a:p>
        <a:r>
          <a:rPr lang="en-US"/>
          <a:t>Is this from STEM? Make sure to update the title to include which trial this is.</a:t>
        </a:r>
      </a:p>
    </p188:txBody>
  </p188:cm>
</p188:cmLst>
</file>

<file path=ppt/diagrams/_rels/data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F0FFD-953F-40A2-A0B3-97D14CE31F9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01B7A2A9-C6AF-4DDD-876A-F63EE7DA76D8}">
      <dgm:prSet custT="1"/>
      <dgm:spPr>
        <a:solidFill>
          <a:srgbClr val="AE3B3A"/>
        </a:solidFill>
      </dgm:spPr>
      <dgm:t>
        <a:bodyPr/>
        <a:lstStyle/>
        <a:p>
          <a:r>
            <a:rPr lang="en-US" sz="3600" dirty="0"/>
            <a:t>Proportion of subjects centrally deemed (per CRC) to need rescue surgery or die within 180-210  days of randomization</a:t>
          </a:r>
          <a:endParaRPr lang="en-US" sz="3600" dirty="0">
            <a:latin typeface="Calibri" panose="020F0502020204030204" pitchFamily="34" charset="0"/>
            <a:ea typeface="Calibri" panose="020F0502020204030204" pitchFamily="34" charset="0"/>
            <a:cs typeface="Calibri" panose="020F0502020204030204" pitchFamily="34" charset="0"/>
          </a:endParaRPr>
        </a:p>
      </dgm:t>
    </dgm:pt>
    <dgm:pt modelId="{4A2EE6CF-BBC1-49B5-A41F-F1442DAD5BFF}" type="parTrans" cxnId="{50DE15C1-102A-4CF3-84D5-7B11397B0973}">
      <dgm:prSet/>
      <dgm:spPr/>
      <dgm:t>
        <a:bodyPr/>
        <a:lstStyle/>
        <a:p>
          <a:endParaRPr lang="en-US"/>
        </a:p>
      </dgm:t>
    </dgm:pt>
    <dgm:pt modelId="{81A18C5C-BD73-40D2-A164-6CB44A750C8B}" type="sibTrans" cxnId="{50DE15C1-102A-4CF3-84D5-7B11397B0973}">
      <dgm:prSet/>
      <dgm:spPr/>
      <dgm:t>
        <a:bodyPr/>
        <a:lstStyle/>
        <a:p>
          <a:endParaRPr lang="en-US"/>
        </a:p>
      </dgm:t>
    </dgm:pt>
    <dgm:pt modelId="{BA594E5C-4C75-1041-8654-A5A23864A355}" type="pres">
      <dgm:prSet presAssocID="{517F0FFD-953F-40A2-A0B3-97D14CE31F9F}" presName="linear" presStyleCnt="0">
        <dgm:presLayoutVars>
          <dgm:animLvl val="lvl"/>
          <dgm:resizeHandles val="exact"/>
        </dgm:presLayoutVars>
      </dgm:prSet>
      <dgm:spPr/>
    </dgm:pt>
    <dgm:pt modelId="{566FCC8D-0C54-F94C-B580-6E0E6FEC3269}" type="pres">
      <dgm:prSet presAssocID="{01B7A2A9-C6AF-4DDD-876A-F63EE7DA76D8}" presName="parentText" presStyleLbl="node1" presStyleIdx="0" presStyleCnt="1">
        <dgm:presLayoutVars>
          <dgm:chMax val="0"/>
          <dgm:bulletEnabled val="1"/>
        </dgm:presLayoutVars>
      </dgm:prSet>
      <dgm:spPr/>
    </dgm:pt>
  </dgm:ptLst>
  <dgm:cxnLst>
    <dgm:cxn modelId="{B9F0817D-2247-224D-A427-E024D96885D7}" type="presOf" srcId="{517F0FFD-953F-40A2-A0B3-97D14CE31F9F}" destId="{BA594E5C-4C75-1041-8654-A5A23864A355}" srcOrd="0" destOrd="0" presId="urn:microsoft.com/office/officeart/2005/8/layout/vList2"/>
    <dgm:cxn modelId="{2B097196-49DC-5F43-A221-43E5C8723B47}" type="presOf" srcId="{01B7A2A9-C6AF-4DDD-876A-F63EE7DA76D8}" destId="{566FCC8D-0C54-F94C-B580-6E0E6FEC3269}" srcOrd="0" destOrd="0" presId="urn:microsoft.com/office/officeart/2005/8/layout/vList2"/>
    <dgm:cxn modelId="{50DE15C1-102A-4CF3-84D5-7B11397B0973}" srcId="{517F0FFD-953F-40A2-A0B3-97D14CE31F9F}" destId="{01B7A2A9-C6AF-4DDD-876A-F63EE7DA76D8}" srcOrd="0" destOrd="0" parTransId="{4A2EE6CF-BBC1-49B5-A41F-F1442DAD5BFF}" sibTransId="{81A18C5C-BD73-40D2-A164-6CB44A750C8B}"/>
    <dgm:cxn modelId="{EC862489-65D3-9449-8917-9490235D978B}" type="presParOf" srcId="{BA594E5C-4C75-1041-8654-A5A23864A355}" destId="{566FCC8D-0C54-F94C-B580-6E0E6FEC326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B64E29-D361-4A13-B38E-77FAB44CE5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AD5AA7A-7052-4D11-B081-D3C23AF31603}">
      <dgm:prSet custT="1"/>
      <dgm:spPr>
        <a:solidFill>
          <a:schemeClr val="tx2"/>
        </a:solidFill>
      </dgm:spPr>
      <dgm:t>
        <a:bodyPr/>
        <a:lstStyle/>
        <a:p>
          <a:r>
            <a:rPr lang="en-US" sz="3200" dirty="0">
              <a:latin typeface="Calibri" panose="020F0502020204030204" pitchFamily="34" charset="0"/>
              <a:ea typeface="Calibri" panose="020F0502020204030204" pitchFamily="34" charset="0"/>
              <a:cs typeface="Calibri" panose="020F0502020204030204" pitchFamily="34" charset="0"/>
            </a:rPr>
            <a:t>Comprised of</a:t>
          </a:r>
          <a:r>
            <a:rPr lang="en-US" sz="3000" dirty="0"/>
            <a:t>:  </a:t>
          </a:r>
        </a:p>
      </dgm:t>
    </dgm:pt>
    <dgm:pt modelId="{9AC41B85-FA84-4C22-885C-AD4C9920955D}" type="parTrans" cxnId="{29CB6C0B-F8A7-4DFE-83EF-2826CA2833DE}">
      <dgm:prSet/>
      <dgm:spPr/>
      <dgm:t>
        <a:bodyPr/>
        <a:lstStyle/>
        <a:p>
          <a:endParaRPr lang="en-US"/>
        </a:p>
      </dgm:t>
    </dgm:pt>
    <dgm:pt modelId="{99DA90D4-DD6D-4266-BAFD-F4C7080FD136}" type="sibTrans" cxnId="{29CB6C0B-F8A7-4DFE-83EF-2826CA2833DE}">
      <dgm:prSet/>
      <dgm:spPr/>
      <dgm:t>
        <a:bodyPr/>
        <a:lstStyle/>
        <a:p>
          <a:endParaRPr lang="en-US"/>
        </a:p>
      </dgm:t>
    </dgm:pt>
    <dgm:pt modelId="{21E3FD84-DD7E-42B8-9055-660C038EC907}">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CRC Manager (with alternative)</a:t>
          </a:r>
        </a:p>
      </dgm:t>
    </dgm:pt>
    <dgm:pt modelId="{F84DEFAD-B1BA-4E5B-AC99-C2CC75C31BDF}" type="parTrans" cxnId="{8CD99967-E8F1-46D9-9A69-9530359DC759}">
      <dgm:prSet/>
      <dgm:spPr/>
      <dgm:t>
        <a:bodyPr/>
        <a:lstStyle/>
        <a:p>
          <a:endParaRPr lang="en-US"/>
        </a:p>
      </dgm:t>
    </dgm:pt>
    <dgm:pt modelId="{0474C1B7-B8B4-4DE8-A016-51D9EA508EF1}" type="sibTrans" cxnId="{8CD99967-E8F1-46D9-9A69-9530359DC759}">
      <dgm:prSet/>
      <dgm:spPr/>
      <dgm:t>
        <a:bodyPr/>
        <a:lstStyle/>
        <a:p>
          <a:endParaRPr lang="en-US"/>
        </a:p>
      </dgm:t>
    </dgm:pt>
    <dgm:pt modelId="{0F87BACE-FC8F-445A-8BFC-C14F24FBF143}">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4 Neurosurgeons (“Adjudicators”)</a:t>
          </a:r>
        </a:p>
      </dgm:t>
    </dgm:pt>
    <dgm:pt modelId="{B30F336E-A595-40EB-A958-5D1B3423D454}" type="parTrans" cxnId="{89524F9D-127B-496C-B1A0-82121E593AD0}">
      <dgm:prSet/>
      <dgm:spPr/>
      <dgm:t>
        <a:bodyPr/>
        <a:lstStyle/>
        <a:p>
          <a:endParaRPr lang="en-US"/>
        </a:p>
      </dgm:t>
    </dgm:pt>
    <dgm:pt modelId="{A98D6E68-6811-4D7E-99C9-5007826BD620}" type="sibTrans" cxnId="{89524F9D-127B-496C-B1A0-82121E593AD0}">
      <dgm:prSet/>
      <dgm:spPr/>
      <dgm:t>
        <a:bodyPr/>
        <a:lstStyle/>
        <a:p>
          <a:endParaRPr lang="en-US"/>
        </a:p>
      </dgm:t>
    </dgm:pt>
    <dgm:pt modelId="{0C64FBDF-4952-419E-B43C-1034402D1A5F}">
      <dgm:prSet custT="1"/>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All adjudicators are independent of the CHESS trial and have active experience in managing CSDH</a:t>
          </a:r>
        </a:p>
      </dgm:t>
    </dgm:pt>
    <dgm:pt modelId="{E318D377-B80B-4A49-8B69-165DE0CDC289}" type="parTrans" cxnId="{4D90A0F3-E6D9-484E-B2D3-9F993E5A88F3}">
      <dgm:prSet/>
      <dgm:spPr/>
      <dgm:t>
        <a:bodyPr/>
        <a:lstStyle/>
        <a:p>
          <a:endParaRPr lang="en-US"/>
        </a:p>
      </dgm:t>
    </dgm:pt>
    <dgm:pt modelId="{D615A51F-9093-49F3-AD8B-1CAF4FDAD801}" type="sibTrans" cxnId="{4D90A0F3-E6D9-484E-B2D3-9F993E5A88F3}">
      <dgm:prSet/>
      <dgm:spPr/>
      <dgm:t>
        <a:bodyPr/>
        <a:lstStyle/>
        <a:p>
          <a:endParaRPr lang="en-US"/>
        </a:p>
      </dgm:t>
    </dgm:pt>
    <dgm:pt modelId="{4284774D-65AD-4CC6-95D4-50FCD3909590}">
      <dgm:prSet custT="1"/>
      <dgm:spPr>
        <a:solidFill>
          <a:srgbClr val="AE3B3A"/>
        </a:solidFill>
      </dgm:spPr>
      <dgm:t>
        <a:bodyPr/>
        <a:lstStyle/>
        <a:p>
          <a:r>
            <a:rPr lang="en-US" sz="3200" dirty="0">
              <a:latin typeface="Calibri" panose="020F0502020204030204" pitchFamily="34" charset="0"/>
              <a:ea typeface="Calibri" panose="020F0502020204030204" pitchFamily="34" charset="0"/>
              <a:cs typeface="Calibri" panose="020F0502020204030204" pitchFamily="34" charset="0"/>
            </a:rPr>
            <a:t>CRC Role in CHESS</a:t>
          </a:r>
          <a:r>
            <a:rPr lang="en-US" sz="3000" dirty="0"/>
            <a:t>:</a:t>
          </a:r>
        </a:p>
      </dgm:t>
    </dgm:pt>
    <dgm:pt modelId="{9131424D-C821-4078-9C54-A02DD05A7562}" type="parTrans" cxnId="{719C60D7-650F-48B2-918E-B9D9944315B7}">
      <dgm:prSet/>
      <dgm:spPr/>
      <dgm:t>
        <a:bodyPr/>
        <a:lstStyle/>
        <a:p>
          <a:endParaRPr lang="en-US"/>
        </a:p>
      </dgm:t>
    </dgm:pt>
    <dgm:pt modelId="{4C20DBAA-3C51-4527-8890-1CC965C22D89}" type="sibTrans" cxnId="{719C60D7-650F-48B2-918E-B9D9944315B7}">
      <dgm:prSet/>
      <dgm:spPr/>
      <dgm:t>
        <a:bodyPr/>
        <a:lstStyle/>
        <a:p>
          <a:endParaRPr lang="en-US"/>
        </a:p>
      </dgm:t>
    </dgm:pt>
    <dgm:pt modelId="{A6CB1FBF-A6C8-42BF-ABD1-3D6B83E9D7D3}">
      <dgm:prSet custT="1"/>
      <dgm:spPr/>
      <dgm:t>
        <a:bodyPr/>
        <a:lstStyle/>
        <a:p>
          <a:pPr algn="l"/>
          <a:r>
            <a:rPr lang="en-US" sz="2400" dirty="0">
              <a:latin typeface="Calibri" panose="020F0502020204030204" pitchFamily="34" charset="0"/>
              <a:ea typeface="Calibri" panose="020F0502020204030204" pitchFamily="34" charset="0"/>
              <a:cs typeface="Calibri" panose="020F0502020204030204" pitchFamily="34" charset="0"/>
            </a:rPr>
            <a:t>Review clinical information (MRC, TUG, ASR) &amp; CT scans to centrally and independently determine the need for rescue surgery in a blinded fashion</a:t>
          </a:r>
        </a:p>
      </dgm:t>
    </dgm:pt>
    <dgm:pt modelId="{3B6E9109-C390-481E-B370-08C7D6B28DD1}" type="parTrans" cxnId="{D0A6F109-BC0D-403A-928D-BD6D6C22DF92}">
      <dgm:prSet/>
      <dgm:spPr/>
      <dgm:t>
        <a:bodyPr/>
        <a:lstStyle/>
        <a:p>
          <a:endParaRPr lang="en-US"/>
        </a:p>
      </dgm:t>
    </dgm:pt>
    <dgm:pt modelId="{6577CB35-1881-4C40-B9F2-37583AD2B874}" type="sibTrans" cxnId="{D0A6F109-BC0D-403A-928D-BD6D6C22DF92}">
      <dgm:prSet/>
      <dgm:spPr/>
      <dgm:t>
        <a:bodyPr/>
        <a:lstStyle/>
        <a:p>
          <a:endParaRPr lang="en-US"/>
        </a:p>
      </dgm:t>
    </dgm:pt>
    <dgm:pt modelId="{CB1E9408-FDC4-EE4F-8C23-8E209B35CF52}" type="pres">
      <dgm:prSet presAssocID="{27B64E29-D361-4A13-B38E-77FAB44CE504}" presName="linear" presStyleCnt="0">
        <dgm:presLayoutVars>
          <dgm:animLvl val="lvl"/>
          <dgm:resizeHandles val="exact"/>
        </dgm:presLayoutVars>
      </dgm:prSet>
      <dgm:spPr/>
    </dgm:pt>
    <dgm:pt modelId="{FE796070-DFCB-604E-B764-0BA0DE08462A}" type="pres">
      <dgm:prSet presAssocID="{7AD5AA7A-7052-4D11-B081-D3C23AF31603}" presName="parentText" presStyleLbl="node1" presStyleIdx="0" presStyleCnt="2" custScaleY="65672">
        <dgm:presLayoutVars>
          <dgm:chMax val="0"/>
          <dgm:bulletEnabled val="1"/>
        </dgm:presLayoutVars>
      </dgm:prSet>
      <dgm:spPr/>
    </dgm:pt>
    <dgm:pt modelId="{378EB0D7-81AD-4245-A1DF-12AC7735DA6A}" type="pres">
      <dgm:prSet presAssocID="{7AD5AA7A-7052-4D11-B081-D3C23AF31603}" presName="childText" presStyleLbl="revTx" presStyleIdx="0" presStyleCnt="2">
        <dgm:presLayoutVars>
          <dgm:bulletEnabled val="1"/>
        </dgm:presLayoutVars>
      </dgm:prSet>
      <dgm:spPr/>
    </dgm:pt>
    <dgm:pt modelId="{43662881-C694-D94C-A02B-544291B1AF95}" type="pres">
      <dgm:prSet presAssocID="{4284774D-65AD-4CC6-95D4-50FCD3909590}" presName="parentText" presStyleLbl="node1" presStyleIdx="1" presStyleCnt="2" custScaleY="59572" custLinFactNeighborY="1942">
        <dgm:presLayoutVars>
          <dgm:chMax val="0"/>
          <dgm:bulletEnabled val="1"/>
        </dgm:presLayoutVars>
      </dgm:prSet>
      <dgm:spPr/>
    </dgm:pt>
    <dgm:pt modelId="{4BF4C553-EFAE-CC41-93C7-08B110C75566}" type="pres">
      <dgm:prSet presAssocID="{4284774D-65AD-4CC6-95D4-50FCD3909590}" presName="childText" presStyleLbl="revTx" presStyleIdx="1" presStyleCnt="2" custLinFactNeighborX="-324" custLinFactNeighborY="3129">
        <dgm:presLayoutVars>
          <dgm:bulletEnabled val="1"/>
        </dgm:presLayoutVars>
      </dgm:prSet>
      <dgm:spPr/>
    </dgm:pt>
  </dgm:ptLst>
  <dgm:cxnLst>
    <dgm:cxn modelId="{D0A6F109-BC0D-403A-928D-BD6D6C22DF92}" srcId="{4284774D-65AD-4CC6-95D4-50FCD3909590}" destId="{A6CB1FBF-A6C8-42BF-ABD1-3D6B83E9D7D3}" srcOrd="0" destOrd="0" parTransId="{3B6E9109-C390-481E-B370-08C7D6B28DD1}" sibTransId="{6577CB35-1881-4C40-B9F2-37583AD2B874}"/>
    <dgm:cxn modelId="{29CB6C0B-F8A7-4DFE-83EF-2826CA2833DE}" srcId="{27B64E29-D361-4A13-B38E-77FAB44CE504}" destId="{7AD5AA7A-7052-4D11-B081-D3C23AF31603}" srcOrd="0" destOrd="0" parTransId="{9AC41B85-FA84-4C22-885C-AD4C9920955D}" sibTransId="{99DA90D4-DD6D-4266-BAFD-F4C7080FD136}"/>
    <dgm:cxn modelId="{9834FF3D-DA8E-1F43-B2C3-75DF293892DA}" type="presOf" srcId="{0F87BACE-FC8F-445A-8BFC-C14F24FBF143}" destId="{378EB0D7-81AD-4245-A1DF-12AC7735DA6A}" srcOrd="0" destOrd="1" presId="urn:microsoft.com/office/officeart/2005/8/layout/vList2"/>
    <dgm:cxn modelId="{8CD99967-E8F1-46D9-9A69-9530359DC759}" srcId="{7AD5AA7A-7052-4D11-B081-D3C23AF31603}" destId="{21E3FD84-DD7E-42B8-9055-660C038EC907}" srcOrd="0" destOrd="0" parTransId="{F84DEFAD-B1BA-4E5B-AC99-C2CC75C31BDF}" sibTransId="{0474C1B7-B8B4-4DE8-A016-51D9EA508EF1}"/>
    <dgm:cxn modelId="{31D7486B-A9E5-C145-BFD2-7C3AF13FE9F0}" type="presOf" srcId="{0C64FBDF-4952-419E-B43C-1034402D1A5F}" destId="{378EB0D7-81AD-4245-A1DF-12AC7735DA6A}" srcOrd="0" destOrd="2" presId="urn:microsoft.com/office/officeart/2005/8/layout/vList2"/>
    <dgm:cxn modelId="{BE917A6E-13E5-4F49-A57D-5329D32F34A3}" type="presOf" srcId="{21E3FD84-DD7E-42B8-9055-660C038EC907}" destId="{378EB0D7-81AD-4245-A1DF-12AC7735DA6A}" srcOrd="0" destOrd="0" presId="urn:microsoft.com/office/officeart/2005/8/layout/vList2"/>
    <dgm:cxn modelId="{AA245378-37CF-1545-9ADB-685B7BACE866}" type="presOf" srcId="{A6CB1FBF-A6C8-42BF-ABD1-3D6B83E9D7D3}" destId="{4BF4C553-EFAE-CC41-93C7-08B110C75566}" srcOrd="0" destOrd="0" presId="urn:microsoft.com/office/officeart/2005/8/layout/vList2"/>
    <dgm:cxn modelId="{89524F9D-127B-496C-B1A0-82121E593AD0}" srcId="{7AD5AA7A-7052-4D11-B081-D3C23AF31603}" destId="{0F87BACE-FC8F-445A-8BFC-C14F24FBF143}" srcOrd="1" destOrd="0" parTransId="{B30F336E-A595-40EB-A958-5D1B3423D454}" sibTransId="{A98D6E68-6811-4D7E-99C9-5007826BD620}"/>
    <dgm:cxn modelId="{190D89A7-EA84-3449-A974-37DA58174F44}" type="presOf" srcId="{4284774D-65AD-4CC6-95D4-50FCD3909590}" destId="{43662881-C694-D94C-A02B-544291B1AF95}" srcOrd="0" destOrd="0" presId="urn:microsoft.com/office/officeart/2005/8/layout/vList2"/>
    <dgm:cxn modelId="{A044F4AC-A55C-624A-BB5F-F3B12152FB9A}" type="presOf" srcId="{7AD5AA7A-7052-4D11-B081-D3C23AF31603}" destId="{FE796070-DFCB-604E-B764-0BA0DE08462A}" srcOrd="0" destOrd="0" presId="urn:microsoft.com/office/officeart/2005/8/layout/vList2"/>
    <dgm:cxn modelId="{0DB27AAD-F1CB-A843-AECC-E645E6D2B852}" type="presOf" srcId="{27B64E29-D361-4A13-B38E-77FAB44CE504}" destId="{CB1E9408-FDC4-EE4F-8C23-8E209B35CF52}" srcOrd="0" destOrd="0" presId="urn:microsoft.com/office/officeart/2005/8/layout/vList2"/>
    <dgm:cxn modelId="{719C60D7-650F-48B2-918E-B9D9944315B7}" srcId="{27B64E29-D361-4A13-B38E-77FAB44CE504}" destId="{4284774D-65AD-4CC6-95D4-50FCD3909590}" srcOrd="1" destOrd="0" parTransId="{9131424D-C821-4078-9C54-A02DD05A7562}" sibTransId="{4C20DBAA-3C51-4527-8890-1CC965C22D89}"/>
    <dgm:cxn modelId="{4D90A0F3-E6D9-484E-B2D3-9F993E5A88F3}" srcId="{0F87BACE-FC8F-445A-8BFC-C14F24FBF143}" destId="{0C64FBDF-4952-419E-B43C-1034402D1A5F}" srcOrd="0" destOrd="0" parTransId="{E318D377-B80B-4A49-8B69-165DE0CDC289}" sibTransId="{D615A51F-9093-49F3-AD8B-1CAF4FDAD801}"/>
    <dgm:cxn modelId="{893938D9-D958-B348-AA8E-90471AA72106}" type="presParOf" srcId="{CB1E9408-FDC4-EE4F-8C23-8E209B35CF52}" destId="{FE796070-DFCB-604E-B764-0BA0DE08462A}" srcOrd="0" destOrd="0" presId="urn:microsoft.com/office/officeart/2005/8/layout/vList2"/>
    <dgm:cxn modelId="{A31EA307-F6CA-1D48-A6B6-9E61BD2F2198}" type="presParOf" srcId="{CB1E9408-FDC4-EE4F-8C23-8E209B35CF52}" destId="{378EB0D7-81AD-4245-A1DF-12AC7735DA6A}" srcOrd="1" destOrd="0" presId="urn:microsoft.com/office/officeart/2005/8/layout/vList2"/>
    <dgm:cxn modelId="{94D01E76-FC77-784C-B5F2-04B19B6C8EAF}" type="presParOf" srcId="{CB1E9408-FDC4-EE4F-8C23-8E209B35CF52}" destId="{43662881-C694-D94C-A02B-544291B1AF95}" srcOrd="2" destOrd="0" presId="urn:microsoft.com/office/officeart/2005/8/layout/vList2"/>
    <dgm:cxn modelId="{948ADB97-708B-164F-AC91-DBDB23234F5A}" type="presParOf" srcId="{CB1E9408-FDC4-EE4F-8C23-8E209B35CF52}" destId="{4BF4C553-EFAE-CC41-93C7-08B110C75566}" srcOrd="3" destOrd="0" presId="urn:microsoft.com/office/officeart/2005/8/layout/vList2"/>
  </dgm:cxnLst>
  <dgm:bg/>
  <dgm:whole>
    <a:ln>
      <a:prstDash val="sysDash"/>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4800E-D0BD-4A8E-BAFB-0C517A3D23F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E80A1CF-CC10-411E-9A29-16A7617E22FF}">
      <dgm:prSet custT="1"/>
      <dgm:spPr>
        <a:solidFill>
          <a:srgbClr val="AE3B3A"/>
        </a:solidFill>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Radiographic Criteria</a:t>
          </a:r>
        </a:p>
      </dgm:t>
    </dgm:pt>
    <dgm:pt modelId="{4531D2DA-178D-41AF-B4CF-F2D2B68F9D7F}" type="parTrans" cxnId="{533E2C64-259E-472C-BA8F-A31A095D7F47}">
      <dgm:prSet/>
      <dgm:spPr/>
      <dgm:t>
        <a:bodyPr/>
        <a:lstStyle/>
        <a:p>
          <a:endParaRPr lang="en-US"/>
        </a:p>
      </dgm:t>
    </dgm:pt>
    <dgm:pt modelId="{041428DA-9DBC-4817-98F5-B3CA9353D8CE}" type="sibTrans" cxnId="{533E2C64-259E-472C-BA8F-A31A095D7F47}">
      <dgm:prSet/>
      <dgm:spPr/>
      <dgm:t>
        <a:bodyPr/>
        <a:lstStyle/>
        <a:p>
          <a:endParaRPr lang="en-US"/>
        </a:p>
      </dgm:t>
    </dgm:pt>
    <dgm:pt modelId="{50123097-E947-4878-9CE6-64F86C56C0E2}">
      <dgm:prSet custT="1"/>
      <dgm:spPr>
        <a:solidFill>
          <a:srgbClr val="AE3B3A"/>
        </a:solidFill>
      </dgm:spPr>
      <dgm:t>
        <a:bodyPr/>
        <a:lstStyle/>
        <a:p>
          <a:r>
            <a:rPr lang="en-US" sz="4000" dirty="0">
              <a:latin typeface="Calibri" panose="020F0502020204030204" pitchFamily="34" charset="0"/>
              <a:ea typeface="Calibri" panose="020F0502020204030204" pitchFamily="34" charset="0"/>
              <a:cs typeface="Calibri" panose="020F0502020204030204" pitchFamily="34" charset="0"/>
            </a:rPr>
            <a:t>Clinical Symptom Criteria</a:t>
          </a:r>
        </a:p>
      </dgm:t>
    </dgm:pt>
    <dgm:pt modelId="{3F1A9F00-D27B-4406-9CEA-7EE85529A899}" type="parTrans" cxnId="{B3EBFF5C-D87E-4710-8533-AC743FC6C6FD}">
      <dgm:prSet/>
      <dgm:spPr/>
      <dgm:t>
        <a:bodyPr/>
        <a:lstStyle/>
        <a:p>
          <a:endParaRPr lang="en-US"/>
        </a:p>
      </dgm:t>
    </dgm:pt>
    <dgm:pt modelId="{F13C4527-E99F-4A51-9E85-921BB019ACA5}" type="sibTrans" cxnId="{B3EBFF5C-D87E-4710-8533-AC743FC6C6FD}">
      <dgm:prSet/>
      <dgm:spPr/>
      <dgm:t>
        <a:bodyPr/>
        <a:lstStyle/>
        <a:p>
          <a:endParaRPr lang="en-US"/>
        </a:p>
      </dgm:t>
    </dgm:pt>
    <dgm:pt modelId="{9BB7B13A-488A-F049-B18C-D10E58C6DAD2}" type="pres">
      <dgm:prSet presAssocID="{46F4800E-D0BD-4A8E-BAFB-0C517A3D23F6}" presName="diagram" presStyleCnt="0">
        <dgm:presLayoutVars>
          <dgm:chPref val="1"/>
          <dgm:dir/>
          <dgm:animOne val="branch"/>
          <dgm:animLvl val="lvl"/>
          <dgm:resizeHandles/>
        </dgm:presLayoutVars>
      </dgm:prSet>
      <dgm:spPr/>
    </dgm:pt>
    <dgm:pt modelId="{CE8E1405-05B3-0B4D-8F6C-243E3409A136}" type="pres">
      <dgm:prSet presAssocID="{1E80A1CF-CC10-411E-9A29-16A7617E22FF}" presName="root" presStyleCnt="0"/>
      <dgm:spPr/>
    </dgm:pt>
    <dgm:pt modelId="{0E77FCBF-2A4B-7E49-9BD3-6F31F5358DEB}" type="pres">
      <dgm:prSet presAssocID="{1E80A1CF-CC10-411E-9A29-16A7617E22FF}" presName="rootComposite" presStyleCnt="0"/>
      <dgm:spPr/>
    </dgm:pt>
    <dgm:pt modelId="{798AB5B3-BCCE-EF46-BF22-B808A91BDAA9}" type="pres">
      <dgm:prSet presAssocID="{1E80A1CF-CC10-411E-9A29-16A7617E22FF}" presName="rootText" presStyleLbl="node1" presStyleIdx="0" presStyleCnt="2"/>
      <dgm:spPr/>
    </dgm:pt>
    <dgm:pt modelId="{2D7BAE41-74A1-B645-8753-DB9074F3298E}" type="pres">
      <dgm:prSet presAssocID="{1E80A1CF-CC10-411E-9A29-16A7617E22FF}" presName="rootConnector" presStyleLbl="node1" presStyleIdx="0" presStyleCnt="2"/>
      <dgm:spPr/>
    </dgm:pt>
    <dgm:pt modelId="{1D9E012C-6C53-7D40-B602-F7B0CE3F9079}" type="pres">
      <dgm:prSet presAssocID="{1E80A1CF-CC10-411E-9A29-16A7617E22FF}" presName="childShape" presStyleCnt="0"/>
      <dgm:spPr/>
    </dgm:pt>
    <dgm:pt modelId="{312332CC-EC9C-D247-88F0-78AB25E21A1C}" type="pres">
      <dgm:prSet presAssocID="{50123097-E947-4878-9CE6-64F86C56C0E2}" presName="root" presStyleCnt="0"/>
      <dgm:spPr/>
    </dgm:pt>
    <dgm:pt modelId="{3CA4E5DB-20CA-6243-98AE-B3422FFE5DDC}" type="pres">
      <dgm:prSet presAssocID="{50123097-E947-4878-9CE6-64F86C56C0E2}" presName="rootComposite" presStyleCnt="0"/>
      <dgm:spPr/>
    </dgm:pt>
    <dgm:pt modelId="{D2F21F41-7A27-184D-AAA7-A2036EF19E8C}" type="pres">
      <dgm:prSet presAssocID="{50123097-E947-4878-9CE6-64F86C56C0E2}" presName="rootText" presStyleLbl="node1" presStyleIdx="1" presStyleCnt="2"/>
      <dgm:spPr/>
    </dgm:pt>
    <dgm:pt modelId="{74D512A1-EF63-2843-9D9A-DC6E2EAC3FFA}" type="pres">
      <dgm:prSet presAssocID="{50123097-E947-4878-9CE6-64F86C56C0E2}" presName="rootConnector" presStyleLbl="node1" presStyleIdx="1" presStyleCnt="2"/>
      <dgm:spPr/>
    </dgm:pt>
    <dgm:pt modelId="{99CFDF43-B05E-DA48-A7AC-5ADF8072FFE5}" type="pres">
      <dgm:prSet presAssocID="{50123097-E947-4878-9CE6-64F86C56C0E2}" presName="childShape" presStyleCnt="0"/>
      <dgm:spPr/>
    </dgm:pt>
  </dgm:ptLst>
  <dgm:cxnLst>
    <dgm:cxn modelId="{21463A0E-E442-4F42-8BF7-68850F9EE081}" type="presOf" srcId="{1E80A1CF-CC10-411E-9A29-16A7617E22FF}" destId="{798AB5B3-BCCE-EF46-BF22-B808A91BDAA9}" srcOrd="0" destOrd="0" presId="urn:microsoft.com/office/officeart/2005/8/layout/hierarchy3"/>
    <dgm:cxn modelId="{B3EBFF5C-D87E-4710-8533-AC743FC6C6FD}" srcId="{46F4800E-D0BD-4A8E-BAFB-0C517A3D23F6}" destId="{50123097-E947-4878-9CE6-64F86C56C0E2}" srcOrd="1" destOrd="0" parTransId="{3F1A9F00-D27B-4406-9CEA-7EE85529A899}" sibTransId="{F13C4527-E99F-4A51-9E85-921BB019ACA5}"/>
    <dgm:cxn modelId="{533E2C64-259E-472C-BA8F-A31A095D7F47}" srcId="{46F4800E-D0BD-4A8E-BAFB-0C517A3D23F6}" destId="{1E80A1CF-CC10-411E-9A29-16A7617E22FF}" srcOrd="0" destOrd="0" parTransId="{4531D2DA-178D-41AF-B4CF-F2D2B68F9D7F}" sibTransId="{041428DA-9DBC-4817-98F5-B3CA9353D8CE}"/>
    <dgm:cxn modelId="{E565F96A-1106-644C-9D0E-29C30C6FA608}" type="presOf" srcId="{50123097-E947-4878-9CE6-64F86C56C0E2}" destId="{74D512A1-EF63-2843-9D9A-DC6E2EAC3FFA}" srcOrd="1" destOrd="0" presId="urn:microsoft.com/office/officeart/2005/8/layout/hierarchy3"/>
    <dgm:cxn modelId="{C09D367A-8E0B-8843-BE35-F88EE358DCBE}" type="presOf" srcId="{50123097-E947-4878-9CE6-64F86C56C0E2}" destId="{D2F21F41-7A27-184D-AAA7-A2036EF19E8C}" srcOrd="0" destOrd="0" presId="urn:microsoft.com/office/officeart/2005/8/layout/hierarchy3"/>
    <dgm:cxn modelId="{7188BD94-FC96-3046-BCD6-A1301CFBF8C5}" type="presOf" srcId="{1E80A1CF-CC10-411E-9A29-16A7617E22FF}" destId="{2D7BAE41-74A1-B645-8753-DB9074F3298E}" srcOrd="1" destOrd="0" presId="urn:microsoft.com/office/officeart/2005/8/layout/hierarchy3"/>
    <dgm:cxn modelId="{1B05FCFC-7B55-4C4B-9231-910E9062E4DD}" type="presOf" srcId="{46F4800E-D0BD-4A8E-BAFB-0C517A3D23F6}" destId="{9BB7B13A-488A-F049-B18C-D10E58C6DAD2}" srcOrd="0" destOrd="0" presId="urn:microsoft.com/office/officeart/2005/8/layout/hierarchy3"/>
    <dgm:cxn modelId="{BA2E9A1A-F51D-F744-9109-209A2558EF9D}" type="presParOf" srcId="{9BB7B13A-488A-F049-B18C-D10E58C6DAD2}" destId="{CE8E1405-05B3-0B4D-8F6C-243E3409A136}" srcOrd="0" destOrd="0" presId="urn:microsoft.com/office/officeart/2005/8/layout/hierarchy3"/>
    <dgm:cxn modelId="{6A7EC1A9-E9C4-7040-8D3A-D1CABD67B8F4}" type="presParOf" srcId="{CE8E1405-05B3-0B4D-8F6C-243E3409A136}" destId="{0E77FCBF-2A4B-7E49-9BD3-6F31F5358DEB}" srcOrd="0" destOrd="0" presId="urn:microsoft.com/office/officeart/2005/8/layout/hierarchy3"/>
    <dgm:cxn modelId="{5F183347-4667-1C4D-98E4-331CC82E3271}" type="presParOf" srcId="{0E77FCBF-2A4B-7E49-9BD3-6F31F5358DEB}" destId="{798AB5B3-BCCE-EF46-BF22-B808A91BDAA9}" srcOrd="0" destOrd="0" presId="urn:microsoft.com/office/officeart/2005/8/layout/hierarchy3"/>
    <dgm:cxn modelId="{A63D8995-D045-FC49-8834-B9A71020B2A9}" type="presParOf" srcId="{0E77FCBF-2A4B-7E49-9BD3-6F31F5358DEB}" destId="{2D7BAE41-74A1-B645-8753-DB9074F3298E}" srcOrd="1" destOrd="0" presId="urn:microsoft.com/office/officeart/2005/8/layout/hierarchy3"/>
    <dgm:cxn modelId="{DE00C7C6-5C37-FC47-BADE-376E65B28489}" type="presParOf" srcId="{CE8E1405-05B3-0B4D-8F6C-243E3409A136}" destId="{1D9E012C-6C53-7D40-B602-F7B0CE3F9079}" srcOrd="1" destOrd="0" presId="urn:microsoft.com/office/officeart/2005/8/layout/hierarchy3"/>
    <dgm:cxn modelId="{93C7D1E1-C55C-2742-A010-24C43CA297D1}" type="presParOf" srcId="{9BB7B13A-488A-F049-B18C-D10E58C6DAD2}" destId="{312332CC-EC9C-D247-88F0-78AB25E21A1C}" srcOrd="1" destOrd="0" presId="urn:microsoft.com/office/officeart/2005/8/layout/hierarchy3"/>
    <dgm:cxn modelId="{54441AB9-7656-9E4D-B1C8-F24453650806}" type="presParOf" srcId="{312332CC-EC9C-D247-88F0-78AB25E21A1C}" destId="{3CA4E5DB-20CA-6243-98AE-B3422FFE5DDC}" srcOrd="0" destOrd="0" presId="urn:microsoft.com/office/officeart/2005/8/layout/hierarchy3"/>
    <dgm:cxn modelId="{43B8F93F-1C31-7641-9D4C-7C5138F9E0BA}" type="presParOf" srcId="{3CA4E5DB-20CA-6243-98AE-B3422FFE5DDC}" destId="{D2F21F41-7A27-184D-AAA7-A2036EF19E8C}" srcOrd="0" destOrd="0" presId="urn:microsoft.com/office/officeart/2005/8/layout/hierarchy3"/>
    <dgm:cxn modelId="{7B15F340-98BD-734D-B953-1E67C4247ACF}" type="presParOf" srcId="{3CA4E5DB-20CA-6243-98AE-B3422FFE5DDC}" destId="{74D512A1-EF63-2843-9D9A-DC6E2EAC3FFA}" srcOrd="1" destOrd="0" presId="urn:microsoft.com/office/officeart/2005/8/layout/hierarchy3"/>
    <dgm:cxn modelId="{46A905C8-2B74-5941-8857-D84CD2FA5C9D}" type="presParOf" srcId="{312332CC-EC9C-D247-88F0-78AB25E21A1C}" destId="{99CFDF43-B05E-DA48-A7AC-5ADF8072FFE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E5CE96-E353-44EA-82DC-B9FCFF9C6114}"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B8014A6A-1D91-4967-9D2B-2F8BE6C5FBD5}">
      <dgm:prSet custT="1"/>
      <dgm:spPr>
        <a:solidFill>
          <a:srgbClr val="AE3B3A"/>
        </a:solidFill>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CHESS defined TUG worsening</a:t>
          </a:r>
        </a:p>
      </dgm:t>
    </dgm:pt>
    <dgm:pt modelId="{B0CBAA5C-DF0D-478D-8B4D-DC9474C98D3B}" type="parTrans" cxnId="{96E87EE1-6EFC-4EBF-BF07-EDFA3E40B1DB}">
      <dgm:prSet/>
      <dgm:spPr/>
      <dgm:t>
        <a:bodyPr/>
        <a:lstStyle/>
        <a:p>
          <a:endParaRPr lang="en-US"/>
        </a:p>
      </dgm:t>
    </dgm:pt>
    <dgm:pt modelId="{FEDB5295-0618-463A-B3FD-DB520C91BD1F}" type="sibTrans" cxnId="{96E87EE1-6EFC-4EBF-BF07-EDFA3E40B1DB}">
      <dgm:prSet/>
      <dgm:spPr/>
      <dgm:t>
        <a:bodyPr/>
        <a:lstStyle/>
        <a:p>
          <a:endParaRPr lang="en-US"/>
        </a:p>
      </dgm:t>
    </dgm:pt>
    <dgm:pt modelId="{DC96DD25-B7C3-4697-9313-B9E3D40FC76A}">
      <dgm:prSet custT="1"/>
      <dgm:spPr>
        <a:ln>
          <a:solidFill>
            <a:srgbClr val="AE3B3A"/>
          </a:solidFill>
        </a:ln>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An increase in the TUG of 30%</a:t>
          </a:r>
        </a:p>
      </dgm:t>
    </dgm:pt>
    <dgm:pt modelId="{7A7BA1DD-F742-49F9-97AE-41321ED7BAE2}" type="parTrans" cxnId="{E48781BB-0B24-45D4-9B4D-BBF14188B424}">
      <dgm:prSet/>
      <dgm:spPr/>
      <dgm:t>
        <a:bodyPr/>
        <a:lstStyle/>
        <a:p>
          <a:endParaRPr lang="en-US"/>
        </a:p>
      </dgm:t>
    </dgm:pt>
    <dgm:pt modelId="{7F0778D9-EC37-437D-8FCB-5F65FADE909A}" type="sibTrans" cxnId="{E48781BB-0B24-45D4-9B4D-BBF14188B424}">
      <dgm:prSet/>
      <dgm:spPr/>
      <dgm:t>
        <a:bodyPr/>
        <a:lstStyle/>
        <a:p>
          <a:endParaRPr lang="en-US"/>
        </a:p>
      </dgm:t>
    </dgm:pt>
    <dgm:pt modelId="{2BA7F7E5-003F-469C-9836-062788C734D8}">
      <dgm:prSet custT="1"/>
      <dgm:spPr>
        <a:solidFill>
          <a:srgbClr val="AE3B3A"/>
        </a:solidFill>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CHESS defined ASR worsening</a:t>
          </a:r>
        </a:p>
      </dgm:t>
    </dgm:pt>
    <dgm:pt modelId="{EBE3A458-7974-4CF3-90F0-EEBF544B8F0C}" type="parTrans" cxnId="{A822237D-4B9F-482F-8F9D-D023EC4990DF}">
      <dgm:prSet/>
      <dgm:spPr/>
      <dgm:t>
        <a:bodyPr/>
        <a:lstStyle/>
        <a:p>
          <a:endParaRPr lang="en-US"/>
        </a:p>
      </dgm:t>
    </dgm:pt>
    <dgm:pt modelId="{10DAD30F-0DDA-47A2-82E1-994716FBC98C}" type="sibTrans" cxnId="{A822237D-4B9F-482F-8F9D-D023EC4990DF}">
      <dgm:prSet/>
      <dgm:spPr/>
      <dgm:t>
        <a:bodyPr/>
        <a:lstStyle/>
        <a:p>
          <a:endParaRPr lang="en-US"/>
        </a:p>
      </dgm:t>
    </dgm:pt>
    <dgm:pt modelId="{92F18903-B122-4744-BBB5-407C1CD1E433}">
      <dgm:prSet custT="1"/>
      <dgm:spPr>
        <a:ln>
          <a:solidFill>
            <a:srgbClr val="AE3B3A"/>
          </a:solidFill>
        </a:ln>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An ASR drop by 1 point or more</a:t>
          </a:r>
        </a:p>
      </dgm:t>
    </dgm:pt>
    <dgm:pt modelId="{98F76E25-EA95-4645-A9E9-A54B03B07A48}" type="parTrans" cxnId="{446D8AAF-C8DB-41E1-B6D1-EC8C3F6FEFE1}">
      <dgm:prSet/>
      <dgm:spPr/>
      <dgm:t>
        <a:bodyPr/>
        <a:lstStyle/>
        <a:p>
          <a:endParaRPr lang="en-US"/>
        </a:p>
      </dgm:t>
    </dgm:pt>
    <dgm:pt modelId="{AC74E320-6733-40EE-B248-A4C799A4A849}" type="sibTrans" cxnId="{446D8AAF-C8DB-41E1-B6D1-EC8C3F6FEFE1}">
      <dgm:prSet/>
      <dgm:spPr/>
      <dgm:t>
        <a:bodyPr/>
        <a:lstStyle/>
        <a:p>
          <a:endParaRPr lang="en-US"/>
        </a:p>
      </dgm:t>
    </dgm:pt>
    <dgm:pt modelId="{3B67F19A-ACA6-41E3-9C25-37CACE0B6F8A}">
      <dgm:prSet custT="1"/>
      <dgm:spPr>
        <a:solidFill>
          <a:srgbClr val="AE3B3A"/>
        </a:solidFill>
      </dgm:spPr>
      <dgm:t>
        <a:bodyPr/>
        <a:lstStyle/>
        <a:p>
          <a:r>
            <a:rPr lang="en-US" sz="2800" dirty="0">
              <a:latin typeface="Calibri" panose="020F0502020204030204" pitchFamily="34" charset="0"/>
              <a:ea typeface="Calibri" panose="020F0502020204030204" pitchFamily="34" charset="0"/>
              <a:cs typeface="Calibri" panose="020F0502020204030204" pitchFamily="34" charset="0"/>
            </a:rPr>
            <a:t>CHESS defined MRC worsening</a:t>
          </a:r>
        </a:p>
      </dgm:t>
    </dgm:pt>
    <dgm:pt modelId="{593C5F8A-07AD-41B8-AC24-4D735A63FA51}" type="parTrans" cxnId="{ADEB7594-7E82-404C-9DCD-6D4E15889370}">
      <dgm:prSet/>
      <dgm:spPr/>
      <dgm:t>
        <a:bodyPr/>
        <a:lstStyle/>
        <a:p>
          <a:endParaRPr lang="en-US"/>
        </a:p>
      </dgm:t>
    </dgm:pt>
    <dgm:pt modelId="{8873FF0B-0366-4BB7-9529-60AD0C933BED}" type="sibTrans" cxnId="{ADEB7594-7E82-404C-9DCD-6D4E15889370}">
      <dgm:prSet/>
      <dgm:spPr/>
      <dgm:t>
        <a:bodyPr/>
        <a:lstStyle/>
        <a:p>
          <a:endParaRPr lang="en-US"/>
        </a:p>
      </dgm:t>
    </dgm:pt>
    <dgm:pt modelId="{25136B37-C7DB-43AD-8004-5AFFA65392FE}">
      <dgm:prSet custT="1"/>
      <dgm:spPr>
        <a:ln>
          <a:solidFill>
            <a:srgbClr val="AE3B3A"/>
          </a:solidFill>
        </a:ln>
      </dgm:spPr>
      <dgm:t>
        <a:bodyPr/>
        <a:lstStyle/>
        <a:p>
          <a:r>
            <a:rPr lang="en-US" sz="2400" dirty="0">
              <a:latin typeface="Calibri" panose="020F0502020204030204" pitchFamily="34" charset="0"/>
              <a:ea typeface="Calibri" panose="020F0502020204030204" pitchFamily="34" charset="0"/>
              <a:cs typeface="Calibri" panose="020F0502020204030204" pitchFamily="34" charset="0"/>
            </a:rPr>
            <a:t>An MRC score worsening of 0-2 for any muscle group contralateral to the CSDH weakness</a:t>
          </a:r>
        </a:p>
      </dgm:t>
    </dgm:pt>
    <dgm:pt modelId="{6F9BED4D-144F-40A7-864A-6B6207BDC4DA}" type="parTrans" cxnId="{AE09E255-75CF-4E27-B2C8-1BBEB702AA5F}">
      <dgm:prSet/>
      <dgm:spPr/>
      <dgm:t>
        <a:bodyPr/>
        <a:lstStyle/>
        <a:p>
          <a:endParaRPr lang="en-US"/>
        </a:p>
      </dgm:t>
    </dgm:pt>
    <dgm:pt modelId="{ED802970-D18A-4FDE-9F50-A36715F482EA}" type="sibTrans" cxnId="{AE09E255-75CF-4E27-B2C8-1BBEB702AA5F}">
      <dgm:prSet/>
      <dgm:spPr/>
      <dgm:t>
        <a:bodyPr/>
        <a:lstStyle/>
        <a:p>
          <a:endParaRPr lang="en-US"/>
        </a:p>
      </dgm:t>
    </dgm:pt>
    <dgm:pt modelId="{2262DD46-B607-DD42-BEE6-49892FDCA17C}" type="pres">
      <dgm:prSet presAssocID="{9AE5CE96-E353-44EA-82DC-B9FCFF9C6114}" presName="linear" presStyleCnt="0">
        <dgm:presLayoutVars>
          <dgm:dir/>
          <dgm:animLvl val="lvl"/>
          <dgm:resizeHandles val="exact"/>
        </dgm:presLayoutVars>
      </dgm:prSet>
      <dgm:spPr/>
    </dgm:pt>
    <dgm:pt modelId="{8069119D-BCF8-5748-BE08-CA6CAB214254}" type="pres">
      <dgm:prSet presAssocID="{B8014A6A-1D91-4967-9D2B-2F8BE6C5FBD5}" presName="parentLin" presStyleCnt="0"/>
      <dgm:spPr/>
    </dgm:pt>
    <dgm:pt modelId="{B9DC5915-0599-D64A-A5AB-5B7CF3F10FDB}" type="pres">
      <dgm:prSet presAssocID="{B8014A6A-1D91-4967-9D2B-2F8BE6C5FBD5}" presName="parentLeftMargin" presStyleLbl="node1" presStyleIdx="0" presStyleCnt="3"/>
      <dgm:spPr/>
    </dgm:pt>
    <dgm:pt modelId="{1836BA2D-BAAB-404B-A6FB-EC3020819F3E}" type="pres">
      <dgm:prSet presAssocID="{B8014A6A-1D91-4967-9D2B-2F8BE6C5FBD5}" presName="parentText" presStyleLbl="node1" presStyleIdx="0" presStyleCnt="3">
        <dgm:presLayoutVars>
          <dgm:chMax val="0"/>
          <dgm:bulletEnabled val="1"/>
        </dgm:presLayoutVars>
      </dgm:prSet>
      <dgm:spPr/>
    </dgm:pt>
    <dgm:pt modelId="{B5162453-5210-154D-81D1-9FD32DF4F2D7}" type="pres">
      <dgm:prSet presAssocID="{B8014A6A-1D91-4967-9D2B-2F8BE6C5FBD5}" presName="negativeSpace" presStyleCnt="0"/>
      <dgm:spPr/>
    </dgm:pt>
    <dgm:pt modelId="{8484F2E7-B7BE-F14E-8A5B-B3E54AB1FF04}" type="pres">
      <dgm:prSet presAssocID="{B8014A6A-1D91-4967-9D2B-2F8BE6C5FBD5}" presName="childText" presStyleLbl="conFgAcc1" presStyleIdx="0" presStyleCnt="3" custLinFactNeighborX="-7073" custLinFactNeighborY="-9843">
        <dgm:presLayoutVars>
          <dgm:bulletEnabled val="1"/>
        </dgm:presLayoutVars>
      </dgm:prSet>
      <dgm:spPr/>
    </dgm:pt>
    <dgm:pt modelId="{C4F35B4B-A446-5D49-B3CD-323B2C80B548}" type="pres">
      <dgm:prSet presAssocID="{FEDB5295-0618-463A-B3FD-DB520C91BD1F}" presName="spaceBetweenRectangles" presStyleCnt="0"/>
      <dgm:spPr/>
    </dgm:pt>
    <dgm:pt modelId="{2D8E9073-1936-3043-AB55-44FF885F965B}" type="pres">
      <dgm:prSet presAssocID="{2BA7F7E5-003F-469C-9836-062788C734D8}" presName="parentLin" presStyleCnt="0"/>
      <dgm:spPr/>
    </dgm:pt>
    <dgm:pt modelId="{0B7DB574-13C8-B840-81F2-97DBD0C39D3E}" type="pres">
      <dgm:prSet presAssocID="{2BA7F7E5-003F-469C-9836-062788C734D8}" presName="parentLeftMargin" presStyleLbl="node1" presStyleIdx="0" presStyleCnt="3"/>
      <dgm:spPr/>
    </dgm:pt>
    <dgm:pt modelId="{F8580767-5FDD-A64F-AA9B-EF31B8AD0074}" type="pres">
      <dgm:prSet presAssocID="{2BA7F7E5-003F-469C-9836-062788C734D8}" presName="parentText" presStyleLbl="node1" presStyleIdx="1" presStyleCnt="3">
        <dgm:presLayoutVars>
          <dgm:chMax val="0"/>
          <dgm:bulletEnabled val="1"/>
        </dgm:presLayoutVars>
      </dgm:prSet>
      <dgm:spPr/>
    </dgm:pt>
    <dgm:pt modelId="{7D888138-C9ED-614C-ABF9-49693B7D933F}" type="pres">
      <dgm:prSet presAssocID="{2BA7F7E5-003F-469C-9836-062788C734D8}" presName="negativeSpace" presStyleCnt="0"/>
      <dgm:spPr/>
    </dgm:pt>
    <dgm:pt modelId="{2A593F78-5092-3445-BCCD-3B67C66C5927}" type="pres">
      <dgm:prSet presAssocID="{2BA7F7E5-003F-469C-9836-062788C734D8}" presName="childText" presStyleLbl="conFgAcc1" presStyleIdx="1" presStyleCnt="3">
        <dgm:presLayoutVars>
          <dgm:bulletEnabled val="1"/>
        </dgm:presLayoutVars>
      </dgm:prSet>
      <dgm:spPr/>
    </dgm:pt>
    <dgm:pt modelId="{6212E1DD-6729-7B44-A7E3-B78FCD39EB0B}" type="pres">
      <dgm:prSet presAssocID="{10DAD30F-0DDA-47A2-82E1-994716FBC98C}" presName="spaceBetweenRectangles" presStyleCnt="0"/>
      <dgm:spPr/>
    </dgm:pt>
    <dgm:pt modelId="{67BC377D-F0D2-DE4D-A0B2-2639E159AACA}" type="pres">
      <dgm:prSet presAssocID="{3B67F19A-ACA6-41E3-9C25-37CACE0B6F8A}" presName="parentLin" presStyleCnt="0"/>
      <dgm:spPr/>
    </dgm:pt>
    <dgm:pt modelId="{3012F95C-6FFB-3046-8592-DEB3C3C7A5CF}" type="pres">
      <dgm:prSet presAssocID="{3B67F19A-ACA6-41E3-9C25-37CACE0B6F8A}" presName="parentLeftMargin" presStyleLbl="node1" presStyleIdx="1" presStyleCnt="3"/>
      <dgm:spPr/>
    </dgm:pt>
    <dgm:pt modelId="{65A43C6D-9802-D44A-9DAC-83AF070446EE}" type="pres">
      <dgm:prSet presAssocID="{3B67F19A-ACA6-41E3-9C25-37CACE0B6F8A}" presName="parentText" presStyleLbl="node1" presStyleIdx="2" presStyleCnt="3">
        <dgm:presLayoutVars>
          <dgm:chMax val="0"/>
          <dgm:bulletEnabled val="1"/>
        </dgm:presLayoutVars>
      </dgm:prSet>
      <dgm:spPr/>
    </dgm:pt>
    <dgm:pt modelId="{E7F13A55-CD37-784A-9D61-DA834E7EA096}" type="pres">
      <dgm:prSet presAssocID="{3B67F19A-ACA6-41E3-9C25-37CACE0B6F8A}" presName="negativeSpace" presStyleCnt="0"/>
      <dgm:spPr/>
    </dgm:pt>
    <dgm:pt modelId="{D049BF77-6076-EF44-87F4-F3E087653677}" type="pres">
      <dgm:prSet presAssocID="{3B67F19A-ACA6-41E3-9C25-37CACE0B6F8A}" presName="childText" presStyleLbl="conFgAcc1" presStyleIdx="2" presStyleCnt="3">
        <dgm:presLayoutVars>
          <dgm:bulletEnabled val="1"/>
        </dgm:presLayoutVars>
      </dgm:prSet>
      <dgm:spPr/>
    </dgm:pt>
  </dgm:ptLst>
  <dgm:cxnLst>
    <dgm:cxn modelId="{4DA99F15-BFB3-9249-845A-F268BB59F6A1}" type="presOf" srcId="{3B67F19A-ACA6-41E3-9C25-37CACE0B6F8A}" destId="{3012F95C-6FFB-3046-8592-DEB3C3C7A5CF}" srcOrd="0" destOrd="0" presId="urn:microsoft.com/office/officeart/2005/8/layout/list1"/>
    <dgm:cxn modelId="{3F12B91D-09BE-C14C-B4F8-685F44F0756E}" type="presOf" srcId="{B8014A6A-1D91-4967-9D2B-2F8BE6C5FBD5}" destId="{1836BA2D-BAAB-404B-A6FB-EC3020819F3E}" srcOrd="1" destOrd="0" presId="urn:microsoft.com/office/officeart/2005/8/layout/list1"/>
    <dgm:cxn modelId="{B2E9C555-2D18-8A49-A6F7-0765B5ECCF17}" type="presOf" srcId="{2BA7F7E5-003F-469C-9836-062788C734D8}" destId="{F8580767-5FDD-A64F-AA9B-EF31B8AD0074}" srcOrd="1" destOrd="0" presId="urn:microsoft.com/office/officeart/2005/8/layout/list1"/>
    <dgm:cxn modelId="{AE09E255-75CF-4E27-B2C8-1BBEB702AA5F}" srcId="{3B67F19A-ACA6-41E3-9C25-37CACE0B6F8A}" destId="{25136B37-C7DB-43AD-8004-5AFFA65392FE}" srcOrd="0" destOrd="0" parTransId="{6F9BED4D-144F-40A7-864A-6B6207BDC4DA}" sibTransId="{ED802970-D18A-4FDE-9F50-A36715F482EA}"/>
    <dgm:cxn modelId="{A822237D-4B9F-482F-8F9D-D023EC4990DF}" srcId="{9AE5CE96-E353-44EA-82DC-B9FCFF9C6114}" destId="{2BA7F7E5-003F-469C-9836-062788C734D8}" srcOrd="1" destOrd="0" parTransId="{EBE3A458-7974-4CF3-90F0-EEBF544B8F0C}" sibTransId="{10DAD30F-0DDA-47A2-82E1-994716FBC98C}"/>
    <dgm:cxn modelId="{10A87284-513B-5D40-ADC5-6A9F7F427B05}" type="presOf" srcId="{B8014A6A-1D91-4967-9D2B-2F8BE6C5FBD5}" destId="{B9DC5915-0599-D64A-A5AB-5B7CF3F10FDB}" srcOrd="0" destOrd="0" presId="urn:microsoft.com/office/officeart/2005/8/layout/list1"/>
    <dgm:cxn modelId="{6FA04D8B-650B-9649-BFC0-60AB25B02556}" type="presOf" srcId="{2BA7F7E5-003F-469C-9836-062788C734D8}" destId="{0B7DB574-13C8-B840-81F2-97DBD0C39D3E}" srcOrd="0" destOrd="0" presId="urn:microsoft.com/office/officeart/2005/8/layout/list1"/>
    <dgm:cxn modelId="{ADEB7594-7E82-404C-9DCD-6D4E15889370}" srcId="{9AE5CE96-E353-44EA-82DC-B9FCFF9C6114}" destId="{3B67F19A-ACA6-41E3-9C25-37CACE0B6F8A}" srcOrd="2" destOrd="0" parTransId="{593C5F8A-07AD-41B8-AC24-4D735A63FA51}" sibTransId="{8873FF0B-0366-4BB7-9529-60AD0C933BED}"/>
    <dgm:cxn modelId="{1F5F1B9A-A7D8-D646-B133-0873CFAB2414}" type="presOf" srcId="{25136B37-C7DB-43AD-8004-5AFFA65392FE}" destId="{D049BF77-6076-EF44-87F4-F3E087653677}" srcOrd="0" destOrd="0" presId="urn:microsoft.com/office/officeart/2005/8/layout/list1"/>
    <dgm:cxn modelId="{3E6B77A3-E287-9E4E-9970-26B412E2F983}" type="presOf" srcId="{DC96DD25-B7C3-4697-9313-B9E3D40FC76A}" destId="{8484F2E7-B7BE-F14E-8A5B-B3E54AB1FF04}" srcOrd="0" destOrd="0" presId="urn:microsoft.com/office/officeart/2005/8/layout/list1"/>
    <dgm:cxn modelId="{446D8AAF-C8DB-41E1-B6D1-EC8C3F6FEFE1}" srcId="{2BA7F7E5-003F-469C-9836-062788C734D8}" destId="{92F18903-B122-4744-BBB5-407C1CD1E433}" srcOrd="0" destOrd="0" parTransId="{98F76E25-EA95-4645-A9E9-A54B03B07A48}" sibTransId="{AC74E320-6733-40EE-B248-A4C799A4A849}"/>
    <dgm:cxn modelId="{E48781BB-0B24-45D4-9B4D-BBF14188B424}" srcId="{B8014A6A-1D91-4967-9D2B-2F8BE6C5FBD5}" destId="{DC96DD25-B7C3-4697-9313-B9E3D40FC76A}" srcOrd="0" destOrd="0" parTransId="{7A7BA1DD-F742-49F9-97AE-41321ED7BAE2}" sibTransId="{7F0778D9-EC37-437D-8FCB-5F65FADE909A}"/>
    <dgm:cxn modelId="{972E34BF-D1B8-4947-B083-1DE90032DEE2}" type="presOf" srcId="{92F18903-B122-4744-BBB5-407C1CD1E433}" destId="{2A593F78-5092-3445-BCCD-3B67C66C5927}" srcOrd="0" destOrd="0" presId="urn:microsoft.com/office/officeart/2005/8/layout/list1"/>
    <dgm:cxn modelId="{C01F0BD2-B696-5D4F-979F-01B46F5A2E63}" type="presOf" srcId="{9AE5CE96-E353-44EA-82DC-B9FCFF9C6114}" destId="{2262DD46-B607-DD42-BEE6-49892FDCA17C}" srcOrd="0" destOrd="0" presId="urn:microsoft.com/office/officeart/2005/8/layout/list1"/>
    <dgm:cxn modelId="{17069DD7-1E69-9344-858B-1A0AF1B1F159}" type="presOf" srcId="{3B67F19A-ACA6-41E3-9C25-37CACE0B6F8A}" destId="{65A43C6D-9802-D44A-9DAC-83AF070446EE}" srcOrd="1" destOrd="0" presId="urn:microsoft.com/office/officeart/2005/8/layout/list1"/>
    <dgm:cxn modelId="{96E87EE1-6EFC-4EBF-BF07-EDFA3E40B1DB}" srcId="{9AE5CE96-E353-44EA-82DC-B9FCFF9C6114}" destId="{B8014A6A-1D91-4967-9D2B-2F8BE6C5FBD5}" srcOrd="0" destOrd="0" parTransId="{B0CBAA5C-DF0D-478D-8B4D-DC9474C98D3B}" sibTransId="{FEDB5295-0618-463A-B3FD-DB520C91BD1F}"/>
    <dgm:cxn modelId="{2C443986-B629-A646-BC5D-F7605F0BCD3C}" type="presParOf" srcId="{2262DD46-B607-DD42-BEE6-49892FDCA17C}" destId="{8069119D-BCF8-5748-BE08-CA6CAB214254}" srcOrd="0" destOrd="0" presId="urn:microsoft.com/office/officeart/2005/8/layout/list1"/>
    <dgm:cxn modelId="{FD0FF114-3ABF-3B4F-B7FC-CAFF192A7E61}" type="presParOf" srcId="{8069119D-BCF8-5748-BE08-CA6CAB214254}" destId="{B9DC5915-0599-D64A-A5AB-5B7CF3F10FDB}" srcOrd="0" destOrd="0" presId="urn:microsoft.com/office/officeart/2005/8/layout/list1"/>
    <dgm:cxn modelId="{A11DCD54-4274-8144-824A-2AD9AFE1CA2F}" type="presParOf" srcId="{8069119D-BCF8-5748-BE08-CA6CAB214254}" destId="{1836BA2D-BAAB-404B-A6FB-EC3020819F3E}" srcOrd="1" destOrd="0" presId="urn:microsoft.com/office/officeart/2005/8/layout/list1"/>
    <dgm:cxn modelId="{1031F9B5-3BC6-084D-926B-48A041C95591}" type="presParOf" srcId="{2262DD46-B607-DD42-BEE6-49892FDCA17C}" destId="{B5162453-5210-154D-81D1-9FD32DF4F2D7}" srcOrd="1" destOrd="0" presId="urn:microsoft.com/office/officeart/2005/8/layout/list1"/>
    <dgm:cxn modelId="{C5D31FAB-204D-BD44-9B48-00AFAA248299}" type="presParOf" srcId="{2262DD46-B607-DD42-BEE6-49892FDCA17C}" destId="{8484F2E7-B7BE-F14E-8A5B-B3E54AB1FF04}" srcOrd="2" destOrd="0" presId="urn:microsoft.com/office/officeart/2005/8/layout/list1"/>
    <dgm:cxn modelId="{9746157D-81D5-3645-9A1A-669FDD665E71}" type="presParOf" srcId="{2262DD46-B607-DD42-BEE6-49892FDCA17C}" destId="{C4F35B4B-A446-5D49-B3CD-323B2C80B548}" srcOrd="3" destOrd="0" presId="urn:microsoft.com/office/officeart/2005/8/layout/list1"/>
    <dgm:cxn modelId="{4C3B982A-F6A3-3C4D-8BCF-3097303C7B1B}" type="presParOf" srcId="{2262DD46-B607-DD42-BEE6-49892FDCA17C}" destId="{2D8E9073-1936-3043-AB55-44FF885F965B}" srcOrd="4" destOrd="0" presId="urn:microsoft.com/office/officeart/2005/8/layout/list1"/>
    <dgm:cxn modelId="{D46CC510-A5CD-9745-8248-DFE13FEE1993}" type="presParOf" srcId="{2D8E9073-1936-3043-AB55-44FF885F965B}" destId="{0B7DB574-13C8-B840-81F2-97DBD0C39D3E}" srcOrd="0" destOrd="0" presId="urn:microsoft.com/office/officeart/2005/8/layout/list1"/>
    <dgm:cxn modelId="{449DE951-60F8-4E41-B42C-0B2AD2D9F310}" type="presParOf" srcId="{2D8E9073-1936-3043-AB55-44FF885F965B}" destId="{F8580767-5FDD-A64F-AA9B-EF31B8AD0074}" srcOrd="1" destOrd="0" presId="urn:microsoft.com/office/officeart/2005/8/layout/list1"/>
    <dgm:cxn modelId="{1E18A908-5888-2A4B-8648-A47FB374DD83}" type="presParOf" srcId="{2262DD46-B607-DD42-BEE6-49892FDCA17C}" destId="{7D888138-C9ED-614C-ABF9-49693B7D933F}" srcOrd="5" destOrd="0" presId="urn:microsoft.com/office/officeart/2005/8/layout/list1"/>
    <dgm:cxn modelId="{9B82CE12-E064-A74B-A5CC-C175D75A9CBB}" type="presParOf" srcId="{2262DD46-B607-DD42-BEE6-49892FDCA17C}" destId="{2A593F78-5092-3445-BCCD-3B67C66C5927}" srcOrd="6" destOrd="0" presId="urn:microsoft.com/office/officeart/2005/8/layout/list1"/>
    <dgm:cxn modelId="{6C1E5EF3-4014-A34E-BEC1-13DC115CF616}" type="presParOf" srcId="{2262DD46-B607-DD42-BEE6-49892FDCA17C}" destId="{6212E1DD-6729-7B44-A7E3-B78FCD39EB0B}" srcOrd="7" destOrd="0" presId="urn:microsoft.com/office/officeart/2005/8/layout/list1"/>
    <dgm:cxn modelId="{C690F690-7750-034B-9769-0DD2FEF4332F}" type="presParOf" srcId="{2262DD46-B607-DD42-BEE6-49892FDCA17C}" destId="{67BC377D-F0D2-DE4D-A0B2-2639E159AACA}" srcOrd="8" destOrd="0" presId="urn:microsoft.com/office/officeart/2005/8/layout/list1"/>
    <dgm:cxn modelId="{A9F0CFAF-8B34-774A-9516-4F00BF62DBCD}" type="presParOf" srcId="{67BC377D-F0D2-DE4D-A0B2-2639E159AACA}" destId="{3012F95C-6FFB-3046-8592-DEB3C3C7A5CF}" srcOrd="0" destOrd="0" presId="urn:microsoft.com/office/officeart/2005/8/layout/list1"/>
    <dgm:cxn modelId="{505D4004-53F8-5747-BD77-7A86CCB598DF}" type="presParOf" srcId="{67BC377D-F0D2-DE4D-A0B2-2639E159AACA}" destId="{65A43C6D-9802-D44A-9DAC-83AF070446EE}" srcOrd="1" destOrd="0" presId="urn:microsoft.com/office/officeart/2005/8/layout/list1"/>
    <dgm:cxn modelId="{EA67129D-4B07-4740-AF33-9039F2F43FEA}" type="presParOf" srcId="{2262DD46-B607-DD42-BEE6-49892FDCA17C}" destId="{E7F13A55-CD37-784A-9D61-DA834E7EA096}" srcOrd="9" destOrd="0" presId="urn:microsoft.com/office/officeart/2005/8/layout/list1"/>
    <dgm:cxn modelId="{BC5F6674-0A06-7A43-974D-4BDB40935A32}" type="presParOf" srcId="{2262DD46-B607-DD42-BEE6-49892FDCA17C}" destId="{D049BF77-6076-EF44-87F4-F3E08765367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EF113-A224-4573-8505-45048E9B571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EA24CFA-EFAA-4F97-8C42-B090439E5D26}">
      <dgm:prSet/>
      <dgm:spPr>
        <a:solidFill>
          <a:srgbClr val="AE3B3A"/>
        </a:solidFill>
      </dgm:spPr>
      <dgm:t>
        <a:bodyPr/>
        <a:lstStyle/>
        <a:p>
          <a:r>
            <a:rPr lang="en-US" dirty="0"/>
            <a:t>Situation 1:  </a:t>
          </a:r>
        </a:p>
      </dgm:t>
    </dgm:pt>
    <dgm:pt modelId="{6A0E5714-D6CD-404F-89ED-A4BAAD683E2C}" type="parTrans" cxnId="{EE78444D-E1AE-495D-9397-4C7CD92776E1}">
      <dgm:prSet/>
      <dgm:spPr/>
      <dgm:t>
        <a:bodyPr/>
        <a:lstStyle/>
        <a:p>
          <a:endParaRPr lang="en-US"/>
        </a:p>
      </dgm:t>
    </dgm:pt>
    <dgm:pt modelId="{41AFB98F-706C-4FF8-8A35-B22E54536728}" type="sibTrans" cxnId="{EE78444D-E1AE-495D-9397-4C7CD92776E1}">
      <dgm:prSet/>
      <dgm:spPr/>
      <dgm:t>
        <a:bodyPr/>
        <a:lstStyle/>
        <a:p>
          <a:endParaRPr lang="en-US"/>
        </a:p>
      </dgm:t>
    </dgm:pt>
    <dgm:pt modelId="{8F4C97BF-985C-4AE0-AC59-050970C6E2DB}">
      <dgm:prSet custT="1"/>
      <dgm:spPr>
        <a:ln>
          <a:solidFill>
            <a:srgbClr val="AE3B3A"/>
          </a:solidFill>
        </a:ln>
      </dgm:spPr>
      <dgm:t>
        <a:bodyPr/>
        <a:lstStyle/>
        <a:p>
          <a:r>
            <a:rPr lang="en-US" sz="2400" baseline="0" dirty="0"/>
            <a:t>First and second subject randomized at each site.</a:t>
          </a:r>
          <a:endParaRPr lang="en-US" sz="2400" dirty="0"/>
        </a:p>
      </dgm:t>
    </dgm:pt>
    <dgm:pt modelId="{B7AEC4A1-3E8C-4D5B-BABD-381C5C1C0FA6}" type="parTrans" cxnId="{E7CC67EF-9014-43A2-BF80-257386E57845}">
      <dgm:prSet/>
      <dgm:spPr/>
      <dgm:t>
        <a:bodyPr/>
        <a:lstStyle/>
        <a:p>
          <a:endParaRPr lang="en-US"/>
        </a:p>
      </dgm:t>
    </dgm:pt>
    <dgm:pt modelId="{61B22B3E-F23E-407D-9E12-0AC31E093DCC}" type="sibTrans" cxnId="{E7CC67EF-9014-43A2-BF80-257386E57845}">
      <dgm:prSet/>
      <dgm:spPr/>
      <dgm:t>
        <a:bodyPr/>
        <a:lstStyle/>
        <a:p>
          <a:endParaRPr lang="en-US"/>
        </a:p>
      </dgm:t>
    </dgm:pt>
    <dgm:pt modelId="{9291D8CB-9E2D-4BC7-A566-D6EA4CCA7251}">
      <dgm:prSet custT="1"/>
      <dgm:spPr>
        <a:ln>
          <a:solidFill>
            <a:srgbClr val="AE3B3A"/>
          </a:solidFill>
        </a:ln>
      </dgm:spPr>
      <dgm:t>
        <a:bodyPr/>
        <a:lstStyle/>
        <a:p>
          <a:r>
            <a:rPr lang="en-US" sz="2400" baseline="0" dirty="0"/>
            <a:t>If any clinical symptom criteria for rescue surgery are met </a:t>
          </a:r>
          <a:r>
            <a:rPr lang="en-US" sz="2400" b="1" u="sng" baseline="0" dirty="0"/>
            <a:t>and</a:t>
          </a:r>
          <a:r>
            <a:rPr lang="en-US" sz="2400" baseline="0" dirty="0"/>
            <a:t> at least one of the radiographic criteria for surgery are met at any time, the site should initiate the adjudication procedure by the CRC.</a:t>
          </a:r>
          <a:endParaRPr lang="en-US" sz="2400" dirty="0"/>
        </a:p>
      </dgm:t>
    </dgm:pt>
    <dgm:pt modelId="{98B61F69-D2D4-4934-911F-E2774DE4EFC5}" type="parTrans" cxnId="{C0D65EBC-08DC-4B1A-9A96-DBE32F34006F}">
      <dgm:prSet/>
      <dgm:spPr/>
      <dgm:t>
        <a:bodyPr/>
        <a:lstStyle/>
        <a:p>
          <a:endParaRPr lang="en-US"/>
        </a:p>
      </dgm:t>
    </dgm:pt>
    <dgm:pt modelId="{7A558C02-C449-4224-9B42-67FDC7D9DF18}" type="sibTrans" cxnId="{C0D65EBC-08DC-4B1A-9A96-DBE32F34006F}">
      <dgm:prSet/>
      <dgm:spPr/>
      <dgm:t>
        <a:bodyPr/>
        <a:lstStyle/>
        <a:p>
          <a:endParaRPr lang="en-US"/>
        </a:p>
      </dgm:t>
    </dgm:pt>
    <dgm:pt modelId="{0F2163ED-A4E5-4C4B-8774-2004A92DA721}">
      <dgm:prSet custT="1"/>
      <dgm:spPr>
        <a:ln>
          <a:solidFill>
            <a:srgbClr val="AE3B3A"/>
          </a:solidFill>
        </a:ln>
      </dgm:spPr>
      <dgm:t>
        <a:bodyPr/>
        <a:lstStyle/>
        <a:p>
          <a:r>
            <a:rPr lang="en-US" sz="2400" baseline="0" dirty="0"/>
            <a:t>Adjudication request should be initiated separately at 90-day and 180-day visit. (QC purposes only). </a:t>
          </a:r>
          <a:endParaRPr lang="en-US" sz="2400" dirty="0"/>
        </a:p>
      </dgm:t>
    </dgm:pt>
    <dgm:pt modelId="{F91D54BE-A439-8841-BD61-F16E5ABE633A}" type="parTrans" cxnId="{7120B3EB-33F9-1B44-AA8A-7770D14955E8}">
      <dgm:prSet/>
      <dgm:spPr/>
      <dgm:t>
        <a:bodyPr/>
        <a:lstStyle/>
        <a:p>
          <a:endParaRPr lang="en-US"/>
        </a:p>
      </dgm:t>
    </dgm:pt>
    <dgm:pt modelId="{10CFC2B2-C598-D04F-8297-9906244FB5AC}" type="sibTrans" cxnId="{7120B3EB-33F9-1B44-AA8A-7770D14955E8}">
      <dgm:prSet/>
      <dgm:spPr/>
      <dgm:t>
        <a:bodyPr/>
        <a:lstStyle/>
        <a:p>
          <a:endParaRPr lang="en-US"/>
        </a:p>
      </dgm:t>
    </dgm:pt>
    <dgm:pt modelId="{699AD516-57FC-4120-BBF8-7D53A1416F6F}">
      <dgm:prSet/>
      <dgm:spPr>
        <a:solidFill>
          <a:srgbClr val="AE3B3A"/>
        </a:solidFill>
      </dgm:spPr>
      <dgm:t>
        <a:bodyPr/>
        <a:lstStyle/>
        <a:p>
          <a:r>
            <a:rPr lang="en-US"/>
            <a:t>Situation 2:</a:t>
          </a:r>
        </a:p>
      </dgm:t>
    </dgm:pt>
    <dgm:pt modelId="{BA10FEC4-C7E9-4C92-A242-F1D236489A7D}" type="sibTrans" cxnId="{6EE0BE34-E4F6-4AF5-961E-C2D5271A24D1}">
      <dgm:prSet/>
      <dgm:spPr/>
      <dgm:t>
        <a:bodyPr/>
        <a:lstStyle/>
        <a:p>
          <a:endParaRPr lang="en-US"/>
        </a:p>
      </dgm:t>
    </dgm:pt>
    <dgm:pt modelId="{B6367F8E-D416-43E2-9DD0-769CC1257AA1}" type="parTrans" cxnId="{6EE0BE34-E4F6-4AF5-961E-C2D5271A24D1}">
      <dgm:prSet/>
      <dgm:spPr/>
      <dgm:t>
        <a:bodyPr/>
        <a:lstStyle/>
        <a:p>
          <a:endParaRPr lang="en-US"/>
        </a:p>
      </dgm:t>
    </dgm:pt>
    <dgm:pt modelId="{56B7B035-A801-8F40-AF1A-19036369AF45}" type="pres">
      <dgm:prSet presAssocID="{BF4EF113-A224-4573-8505-45048E9B571D}" presName="linear" presStyleCnt="0">
        <dgm:presLayoutVars>
          <dgm:dir/>
          <dgm:animLvl val="lvl"/>
          <dgm:resizeHandles val="exact"/>
        </dgm:presLayoutVars>
      </dgm:prSet>
      <dgm:spPr/>
    </dgm:pt>
    <dgm:pt modelId="{0C7E650F-111E-D245-B62E-CCEF94494BAE}" type="pres">
      <dgm:prSet presAssocID="{FEA24CFA-EFAA-4F97-8C42-B090439E5D26}" presName="parentLin" presStyleCnt="0"/>
      <dgm:spPr/>
    </dgm:pt>
    <dgm:pt modelId="{6A8AE2B9-D42A-CB4C-B971-A54DEBF83331}" type="pres">
      <dgm:prSet presAssocID="{FEA24CFA-EFAA-4F97-8C42-B090439E5D26}" presName="parentLeftMargin" presStyleLbl="node1" presStyleIdx="0" presStyleCnt="2"/>
      <dgm:spPr/>
    </dgm:pt>
    <dgm:pt modelId="{A83A947E-2C85-CC49-8A8D-E039355E7B0E}" type="pres">
      <dgm:prSet presAssocID="{FEA24CFA-EFAA-4F97-8C42-B090439E5D26}" presName="parentText" presStyleLbl="node1" presStyleIdx="0" presStyleCnt="2" custLinFactNeighborX="-7001" custLinFactNeighborY="8045">
        <dgm:presLayoutVars>
          <dgm:chMax val="0"/>
          <dgm:bulletEnabled val="1"/>
        </dgm:presLayoutVars>
      </dgm:prSet>
      <dgm:spPr/>
    </dgm:pt>
    <dgm:pt modelId="{5D052F36-36F0-6B4B-AF79-8229D69AFACE}" type="pres">
      <dgm:prSet presAssocID="{FEA24CFA-EFAA-4F97-8C42-B090439E5D26}" presName="negativeSpace" presStyleCnt="0"/>
      <dgm:spPr/>
    </dgm:pt>
    <dgm:pt modelId="{CAF6AF48-4959-D541-9941-58D375C3396A}" type="pres">
      <dgm:prSet presAssocID="{FEA24CFA-EFAA-4F97-8C42-B090439E5D26}" presName="childText" presStyleLbl="conFgAcc1" presStyleIdx="0" presStyleCnt="2">
        <dgm:presLayoutVars>
          <dgm:bulletEnabled val="1"/>
        </dgm:presLayoutVars>
      </dgm:prSet>
      <dgm:spPr/>
    </dgm:pt>
    <dgm:pt modelId="{68F3CA02-99DD-994B-8A75-E394D5659A0B}" type="pres">
      <dgm:prSet presAssocID="{41AFB98F-706C-4FF8-8A35-B22E54536728}" presName="spaceBetweenRectangles" presStyleCnt="0"/>
      <dgm:spPr/>
    </dgm:pt>
    <dgm:pt modelId="{0530D2EB-F31D-E847-9032-ACC1463BC1EA}" type="pres">
      <dgm:prSet presAssocID="{699AD516-57FC-4120-BBF8-7D53A1416F6F}" presName="parentLin" presStyleCnt="0"/>
      <dgm:spPr/>
    </dgm:pt>
    <dgm:pt modelId="{8E3EDE2F-5ADB-8D4C-9DAF-3D3693769882}" type="pres">
      <dgm:prSet presAssocID="{699AD516-57FC-4120-BBF8-7D53A1416F6F}" presName="parentLeftMargin" presStyleLbl="node1" presStyleIdx="0" presStyleCnt="2"/>
      <dgm:spPr/>
    </dgm:pt>
    <dgm:pt modelId="{BC7F2BC7-6A49-5C43-AABB-9A6D7C2C8191}" type="pres">
      <dgm:prSet presAssocID="{699AD516-57FC-4120-BBF8-7D53A1416F6F}" presName="parentText" presStyleLbl="node1" presStyleIdx="1" presStyleCnt="2">
        <dgm:presLayoutVars>
          <dgm:chMax val="0"/>
          <dgm:bulletEnabled val="1"/>
        </dgm:presLayoutVars>
      </dgm:prSet>
      <dgm:spPr/>
    </dgm:pt>
    <dgm:pt modelId="{9E3FB121-F6E8-E046-8787-73C785820466}" type="pres">
      <dgm:prSet presAssocID="{699AD516-57FC-4120-BBF8-7D53A1416F6F}" presName="negativeSpace" presStyleCnt="0"/>
      <dgm:spPr/>
    </dgm:pt>
    <dgm:pt modelId="{EDFA7A3B-FAE2-2E41-90A2-7FEC181ED55F}" type="pres">
      <dgm:prSet presAssocID="{699AD516-57FC-4120-BBF8-7D53A1416F6F}" presName="childText" presStyleLbl="conFgAcc1" presStyleIdx="1" presStyleCnt="2">
        <dgm:presLayoutVars>
          <dgm:bulletEnabled val="1"/>
        </dgm:presLayoutVars>
      </dgm:prSet>
      <dgm:spPr/>
    </dgm:pt>
  </dgm:ptLst>
  <dgm:cxnLst>
    <dgm:cxn modelId="{CB84551C-BF60-4943-8AE7-14ED2AAA9F77}" type="presOf" srcId="{699AD516-57FC-4120-BBF8-7D53A1416F6F}" destId="{BC7F2BC7-6A49-5C43-AABB-9A6D7C2C8191}" srcOrd="1" destOrd="0" presId="urn:microsoft.com/office/officeart/2005/8/layout/list1"/>
    <dgm:cxn modelId="{6EE0BE34-E4F6-4AF5-961E-C2D5271A24D1}" srcId="{BF4EF113-A224-4573-8505-45048E9B571D}" destId="{699AD516-57FC-4120-BBF8-7D53A1416F6F}" srcOrd="1" destOrd="0" parTransId="{B6367F8E-D416-43E2-9DD0-769CC1257AA1}" sibTransId="{BA10FEC4-C7E9-4C92-A242-F1D236489A7D}"/>
    <dgm:cxn modelId="{EE78444D-E1AE-495D-9397-4C7CD92776E1}" srcId="{BF4EF113-A224-4573-8505-45048E9B571D}" destId="{FEA24CFA-EFAA-4F97-8C42-B090439E5D26}" srcOrd="0" destOrd="0" parTransId="{6A0E5714-D6CD-404F-89ED-A4BAAD683E2C}" sibTransId="{41AFB98F-706C-4FF8-8A35-B22E54536728}"/>
    <dgm:cxn modelId="{820AF06B-8D05-8D44-91AC-ED3A6B585D73}" type="presOf" srcId="{9291D8CB-9E2D-4BC7-A566-D6EA4CCA7251}" destId="{EDFA7A3B-FAE2-2E41-90A2-7FEC181ED55F}" srcOrd="0" destOrd="0" presId="urn:microsoft.com/office/officeart/2005/8/layout/list1"/>
    <dgm:cxn modelId="{BA0E9B6C-627D-4B4B-AC55-63EBFEC761EF}" type="presOf" srcId="{BF4EF113-A224-4573-8505-45048E9B571D}" destId="{56B7B035-A801-8F40-AF1A-19036369AF45}" srcOrd="0" destOrd="0" presId="urn:microsoft.com/office/officeart/2005/8/layout/list1"/>
    <dgm:cxn modelId="{0B3DB486-D199-434D-8718-28CFF7AEDA69}" type="presOf" srcId="{8F4C97BF-985C-4AE0-AC59-050970C6E2DB}" destId="{CAF6AF48-4959-D541-9941-58D375C3396A}" srcOrd="0" destOrd="0" presId="urn:microsoft.com/office/officeart/2005/8/layout/list1"/>
    <dgm:cxn modelId="{C0D65EBC-08DC-4B1A-9A96-DBE32F34006F}" srcId="{699AD516-57FC-4120-BBF8-7D53A1416F6F}" destId="{9291D8CB-9E2D-4BC7-A566-D6EA4CCA7251}" srcOrd="0" destOrd="0" parTransId="{98B61F69-D2D4-4934-911F-E2774DE4EFC5}" sibTransId="{7A558C02-C449-4224-9B42-67FDC7D9DF18}"/>
    <dgm:cxn modelId="{8BC1A9C3-2D82-3048-9A3F-1E17E6F0EF11}" type="presOf" srcId="{0F2163ED-A4E5-4C4B-8774-2004A92DA721}" destId="{CAF6AF48-4959-D541-9941-58D375C3396A}" srcOrd="0" destOrd="1" presId="urn:microsoft.com/office/officeart/2005/8/layout/list1"/>
    <dgm:cxn modelId="{E360D6D3-A476-D444-AC0B-8D868270B92F}" type="presOf" srcId="{699AD516-57FC-4120-BBF8-7D53A1416F6F}" destId="{8E3EDE2F-5ADB-8D4C-9DAF-3D3693769882}" srcOrd="0" destOrd="0" presId="urn:microsoft.com/office/officeart/2005/8/layout/list1"/>
    <dgm:cxn modelId="{89105CD4-876F-B743-8C10-D55B32D1EA0F}" type="presOf" srcId="{FEA24CFA-EFAA-4F97-8C42-B090439E5D26}" destId="{A83A947E-2C85-CC49-8A8D-E039355E7B0E}" srcOrd="1" destOrd="0" presId="urn:microsoft.com/office/officeart/2005/8/layout/list1"/>
    <dgm:cxn modelId="{7120B3EB-33F9-1B44-AA8A-7770D14955E8}" srcId="{FEA24CFA-EFAA-4F97-8C42-B090439E5D26}" destId="{0F2163ED-A4E5-4C4B-8774-2004A92DA721}" srcOrd="1" destOrd="0" parTransId="{F91D54BE-A439-8841-BD61-F16E5ABE633A}" sibTransId="{10CFC2B2-C598-D04F-8297-9906244FB5AC}"/>
    <dgm:cxn modelId="{E7CC67EF-9014-43A2-BF80-257386E57845}" srcId="{FEA24CFA-EFAA-4F97-8C42-B090439E5D26}" destId="{8F4C97BF-985C-4AE0-AC59-050970C6E2DB}" srcOrd="0" destOrd="0" parTransId="{B7AEC4A1-3E8C-4D5B-BABD-381C5C1C0FA6}" sibTransId="{61B22B3E-F23E-407D-9E12-0AC31E093DCC}"/>
    <dgm:cxn modelId="{C060BEF9-DA40-0945-9DCD-BBD9BD5D1C3B}" type="presOf" srcId="{FEA24CFA-EFAA-4F97-8C42-B090439E5D26}" destId="{6A8AE2B9-D42A-CB4C-B971-A54DEBF83331}" srcOrd="0" destOrd="0" presId="urn:microsoft.com/office/officeart/2005/8/layout/list1"/>
    <dgm:cxn modelId="{F1BEACDE-D0A7-654B-83B9-0806D25E59FC}" type="presParOf" srcId="{56B7B035-A801-8F40-AF1A-19036369AF45}" destId="{0C7E650F-111E-D245-B62E-CCEF94494BAE}" srcOrd="0" destOrd="0" presId="urn:microsoft.com/office/officeart/2005/8/layout/list1"/>
    <dgm:cxn modelId="{164FA5CD-CE49-384F-B103-8178EC68ABBC}" type="presParOf" srcId="{0C7E650F-111E-D245-B62E-CCEF94494BAE}" destId="{6A8AE2B9-D42A-CB4C-B971-A54DEBF83331}" srcOrd="0" destOrd="0" presId="urn:microsoft.com/office/officeart/2005/8/layout/list1"/>
    <dgm:cxn modelId="{4D96F4EA-3869-7D4E-8EA5-2974FCD595B5}" type="presParOf" srcId="{0C7E650F-111E-D245-B62E-CCEF94494BAE}" destId="{A83A947E-2C85-CC49-8A8D-E039355E7B0E}" srcOrd="1" destOrd="0" presId="urn:microsoft.com/office/officeart/2005/8/layout/list1"/>
    <dgm:cxn modelId="{951C9906-6476-2645-B998-55D20121BA55}" type="presParOf" srcId="{56B7B035-A801-8F40-AF1A-19036369AF45}" destId="{5D052F36-36F0-6B4B-AF79-8229D69AFACE}" srcOrd="1" destOrd="0" presId="urn:microsoft.com/office/officeart/2005/8/layout/list1"/>
    <dgm:cxn modelId="{941E951B-75F8-3848-8D4A-779C0B877D98}" type="presParOf" srcId="{56B7B035-A801-8F40-AF1A-19036369AF45}" destId="{CAF6AF48-4959-D541-9941-58D375C3396A}" srcOrd="2" destOrd="0" presId="urn:microsoft.com/office/officeart/2005/8/layout/list1"/>
    <dgm:cxn modelId="{E926E1FA-32C9-F24B-8643-2ED123D3F58F}" type="presParOf" srcId="{56B7B035-A801-8F40-AF1A-19036369AF45}" destId="{68F3CA02-99DD-994B-8A75-E394D5659A0B}" srcOrd="3" destOrd="0" presId="urn:microsoft.com/office/officeart/2005/8/layout/list1"/>
    <dgm:cxn modelId="{BED97429-9AE6-2341-8AC1-C9131A7FA63E}" type="presParOf" srcId="{56B7B035-A801-8F40-AF1A-19036369AF45}" destId="{0530D2EB-F31D-E847-9032-ACC1463BC1EA}" srcOrd="4" destOrd="0" presId="urn:microsoft.com/office/officeart/2005/8/layout/list1"/>
    <dgm:cxn modelId="{C6A97B70-0846-974C-B7EF-EE08571C0B38}" type="presParOf" srcId="{0530D2EB-F31D-E847-9032-ACC1463BC1EA}" destId="{8E3EDE2F-5ADB-8D4C-9DAF-3D3693769882}" srcOrd="0" destOrd="0" presId="urn:microsoft.com/office/officeart/2005/8/layout/list1"/>
    <dgm:cxn modelId="{943FB7EC-760D-524E-A932-6137ACB530D0}" type="presParOf" srcId="{0530D2EB-F31D-E847-9032-ACC1463BC1EA}" destId="{BC7F2BC7-6A49-5C43-AABB-9A6D7C2C8191}" srcOrd="1" destOrd="0" presId="urn:microsoft.com/office/officeart/2005/8/layout/list1"/>
    <dgm:cxn modelId="{20194C7D-E8CC-104C-92E6-F98296F6886D}" type="presParOf" srcId="{56B7B035-A801-8F40-AF1A-19036369AF45}" destId="{9E3FB121-F6E8-E046-8787-73C785820466}" srcOrd="5" destOrd="0" presId="urn:microsoft.com/office/officeart/2005/8/layout/list1"/>
    <dgm:cxn modelId="{8C4FBDEB-A3A3-E243-83F2-8810E33A30F1}" type="presParOf" srcId="{56B7B035-A801-8F40-AF1A-19036369AF45}" destId="{EDFA7A3B-FAE2-2E41-90A2-7FEC181ED5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4EF113-A224-4573-8505-45048E9B571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EA24CFA-EFAA-4F97-8C42-B090439E5D26}">
      <dgm:prSet/>
      <dgm:spPr>
        <a:solidFill>
          <a:srgbClr val="AE3B3A"/>
        </a:solidFill>
      </dgm:spPr>
      <dgm:t>
        <a:bodyPr/>
        <a:lstStyle/>
        <a:p>
          <a:r>
            <a:rPr lang="en-US" dirty="0"/>
            <a:t>Situation 3:  </a:t>
          </a:r>
        </a:p>
      </dgm:t>
    </dgm:pt>
    <dgm:pt modelId="{6A0E5714-D6CD-404F-89ED-A4BAAD683E2C}" type="parTrans" cxnId="{EE78444D-E1AE-495D-9397-4C7CD92776E1}">
      <dgm:prSet/>
      <dgm:spPr/>
      <dgm:t>
        <a:bodyPr/>
        <a:lstStyle/>
        <a:p>
          <a:endParaRPr lang="en-US"/>
        </a:p>
      </dgm:t>
    </dgm:pt>
    <dgm:pt modelId="{41AFB98F-706C-4FF8-8A35-B22E54536728}" type="sibTrans" cxnId="{EE78444D-E1AE-495D-9397-4C7CD92776E1}">
      <dgm:prSet/>
      <dgm:spPr/>
      <dgm:t>
        <a:bodyPr/>
        <a:lstStyle/>
        <a:p>
          <a:endParaRPr lang="en-US"/>
        </a:p>
      </dgm:t>
    </dgm:pt>
    <dgm:pt modelId="{8F4C97BF-985C-4AE0-AC59-050970C6E2DB}">
      <dgm:prSet/>
      <dgm:spPr>
        <a:ln>
          <a:solidFill>
            <a:srgbClr val="AE3B3A"/>
          </a:solidFill>
        </a:ln>
      </dgm:spPr>
      <dgm:t>
        <a:bodyPr/>
        <a:lstStyle/>
        <a:p>
          <a:r>
            <a:rPr lang="en-US" baseline="0" dirty="0"/>
            <a:t>If the site treating physician believes that a subject needs rescue surgery but did not meet the CRC clinical and radiographic criteria for rescue surgery. </a:t>
          </a:r>
          <a:endParaRPr lang="en-US" dirty="0"/>
        </a:p>
      </dgm:t>
    </dgm:pt>
    <dgm:pt modelId="{B7AEC4A1-3E8C-4D5B-BABD-381C5C1C0FA6}" type="parTrans" cxnId="{E7CC67EF-9014-43A2-BF80-257386E57845}">
      <dgm:prSet/>
      <dgm:spPr/>
      <dgm:t>
        <a:bodyPr/>
        <a:lstStyle/>
        <a:p>
          <a:endParaRPr lang="en-US"/>
        </a:p>
      </dgm:t>
    </dgm:pt>
    <dgm:pt modelId="{61B22B3E-F23E-407D-9E12-0AC31E093DCC}" type="sibTrans" cxnId="{E7CC67EF-9014-43A2-BF80-257386E57845}">
      <dgm:prSet/>
      <dgm:spPr/>
      <dgm:t>
        <a:bodyPr/>
        <a:lstStyle/>
        <a:p>
          <a:endParaRPr lang="en-US"/>
        </a:p>
      </dgm:t>
    </dgm:pt>
    <dgm:pt modelId="{699AD516-57FC-4120-BBF8-7D53A1416F6F}">
      <dgm:prSet/>
      <dgm:spPr>
        <a:solidFill>
          <a:srgbClr val="AE3B3A"/>
        </a:solidFill>
        <a:ln>
          <a:solidFill>
            <a:srgbClr val="AE3B3A"/>
          </a:solidFill>
        </a:ln>
      </dgm:spPr>
      <dgm:t>
        <a:bodyPr/>
        <a:lstStyle/>
        <a:p>
          <a:r>
            <a:rPr lang="en-US" dirty="0"/>
            <a:t>Situation 4:</a:t>
          </a:r>
        </a:p>
      </dgm:t>
    </dgm:pt>
    <dgm:pt modelId="{B6367F8E-D416-43E2-9DD0-769CC1257AA1}" type="parTrans" cxnId="{6EE0BE34-E4F6-4AF5-961E-C2D5271A24D1}">
      <dgm:prSet/>
      <dgm:spPr/>
      <dgm:t>
        <a:bodyPr/>
        <a:lstStyle/>
        <a:p>
          <a:endParaRPr lang="en-US"/>
        </a:p>
      </dgm:t>
    </dgm:pt>
    <dgm:pt modelId="{BA10FEC4-C7E9-4C92-A242-F1D236489A7D}" type="sibTrans" cxnId="{6EE0BE34-E4F6-4AF5-961E-C2D5271A24D1}">
      <dgm:prSet/>
      <dgm:spPr/>
      <dgm:t>
        <a:bodyPr/>
        <a:lstStyle/>
        <a:p>
          <a:endParaRPr lang="en-US"/>
        </a:p>
      </dgm:t>
    </dgm:pt>
    <dgm:pt modelId="{9291D8CB-9E2D-4BC7-A566-D6EA4CCA7251}">
      <dgm:prSet/>
      <dgm:spPr>
        <a:ln>
          <a:solidFill>
            <a:srgbClr val="AE3B3A"/>
          </a:solidFill>
        </a:ln>
      </dgm:spPr>
      <dgm:t>
        <a:bodyPr/>
        <a:lstStyle/>
        <a:p>
          <a:r>
            <a:rPr lang="en-US" baseline="0" dirty="0"/>
            <a:t>If the clinical situation is determined to be emergent, the site PI or treating neurosurgeon can proceed with surgery before CRC review.  </a:t>
          </a:r>
          <a:endParaRPr lang="en-US" dirty="0"/>
        </a:p>
      </dgm:t>
    </dgm:pt>
    <dgm:pt modelId="{98B61F69-D2D4-4934-911F-E2774DE4EFC5}" type="parTrans" cxnId="{C0D65EBC-08DC-4B1A-9A96-DBE32F34006F}">
      <dgm:prSet/>
      <dgm:spPr/>
      <dgm:t>
        <a:bodyPr/>
        <a:lstStyle/>
        <a:p>
          <a:endParaRPr lang="en-US"/>
        </a:p>
      </dgm:t>
    </dgm:pt>
    <dgm:pt modelId="{7A558C02-C449-4224-9B42-67FDC7D9DF18}" type="sibTrans" cxnId="{C0D65EBC-08DC-4B1A-9A96-DBE32F34006F}">
      <dgm:prSet/>
      <dgm:spPr/>
      <dgm:t>
        <a:bodyPr/>
        <a:lstStyle/>
        <a:p>
          <a:endParaRPr lang="en-US"/>
        </a:p>
      </dgm:t>
    </dgm:pt>
    <dgm:pt modelId="{0DDE79C4-8FC0-CE4D-983F-F4381F423D23}">
      <dgm:prSet/>
      <dgm:spPr>
        <a:ln>
          <a:solidFill>
            <a:srgbClr val="AE3B3A"/>
          </a:solidFill>
        </a:ln>
      </dgm:spPr>
      <dgm:t>
        <a:bodyPr/>
        <a:lstStyle/>
        <a:p>
          <a:r>
            <a:rPr lang="en-US" dirty="0"/>
            <a:t>A post-hoc review by the CRC is still the primary endpoint. </a:t>
          </a:r>
        </a:p>
      </dgm:t>
    </dgm:pt>
    <dgm:pt modelId="{33ED75AE-E8AB-4E42-9F98-12BC4C67ADAC}" type="parTrans" cxnId="{F4575386-256F-B04C-A4C3-FE6A5FE0B487}">
      <dgm:prSet/>
      <dgm:spPr/>
      <dgm:t>
        <a:bodyPr/>
        <a:lstStyle/>
        <a:p>
          <a:endParaRPr lang="en-US"/>
        </a:p>
      </dgm:t>
    </dgm:pt>
    <dgm:pt modelId="{EB5A502E-3054-4B49-936F-73617AD428AB}" type="sibTrans" cxnId="{F4575386-256F-B04C-A4C3-FE6A5FE0B487}">
      <dgm:prSet/>
      <dgm:spPr/>
      <dgm:t>
        <a:bodyPr/>
        <a:lstStyle/>
        <a:p>
          <a:endParaRPr lang="en-US"/>
        </a:p>
      </dgm:t>
    </dgm:pt>
    <dgm:pt modelId="{56B7B035-A801-8F40-AF1A-19036369AF45}" type="pres">
      <dgm:prSet presAssocID="{BF4EF113-A224-4573-8505-45048E9B571D}" presName="linear" presStyleCnt="0">
        <dgm:presLayoutVars>
          <dgm:dir/>
          <dgm:animLvl val="lvl"/>
          <dgm:resizeHandles val="exact"/>
        </dgm:presLayoutVars>
      </dgm:prSet>
      <dgm:spPr/>
    </dgm:pt>
    <dgm:pt modelId="{0C7E650F-111E-D245-B62E-CCEF94494BAE}" type="pres">
      <dgm:prSet presAssocID="{FEA24CFA-EFAA-4F97-8C42-B090439E5D26}" presName="parentLin" presStyleCnt="0"/>
      <dgm:spPr/>
    </dgm:pt>
    <dgm:pt modelId="{6A8AE2B9-D42A-CB4C-B971-A54DEBF83331}" type="pres">
      <dgm:prSet presAssocID="{FEA24CFA-EFAA-4F97-8C42-B090439E5D26}" presName="parentLeftMargin" presStyleLbl="node1" presStyleIdx="0" presStyleCnt="2"/>
      <dgm:spPr/>
    </dgm:pt>
    <dgm:pt modelId="{A83A947E-2C85-CC49-8A8D-E039355E7B0E}" type="pres">
      <dgm:prSet presAssocID="{FEA24CFA-EFAA-4F97-8C42-B090439E5D26}" presName="parentText" presStyleLbl="node1" presStyleIdx="0" presStyleCnt="2">
        <dgm:presLayoutVars>
          <dgm:chMax val="0"/>
          <dgm:bulletEnabled val="1"/>
        </dgm:presLayoutVars>
      </dgm:prSet>
      <dgm:spPr/>
    </dgm:pt>
    <dgm:pt modelId="{5D052F36-36F0-6B4B-AF79-8229D69AFACE}" type="pres">
      <dgm:prSet presAssocID="{FEA24CFA-EFAA-4F97-8C42-B090439E5D26}" presName="negativeSpace" presStyleCnt="0"/>
      <dgm:spPr/>
    </dgm:pt>
    <dgm:pt modelId="{CAF6AF48-4959-D541-9941-58D375C3396A}" type="pres">
      <dgm:prSet presAssocID="{FEA24CFA-EFAA-4F97-8C42-B090439E5D26}" presName="childText" presStyleLbl="conFgAcc1" presStyleIdx="0" presStyleCnt="2">
        <dgm:presLayoutVars>
          <dgm:bulletEnabled val="1"/>
        </dgm:presLayoutVars>
      </dgm:prSet>
      <dgm:spPr/>
    </dgm:pt>
    <dgm:pt modelId="{68F3CA02-99DD-994B-8A75-E394D5659A0B}" type="pres">
      <dgm:prSet presAssocID="{41AFB98F-706C-4FF8-8A35-B22E54536728}" presName="spaceBetweenRectangles" presStyleCnt="0"/>
      <dgm:spPr/>
    </dgm:pt>
    <dgm:pt modelId="{0530D2EB-F31D-E847-9032-ACC1463BC1EA}" type="pres">
      <dgm:prSet presAssocID="{699AD516-57FC-4120-BBF8-7D53A1416F6F}" presName="parentLin" presStyleCnt="0"/>
      <dgm:spPr/>
    </dgm:pt>
    <dgm:pt modelId="{8E3EDE2F-5ADB-8D4C-9DAF-3D3693769882}" type="pres">
      <dgm:prSet presAssocID="{699AD516-57FC-4120-BBF8-7D53A1416F6F}" presName="parentLeftMargin" presStyleLbl="node1" presStyleIdx="0" presStyleCnt="2"/>
      <dgm:spPr/>
    </dgm:pt>
    <dgm:pt modelId="{BC7F2BC7-6A49-5C43-AABB-9A6D7C2C8191}" type="pres">
      <dgm:prSet presAssocID="{699AD516-57FC-4120-BBF8-7D53A1416F6F}" presName="parentText" presStyleLbl="node1" presStyleIdx="1" presStyleCnt="2">
        <dgm:presLayoutVars>
          <dgm:chMax val="0"/>
          <dgm:bulletEnabled val="1"/>
        </dgm:presLayoutVars>
      </dgm:prSet>
      <dgm:spPr/>
    </dgm:pt>
    <dgm:pt modelId="{9E3FB121-F6E8-E046-8787-73C785820466}" type="pres">
      <dgm:prSet presAssocID="{699AD516-57FC-4120-BBF8-7D53A1416F6F}" presName="negativeSpace" presStyleCnt="0"/>
      <dgm:spPr/>
    </dgm:pt>
    <dgm:pt modelId="{EDFA7A3B-FAE2-2E41-90A2-7FEC181ED55F}" type="pres">
      <dgm:prSet presAssocID="{699AD516-57FC-4120-BBF8-7D53A1416F6F}" presName="childText" presStyleLbl="conFgAcc1" presStyleIdx="1" presStyleCnt="2">
        <dgm:presLayoutVars>
          <dgm:bulletEnabled val="1"/>
        </dgm:presLayoutVars>
      </dgm:prSet>
      <dgm:spPr/>
    </dgm:pt>
  </dgm:ptLst>
  <dgm:cxnLst>
    <dgm:cxn modelId="{CB84551C-BF60-4943-8AE7-14ED2AAA9F77}" type="presOf" srcId="{699AD516-57FC-4120-BBF8-7D53A1416F6F}" destId="{BC7F2BC7-6A49-5C43-AABB-9A6D7C2C8191}" srcOrd="1" destOrd="0" presId="urn:microsoft.com/office/officeart/2005/8/layout/list1"/>
    <dgm:cxn modelId="{6EE0BE34-E4F6-4AF5-961E-C2D5271A24D1}" srcId="{BF4EF113-A224-4573-8505-45048E9B571D}" destId="{699AD516-57FC-4120-BBF8-7D53A1416F6F}" srcOrd="1" destOrd="0" parTransId="{B6367F8E-D416-43E2-9DD0-769CC1257AA1}" sibTransId="{BA10FEC4-C7E9-4C92-A242-F1D236489A7D}"/>
    <dgm:cxn modelId="{EE78444D-E1AE-495D-9397-4C7CD92776E1}" srcId="{BF4EF113-A224-4573-8505-45048E9B571D}" destId="{FEA24CFA-EFAA-4F97-8C42-B090439E5D26}" srcOrd="0" destOrd="0" parTransId="{6A0E5714-D6CD-404F-89ED-A4BAAD683E2C}" sibTransId="{41AFB98F-706C-4FF8-8A35-B22E54536728}"/>
    <dgm:cxn modelId="{820AF06B-8D05-8D44-91AC-ED3A6B585D73}" type="presOf" srcId="{9291D8CB-9E2D-4BC7-A566-D6EA4CCA7251}" destId="{EDFA7A3B-FAE2-2E41-90A2-7FEC181ED55F}" srcOrd="0" destOrd="0" presId="urn:microsoft.com/office/officeart/2005/8/layout/list1"/>
    <dgm:cxn modelId="{BA0E9B6C-627D-4B4B-AC55-63EBFEC761EF}" type="presOf" srcId="{BF4EF113-A224-4573-8505-45048E9B571D}" destId="{56B7B035-A801-8F40-AF1A-19036369AF45}" srcOrd="0" destOrd="0" presId="urn:microsoft.com/office/officeart/2005/8/layout/list1"/>
    <dgm:cxn modelId="{F4575386-256F-B04C-A4C3-FE6A5FE0B487}" srcId="{9291D8CB-9E2D-4BC7-A566-D6EA4CCA7251}" destId="{0DDE79C4-8FC0-CE4D-983F-F4381F423D23}" srcOrd="0" destOrd="0" parTransId="{33ED75AE-E8AB-4E42-9F98-12BC4C67ADAC}" sibTransId="{EB5A502E-3054-4B49-936F-73617AD428AB}"/>
    <dgm:cxn modelId="{0B3DB486-D199-434D-8718-28CFF7AEDA69}" type="presOf" srcId="{8F4C97BF-985C-4AE0-AC59-050970C6E2DB}" destId="{CAF6AF48-4959-D541-9941-58D375C3396A}" srcOrd="0" destOrd="0" presId="urn:microsoft.com/office/officeart/2005/8/layout/list1"/>
    <dgm:cxn modelId="{DFC5018E-CE9E-184E-89D9-229155611BEC}" type="presOf" srcId="{0DDE79C4-8FC0-CE4D-983F-F4381F423D23}" destId="{EDFA7A3B-FAE2-2E41-90A2-7FEC181ED55F}" srcOrd="0" destOrd="1" presId="urn:microsoft.com/office/officeart/2005/8/layout/list1"/>
    <dgm:cxn modelId="{C0D65EBC-08DC-4B1A-9A96-DBE32F34006F}" srcId="{699AD516-57FC-4120-BBF8-7D53A1416F6F}" destId="{9291D8CB-9E2D-4BC7-A566-D6EA4CCA7251}" srcOrd="0" destOrd="0" parTransId="{98B61F69-D2D4-4934-911F-E2774DE4EFC5}" sibTransId="{7A558C02-C449-4224-9B42-67FDC7D9DF18}"/>
    <dgm:cxn modelId="{E360D6D3-A476-D444-AC0B-8D868270B92F}" type="presOf" srcId="{699AD516-57FC-4120-BBF8-7D53A1416F6F}" destId="{8E3EDE2F-5ADB-8D4C-9DAF-3D3693769882}" srcOrd="0" destOrd="0" presId="urn:microsoft.com/office/officeart/2005/8/layout/list1"/>
    <dgm:cxn modelId="{89105CD4-876F-B743-8C10-D55B32D1EA0F}" type="presOf" srcId="{FEA24CFA-EFAA-4F97-8C42-B090439E5D26}" destId="{A83A947E-2C85-CC49-8A8D-E039355E7B0E}" srcOrd="1" destOrd="0" presId="urn:microsoft.com/office/officeart/2005/8/layout/list1"/>
    <dgm:cxn modelId="{E7CC67EF-9014-43A2-BF80-257386E57845}" srcId="{FEA24CFA-EFAA-4F97-8C42-B090439E5D26}" destId="{8F4C97BF-985C-4AE0-AC59-050970C6E2DB}" srcOrd="0" destOrd="0" parTransId="{B7AEC4A1-3E8C-4D5B-BABD-381C5C1C0FA6}" sibTransId="{61B22B3E-F23E-407D-9E12-0AC31E093DCC}"/>
    <dgm:cxn modelId="{C060BEF9-DA40-0945-9DCD-BBD9BD5D1C3B}" type="presOf" srcId="{FEA24CFA-EFAA-4F97-8C42-B090439E5D26}" destId="{6A8AE2B9-D42A-CB4C-B971-A54DEBF83331}" srcOrd="0" destOrd="0" presId="urn:microsoft.com/office/officeart/2005/8/layout/list1"/>
    <dgm:cxn modelId="{F1BEACDE-D0A7-654B-83B9-0806D25E59FC}" type="presParOf" srcId="{56B7B035-A801-8F40-AF1A-19036369AF45}" destId="{0C7E650F-111E-D245-B62E-CCEF94494BAE}" srcOrd="0" destOrd="0" presId="urn:microsoft.com/office/officeart/2005/8/layout/list1"/>
    <dgm:cxn modelId="{164FA5CD-CE49-384F-B103-8178EC68ABBC}" type="presParOf" srcId="{0C7E650F-111E-D245-B62E-CCEF94494BAE}" destId="{6A8AE2B9-D42A-CB4C-B971-A54DEBF83331}" srcOrd="0" destOrd="0" presId="urn:microsoft.com/office/officeart/2005/8/layout/list1"/>
    <dgm:cxn modelId="{4D96F4EA-3869-7D4E-8EA5-2974FCD595B5}" type="presParOf" srcId="{0C7E650F-111E-D245-B62E-CCEF94494BAE}" destId="{A83A947E-2C85-CC49-8A8D-E039355E7B0E}" srcOrd="1" destOrd="0" presId="urn:microsoft.com/office/officeart/2005/8/layout/list1"/>
    <dgm:cxn modelId="{951C9906-6476-2645-B998-55D20121BA55}" type="presParOf" srcId="{56B7B035-A801-8F40-AF1A-19036369AF45}" destId="{5D052F36-36F0-6B4B-AF79-8229D69AFACE}" srcOrd="1" destOrd="0" presId="urn:microsoft.com/office/officeart/2005/8/layout/list1"/>
    <dgm:cxn modelId="{941E951B-75F8-3848-8D4A-779C0B877D98}" type="presParOf" srcId="{56B7B035-A801-8F40-AF1A-19036369AF45}" destId="{CAF6AF48-4959-D541-9941-58D375C3396A}" srcOrd="2" destOrd="0" presId="urn:microsoft.com/office/officeart/2005/8/layout/list1"/>
    <dgm:cxn modelId="{E926E1FA-32C9-F24B-8643-2ED123D3F58F}" type="presParOf" srcId="{56B7B035-A801-8F40-AF1A-19036369AF45}" destId="{68F3CA02-99DD-994B-8A75-E394D5659A0B}" srcOrd="3" destOrd="0" presId="urn:microsoft.com/office/officeart/2005/8/layout/list1"/>
    <dgm:cxn modelId="{BED97429-9AE6-2341-8AC1-C9131A7FA63E}" type="presParOf" srcId="{56B7B035-A801-8F40-AF1A-19036369AF45}" destId="{0530D2EB-F31D-E847-9032-ACC1463BC1EA}" srcOrd="4" destOrd="0" presId="urn:microsoft.com/office/officeart/2005/8/layout/list1"/>
    <dgm:cxn modelId="{C6A97B70-0846-974C-B7EF-EE08571C0B38}" type="presParOf" srcId="{0530D2EB-F31D-E847-9032-ACC1463BC1EA}" destId="{8E3EDE2F-5ADB-8D4C-9DAF-3D3693769882}" srcOrd="0" destOrd="0" presId="urn:microsoft.com/office/officeart/2005/8/layout/list1"/>
    <dgm:cxn modelId="{943FB7EC-760D-524E-A932-6137ACB530D0}" type="presParOf" srcId="{0530D2EB-F31D-E847-9032-ACC1463BC1EA}" destId="{BC7F2BC7-6A49-5C43-AABB-9A6D7C2C8191}" srcOrd="1" destOrd="0" presId="urn:microsoft.com/office/officeart/2005/8/layout/list1"/>
    <dgm:cxn modelId="{20194C7D-E8CC-104C-92E6-F98296F6886D}" type="presParOf" srcId="{56B7B035-A801-8F40-AF1A-19036369AF45}" destId="{9E3FB121-F6E8-E046-8787-73C785820466}" srcOrd="5" destOrd="0" presId="urn:microsoft.com/office/officeart/2005/8/layout/list1"/>
    <dgm:cxn modelId="{8C4FBDEB-A3A3-E243-83F2-8810E33A30F1}" type="presParOf" srcId="{56B7B035-A801-8F40-AF1A-19036369AF45}" destId="{EDFA7A3B-FAE2-2E41-90A2-7FEC181ED55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DCE6DA-5288-467D-9928-DF1EE645108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D1568C-1576-44DD-94DB-6B35ACA5A330}">
      <dgm:prSet/>
      <dgm:spPr/>
      <dgm:t>
        <a:bodyPr/>
        <a:lstStyle/>
        <a:p>
          <a:pPr>
            <a:lnSpc>
              <a:spcPct val="100000"/>
            </a:lnSpc>
            <a:defRPr b="1"/>
          </a:pPr>
          <a:r>
            <a:rPr lang="en-US"/>
            <a:t>Serum </a:t>
          </a:r>
        </a:p>
      </dgm:t>
    </dgm:pt>
    <dgm:pt modelId="{966AB1C0-E112-48E8-957A-522D4B7DB393}" type="parTrans" cxnId="{48221494-BDDC-4814-AF29-3E4EB81A8604}">
      <dgm:prSet/>
      <dgm:spPr/>
      <dgm:t>
        <a:bodyPr/>
        <a:lstStyle/>
        <a:p>
          <a:endParaRPr lang="en-US"/>
        </a:p>
      </dgm:t>
    </dgm:pt>
    <dgm:pt modelId="{8C8E893F-EC66-4C57-9619-F5A025A6580B}" type="sibTrans" cxnId="{48221494-BDDC-4814-AF29-3E4EB81A8604}">
      <dgm:prSet/>
      <dgm:spPr/>
      <dgm:t>
        <a:bodyPr/>
        <a:lstStyle/>
        <a:p>
          <a:endParaRPr lang="en-US"/>
        </a:p>
      </dgm:t>
    </dgm:pt>
    <dgm:pt modelId="{948719A9-FF0F-4262-83A7-425D8D4C7536}">
      <dgm:prSet/>
      <dgm:spPr/>
      <dgm:t>
        <a:bodyPr/>
        <a:lstStyle/>
        <a:p>
          <a:pPr>
            <a:lnSpc>
              <a:spcPct val="100000"/>
            </a:lnSpc>
            <a:defRPr b="1"/>
          </a:pPr>
          <a:r>
            <a:rPr lang="en-US"/>
            <a:t>EDTA (plasma)</a:t>
          </a:r>
        </a:p>
      </dgm:t>
    </dgm:pt>
    <dgm:pt modelId="{6F60210B-2B14-4A17-8FFF-0EF85E733BF3}" type="parTrans" cxnId="{4D146BDC-5B57-4A01-AACC-A9B52E6DF436}">
      <dgm:prSet/>
      <dgm:spPr/>
      <dgm:t>
        <a:bodyPr/>
        <a:lstStyle/>
        <a:p>
          <a:endParaRPr lang="en-US"/>
        </a:p>
      </dgm:t>
    </dgm:pt>
    <dgm:pt modelId="{B3C0182C-76B5-4A9F-86CE-E1F897B92514}" type="sibTrans" cxnId="{4D146BDC-5B57-4A01-AACC-A9B52E6DF436}">
      <dgm:prSet/>
      <dgm:spPr/>
      <dgm:t>
        <a:bodyPr/>
        <a:lstStyle/>
        <a:p>
          <a:endParaRPr lang="en-US"/>
        </a:p>
      </dgm:t>
    </dgm:pt>
    <dgm:pt modelId="{84A85EBB-FE0B-4257-83F8-5080732BE8E1}">
      <dgm:prSet/>
      <dgm:spPr/>
      <dgm:t>
        <a:bodyPr/>
        <a:lstStyle/>
        <a:p>
          <a:pPr>
            <a:lnSpc>
              <a:spcPct val="100000"/>
            </a:lnSpc>
          </a:pPr>
          <a:r>
            <a:rPr lang="en-US"/>
            <a:t>EDTA can contaminate subsequent tubes if collected first, so they should be collected after other tube types. </a:t>
          </a:r>
        </a:p>
      </dgm:t>
    </dgm:pt>
    <dgm:pt modelId="{0B4343D1-35FA-4FCB-A4A1-108005A2D0A8}" type="parTrans" cxnId="{290D65C7-66A5-4F21-B9D1-587B05DAF55D}">
      <dgm:prSet/>
      <dgm:spPr/>
      <dgm:t>
        <a:bodyPr/>
        <a:lstStyle/>
        <a:p>
          <a:endParaRPr lang="en-US"/>
        </a:p>
      </dgm:t>
    </dgm:pt>
    <dgm:pt modelId="{672A611A-1842-477B-9F57-8CFAE0C40B53}" type="sibTrans" cxnId="{290D65C7-66A5-4F21-B9D1-587B05DAF55D}">
      <dgm:prSet/>
      <dgm:spPr/>
      <dgm:t>
        <a:bodyPr/>
        <a:lstStyle/>
        <a:p>
          <a:endParaRPr lang="en-US"/>
        </a:p>
      </dgm:t>
    </dgm:pt>
    <dgm:pt modelId="{1D23242C-0EA1-4361-BCCF-2EBDF9FDF0D8}" type="pres">
      <dgm:prSet presAssocID="{AADCE6DA-5288-467D-9928-DF1EE645108F}" presName="root" presStyleCnt="0">
        <dgm:presLayoutVars>
          <dgm:dir/>
          <dgm:resizeHandles val="exact"/>
        </dgm:presLayoutVars>
      </dgm:prSet>
      <dgm:spPr/>
    </dgm:pt>
    <dgm:pt modelId="{003F378B-3EED-4176-8086-738265480494}" type="pres">
      <dgm:prSet presAssocID="{D0D1568C-1576-44DD-94DB-6B35ACA5A330}" presName="compNode" presStyleCnt="0"/>
      <dgm:spPr/>
    </dgm:pt>
    <dgm:pt modelId="{B648E619-2EC5-4932-8DB6-9723BF9C0E21}" type="pres">
      <dgm:prSet presAssocID="{D0D1568C-1576-44DD-94DB-6B35ACA5A33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91AEE4D7-FB3A-4E41-AD11-C58DD880DA46}" type="pres">
      <dgm:prSet presAssocID="{D0D1568C-1576-44DD-94DB-6B35ACA5A330}" presName="iconSpace" presStyleCnt="0"/>
      <dgm:spPr/>
    </dgm:pt>
    <dgm:pt modelId="{0AB1C752-7521-4827-963F-FB659AD1287D}" type="pres">
      <dgm:prSet presAssocID="{D0D1568C-1576-44DD-94DB-6B35ACA5A330}" presName="parTx" presStyleLbl="revTx" presStyleIdx="0" presStyleCnt="4">
        <dgm:presLayoutVars>
          <dgm:chMax val="0"/>
          <dgm:chPref val="0"/>
        </dgm:presLayoutVars>
      </dgm:prSet>
      <dgm:spPr/>
    </dgm:pt>
    <dgm:pt modelId="{FEC4042F-B105-47C4-A3BD-C3527959ADFF}" type="pres">
      <dgm:prSet presAssocID="{D0D1568C-1576-44DD-94DB-6B35ACA5A330}" presName="txSpace" presStyleCnt="0"/>
      <dgm:spPr/>
    </dgm:pt>
    <dgm:pt modelId="{5936849C-08AE-4FF0-8082-FA5D0589C8A1}" type="pres">
      <dgm:prSet presAssocID="{D0D1568C-1576-44DD-94DB-6B35ACA5A330}" presName="desTx" presStyleLbl="revTx" presStyleIdx="1" presStyleCnt="4">
        <dgm:presLayoutVars/>
      </dgm:prSet>
      <dgm:spPr/>
    </dgm:pt>
    <dgm:pt modelId="{C76AB3F1-8F74-4973-AA80-F13880C3A2DB}" type="pres">
      <dgm:prSet presAssocID="{8C8E893F-EC66-4C57-9619-F5A025A6580B}" presName="sibTrans" presStyleCnt="0"/>
      <dgm:spPr/>
    </dgm:pt>
    <dgm:pt modelId="{ED3ABE68-A5B2-41DD-A04C-30C4005DE46A}" type="pres">
      <dgm:prSet presAssocID="{948719A9-FF0F-4262-83A7-425D8D4C7536}" presName="compNode" presStyleCnt="0"/>
      <dgm:spPr/>
    </dgm:pt>
    <dgm:pt modelId="{BD40D573-B308-4BC8-B9AF-228DA18019BC}" type="pres">
      <dgm:prSet presAssocID="{948719A9-FF0F-4262-83A7-425D8D4C75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CEFAF1A3-67E5-4B3B-8958-DDE5117D5622}" type="pres">
      <dgm:prSet presAssocID="{948719A9-FF0F-4262-83A7-425D8D4C7536}" presName="iconSpace" presStyleCnt="0"/>
      <dgm:spPr/>
    </dgm:pt>
    <dgm:pt modelId="{9F9A0231-9E31-4258-90F8-E0513A8E9168}" type="pres">
      <dgm:prSet presAssocID="{948719A9-FF0F-4262-83A7-425D8D4C7536}" presName="parTx" presStyleLbl="revTx" presStyleIdx="2" presStyleCnt="4">
        <dgm:presLayoutVars>
          <dgm:chMax val="0"/>
          <dgm:chPref val="0"/>
        </dgm:presLayoutVars>
      </dgm:prSet>
      <dgm:spPr/>
    </dgm:pt>
    <dgm:pt modelId="{1A169425-773A-4FB4-9182-1A2E69326CBF}" type="pres">
      <dgm:prSet presAssocID="{948719A9-FF0F-4262-83A7-425D8D4C7536}" presName="txSpace" presStyleCnt="0"/>
      <dgm:spPr/>
    </dgm:pt>
    <dgm:pt modelId="{4C0C2D4B-AD3C-4C0C-BFEC-A1C50B96495B}" type="pres">
      <dgm:prSet presAssocID="{948719A9-FF0F-4262-83A7-425D8D4C7536}" presName="desTx" presStyleLbl="revTx" presStyleIdx="3" presStyleCnt="4">
        <dgm:presLayoutVars/>
      </dgm:prSet>
      <dgm:spPr/>
    </dgm:pt>
  </dgm:ptLst>
  <dgm:cxnLst>
    <dgm:cxn modelId="{7B918F03-DA7B-4743-AD83-4E6F29E86012}" type="presOf" srcId="{D0D1568C-1576-44DD-94DB-6B35ACA5A330}" destId="{0AB1C752-7521-4827-963F-FB659AD1287D}" srcOrd="0" destOrd="0" presId="urn:microsoft.com/office/officeart/2018/5/layout/CenteredIconLabelDescriptionList"/>
    <dgm:cxn modelId="{4C37BC8B-02B5-4840-9D96-6D5C588277AB}" type="presOf" srcId="{AADCE6DA-5288-467D-9928-DF1EE645108F}" destId="{1D23242C-0EA1-4361-BCCF-2EBDF9FDF0D8}" srcOrd="0" destOrd="0" presId="urn:microsoft.com/office/officeart/2018/5/layout/CenteredIconLabelDescriptionList"/>
    <dgm:cxn modelId="{48221494-BDDC-4814-AF29-3E4EB81A8604}" srcId="{AADCE6DA-5288-467D-9928-DF1EE645108F}" destId="{D0D1568C-1576-44DD-94DB-6B35ACA5A330}" srcOrd="0" destOrd="0" parTransId="{966AB1C0-E112-48E8-957A-522D4B7DB393}" sibTransId="{8C8E893F-EC66-4C57-9619-F5A025A6580B}"/>
    <dgm:cxn modelId="{837EC4B6-F352-8246-A0C0-0182157B4D3C}" type="presOf" srcId="{84A85EBB-FE0B-4257-83F8-5080732BE8E1}" destId="{4C0C2D4B-AD3C-4C0C-BFEC-A1C50B96495B}" srcOrd="0" destOrd="0" presId="urn:microsoft.com/office/officeart/2018/5/layout/CenteredIconLabelDescriptionList"/>
    <dgm:cxn modelId="{290D65C7-66A5-4F21-B9D1-587B05DAF55D}" srcId="{948719A9-FF0F-4262-83A7-425D8D4C7536}" destId="{84A85EBB-FE0B-4257-83F8-5080732BE8E1}" srcOrd="0" destOrd="0" parTransId="{0B4343D1-35FA-4FCB-A4A1-108005A2D0A8}" sibTransId="{672A611A-1842-477B-9F57-8CFAE0C40B53}"/>
    <dgm:cxn modelId="{4D146BDC-5B57-4A01-AACC-A9B52E6DF436}" srcId="{AADCE6DA-5288-467D-9928-DF1EE645108F}" destId="{948719A9-FF0F-4262-83A7-425D8D4C7536}" srcOrd="1" destOrd="0" parTransId="{6F60210B-2B14-4A17-8FFF-0EF85E733BF3}" sibTransId="{B3C0182C-76B5-4A9F-86CE-E1F897B92514}"/>
    <dgm:cxn modelId="{F76FC7EA-AF07-7B4D-B20F-3112704252B6}" type="presOf" srcId="{948719A9-FF0F-4262-83A7-425D8D4C7536}" destId="{9F9A0231-9E31-4258-90F8-E0513A8E9168}" srcOrd="0" destOrd="0" presId="urn:microsoft.com/office/officeart/2018/5/layout/CenteredIconLabelDescriptionList"/>
    <dgm:cxn modelId="{00ADB652-E105-8649-8E1E-9B6CD7EDCA79}" type="presParOf" srcId="{1D23242C-0EA1-4361-BCCF-2EBDF9FDF0D8}" destId="{003F378B-3EED-4176-8086-738265480494}" srcOrd="0" destOrd="0" presId="urn:microsoft.com/office/officeart/2018/5/layout/CenteredIconLabelDescriptionList"/>
    <dgm:cxn modelId="{08DC6AA2-14D6-6E4B-B5C8-1A25900DA25E}" type="presParOf" srcId="{003F378B-3EED-4176-8086-738265480494}" destId="{B648E619-2EC5-4932-8DB6-9723BF9C0E21}" srcOrd="0" destOrd="0" presId="urn:microsoft.com/office/officeart/2018/5/layout/CenteredIconLabelDescriptionList"/>
    <dgm:cxn modelId="{224373D4-C2F0-7343-AECF-54086002294B}" type="presParOf" srcId="{003F378B-3EED-4176-8086-738265480494}" destId="{91AEE4D7-FB3A-4E41-AD11-C58DD880DA46}" srcOrd="1" destOrd="0" presId="urn:microsoft.com/office/officeart/2018/5/layout/CenteredIconLabelDescriptionList"/>
    <dgm:cxn modelId="{BB0E750C-6D9F-FB43-B647-23B0B48A4B84}" type="presParOf" srcId="{003F378B-3EED-4176-8086-738265480494}" destId="{0AB1C752-7521-4827-963F-FB659AD1287D}" srcOrd="2" destOrd="0" presId="urn:microsoft.com/office/officeart/2018/5/layout/CenteredIconLabelDescriptionList"/>
    <dgm:cxn modelId="{55677CE4-FD8D-C04B-9FC7-7B0F5D7E933F}" type="presParOf" srcId="{003F378B-3EED-4176-8086-738265480494}" destId="{FEC4042F-B105-47C4-A3BD-C3527959ADFF}" srcOrd="3" destOrd="0" presId="urn:microsoft.com/office/officeart/2018/5/layout/CenteredIconLabelDescriptionList"/>
    <dgm:cxn modelId="{9B671239-23CD-7B46-B3F8-D22AE7773804}" type="presParOf" srcId="{003F378B-3EED-4176-8086-738265480494}" destId="{5936849C-08AE-4FF0-8082-FA5D0589C8A1}" srcOrd="4" destOrd="0" presId="urn:microsoft.com/office/officeart/2018/5/layout/CenteredIconLabelDescriptionList"/>
    <dgm:cxn modelId="{2E7F26C0-DE60-D743-8117-77774D497F78}" type="presParOf" srcId="{1D23242C-0EA1-4361-BCCF-2EBDF9FDF0D8}" destId="{C76AB3F1-8F74-4973-AA80-F13880C3A2DB}" srcOrd="1" destOrd="0" presId="urn:microsoft.com/office/officeart/2018/5/layout/CenteredIconLabelDescriptionList"/>
    <dgm:cxn modelId="{3CAFDF78-ABC6-AF48-9254-8026F460A537}" type="presParOf" srcId="{1D23242C-0EA1-4361-BCCF-2EBDF9FDF0D8}" destId="{ED3ABE68-A5B2-41DD-A04C-30C4005DE46A}" srcOrd="2" destOrd="0" presId="urn:microsoft.com/office/officeart/2018/5/layout/CenteredIconLabelDescriptionList"/>
    <dgm:cxn modelId="{565B8C1F-F23A-464C-BB83-E9C9074E12F9}" type="presParOf" srcId="{ED3ABE68-A5B2-41DD-A04C-30C4005DE46A}" destId="{BD40D573-B308-4BC8-B9AF-228DA18019BC}" srcOrd="0" destOrd="0" presId="urn:microsoft.com/office/officeart/2018/5/layout/CenteredIconLabelDescriptionList"/>
    <dgm:cxn modelId="{4CB9FD8A-FC6A-214F-9DCB-F4C5372FBB2E}" type="presParOf" srcId="{ED3ABE68-A5B2-41DD-A04C-30C4005DE46A}" destId="{CEFAF1A3-67E5-4B3B-8958-DDE5117D5622}" srcOrd="1" destOrd="0" presId="urn:microsoft.com/office/officeart/2018/5/layout/CenteredIconLabelDescriptionList"/>
    <dgm:cxn modelId="{94A1B82A-888F-C84A-BA58-C9DFA6A026BE}" type="presParOf" srcId="{ED3ABE68-A5B2-41DD-A04C-30C4005DE46A}" destId="{9F9A0231-9E31-4258-90F8-E0513A8E9168}" srcOrd="2" destOrd="0" presId="urn:microsoft.com/office/officeart/2018/5/layout/CenteredIconLabelDescriptionList"/>
    <dgm:cxn modelId="{45B684F9-4BCC-AA48-9BDE-F6FA3A801FED}" type="presParOf" srcId="{ED3ABE68-A5B2-41DD-A04C-30C4005DE46A}" destId="{1A169425-773A-4FB4-9182-1A2E69326CBF}" srcOrd="3" destOrd="0" presId="urn:microsoft.com/office/officeart/2018/5/layout/CenteredIconLabelDescriptionList"/>
    <dgm:cxn modelId="{F2E9B54D-D513-994A-A211-259F39B49667}" type="presParOf" srcId="{ED3ABE68-A5B2-41DD-A04C-30C4005DE46A}" destId="{4C0C2D4B-AD3C-4C0C-BFEC-A1C50B96495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38B2C7-A76A-9144-8E71-5428E2163734}" type="doc">
      <dgm:prSet loTypeId="urn:microsoft.com/office/officeart/2005/8/layout/radial6" loCatId="" qsTypeId="urn:microsoft.com/office/officeart/2005/8/quickstyle/simple2" qsCatId="simple" csTypeId="urn:microsoft.com/office/officeart/2005/8/colors/accent2_2" csCatId="accent2" phldr="1"/>
      <dgm:spPr/>
      <dgm:t>
        <a:bodyPr/>
        <a:lstStyle/>
        <a:p>
          <a:endParaRPr lang="en-US"/>
        </a:p>
      </dgm:t>
    </dgm:pt>
    <dgm:pt modelId="{11D7070E-6126-4C44-BB95-8D59A162CE45}">
      <dgm:prSet phldrT="[Text]" custT="1"/>
      <dgm:spPr/>
      <dgm:t>
        <a:bodyPr/>
        <a:lstStyle/>
        <a:p>
          <a:r>
            <a:rPr lang="en-US" sz="1800" b="1" dirty="0"/>
            <a:t>Role of the Investigator</a:t>
          </a:r>
        </a:p>
      </dgm:t>
    </dgm:pt>
    <dgm:pt modelId="{8D70897D-541E-E942-A84C-5DDCE6C9E57E}" type="parTrans" cxnId="{055DCD5B-3976-D747-B471-F3679062224B}">
      <dgm:prSet/>
      <dgm:spPr/>
      <dgm:t>
        <a:bodyPr/>
        <a:lstStyle/>
        <a:p>
          <a:endParaRPr lang="en-US"/>
        </a:p>
      </dgm:t>
    </dgm:pt>
    <dgm:pt modelId="{A96742D9-E569-E547-A7EC-D7E9F0DC4025}" type="sibTrans" cxnId="{055DCD5B-3976-D747-B471-F3679062224B}">
      <dgm:prSet/>
      <dgm:spPr/>
      <dgm:t>
        <a:bodyPr/>
        <a:lstStyle/>
        <a:p>
          <a:endParaRPr lang="en-US"/>
        </a:p>
      </dgm:t>
    </dgm:pt>
    <dgm:pt modelId="{E22F71E0-2DCD-154C-A3B0-B1C8FA5A67FB}">
      <dgm:prSet phldrT="[Text]" custT="1"/>
      <dgm:spPr/>
      <dgm:t>
        <a:bodyPr/>
        <a:lstStyle/>
        <a:p>
          <a:r>
            <a:rPr lang="en-US" sz="1600" dirty="0"/>
            <a:t>Informed Consent</a:t>
          </a:r>
        </a:p>
      </dgm:t>
    </dgm:pt>
    <dgm:pt modelId="{5D084906-2729-6840-9395-B9B96CC3DE96}" type="parTrans" cxnId="{677E4DAF-3F81-B945-96B3-9E662BEC25AB}">
      <dgm:prSet/>
      <dgm:spPr/>
      <dgm:t>
        <a:bodyPr/>
        <a:lstStyle/>
        <a:p>
          <a:endParaRPr lang="en-US"/>
        </a:p>
      </dgm:t>
    </dgm:pt>
    <dgm:pt modelId="{AF9534F9-E4B6-D044-B24E-43410D513A0B}" type="sibTrans" cxnId="{677E4DAF-3F81-B945-96B3-9E662BEC25AB}">
      <dgm:prSet/>
      <dgm:spPr/>
      <dgm:t>
        <a:bodyPr/>
        <a:lstStyle/>
        <a:p>
          <a:endParaRPr lang="en-US"/>
        </a:p>
      </dgm:t>
    </dgm:pt>
    <dgm:pt modelId="{7FB72FE5-ACE1-6F4A-B936-FDD0A7A966C3}">
      <dgm:prSet phldrT="[Text]" custT="1"/>
      <dgm:spPr/>
      <dgm:t>
        <a:bodyPr/>
        <a:lstStyle/>
        <a:p>
          <a:r>
            <a:rPr lang="en-US" sz="1600" dirty="0"/>
            <a:t>Site-Specific Operations</a:t>
          </a:r>
        </a:p>
      </dgm:t>
    </dgm:pt>
    <dgm:pt modelId="{B8899418-2F94-2D4A-9AE6-E13DA8804F13}" type="parTrans" cxnId="{5C799A99-858D-CC4E-AEBC-FB592D7A9B6B}">
      <dgm:prSet/>
      <dgm:spPr/>
      <dgm:t>
        <a:bodyPr/>
        <a:lstStyle/>
        <a:p>
          <a:endParaRPr lang="en-US"/>
        </a:p>
      </dgm:t>
    </dgm:pt>
    <dgm:pt modelId="{CB910B74-EB8F-F341-8277-CCA3C38AF32B}" type="sibTrans" cxnId="{5C799A99-858D-CC4E-AEBC-FB592D7A9B6B}">
      <dgm:prSet/>
      <dgm:spPr/>
      <dgm:t>
        <a:bodyPr/>
        <a:lstStyle/>
        <a:p>
          <a:endParaRPr lang="en-US"/>
        </a:p>
      </dgm:t>
    </dgm:pt>
    <dgm:pt modelId="{43282CBF-44EC-4743-A282-879676EBF9BD}">
      <dgm:prSet phldrT="[Text]" custT="1"/>
      <dgm:spPr/>
      <dgm:t>
        <a:bodyPr/>
        <a:lstStyle/>
        <a:p>
          <a:r>
            <a:rPr lang="en-US" sz="1600" dirty="0"/>
            <a:t>Protocol Compliance</a:t>
          </a:r>
        </a:p>
      </dgm:t>
    </dgm:pt>
    <dgm:pt modelId="{47F8E374-1F3D-4C49-8661-6644D9F11B71}" type="parTrans" cxnId="{3C27F64D-FAE6-0343-86DF-3EF45F0710BC}">
      <dgm:prSet/>
      <dgm:spPr/>
      <dgm:t>
        <a:bodyPr/>
        <a:lstStyle/>
        <a:p>
          <a:endParaRPr lang="en-US"/>
        </a:p>
      </dgm:t>
    </dgm:pt>
    <dgm:pt modelId="{D274848E-70B4-1E49-91D6-E9065E256905}" type="sibTrans" cxnId="{3C27F64D-FAE6-0343-86DF-3EF45F0710BC}">
      <dgm:prSet/>
      <dgm:spPr/>
      <dgm:t>
        <a:bodyPr/>
        <a:lstStyle/>
        <a:p>
          <a:endParaRPr lang="en-US"/>
        </a:p>
      </dgm:t>
    </dgm:pt>
    <dgm:pt modelId="{0ECA61DD-AFEE-BA42-81A4-63A1D10C98AE}">
      <dgm:prSet phldrT="[Text]" custT="1"/>
      <dgm:spPr/>
      <dgm:t>
        <a:bodyPr/>
        <a:lstStyle/>
        <a:p>
          <a:r>
            <a:rPr lang="en-US" sz="1600" dirty="0"/>
            <a:t>Regulatory/Good Clinical Practice Compliance</a:t>
          </a:r>
        </a:p>
      </dgm:t>
    </dgm:pt>
    <dgm:pt modelId="{A8B8D807-301C-054A-ABCB-AE3C6B206DC7}" type="parTrans" cxnId="{25032BB2-A96E-284B-B0CB-9D2D082891C0}">
      <dgm:prSet/>
      <dgm:spPr/>
      <dgm:t>
        <a:bodyPr/>
        <a:lstStyle/>
        <a:p>
          <a:endParaRPr lang="en-US"/>
        </a:p>
      </dgm:t>
    </dgm:pt>
    <dgm:pt modelId="{FD204236-8FB0-7C4E-A7E0-4ED3D8C9CD6C}" type="sibTrans" cxnId="{25032BB2-A96E-284B-B0CB-9D2D082891C0}">
      <dgm:prSet/>
      <dgm:spPr/>
      <dgm:t>
        <a:bodyPr/>
        <a:lstStyle/>
        <a:p>
          <a:endParaRPr lang="en-US"/>
        </a:p>
      </dgm:t>
    </dgm:pt>
    <dgm:pt modelId="{7C7D4E88-0D9D-EF4F-878B-2328D1B9D30D}" type="pres">
      <dgm:prSet presAssocID="{7B38B2C7-A76A-9144-8E71-5428E2163734}" presName="Name0" presStyleCnt="0">
        <dgm:presLayoutVars>
          <dgm:chMax val="1"/>
          <dgm:dir/>
          <dgm:animLvl val="ctr"/>
          <dgm:resizeHandles val="exact"/>
        </dgm:presLayoutVars>
      </dgm:prSet>
      <dgm:spPr/>
    </dgm:pt>
    <dgm:pt modelId="{6887F3D0-3B1B-C546-B43F-B55FE42B78BD}" type="pres">
      <dgm:prSet presAssocID="{11D7070E-6126-4C44-BB95-8D59A162CE45}" presName="centerShape" presStyleLbl="node0" presStyleIdx="0" presStyleCnt="1"/>
      <dgm:spPr/>
    </dgm:pt>
    <dgm:pt modelId="{E7135439-A51D-F24E-A51C-3A346FC7A137}" type="pres">
      <dgm:prSet presAssocID="{E22F71E0-2DCD-154C-A3B0-B1C8FA5A67FB}" presName="node" presStyleLbl="node1" presStyleIdx="0" presStyleCnt="4" custScaleX="125465" custScaleY="125032">
        <dgm:presLayoutVars>
          <dgm:bulletEnabled val="1"/>
        </dgm:presLayoutVars>
      </dgm:prSet>
      <dgm:spPr/>
    </dgm:pt>
    <dgm:pt modelId="{BF174514-14F2-F041-A0D8-34EABFC9BCE2}" type="pres">
      <dgm:prSet presAssocID="{E22F71E0-2DCD-154C-A3B0-B1C8FA5A67FB}" presName="dummy" presStyleCnt="0"/>
      <dgm:spPr/>
    </dgm:pt>
    <dgm:pt modelId="{55D72012-920F-CD4A-A2D7-2AE91145B697}" type="pres">
      <dgm:prSet presAssocID="{AF9534F9-E4B6-D044-B24E-43410D513A0B}" presName="sibTrans" presStyleLbl="sibTrans2D1" presStyleIdx="0" presStyleCnt="4"/>
      <dgm:spPr/>
    </dgm:pt>
    <dgm:pt modelId="{74C972FD-1F22-514B-9DB0-49EBE3863E95}" type="pres">
      <dgm:prSet presAssocID="{7FB72FE5-ACE1-6F4A-B936-FDD0A7A966C3}" presName="node" presStyleLbl="node1" presStyleIdx="1" presStyleCnt="4" custScaleX="125465" custScaleY="125032">
        <dgm:presLayoutVars>
          <dgm:bulletEnabled val="1"/>
        </dgm:presLayoutVars>
      </dgm:prSet>
      <dgm:spPr/>
    </dgm:pt>
    <dgm:pt modelId="{A546AC1F-2C7D-CD4E-B759-2EE35719FB8E}" type="pres">
      <dgm:prSet presAssocID="{7FB72FE5-ACE1-6F4A-B936-FDD0A7A966C3}" presName="dummy" presStyleCnt="0"/>
      <dgm:spPr/>
    </dgm:pt>
    <dgm:pt modelId="{8B840A95-EBE4-FC46-800B-BF2A0709BE0B}" type="pres">
      <dgm:prSet presAssocID="{CB910B74-EB8F-F341-8277-CCA3C38AF32B}" presName="sibTrans" presStyleLbl="sibTrans2D1" presStyleIdx="1" presStyleCnt="4"/>
      <dgm:spPr/>
    </dgm:pt>
    <dgm:pt modelId="{836BFAD2-A0B2-EA42-B5D3-9B94BD10059F}" type="pres">
      <dgm:prSet presAssocID="{43282CBF-44EC-4743-A282-879676EBF9BD}" presName="node" presStyleLbl="node1" presStyleIdx="2" presStyleCnt="4" custScaleX="125465" custScaleY="125032">
        <dgm:presLayoutVars>
          <dgm:bulletEnabled val="1"/>
        </dgm:presLayoutVars>
      </dgm:prSet>
      <dgm:spPr/>
    </dgm:pt>
    <dgm:pt modelId="{19653ACA-0070-F24B-B96E-ACEB760B7798}" type="pres">
      <dgm:prSet presAssocID="{43282CBF-44EC-4743-A282-879676EBF9BD}" presName="dummy" presStyleCnt="0"/>
      <dgm:spPr/>
    </dgm:pt>
    <dgm:pt modelId="{A3F9E96A-7F1D-9841-A8D1-2E5937A7D952}" type="pres">
      <dgm:prSet presAssocID="{D274848E-70B4-1E49-91D6-E9065E256905}" presName="sibTrans" presStyleLbl="sibTrans2D1" presStyleIdx="2" presStyleCnt="4"/>
      <dgm:spPr/>
    </dgm:pt>
    <dgm:pt modelId="{528B2305-2F43-8A43-B717-9F71D56939FC}" type="pres">
      <dgm:prSet presAssocID="{0ECA61DD-AFEE-BA42-81A4-63A1D10C98AE}" presName="node" presStyleLbl="node1" presStyleIdx="3" presStyleCnt="4" custScaleX="125465" custScaleY="125032">
        <dgm:presLayoutVars>
          <dgm:bulletEnabled val="1"/>
        </dgm:presLayoutVars>
      </dgm:prSet>
      <dgm:spPr/>
    </dgm:pt>
    <dgm:pt modelId="{E5985F35-04D3-E446-8A5D-06D7CACFE554}" type="pres">
      <dgm:prSet presAssocID="{0ECA61DD-AFEE-BA42-81A4-63A1D10C98AE}" presName="dummy" presStyleCnt="0"/>
      <dgm:spPr/>
    </dgm:pt>
    <dgm:pt modelId="{346EA7BA-0430-F442-ACBD-639EDE52BF26}" type="pres">
      <dgm:prSet presAssocID="{FD204236-8FB0-7C4E-A7E0-4ED3D8C9CD6C}" presName="sibTrans" presStyleLbl="sibTrans2D1" presStyleIdx="3" presStyleCnt="4"/>
      <dgm:spPr/>
    </dgm:pt>
  </dgm:ptLst>
  <dgm:cxnLst>
    <dgm:cxn modelId="{BED5E518-35D5-804E-8F6C-48160EE6EC79}" type="presOf" srcId="{7FB72FE5-ACE1-6F4A-B936-FDD0A7A966C3}" destId="{74C972FD-1F22-514B-9DB0-49EBE3863E95}" srcOrd="0" destOrd="0" presId="urn:microsoft.com/office/officeart/2005/8/layout/radial6"/>
    <dgm:cxn modelId="{910E321B-3348-9047-B209-140A19C50256}" type="presOf" srcId="{0ECA61DD-AFEE-BA42-81A4-63A1D10C98AE}" destId="{528B2305-2F43-8A43-B717-9F71D56939FC}" srcOrd="0" destOrd="0" presId="urn:microsoft.com/office/officeart/2005/8/layout/radial6"/>
    <dgm:cxn modelId="{2E78A01E-350B-F445-B945-68839A2D6AD8}" type="presOf" srcId="{FD204236-8FB0-7C4E-A7E0-4ED3D8C9CD6C}" destId="{346EA7BA-0430-F442-ACBD-639EDE52BF26}" srcOrd="0" destOrd="0" presId="urn:microsoft.com/office/officeart/2005/8/layout/radial6"/>
    <dgm:cxn modelId="{1504EA47-B64E-3F4D-939B-540860A9B8CE}" type="presOf" srcId="{11D7070E-6126-4C44-BB95-8D59A162CE45}" destId="{6887F3D0-3B1B-C546-B43F-B55FE42B78BD}" srcOrd="0" destOrd="0" presId="urn:microsoft.com/office/officeart/2005/8/layout/radial6"/>
    <dgm:cxn modelId="{3C27F64D-FAE6-0343-86DF-3EF45F0710BC}" srcId="{11D7070E-6126-4C44-BB95-8D59A162CE45}" destId="{43282CBF-44EC-4743-A282-879676EBF9BD}" srcOrd="2" destOrd="0" parTransId="{47F8E374-1F3D-4C49-8661-6644D9F11B71}" sibTransId="{D274848E-70B4-1E49-91D6-E9065E256905}"/>
    <dgm:cxn modelId="{3FF8B54E-E3BD-1245-89A6-E1E1730138B9}" type="presOf" srcId="{CB910B74-EB8F-F341-8277-CCA3C38AF32B}" destId="{8B840A95-EBE4-FC46-800B-BF2A0709BE0B}" srcOrd="0" destOrd="0" presId="urn:microsoft.com/office/officeart/2005/8/layout/radial6"/>
    <dgm:cxn modelId="{ADC3BA53-4526-D146-B217-F66934444431}" type="presOf" srcId="{AF9534F9-E4B6-D044-B24E-43410D513A0B}" destId="{55D72012-920F-CD4A-A2D7-2AE91145B697}" srcOrd="0" destOrd="0" presId="urn:microsoft.com/office/officeart/2005/8/layout/radial6"/>
    <dgm:cxn modelId="{055DCD5B-3976-D747-B471-F3679062224B}" srcId="{7B38B2C7-A76A-9144-8E71-5428E2163734}" destId="{11D7070E-6126-4C44-BB95-8D59A162CE45}" srcOrd="0" destOrd="0" parTransId="{8D70897D-541E-E942-A84C-5DDCE6C9E57E}" sibTransId="{A96742D9-E569-E547-A7EC-D7E9F0DC4025}"/>
    <dgm:cxn modelId="{19EAB094-D13A-C746-AC5E-ED9C8B0DC29F}" type="presOf" srcId="{E22F71E0-2DCD-154C-A3B0-B1C8FA5A67FB}" destId="{E7135439-A51D-F24E-A51C-3A346FC7A137}" srcOrd="0" destOrd="0" presId="urn:microsoft.com/office/officeart/2005/8/layout/radial6"/>
    <dgm:cxn modelId="{5C799A99-858D-CC4E-AEBC-FB592D7A9B6B}" srcId="{11D7070E-6126-4C44-BB95-8D59A162CE45}" destId="{7FB72FE5-ACE1-6F4A-B936-FDD0A7A966C3}" srcOrd="1" destOrd="0" parTransId="{B8899418-2F94-2D4A-9AE6-E13DA8804F13}" sibTransId="{CB910B74-EB8F-F341-8277-CCA3C38AF32B}"/>
    <dgm:cxn modelId="{677E4DAF-3F81-B945-96B3-9E662BEC25AB}" srcId="{11D7070E-6126-4C44-BB95-8D59A162CE45}" destId="{E22F71E0-2DCD-154C-A3B0-B1C8FA5A67FB}" srcOrd="0" destOrd="0" parTransId="{5D084906-2729-6840-9395-B9B96CC3DE96}" sibTransId="{AF9534F9-E4B6-D044-B24E-43410D513A0B}"/>
    <dgm:cxn modelId="{25032BB2-A96E-284B-B0CB-9D2D082891C0}" srcId="{11D7070E-6126-4C44-BB95-8D59A162CE45}" destId="{0ECA61DD-AFEE-BA42-81A4-63A1D10C98AE}" srcOrd="3" destOrd="0" parTransId="{A8B8D807-301C-054A-ABCB-AE3C6B206DC7}" sibTransId="{FD204236-8FB0-7C4E-A7E0-4ED3D8C9CD6C}"/>
    <dgm:cxn modelId="{B47866BA-C5E6-1B4E-9976-908810D0129F}" type="presOf" srcId="{7B38B2C7-A76A-9144-8E71-5428E2163734}" destId="{7C7D4E88-0D9D-EF4F-878B-2328D1B9D30D}" srcOrd="0" destOrd="0" presId="urn:microsoft.com/office/officeart/2005/8/layout/radial6"/>
    <dgm:cxn modelId="{E24AEDF0-9A13-EF43-888F-60C83810F68A}" type="presOf" srcId="{D274848E-70B4-1E49-91D6-E9065E256905}" destId="{A3F9E96A-7F1D-9841-A8D1-2E5937A7D952}" srcOrd="0" destOrd="0" presId="urn:microsoft.com/office/officeart/2005/8/layout/radial6"/>
    <dgm:cxn modelId="{D07F79F8-2A5C-8246-9A99-F80831627A6F}" type="presOf" srcId="{43282CBF-44EC-4743-A282-879676EBF9BD}" destId="{836BFAD2-A0B2-EA42-B5D3-9B94BD10059F}" srcOrd="0" destOrd="0" presId="urn:microsoft.com/office/officeart/2005/8/layout/radial6"/>
    <dgm:cxn modelId="{2C07F876-3F57-DC46-B053-58EBBAEB3D72}" type="presParOf" srcId="{7C7D4E88-0D9D-EF4F-878B-2328D1B9D30D}" destId="{6887F3D0-3B1B-C546-B43F-B55FE42B78BD}" srcOrd="0" destOrd="0" presId="urn:microsoft.com/office/officeart/2005/8/layout/radial6"/>
    <dgm:cxn modelId="{9AF04D5D-E63F-8B42-8174-3E6D7160C6D3}" type="presParOf" srcId="{7C7D4E88-0D9D-EF4F-878B-2328D1B9D30D}" destId="{E7135439-A51D-F24E-A51C-3A346FC7A137}" srcOrd="1" destOrd="0" presId="urn:microsoft.com/office/officeart/2005/8/layout/radial6"/>
    <dgm:cxn modelId="{ECD19E2B-BA01-914D-A1B7-8AEAB5A10418}" type="presParOf" srcId="{7C7D4E88-0D9D-EF4F-878B-2328D1B9D30D}" destId="{BF174514-14F2-F041-A0D8-34EABFC9BCE2}" srcOrd="2" destOrd="0" presId="urn:microsoft.com/office/officeart/2005/8/layout/radial6"/>
    <dgm:cxn modelId="{64B4304F-AC37-FF46-BDA1-CCAE8D0248B2}" type="presParOf" srcId="{7C7D4E88-0D9D-EF4F-878B-2328D1B9D30D}" destId="{55D72012-920F-CD4A-A2D7-2AE91145B697}" srcOrd="3" destOrd="0" presId="urn:microsoft.com/office/officeart/2005/8/layout/radial6"/>
    <dgm:cxn modelId="{2A9B49D9-78F4-0449-9EED-2B6D91021E81}" type="presParOf" srcId="{7C7D4E88-0D9D-EF4F-878B-2328D1B9D30D}" destId="{74C972FD-1F22-514B-9DB0-49EBE3863E95}" srcOrd="4" destOrd="0" presId="urn:microsoft.com/office/officeart/2005/8/layout/radial6"/>
    <dgm:cxn modelId="{113C67A5-F012-4442-B358-F1AA84E1BA5A}" type="presParOf" srcId="{7C7D4E88-0D9D-EF4F-878B-2328D1B9D30D}" destId="{A546AC1F-2C7D-CD4E-B759-2EE35719FB8E}" srcOrd="5" destOrd="0" presId="urn:microsoft.com/office/officeart/2005/8/layout/radial6"/>
    <dgm:cxn modelId="{2B145EC4-D3B6-1D43-BE93-F9710F85B64C}" type="presParOf" srcId="{7C7D4E88-0D9D-EF4F-878B-2328D1B9D30D}" destId="{8B840A95-EBE4-FC46-800B-BF2A0709BE0B}" srcOrd="6" destOrd="0" presId="urn:microsoft.com/office/officeart/2005/8/layout/radial6"/>
    <dgm:cxn modelId="{DAE31C27-8F7C-1D48-9BAD-ED893E6BB4BD}" type="presParOf" srcId="{7C7D4E88-0D9D-EF4F-878B-2328D1B9D30D}" destId="{836BFAD2-A0B2-EA42-B5D3-9B94BD10059F}" srcOrd="7" destOrd="0" presId="urn:microsoft.com/office/officeart/2005/8/layout/radial6"/>
    <dgm:cxn modelId="{6BC22ED0-D268-6848-BF3F-C17247849E17}" type="presParOf" srcId="{7C7D4E88-0D9D-EF4F-878B-2328D1B9D30D}" destId="{19653ACA-0070-F24B-B96E-ACEB760B7798}" srcOrd="8" destOrd="0" presId="urn:microsoft.com/office/officeart/2005/8/layout/radial6"/>
    <dgm:cxn modelId="{3C0F8AB9-C4EF-7C44-9619-AC4019FDBFB0}" type="presParOf" srcId="{7C7D4E88-0D9D-EF4F-878B-2328D1B9D30D}" destId="{A3F9E96A-7F1D-9841-A8D1-2E5937A7D952}" srcOrd="9" destOrd="0" presId="urn:microsoft.com/office/officeart/2005/8/layout/radial6"/>
    <dgm:cxn modelId="{C6E66CE0-8F73-9D4C-9BA8-DCCC16F302BE}" type="presParOf" srcId="{7C7D4E88-0D9D-EF4F-878B-2328D1B9D30D}" destId="{528B2305-2F43-8A43-B717-9F71D56939FC}" srcOrd="10" destOrd="0" presId="urn:microsoft.com/office/officeart/2005/8/layout/radial6"/>
    <dgm:cxn modelId="{C591CB0A-FE66-814D-80B5-AB5DAE394FF8}" type="presParOf" srcId="{7C7D4E88-0D9D-EF4F-878B-2328D1B9D30D}" destId="{E5985F35-04D3-E446-8A5D-06D7CACFE554}" srcOrd="11" destOrd="0" presId="urn:microsoft.com/office/officeart/2005/8/layout/radial6"/>
    <dgm:cxn modelId="{099C25A8-C66A-EE4F-840D-22450DD55D82}" type="presParOf" srcId="{7C7D4E88-0D9D-EF4F-878B-2328D1B9D30D}" destId="{346EA7BA-0430-F442-ACBD-639EDE52BF2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04FF9B-74B9-5048-AB8B-5076AF34AED7}" type="doc">
      <dgm:prSet loTypeId="urn:microsoft.com/office/officeart/2005/8/layout/radial1" loCatId="" qsTypeId="urn:microsoft.com/office/officeart/2005/8/quickstyle/simple2" qsCatId="simple" csTypeId="urn:microsoft.com/office/officeart/2005/8/colors/colorful3" csCatId="colorful" phldr="1"/>
      <dgm:spPr/>
      <dgm:t>
        <a:bodyPr/>
        <a:lstStyle/>
        <a:p>
          <a:endParaRPr lang="en-US"/>
        </a:p>
      </dgm:t>
    </dgm:pt>
    <dgm:pt modelId="{03CE52CA-80FD-D74C-A893-BB7F4A0DB89D}">
      <dgm:prSet phldrT="[Text]" custT="1"/>
      <dgm:spPr/>
      <dgm:t>
        <a:bodyPr/>
        <a:lstStyle/>
        <a:p>
          <a:r>
            <a:rPr lang="en-US" sz="1800" b="0" dirty="0">
              <a:latin typeface="Calibri" panose="020F0502020204030204" pitchFamily="34" charset="0"/>
              <a:cs typeface="Calibri" panose="020F0502020204030204" pitchFamily="34" charset="0"/>
            </a:rPr>
            <a:t>Site</a:t>
          </a:r>
        </a:p>
      </dgm:t>
    </dgm:pt>
    <dgm:pt modelId="{FC10830F-AC42-A14E-8D62-3FBE92B4969D}" type="parTrans" cxnId="{3A007765-7F9C-7042-99FD-D6AB50C0CD78}">
      <dgm:prSet/>
      <dgm:spPr/>
      <dgm:t>
        <a:bodyPr/>
        <a:lstStyle/>
        <a:p>
          <a:endParaRPr lang="en-US" sz="1400" b="0">
            <a:latin typeface="Calibri" panose="020F0502020204030204" pitchFamily="34" charset="0"/>
            <a:cs typeface="Calibri" panose="020F0502020204030204" pitchFamily="34" charset="0"/>
          </a:endParaRPr>
        </a:p>
      </dgm:t>
    </dgm:pt>
    <dgm:pt modelId="{0414EBFA-F3AE-7E43-834A-125CE4E18521}" type="sibTrans" cxnId="{3A007765-7F9C-7042-99FD-D6AB50C0CD78}">
      <dgm:prSet/>
      <dgm:spPr/>
      <dgm:t>
        <a:bodyPr/>
        <a:lstStyle/>
        <a:p>
          <a:endParaRPr lang="en-US" sz="1400" b="0">
            <a:latin typeface="Calibri" panose="020F0502020204030204" pitchFamily="34" charset="0"/>
            <a:cs typeface="Calibri" panose="020F0502020204030204" pitchFamily="34" charset="0"/>
          </a:endParaRPr>
        </a:p>
      </dgm:t>
    </dgm:pt>
    <dgm:pt modelId="{0BDE4AB0-D3E9-5D4E-84F4-6635F7CBAD67}">
      <dgm:prSet phldrT="[Text]" custT="1"/>
      <dgm:spPr/>
      <dgm:t>
        <a:bodyPr/>
        <a:lstStyle/>
        <a:p>
          <a:r>
            <a:rPr lang="en-US" sz="1400" b="0" dirty="0">
              <a:latin typeface="Calibri" panose="020F0502020204030204" pitchFamily="34" charset="0"/>
              <a:cs typeface="Calibri" panose="020F0502020204030204" pitchFamily="34" charset="0"/>
            </a:rPr>
            <a:t>Executive Members</a:t>
          </a:r>
        </a:p>
      </dgm:t>
    </dgm:pt>
    <dgm:pt modelId="{A5A828F8-829F-2C49-8859-0B98031F5DEE}" type="parTrans" cxnId="{8A64B504-400C-FD43-B6AF-BFEF6FAE5D81}">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F186BF60-1C6A-E844-B662-F210A7C112BD}" type="sibTrans" cxnId="{8A64B504-400C-FD43-B6AF-BFEF6FAE5D81}">
      <dgm:prSet/>
      <dgm:spPr/>
      <dgm:t>
        <a:bodyPr/>
        <a:lstStyle/>
        <a:p>
          <a:endParaRPr lang="en-US" sz="1400" b="0">
            <a:latin typeface="Calibri" panose="020F0502020204030204" pitchFamily="34" charset="0"/>
            <a:cs typeface="Calibri" panose="020F0502020204030204" pitchFamily="34" charset="0"/>
          </a:endParaRPr>
        </a:p>
      </dgm:t>
    </dgm:pt>
    <dgm:pt modelId="{4A886AF1-EDDD-0A41-A94D-8585A9E09C7B}">
      <dgm:prSet phldrT="[Text]" custT="1"/>
      <dgm:spPr/>
      <dgm:t>
        <a:bodyPr/>
        <a:lstStyle/>
        <a:p>
          <a:r>
            <a:rPr lang="en-US" sz="1400" b="0" dirty="0">
              <a:latin typeface="Calibri" panose="020F0502020204030204" pitchFamily="34" charset="0"/>
              <a:cs typeface="Calibri" panose="020F0502020204030204" pitchFamily="34" charset="0"/>
            </a:rPr>
            <a:t>NCC Project Manager</a:t>
          </a:r>
        </a:p>
      </dgm:t>
    </dgm:pt>
    <dgm:pt modelId="{03D5FAD2-C708-DC4A-BD49-9A9AEBBAFF50}" type="parTrans" cxnId="{61CC8B99-0176-9941-B0C9-9E79567DC77D}">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CD2A96DC-9981-9044-864D-530D8AABB5C3}" type="sibTrans" cxnId="{61CC8B99-0176-9941-B0C9-9E79567DC77D}">
      <dgm:prSet/>
      <dgm:spPr/>
      <dgm:t>
        <a:bodyPr/>
        <a:lstStyle/>
        <a:p>
          <a:endParaRPr lang="en-US" sz="1400" b="0">
            <a:latin typeface="Calibri" panose="020F0502020204030204" pitchFamily="34" charset="0"/>
            <a:cs typeface="Calibri" panose="020F0502020204030204" pitchFamily="34" charset="0"/>
          </a:endParaRPr>
        </a:p>
      </dgm:t>
    </dgm:pt>
    <dgm:pt modelId="{9A859A3E-6821-E346-92E7-C5CEED1FB183}">
      <dgm:prSet phldrT="[Text]" custT="1"/>
      <dgm:spPr/>
      <dgm:t>
        <a:bodyPr/>
        <a:lstStyle/>
        <a:p>
          <a:r>
            <a:rPr lang="en-US" sz="1400" b="0" dirty="0">
              <a:latin typeface="Calibri" panose="020F0502020204030204" pitchFamily="34" charset="0"/>
              <a:cs typeface="Calibri" panose="020F0502020204030204" pitchFamily="34" charset="0"/>
            </a:rPr>
            <a:t>WebDCU Staff</a:t>
          </a:r>
        </a:p>
      </dgm:t>
    </dgm:pt>
    <dgm:pt modelId="{F2A61402-3A35-C445-B14E-F464DB58B712}" type="parTrans" cxnId="{00353B2F-9D33-1342-B2C9-7A5195B6E4B6}">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36ED084A-D45D-924A-A38E-0AD6E91C58B6}" type="sibTrans" cxnId="{00353B2F-9D33-1342-B2C9-7A5195B6E4B6}">
      <dgm:prSet/>
      <dgm:spPr/>
      <dgm:t>
        <a:bodyPr/>
        <a:lstStyle/>
        <a:p>
          <a:endParaRPr lang="en-US" sz="1400" b="0">
            <a:latin typeface="Calibri" panose="020F0502020204030204" pitchFamily="34" charset="0"/>
            <a:cs typeface="Calibri" panose="020F0502020204030204" pitchFamily="34" charset="0"/>
          </a:endParaRPr>
        </a:p>
      </dgm:t>
    </dgm:pt>
    <dgm:pt modelId="{8072EAB4-EA90-0D4A-B565-2676C28C5AE3}">
      <dgm:prSet phldrT="[Text]" custT="1"/>
      <dgm:spPr/>
      <dgm:t>
        <a:bodyPr/>
        <a:lstStyle/>
        <a:p>
          <a:r>
            <a:rPr lang="en-US" sz="1400" b="0" dirty="0">
              <a:latin typeface="Calibri" panose="020F0502020204030204" pitchFamily="34" charset="0"/>
              <a:cs typeface="Calibri" panose="020F0502020204030204" pitchFamily="34" charset="0"/>
            </a:rPr>
            <a:t>CRC Manager </a:t>
          </a:r>
          <a:r>
            <a:rPr lang="en-US" sz="1050" b="0" dirty="0">
              <a:latin typeface="Calibri" panose="020F0502020204030204" pitchFamily="34" charset="0"/>
              <a:cs typeface="Calibri" panose="020F0502020204030204" pitchFamily="34" charset="0"/>
            </a:rPr>
            <a:t>(Adjudicate)</a:t>
          </a:r>
          <a:endParaRPr lang="en-US" sz="1400" b="0" dirty="0">
            <a:latin typeface="Calibri" panose="020F0502020204030204" pitchFamily="34" charset="0"/>
            <a:cs typeface="Calibri" panose="020F0502020204030204" pitchFamily="34" charset="0"/>
          </a:endParaRPr>
        </a:p>
      </dgm:t>
    </dgm:pt>
    <dgm:pt modelId="{681C201A-88DC-3F4F-AD1D-4EC5D3B4A099}" type="parTrans" cxnId="{79BFAF87-65E2-0C40-8CC4-65ADADA6CA3F}">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1F267774-9F1F-CA41-9D7B-9986F0D2E1C4}" type="sibTrans" cxnId="{79BFAF87-65E2-0C40-8CC4-65ADADA6CA3F}">
      <dgm:prSet/>
      <dgm:spPr/>
      <dgm:t>
        <a:bodyPr/>
        <a:lstStyle/>
        <a:p>
          <a:endParaRPr lang="en-US" sz="1400" b="0">
            <a:latin typeface="Calibri" panose="020F0502020204030204" pitchFamily="34" charset="0"/>
            <a:cs typeface="Calibri" panose="020F0502020204030204" pitchFamily="34" charset="0"/>
          </a:endParaRPr>
        </a:p>
      </dgm:t>
    </dgm:pt>
    <dgm:pt modelId="{D3B62E28-98E4-8649-A55D-EE95E64D2E5A}">
      <dgm:prSet phldrT="[Text]" custT="1"/>
      <dgm:spPr/>
      <dgm:t>
        <a:bodyPr/>
        <a:lstStyle/>
        <a:p>
          <a:r>
            <a:rPr lang="en-US" sz="1400" b="0" dirty="0">
              <a:latin typeface="Calibri" panose="020F0502020204030204" pitchFamily="34" charset="0"/>
              <a:cs typeface="Calibri" panose="020F0502020204030204" pitchFamily="34" charset="0"/>
            </a:rPr>
            <a:t>NCC </a:t>
          </a:r>
          <a:r>
            <a:rPr lang="en-US" sz="1050" b="0" dirty="0">
              <a:latin typeface="Calibri" panose="020F0502020204030204" pitchFamily="34" charset="0"/>
              <a:cs typeface="Calibri" panose="020F0502020204030204" pitchFamily="34" charset="0"/>
            </a:rPr>
            <a:t>(Contracts/</a:t>
          </a:r>
        </a:p>
        <a:p>
          <a:r>
            <a:rPr lang="en-US" sz="1050" b="0" dirty="0">
              <a:latin typeface="Calibri" panose="020F0502020204030204" pitchFamily="34" charset="0"/>
              <a:cs typeface="Calibri" panose="020F0502020204030204" pitchFamily="34" charset="0"/>
            </a:rPr>
            <a:t>Billing)</a:t>
          </a:r>
          <a:endParaRPr lang="en-US" sz="1400" b="0" dirty="0">
            <a:latin typeface="Calibri" panose="020F0502020204030204" pitchFamily="34" charset="0"/>
            <a:cs typeface="Calibri" panose="020F0502020204030204" pitchFamily="34" charset="0"/>
          </a:endParaRPr>
        </a:p>
      </dgm:t>
    </dgm:pt>
    <dgm:pt modelId="{CA211F28-8E71-824A-B163-C2CAB670C28B}" type="parTrans" cxnId="{95041F20-1F31-E940-A909-406F7DCCEB37}">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B7A4FD63-62FD-BB44-9F86-3339DCE87B65}" type="sibTrans" cxnId="{95041F20-1F31-E940-A909-406F7DCCEB37}">
      <dgm:prSet/>
      <dgm:spPr/>
      <dgm:t>
        <a:bodyPr/>
        <a:lstStyle/>
        <a:p>
          <a:endParaRPr lang="en-US" sz="1400" b="0">
            <a:latin typeface="Calibri" panose="020F0502020204030204" pitchFamily="34" charset="0"/>
            <a:cs typeface="Calibri" panose="020F0502020204030204" pitchFamily="34" charset="0"/>
          </a:endParaRPr>
        </a:p>
      </dgm:t>
    </dgm:pt>
    <dgm:pt modelId="{2BAF98C8-4340-BA44-B776-CD886715D9BA}">
      <dgm:prSet phldrT="[Text]" custT="1"/>
      <dgm:spPr/>
      <dgm:t>
        <a:bodyPr/>
        <a:lstStyle/>
        <a:p>
          <a:r>
            <a:rPr lang="en-US" sz="1400" b="0" dirty="0">
              <a:latin typeface="Calibri" panose="020F0502020204030204" pitchFamily="34" charset="0"/>
              <a:cs typeface="Calibri" panose="020F0502020204030204" pitchFamily="34" charset="0"/>
            </a:rPr>
            <a:t>BioSend </a:t>
          </a:r>
          <a:r>
            <a:rPr lang="en-US" sz="1050" b="0" dirty="0">
              <a:latin typeface="Calibri" panose="020F0502020204030204" pitchFamily="34" charset="0"/>
              <a:cs typeface="Calibri" panose="020F0502020204030204" pitchFamily="34" charset="0"/>
            </a:rPr>
            <a:t>(BioCHESS)</a:t>
          </a:r>
          <a:endParaRPr lang="en-US" sz="1400" b="0" dirty="0">
            <a:latin typeface="Calibri" panose="020F0502020204030204" pitchFamily="34" charset="0"/>
            <a:cs typeface="Calibri" panose="020F0502020204030204" pitchFamily="34" charset="0"/>
          </a:endParaRPr>
        </a:p>
      </dgm:t>
    </dgm:pt>
    <dgm:pt modelId="{33391296-AE7A-F341-AB03-922E20A97411}" type="parTrans" cxnId="{3AA75E12-D261-6E45-95E9-1D5B8C68CCE5}">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E561C02A-A76D-144F-A09F-1DE52A18F979}" type="sibTrans" cxnId="{3AA75E12-D261-6E45-95E9-1D5B8C68CCE5}">
      <dgm:prSet/>
      <dgm:spPr/>
      <dgm:t>
        <a:bodyPr/>
        <a:lstStyle/>
        <a:p>
          <a:endParaRPr lang="en-US" sz="1400" b="0">
            <a:latin typeface="Calibri" panose="020F0502020204030204" pitchFamily="34" charset="0"/>
            <a:cs typeface="Calibri" panose="020F0502020204030204" pitchFamily="34" charset="0"/>
          </a:endParaRPr>
        </a:p>
      </dgm:t>
    </dgm:pt>
    <dgm:pt modelId="{D9BDB285-CD40-6E46-AB2B-C357CD1934B8}">
      <dgm:prSet phldrT="[Text]" custT="1"/>
      <dgm:spPr/>
      <dgm:t>
        <a:bodyPr/>
        <a:lstStyle/>
        <a:p>
          <a:r>
            <a:rPr lang="en-US" sz="1400" b="0" dirty="0">
              <a:latin typeface="Calibri" panose="020F0502020204030204" pitchFamily="34" charset="0"/>
              <a:cs typeface="Calibri" panose="020F0502020204030204" pitchFamily="34" charset="0"/>
            </a:rPr>
            <a:t>cIRB </a:t>
          </a:r>
          <a:r>
            <a:rPr lang="en-US" sz="1050" b="0" dirty="0">
              <a:latin typeface="Calibri" panose="020F0502020204030204" pitchFamily="34" charset="0"/>
              <a:cs typeface="Calibri" panose="020F0502020204030204" pitchFamily="34" charset="0"/>
            </a:rPr>
            <a:t>(BRANY)</a:t>
          </a:r>
          <a:endParaRPr lang="en-US" sz="1400" b="0" dirty="0">
            <a:latin typeface="Calibri" panose="020F0502020204030204" pitchFamily="34" charset="0"/>
            <a:cs typeface="Calibri" panose="020F0502020204030204" pitchFamily="34" charset="0"/>
          </a:endParaRPr>
        </a:p>
      </dgm:t>
    </dgm:pt>
    <dgm:pt modelId="{A791F90C-33AD-F24E-B6FC-5733E769DC2A}" type="parTrans" cxnId="{AC0EBCBC-A541-BD45-8FA4-9F52F8FA9644}">
      <dgm:prSet custT="1"/>
      <dgm:spPr>
        <a:ln>
          <a:solidFill>
            <a:schemeClr val="bg1">
              <a:lumMod val="50000"/>
            </a:schemeClr>
          </a:solidFill>
        </a:ln>
      </dgm:spPr>
      <dgm:t>
        <a:bodyPr/>
        <a:lstStyle/>
        <a:p>
          <a:endParaRPr lang="en-US" sz="1400" b="0">
            <a:latin typeface="Calibri" panose="020F0502020204030204" pitchFamily="34" charset="0"/>
            <a:cs typeface="Calibri" panose="020F0502020204030204" pitchFamily="34" charset="0"/>
          </a:endParaRPr>
        </a:p>
      </dgm:t>
    </dgm:pt>
    <dgm:pt modelId="{1A9654E6-639C-454C-A83D-DD6FF2E65A37}" type="sibTrans" cxnId="{AC0EBCBC-A541-BD45-8FA4-9F52F8FA9644}">
      <dgm:prSet/>
      <dgm:spPr/>
      <dgm:t>
        <a:bodyPr/>
        <a:lstStyle/>
        <a:p>
          <a:endParaRPr lang="en-US" sz="1400" b="0">
            <a:latin typeface="Calibri" panose="020F0502020204030204" pitchFamily="34" charset="0"/>
            <a:cs typeface="Calibri" panose="020F0502020204030204" pitchFamily="34" charset="0"/>
          </a:endParaRPr>
        </a:p>
      </dgm:t>
    </dgm:pt>
    <dgm:pt modelId="{8A41A680-B2ED-F245-8B22-2103863691A4}" type="pres">
      <dgm:prSet presAssocID="{1304FF9B-74B9-5048-AB8B-5076AF34AED7}" presName="cycle" presStyleCnt="0">
        <dgm:presLayoutVars>
          <dgm:chMax val="1"/>
          <dgm:dir/>
          <dgm:animLvl val="ctr"/>
          <dgm:resizeHandles val="exact"/>
        </dgm:presLayoutVars>
      </dgm:prSet>
      <dgm:spPr/>
    </dgm:pt>
    <dgm:pt modelId="{A8268247-BEC2-0B46-BB0B-AFCEFB9F1EC8}" type="pres">
      <dgm:prSet presAssocID="{03CE52CA-80FD-D74C-A893-BB7F4A0DB89D}" presName="centerShape" presStyleLbl="node0" presStyleIdx="0" presStyleCnt="1"/>
      <dgm:spPr/>
    </dgm:pt>
    <dgm:pt modelId="{97DE4411-4640-EB4D-B5CA-2B22BBFF264E}" type="pres">
      <dgm:prSet presAssocID="{A5A828F8-829F-2C49-8859-0B98031F5DEE}" presName="Name9" presStyleLbl="parChTrans1D2" presStyleIdx="0" presStyleCnt="7"/>
      <dgm:spPr/>
    </dgm:pt>
    <dgm:pt modelId="{A9FBCDE9-6933-0A45-961E-A9F3EC610704}" type="pres">
      <dgm:prSet presAssocID="{A5A828F8-829F-2C49-8859-0B98031F5DEE}" presName="connTx" presStyleLbl="parChTrans1D2" presStyleIdx="0" presStyleCnt="7"/>
      <dgm:spPr/>
    </dgm:pt>
    <dgm:pt modelId="{01564EC1-0DD0-DC41-BA0A-B5B1B272F17A}" type="pres">
      <dgm:prSet presAssocID="{0BDE4AB0-D3E9-5D4E-84F4-6635F7CBAD67}" presName="node" presStyleLbl="node1" presStyleIdx="0" presStyleCnt="7">
        <dgm:presLayoutVars>
          <dgm:bulletEnabled val="1"/>
        </dgm:presLayoutVars>
      </dgm:prSet>
      <dgm:spPr/>
    </dgm:pt>
    <dgm:pt modelId="{A4E54C82-4168-3C41-8546-61CE15D148E8}" type="pres">
      <dgm:prSet presAssocID="{03D5FAD2-C708-DC4A-BD49-9A9AEBBAFF50}" presName="Name9" presStyleLbl="parChTrans1D2" presStyleIdx="1" presStyleCnt="7"/>
      <dgm:spPr/>
    </dgm:pt>
    <dgm:pt modelId="{A5382FA3-B4F3-A441-9336-E08EE031AC70}" type="pres">
      <dgm:prSet presAssocID="{03D5FAD2-C708-DC4A-BD49-9A9AEBBAFF50}" presName="connTx" presStyleLbl="parChTrans1D2" presStyleIdx="1" presStyleCnt="7"/>
      <dgm:spPr/>
    </dgm:pt>
    <dgm:pt modelId="{F298ADF9-FFAE-E14D-B5C0-5A8B7C27CD33}" type="pres">
      <dgm:prSet presAssocID="{4A886AF1-EDDD-0A41-A94D-8585A9E09C7B}" presName="node" presStyleLbl="node1" presStyleIdx="1" presStyleCnt="7">
        <dgm:presLayoutVars>
          <dgm:bulletEnabled val="1"/>
        </dgm:presLayoutVars>
      </dgm:prSet>
      <dgm:spPr/>
    </dgm:pt>
    <dgm:pt modelId="{35978C44-170C-3C4C-B274-3244227F500C}" type="pres">
      <dgm:prSet presAssocID="{CA211F28-8E71-824A-B163-C2CAB670C28B}" presName="Name9" presStyleLbl="parChTrans1D2" presStyleIdx="2" presStyleCnt="7"/>
      <dgm:spPr/>
    </dgm:pt>
    <dgm:pt modelId="{25B1FB40-D8E1-0245-A355-D2D0C5AA2394}" type="pres">
      <dgm:prSet presAssocID="{CA211F28-8E71-824A-B163-C2CAB670C28B}" presName="connTx" presStyleLbl="parChTrans1D2" presStyleIdx="2" presStyleCnt="7"/>
      <dgm:spPr/>
    </dgm:pt>
    <dgm:pt modelId="{387FE2E2-F06E-8643-9078-B887EA5592F3}" type="pres">
      <dgm:prSet presAssocID="{D3B62E28-98E4-8649-A55D-EE95E64D2E5A}" presName="node" presStyleLbl="node1" presStyleIdx="2" presStyleCnt="7">
        <dgm:presLayoutVars>
          <dgm:bulletEnabled val="1"/>
        </dgm:presLayoutVars>
      </dgm:prSet>
      <dgm:spPr/>
    </dgm:pt>
    <dgm:pt modelId="{24E7C158-7C17-5848-B934-6EEB8D7FECB1}" type="pres">
      <dgm:prSet presAssocID="{F2A61402-3A35-C445-B14E-F464DB58B712}" presName="Name9" presStyleLbl="parChTrans1D2" presStyleIdx="3" presStyleCnt="7"/>
      <dgm:spPr/>
    </dgm:pt>
    <dgm:pt modelId="{AF4E8FC3-4EAF-8C4D-B8F5-85FDC494D0DA}" type="pres">
      <dgm:prSet presAssocID="{F2A61402-3A35-C445-B14E-F464DB58B712}" presName="connTx" presStyleLbl="parChTrans1D2" presStyleIdx="3" presStyleCnt="7"/>
      <dgm:spPr/>
    </dgm:pt>
    <dgm:pt modelId="{04546B90-4458-2342-BE15-453000A4A370}" type="pres">
      <dgm:prSet presAssocID="{9A859A3E-6821-E346-92E7-C5CEED1FB183}" presName="node" presStyleLbl="node1" presStyleIdx="3" presStyleCnt="7">
        <dgm:presLayoutVars>
          <dgm:bulletEnabled val="1"/>
        </dgm:presLayoutVars>
      </dgm:prSet>
      <dgm:spPr/>
    </dgm:pt>
    <dgm:pt modelId="{4795ABF7-84E5-404D-8651-8A1B68C09A0A}" type="pres">
      <dgm:prSet presAssocID="{33391296-AE7A-F341-AB03-922E20A97411}" presName="Name9" presStyleLbl="parChTrans1D2" presStyleIdx="4" presStyleCnt="7"/>
      <dgm:spPr/>
    </dgm:pt>
    <dgm:pt modelId="{2D9E608B-2CFA-064C-869B-CA4D731D3CAE}" type="pres">
      <dgm:prSet presAssocID="{33391296-AE7A-F341-AB03-922E20A97411}" presName="connTx" presStyleLbl="parChTrans1D2" presStyleIdx="4" presStyleCnt="7"/>
      <dgm:spPr/>
    </dgm:pt>
    <dgm:pt modelId="{ADB6867D-735D-4541-8700-963EDCFB9A41}" type="pres">
      <dgm:prSet presAssocID="{2BAF98C8-4340-BA44-B776-CD886715D9BA}" presName="node" presStyleLbl="node1" presStyleIdx="4" presStyleCnt="7">
        <dgm:presLayoutVars>
          <dgm:bulletEnabled val="1"/>
        </dgm:presLayoutVars>
      </dgm:prSet>
      <dgm:spPr/>
    </dgm:pt>
    <dgm:pt modelId="{895BE30D-A9DA-034D-9BFB-F29B38536791}" type="pres">
      <dgm:prSet presAssocID="{681C201A-88DC-3F4F-AD1D-4EC5D3B4A099}" presName="Name9" presStyleLbl="parChTrans1D2" presStyleIdx="5" presStyleCnt="7"/>
      <dgm:spPr/>
    </dgm:pt>
    <dgm:pt modelId="{4AAD8180-D024-D44F-8A46-EF724A5E2F04}" type="pres">
      <dgm:prSet presAssocID="{681C201A-88DC-3F4F-AD1D-4EC5D3B4A099}" presName="connTx" presStyleLbl="parChTrans1D2" presStyleIdx="5" presStyleCnt="7"/>
      <dgm:spPr/>
    </dgm:pt>
    <dgm:pt modelId="{103091F9-482E-3048-A2BF-393D543B4C25}" type="pres">
      <dgm:prSet presAssocID="{8072EAB4-EA90-0D4A-B565-2676C28C5AE3}" presName="node" presStyleLbl="node1" presStyleIdx="5" presStyleCnt="7">
        <dgm:presLayoutVars>
          <dgm:bulletEnabled val="1"/>
        </dgm:presLayoutVars>
      </dgm:prSet>
      <dgm:spPr/>
    </dgm:pt>
    <dgm:pt modelId="{1DA664FA-7D2D-5548-ACF2-4C15403499DD}" type="pres">
      <dgm:prSet presAssocID="{A791F90C-33AD-F24E-B6FC-5733E769DC2A}" presName="Name9" presStyleLbl="parChTrans1D2" presStyleIdx="6" presStyleCnt="7"/>
      <dgm:spPr/>
    </dgm:pt>
    <dgm:pt modelId="{FADB4463-42D0-454C-98B3-65A39564311A}" type="pres">
      <dgm:prSet presAssocID="{A791F90C-33AD-F24E-B6FC-5733E769DC2A}" presName="connTx" presStyleLbl="parChTrans1D2" presStyleIdx="6" presStyleCnt="7"/>
      <dgm:spPr/>
    </dgm:pt>
    <dgm:pt modelId="{BA2848D2-B8A5-8446-BF2E-F90D9011C862}" type="pres">
      <dgm:prSet presAssocID="{D9BDB285-CD40-6E46-AB2B-C357CD1934B8}" presName="node" presStyleLbl="node1" presStyleIdx="6" presStyleCnt="7">
        <dgm:presLayoutVars>
          <dgm:bulletEnabled val="1"/>
        </dgm:presLayoutVars>
      </dgm:prSet>
      <dgm:spPr/>
    </dgm:pt>
  </dgm:ptLst>
  <dgm:cxnLst>
    <dgm:cxn modelId="{5815A402-8337-BD43-9B12-3C84A484D446}" type="presOf" srcId="{F2A61402-3A35-C445-B14E-F464DB58B712}" destId="{24E7C158-7C17-5848-B934-6EEB8D7FECB1}" srcOrd="0" destOrd="0" presId="urn:microsoft.com/office/officeart/2005/8/layout/radial1"/>
    <dgm:cxn modelId="{8A64B504-400C-FD43-B6AF-BFEF6FAE5D81}" srcId="{03CE52CA-80FD-D74C-A893-BB7F4A0DB89D}" destId="{0BDE4AB0-D3E9-5D4E-84F4-6635F7CBAD67}" srcOrd="0" destOrd="0" parTransId="{A5A828F8-829F-2C49-8859-0B98031F5DEE}" sibTransId="{F186BF60-1C6A-E844-B662-F210A7C112BD}"/>
    <dgm:cxn modelId="{59B1D911-0EA1-3D40-9171-3C830A2B845C}" type="presOf" srcId="{681C201A-88DC-3F4F-AD1D-4EC5D3B4A099}" destId="{895BE30D-A9DA-034D-9BFB-F29B38536791}" srcOrd="0" destOrd="0" presId="urn:microsoft.com/office/officeart/2005/8/layout/radial1"/>
    <dgm:cxn modelId="{3AA75E12-D261-6E45-95E9-1D5B8C68CCE5}" srcId="{03CE52CA-80FD-D74C-A893-BB7F4A0DB89D}" destId="{2BAF98C8-4340-BA44-B776-CD886715D9BA}" srcOrd="4" destOrd="0" parTransId="{33391296-AE7A-F341-AB03-922E20A97411}" sibTransId="{E561C02A-A76D-144F-A09F-1DE52A18F979}"/>
    <dgm:cxn modelId="{B58BA919-88B9-A24A-A2D8-B4E570400122}" type="presOf" srcId="{03D5FAD2-C708-DC4A-BD49-9A9AEBBAFF50}" destId="{A4E54C82-4168-3C41-8546-61CE15D148E8}" srcOrd="0" destOrd="0" presId="urn:microsoft.com/office/officeart/2005/8/layout/radial1"/>
    <dgm:cxn modelId="{95041F20-1F31-E940-A909-406F7DCCEB37}" srcId="{03CE52CA-80FD-D74C-A893-BB7F4A0DB89D}" destId="{D3B62E28-98E4-8649-A55D-EE95E64D2E5A}" srcOrd="2" destOrd="0" parTransId="{CA211F28-8E71-824A-B163-C2CAB670C28B}" sibTransId="{B7A4FD63-62FD-BB44-9F86-3339DCE87B65}"/>
    <dgm:cxn modelId="{98D87820-DD48-C84C-AF00-F94DE5B20BB9}" type="presOf" srcId="{33391296-AE7A-F341-AB03-922E20A97411}" destId="{4795ABF7-84E5-404D-8651-8A1B68C09A0A}" srcOrd="0" destOrd="0" presId="urn:microsoft.com/office/officeart/2005/8/layout/radial1"/>
    <dgm:cxn modelId="{28441F2F-AB77-964C-BE9F-9F9299C50F86}" type="presOf" srcId="{4A886AF1-EDDD-0A41-A94D-8585A9E09C7B}" destId="{F298ADF9-FFAE-E14D-B5C0-5A8B7C27CD33}" srcOrd="0" destOrd="0" presId="urn:microsoft.com/office/officeart/2005/8/layout/radial1"/>
    <dgm:cxn modelId="{00353B2F-9D33-1342-B2C9-7A5195B6E4B6}" srcId="{03CE52CA-80FD-D74C-A893-BB7F4A0DB89D}" destId="{9A859A3E-6821-E346-92E7-C5CEED1FB183}" srcOrd="3" destOrd="0" parTransId="{F2A61402-3A35-C445-B14E-F464DB58B712}" sibTransId="{36ED084A-D45D-924A-A38E-0AD6E91C58B6}"/>
    <dgm:cxn modelId="{EF8E1E3F-2CCA-4B48-80A1-DE2FADD379CB}" type="presOf" srcId="{1304FF9B-74B9-5048-AB8B-5076AF34AED7}" destId="{8A41A680-B2ED-F245-8B22-2103863691A4}" srcOrd="0" destOrd="0" presId="urn:microsoft.com/office/officeart/2005/8/layout/radial1"/>
    <dgm:cxn modelId="{E887F643-F470-CB49-A164-A4F5AAEF5B2F}" type="presOf" srcId="{A5A828F8-829F-2C49-8859-0B98031F5DEE}" destId="{A9FBCDE9-6933-0A45-961E-A9F3EC610704}" srcOrd="1" destOrd="0" presId="urn:microsoft.com/office/officeart/2005/8/layout/radial1"/>
    <dgm:cxn modelId="{62E7135B-1EDE-D343-98A0-5685A5695461}" type="presOf" srcId="{03D5FAD2-C708-DC4A-BD49-9A9AEBBAFF50}" destId="{A5382FA3-B4F3-A441-9336-E08EE031AC70}" srcOrd="1" destOrd="0" presId="urn:microsoft.com/office/officeart/2005/8/layout/radial1"/>
    <dgm:cxn modelId="{3A007765-7F9C-7042-99FD-D6AB50C0CD78}" srcId="{1304FF9B-74B9-5048-AB8B-5076AF34AED7}" destId="{03CE52CA-80FD-D74C-A893-BB7F4A0DB89D}" srcOrd="0" destOrd="0" parTransId="{FC10830F-AC42-A14E-8D62-3FBE92B4969D}" sibTransId="{0414EBFA-F3AE-7E43-834A-125CE4E18521}"/>
    <dgm:cxn modelId="{FDEB996D-99D2-0C4D-9F49-639133648694}" type="presOf" srcId="{0BDE4AB0-D3E9-5D4E-84F4-6635F7CBAD67}" destId="{01564EC1-0DD0-DC41-BA0A-B5B1B272F17A}" srcOrd="0" destOrd="0" presId="urn:microsoft.com/office/officeart/2005/8/layout/radial1"/>
    <dgm:cxn modelId="{79572C7E-787A-0245-B67B-FA8E3A66B0E1}" type="presOf" srcId="{F2A61402-3A35-C445-B14E-F464DB58B712}" destId="{AF4E8FC3-4EAF-8C4D-B8F5-85FDC494D0DA}" srcOrd="1" destOrd="0" presId="urn:microsoft.com/office/officeart/2005/8/layout/radial1"/>
    <dgm:cxn modelId="{BE602181-3D32-F643-B439-76C826A9DC2D}" type="presOf" srcId="{A791F90C-33AD-F24E-B6FC-5733E769DC2A}" destId="{1DA664FA-7D2D-5548-ACF2-4C15403499DD}" srcOrd="0" destOrd="0" presId="urn:microsoft.com/office/officeart/2005/8/layout/radial1"/>
    <dgm:cxn modelId="{4FD9DC81-20BB-3E41-9E1F-1CDDDBFE0048}" type="presOf" srcId="{A5A828F8-829F-2C49-8859-0B98031F5DEE}" destId="{97DE4411-4640-EB4D-B5CA-2B22BBFF264E}" srcOrd="0" destOrd="0" presId="urn:microsoft.com/office/officeart/2005/8/layout/radial1"/>
    <dgm:cxn modelId="{FE2EC282-C1F3-794E-BCF8-F1320A32E81F}" type="presOf" srcId="{8072EAB4-EA90-0D4A-B565-2676C28C5AE3}" destId="{103091F9-482E-3048-A2BF-393D543B4C25}" srcOrd="0" destOrd="0" presId="urn:microsoft.com/office/officeart/2005/8/layout/radial1"/>
    <dgm:cxn modelId="{79BFAF87-65E2-0C40-8CC4-65ADADA6CA3F}" srcId="{03CE52CA-80FD-D74C-A893-BB7F4A0DB89D}" destId="{8072EAB4-EA90-0D4A-B565-2676C28C5AE3}" srcOrd="5" destOrd="0" parTransId="{681C201A-88DC-3F4F-AD1D-4EC5D3B4A099}" sibTransId="{1F267774-9F1F-CA41-9D7B-9986F0D2E1C4}"/>
    <dgm:cxn modelId="{61CC8B99-0176-9941-B0C9-9E79567DC77D}" srcId="{03CE52CA-80FD-D74C-A893-BB7F4A0DB89D}" destId="{4A886AF1-EDDD-0A41-A94D-8585A9E09C7B}" srcOrd="1" destOrd="0" parTransId="{03D5FAD2-C708-DC4A-BD49-9A9AEBBAFF50}" sibTransId="{CD2A96DC-9981-9044-864D-530D8AABB5C3}"/>
    <dgm:cxn modelId="{502824A9-A577-164F-AC3E-0E8C28F2012D}" type="presOf" srcId="{2BAF98C8-4340-BA44-B776-CD886715D9BA}" destId="{ADB6867D-735D-4541-8700-963EDCFB9A41}" srcOrd="0" destOrd="0" presId="urn:microsoft.com/office/officeart/2005/8/layout/radial1"/>
    <dgm:cxn modelId="{AC0EBCBC-A541-BD45-8FA4-9F52F8FA9644}" srcId="{03CE52CA-80FD-D74C-A893-BB7F4A0DB89D}" destId="{D9BDB285-CD40-6E46-AB2B-C357CD1934B8}" srcOrd="6" destOrd="0" parTransId="{A791F90C-33AD-F24E-B6FC-5733E769DC2A}" sibTransId="{1A9654E6-639C-454C-A83D-DD6FF2E65A37}"/>
    <dgm:cxn modelId="{2E6EAABF-F917-854E-A4CA-BFC8FD22945A}" type="presOf" srcId="{D9BDB285-CD40-6E46-AB2B-C357CD1934B8}" destId="{BA2848D2-B8A5-8446-BF2E-F90D9011C862}" srcOrd="0" destOrd="0" presId="urn:microsoft.com/office/officeart/2005/8/layout/radial1"/>
    <dgm:cxn modelId="{4194EAC6-CE50-9948-A728-858063469FC7}" type="presOf" srcId="{CA211F28-8E71-824A-B163-C2CAB670C28B}" destId="{35978C44-170C-3C4C-B274-3244227F500C}" srcOrd="0" destOrd="0" presId="urn:microsoft.com/office/officeart/2005/8/layout/radial1"/>
    <dgm:cxn modelId="{54EFC0DE-EE1D-1B4A-865E-3FA377D27BAB}" type="presOf" srcId="{03CE52CA-80FD-D74C-A893-BB7F4A0DB89D}" destId="{A8268247-BEC2-0B46-BB0B-AFCEFB9F1EC8}" srcOrd="0" destOrd="0" presId="urn:microsoft.com/office/officeart/2005/8/layout/radial1"/>
    <dgm:cxn modelId="{3023F0E3-7CA2-9E4D-AB08-614641451176}" type="presOf" srcId="{D3B62E28-98E4-8649-A55D-EE95E64D2E5A}" destId="{387FE2E2-F06E-8643-9078-B887EA5592F3}" srcOrd="0" destOrd="0" presId="urn:microsoft.com/office/officeart/2005/8/layout/radial1"/>
    <dgm:cxn modelId="{ED9B02E4-A4F2-E04B-B074-93C59724ECEC}" type="presOf" srcId="{33391296-AE7A-F341-AB03-922E20A97411}" destId="{2D9E608B-2CFA-064C-869B-CA4D731D3CAE}" srcOrd="1" destOrd="0" presId="urn:microsoft.com/office/officeart/2005/8/layout/radial1"/>
    <dgm:cxn modelId="{8C900BE6-F57F-4244-9D59-9B4613206DA0}" type="presOf" srcId="{9A859A3E-6821-E346-92E7-C5CEED1FB183}" destId="{04546B90-4458-2342-BE15-453000A4A370}" srcOrd="0" destOrd="0" presId="urn:microsoft.com/office/officeart/2005/8/layout/radial1"/>
    <dgm:cxn modelId="{D35A74E6-8340-B544-8CD2-3C96C100E192}" type="presOf" srcId="{CA211F28-8E71-824A-B163-C2CAB670C28B}" destId="{25B1FB40-D8E1-0245-A355-D2D0C5AA2394}" srcOrd="1" destOrd="0" presId="urn:microsoft.com/office/officeart/2005/8/layout/radial1"/>
    <dgm:cxn modelId="{A73CE6E7-427E-564E-936F-23F44E74C3B2}" type="presOf" srcId="{681C201A-88DC-3F4F-AD1D-4EC5D3B4A099}" destId="{4AAD8180-D024-D44F-8A46-EF724A5E2F04}" srcOrd="1" destOrd="0" presId="urn:microsoft.com/office/officeart/2005/8/layout/radial1"/>
    <dgm:cxn modelId="{761E3EEB-4222-9E45-8388-60E5C8259C09}" type="presOf" srcId="{A791F90C-33AD-F24E-B6FC-5733E769DC2A}" destId="{FADB4463-42D0-454C-98B3-65A39564311A}" srcOrd="1" destOrd="0" presId="urn:microsoft.com/office/officeart/2005/8/layout/radial1"/>
    <dgm:cxn modelId="{8B317AFB-79B5-7041-9C97-58A26707A89B}" type="presParOf" srcId="{8A41A680-B2ED-F245-8B22-2103863691A4}" destId="{A8268247-BEC2-0B46-BB0B-AFCEFB9F1EC8}" srcOrd="0" destOrd="0" presId="urn:microsoft.com/office/officeart/2005/8/layout/radial1"/>
    <dgm:cxn modelId="{F31F1113-CC40-0F48-8A90-8BFF5A563623}" type="presParOf" srcId="{8A41A680-B2ED-F245-8B22-2103863691A4}" destId="{97DE4411-4640-EB4D-B5CA-2B22BBFF264E}" srcOrd="1" destOrd="0" presId="urn:microsoft.com/office/officeart/2005/8/layout/radial1"/>
    <dgm:cxn modelId="{28844D12-49BD-0841-8A86-03FE7AB03FE6}" type="presParOf" srcId="{97DE4411-4640-EB4D-B5CA-2B22BBFF264E}" destId="{A9FBCDE9-6933-0A45-961E-A9F3EC610704}" srcOrd="0" destOrd="0" presId="urn:microsoft.com/office/officeart/2005/8/layout/radial1"/>
    <dgm:cxn modelId="{92A681D6-B992-554D-8263-BD1EC1062FAE}" type="presParOf" srcId="{8A41A680-B2ED-F245-8B22-2103863691A4}" destId="{01564EC1-0DD0-DC41-BA0A-B5B1B272F17A}" srcOrd="2" destOrd="0" presId="urn:microsoft.com/office/officeart/2005/8/layout/radial1"/>
    <dgm:cxn modelId="{C6762505-6B54-8042-AA25-46A579394C65}" type="presParOf" srcId="{8A41A680-B2ED-F245-8B22-2103863691A4}" destId="{A4E54C82-4168-3C41-8546-61CE15D148E8}" srcOrd="3" destOrd="0" presId="urn:microsoft.com/office/officeart/2005/8/layout/radial1"/>
    <dgm:cxn modelId="{0B706158-49FE-654A-A68B-ADD9AD7EAF7D}" type="presParOf" srcId="{A4E54C82-4168-3C41-8546-61CE15D148E8}" destId="{A5382FA3-B4F3-A441-9336-E08EE031AC70}" srcOrd="0" destOrd="0" presId="urn:microsoft.com/office/officeart/2005/8/layout/radial1"/>
    <dgm:cxn modelId="{C9C5DBB6-E1B0-2447-82F5-2EA9D8B8C4EE}" type="presParOf" srcId="{8A41A680-B2ED-F245-8B22-2103863691A4}" destId="{F298ADF9-FFAE-E14D-B5C0-5A8B7C27CD33}" srcOrd="4" destOrd="0" presId="urn:microsoft.com/office/officeart/2005/8/layout/radial1"/>
    <dgm:cxn modelId="{107C5491-7BD9-0140-861B-D71EE0733F5C}" type="presParOf" srcId="{8A41A680-B2ED-F245-8B22-2103863691A4}" destId="{35978C44-170C-3C4C-B274-3244227F500C}" srcOrd="5" destOrd="0" presId="urn:microsoft.com/office/officeart/2005/8/layout/radial1"/>
    <dgm:cxn modelId="{8186351B-F969-1046-8F40-D444DF5181EE}" type="presParOf" srcId="{35978C44-170C-3C4C-B274-3244227F500C}" destId="{25B1FB40-D8E1-0245-A355-D2D0C5AA2394}" srcOrd="0" destOrd="0" presId="urn:microsoft.com/office/officeart/2005/8/layout/radial1"/>
    <dgm:cxn modelId="{AC445FA3-55BB-B747-B406-7F94F4469295}" type="presParOf" srcId="{8A41A680-B2ED-F245-8B22-2103863691A4}" destId="{387FE2E2-F06E-8643-9078-B887EA5592F3}" srcOrd="6" destOrd="0" presId="urn:microsoft.com/office/officeart/2005/8/layout/radial1"/>
    <dgm:cxn modelId="{ACEE45AE-AE43-824D-9C22-F34DBC21A486}" type="presParOf" srcId="{8A41A680-B2ED-F245-8B22-2103863691A4}" destId="{24E7C158-7C17-5848-B934-6EEB8D7FECB1}" srcOrd="7" destOrd="0" presId="urn:microsoft.com/office/officeart/2005/8/layout/radial1"/>
    <dgm:cxn modelId="{D9BDFF0D-7BE8-8244-9A5B-DA482C4708F2}" type="presParOf" srcId="{24E7C158-7C17-5848-B934-6EEB8D7FECB1}" destId="{AF4E8FC3-4EAF-8C4D-B8F5-85FDC494D0DA}" srcOrd="0" destOrd="0" presId="urn:microsoft.com/office/officeart/2005/8/layout/radial1"/>
    <dgm:cxn modelId="{35F4B679-BC7F-3340-80AD-31570860C56B}" type="presParOf" srcId="{8A41A680-B2ED-F245-8B22-2103863691A4}" destId="{04546B90-4458-2342-BE15-453000A4A370}" srcOrd="8" destOrd="0" presId="urn:microsoft.com/office/officeart/2005/8/layout/radial1"/>
    <dgm:cxn modelId="{1C893DC0-CC01-6148-B16C-02EE50E350A6}" type="presParOf" srcId="{8A41A680-B2ED-F245-8B22-2103863691A4}" destId="{4795ABF7-84E5-404D-8651-8A1B68C09A0A}" srcOrd="9" destOrd="0" presId="urn:microsoft.com/office/officeart/2005/8/layout/radial1"/>
    <dgm:cxn modelId="{84000C0A-3794-D047-9263-AF6F1BA1CF91}" type="presParOf" srcId="{4795ABF7-84E5-404D-8651-8A1B68C09A0A}" destId="{2D9E608B-2CFA-064C-869B-CA4D731D3CAE}" srcOrd="0" destOrd="0" presId="urn:microsoft.com/office/officeart/2005/8/layout/radial1"/>
    <dgm:cxn modelId="{0AD0154A-B7D1-DF44-A6CE-40A6CC6C3C21}" type="presParOf" srcId="{8A41A680-B2ED-F245-8B22-2103863691A4}" destId="{ADB6867D-735D-4541-8700-963EDCFB9A41}" srcOrd="10" destOrd="0" presId="urn:microsoft.com/office/officeart/2005/8/layout/radial1"/>
    <dgm:cxn modelId="{4C25EBF4-8379-7C42-9571-3EEF01299A75}" type="presParOf" srcId="{8A41A680-B2ED-F245-8B22-2103863691A4}" destId="{895BE30D-A9DA-034D-9BFB-F29B38536791}" srcOrd="11" destOrd="0" presId="urn:microsoft.com/office/officeart/2005/8/layout/radial1"/>
    <dgm:cxn modelId="{CA9D1401-E2C7-9F48-AE61-27C01E842C1B}" type="presParOf" srcId="{895BE30D-A9DA-034D-9BFB-F29B38536791}" destId="{4AAD8180-D024-D44F-8A46-EF724A5E2F04}" srcOrd="0" destOrd="0" presId="urn:microsoft.com/office/officeart/2005/8/layout/radial1"/>
    <dgm:cxn modelId="{007B6194-7AB4-6D48-857E-D8596A449D53}" type="presParOf" srcId="{8A41A680-B2ED-F245-8B22-2103863691A4}" destId="{103091F9-482E-3048-A2BF-393D543B4C25}" srcOrd="12" destOrd="0" presId="urn:microsoft.com/office/officeart/2005/8/layout/radial1"/>
    <dgm:cxn modelId="{0FD155DE-E81B-6A41-B45D-A63D9037B5BC}" type="presParOf" srcId="{8A41A680-B2ED-F245-8B22-2103863691A4}" destId="{1DA664FA-7D2D-5548-ACF2-4C15403499DD}" srcOrd="13" destOrd="0" presId="urn:microsoft.com/office/officeart/2005/8/layout/radial1"/>
    <dgm:cxn modelId="{87F61834-D5F3-EA4F-BF22-B2726122DAE4}" type="presParOf" srcId="{1DA664FA-7D2D-5548-ACF2-4C15403499DD}" destId="{FADB4463-42D0-454C-98B3-65A39564311A}" srcOrd="0" destOrd="0" presId="urn:microsoft.com/office/officeart/2005/8/layout/radial1"/>
    <dgm:cxn modelId="{D16F8ABA-69F5-A441-B993-38605C7920E2}" type="presParOf" srcId="{8A41A680-B2ED-F245-8B22-2103863691A4}" destId="{BA2848D2-B8A5-8446-BF2E-F90D9011C862}"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FCC8D-0C54-F94C-B580-6E0E6FEC3269}">
      <dsp:nvSpPr>
        <dsp:cNvPr id="0" name=""/>
        <dsp:cNvSpPr/>
      </dsp:nvSpPr>
      <dsp:spPr>
        <a:xfrm>
          <a:off x="0" y="835569"/>
          <a:ext cx="6251028" cy="2965949"/>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Proportion of subjects centrally deemed (per CRC) to need rescue surgery or die within 180-210  days of randomization</a:t>
          </a:r>
          <a:endParaRPr lang="en-US" sz="3600" kern="1200" dirty="0">
            <a:latin typeface="Calibri" panose="020F0502020204030204" pitchFamily="34" charset="0"/>
            <a:ea typeface="Calibri" panose="020F0502020204030204" pitchFamily="34" charset="0"/>
            <a:cs typeface="Calibri" panose="020F0502020204030204" pitchFamily="34" charset="0"/>
          </a:endParaRPr>
        </a:p>
      </dsp:txBody>
      <dsp:txXfrm>
        <a:off x="144786" y="980355"/>
        <a:ext cx="5961456" cy="2676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96070-DFCB-604E-B764-0BA0DE08462A}">
      <dsp:nvSpPr>
        <dsp:cNvPr id="0" name=""/>
        <dsp:cNvSpPr/>
      </dsp:nvSpPr>
      <dsp:spPr>
        <a:xfrm>
          <a:off x="0" y="527105"/>
          <a:ext cx="7486205" cy="786803"/>
        </a:xfrm>
        <a:prstGeom prst="roundRect">
          <a:avLst/>
        </a:prstGeom>
        <a:solidFill>
          <a:schemeClr val="tx2"/>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Comprised of</a:t>
          </a:r>
          <a:r>
            <a:rPr lang="en-US" sz="3000" kern="1200" dirty="0"/>
            <a:t>:  </a:t>
          </a:r>
        </a:p>
      </dsp:txBody>
      <dsp:txXfrm>
        <a:off x="38409" y="565514"/>
        <a:ext cx="7409387" cy="709985"/>
      </dsp:txXfrm>
    </dsp:sp>
    <dsp:sp modelId="{378EB0D7-81AD-4245-A1DF-12AC7735DA6A}">
      <dsp:nvSpPr>
        <dsp:cNvPr id="0" name=""/>
        <dsp:cNvSpPr/>
      </dsp:nvSpPr>
      <dsp:spPr>
        <a:xfrm>
          <a:off x="0" y="1313908"/>
          <a:ext cx="7486205"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CRC Manager (with alternative)</a:t>
          </a:r>
        </a:p>
        <a:p>
          <a:pPr marL="228600" lvl="1"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4 Neurosurgeons (“Adjudicators”)</a:t>
          </a:r>
        </a:p>
        <a:p>
          <a:pPr marL="457200" lvl="2"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All adjudicators are independent of the CHESS trial and have active experience in managing CSDH</a:t>
          </a:r>
        </a:p>
      </dsp:txBody>
      <dsp:txXfrm>
        <a:off x="0" y="1313908"/>
        <a:ext cx="7486205" cy="1556640"/>
      </dsp:txXfrm>
    </dsp:sp>
    <dsp:sp modelId="{43662881-C694-D94C-A02B-544291B1AF95}">
      <dsp:nvSpPr>
        <dsp:cNvPr id="0" name=""/>
        <dsp:cNvSpPr/>
      </dsp:nvSpPr>
      <dsp:spPr>
        <a:xfrm>
          <a:off x="0" y="2891773"/>
          <a:ext cx="7486205" cy="71372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Calibri" panose="020F0502020204030204" pitchFamily="34" charset="0"/>
              <a:ea typeface="Calibri" panose="020F0502020204030204" pitchFamily="34" charset="0"/>
              <a:cs typeface="Calibri" panose="020F0502020204030204" pitchFamily="34" charset="0"/>
            </a:rPr>
            <a:t>CRC Role in CHESS</a:t>
          </a:r>
          <a:r>
            <a:rPr lang="en-US" sz="3000" kern="1200" dirty="0"/>
            <a:t>:</a:t>
          </a:r>
        </a:p>
      </dsp:txBody>
      <dsp:txXfrm>
        <a:off x="34841" y="2926614"/>
        <a:ext cx="7416523" cy="644038"/>
      </dsp:txXfrm>
    </dsp:sp>
    <dsp:sp modelId="{4BF4C553-EFAE-CC41-93C7-08B110C75566}">
      <dsp:nvSpPr>
        <dsp:cNvPr id="0" name=""/>
        <dsp:cNvSpPr/>
      </dsp:nvSpPr>
      <dsp:spPr>
        <a:xfrm>
          <a:off x="0" y="3621756"/>
          <a:ext cx="7486205"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8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Review clinical information (MRC, TUG, ASR) &amp; CT scans to centrally and independently determine the need for rescue surgery in a blinded fashion</a:t>
          </a:r>
        </a:p>
      </dsp:txBody>
      <dsp:txXfrm>
        <a:off x="0" y="3621756"/>
        <a:ext cx="7486205" cy="1092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AB5B3-BCCE-EF46-BF22-B808A91BDAA9}">
      <dsp:nvSpPr>
        <dsp:cNvPr id="0" name=""/>
        <dsp:cNvSpPr/>
      </dsp:nvSpPr>
      <dsp:spPr>
        <a:xfrm>
          <a:off x="1339" y="773410"/>
          <a:ext cx="4875609" cy="2437804"/>
        </a:xfrm>
        <a:prstGeom prst="roundRect">
          <a:avLst>
            <a:gd name="adj" fmla="val 10000"/>
          </a:avLst>
        </a:prstGeom>
        <a:solidFill>
          <a:srgbClr val="AE3B3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Radiographic Criteria</a:t>
          </a:r>
        </a:p>
      </dsp:txBody>
      <dsp:txXfrm>
        <a:off x="72740" y="844811"/>
        <a:ext cx="4732807" cy="2295002"/>
      </dsp:txXfrm>
    </dsp:sp>
    <dsp:sp modelId="{D2F21F41-7A27-184D-AAA7-A2036EF19E8C}">
      <dsp:nvSpPr>
        <dsp:cNvPr id="0" name=""/>
        <dsp:cNvSpPr/>
      </dsp:nvSpPr>
      <dsp:spPr>
        <a:xfrm>
          <a:off x="6095851" y="773410"/>
          <a:ext cx="4875609" cy="2437804"/>
        </a:xfrm>
        <a:prstGeom prst="roundRect">
          <a:avLst>
            <a:gd name="adj" fmla="val 10000"/>
          </a:avLst>
        </a:prstGeom>
        <a:solidFill>
          <a:srgbClr val="AE3B3A"/>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ea typeface="Calibri" panose="020F0502020204030204" pitchFamily="34" charset="0"/>
              <a:cs typeface="Calibri" panose="020F0502020204030204" pitchFamily="34" charset="0"/>
            </a:rPr>
            <a:t>Clinical Symptom Criteria</a:t>
          </a:r>
        </a:p>
      </dsp:txBody>
      <dsp:txXfrm>
        <a:off x="6167252" y="844811"/>
        <a:ext cx="4732807" cy="2295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4F2E7-B7BE-F14E-8A5B-B3E54AB1FF04}">
      <dsp:nvSpPr>
        <dsp:cNvPr id="0" name=""/>
        <dsp:cNvSpPr/>
      </dsp:nvSpPr>
      <dsp:spPr>
        <a:xfrm>
          <a:off x="0" y="460199"/>
          <a:ext cx="7620000" cy="11717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645668" rIns="5913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An increase in the TUG of 30%</a:t>
          </a:r>
        </a:p>
      </dsp:txBody>
      <dsp:txXfrm>
        <a:off x="0" y="460199"/>
        <a:ext cx="7620000" cy="1171799"/>
      </dsp:txXfrm>
    </dsp:sp>
    <dsp:sp modelId="{1836BA2D-BAAB-404B-A6FB-EC3020819F3E}">
      <dsp:nvSpPr>
        <dsp:cNvPr id="0" name=""/>
        <dsp:cNvSpPr/>
      </dsp:nvSpPr>
      <dsp:spPr>
        <a:xfrm>
          <a:off x="381000" y="19116"/>
          <a:ext cx="5334000" cy="91512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CHESS defined TUG worsening</a:t>
          </a:r>
        </a:p>
      </dsp:txBody>
      <dsp:txXfrm>
        <a:off x="425672" y="63788"/>
        <a:ext cx="5244656" cy="825776"/>
      </dsp:txXfrm>
    </dsp:sp>
    <dsp:sp modelId="{2A593F78-5092-3445-BCCD-3B67C66C5927}">
      <dsp:nvSpPr>
        <dsp:cNvPr id="0" name=""/>
        <dsp:cNvSpPr/>
      </dsp:nvSpPr>
      <dsp:spPr>
        <a:xfrm>
          <a:off x="0" y="2273436"/>
          <a:ext cx="7620000" cy="11717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645668" rIns="5913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An ASR drop by 1 point or more</a:t>
          </a:r>
        </a:p>
      </dsp:txBody>
      <dsp:txXfrm>
        <a:off x="0" y="2273436"/>
        <a:ext cx="7620000" cy="1171799"/>
      </dsp:txXfrm>
    </dsp:sp>
    <dsp:sp modelId="{F8580767-5FDD-A64F-AA9B-EF31B8AD0074}">
      <dsp:nvSpPr>
        <dsp:cNvPr id="0" name=""/>
        <dsp:cNvSpPr/>
      </dsp:nvSpPr>
      <dsp:spPr>
        <a:xfrm>
          <a:off x="381000" y="1815876"/>
          <a:ext cx="5334000" cy="91512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CHESS defined ASR worsening</a:t>
          </a:r>
        </a:p>
      </dsp:txBody>
      <dsp:txXfrm>
        <a:off x="425672" y="1860548"/>
        <a:ext cx="5244656" cy="825776"/>
      </dsp:txXfrm>
    </dsp:sp>
    <dsp:sp modelId="{D049BF77-6076-EF44-87F4-F3E087653677}">
      <dsp:nvSpPr>
        <dsp:cNvPr id="0" name=""/>
        <dsp:cNvSpPr/>
      </dsp:nvSpPr>
      <dsp:spPr>
        <a:xfrm>
          <a:off x="0" y="4070196"/>
          <a:ext cx="7620000" cy="1489162"/>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645668" rIns="59139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pitchFamily="34" charset="0"/>
              <a:ea typeface="Calibri" panose="020F0502020204030204" pitchFamily="34" charset="0"/>
              <a:cs typeface="Calibri" panose="020F0502020204030204" pitchFamily="34" charset="0"/>
            </a:rPr>
            <a:t>An MRC score worsening of 0-2 for any muscle group contralateral to the CSDH weakness</a:t>
          </a:r>
        </a:p>
      </dsp:txBody>
      <dsp:txXfrm>
        <a:off x="0" y="4070196"/>
        <a:ext cx="7620000" cy="1489162"/>
      </dsp:txXfrm>
    </dsp:sp>
    <dsp:sp modelId="{65A43C6D-9802-D44A-9DAC-83AF070446EE}">
      <dsp:nvSpPr>
        <dsp:cNvPr id="0" name=""/>
        <dsp:cNvSpPr/>
      </dsp:nvSpPr>
      <dsp:spPr>
        <a:xfrm>
          <a:off x="381000" y="3612636"/>
          <a:ext cx="5334000" cy="91512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2" tIns="0" rIns="201612" bIns="0"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ea typeface="Calibri" panose="020F0502020204030204" pitchFamily="34" charset="0"/>
              <a:cs typeface="Calibri" panose="020F0502020204030204" pitchFamily="34" charset="0"/>
            </a:rPr>
            <a:t>CHESS defined MRC worsening</a:t>
          </a:r>
        </a:p>
      </dsp:txBody>
      <dsp:txXfrm>
        <a:off x="425672" y="3657308"/>
        <a:ext cx="524465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6AF48-4959-D541-9941-58D375C3396A}">
      <dsp:nvSpPr>
        <dsp:cNvPr id="0" name=""/>
        <dsp:cNvSpPr/>
      </dsp:nvSpPr>
      <dsp:spPr>
        <a:xfrm>
          <a:off x="0" y="443335"/>
          <a:ext cx="6784428" cy="2457000"/>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26547" tIns="624840" rIns="52654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First and second subject randomized at each site.</a:t>
          </a:r>
          <a:endParaRPr lang="en-US" sz="2400" kern="1200" dirty="0"/>
        </a:p>
        <a:p>
          <a:pPr marL="228600" lvl="1" indent="-228600" algn="l" defTabSz="1066800">
            <a:lnSpc>
              <a:spcPct val="90000"/>
            </a:lnSpc>
            <a:spcBef>
              <a:spcPct val="0"/>
            </a:spcBef>
            <a:spcAft>
              <a:spcPct val="15000"/>
            </a:spcAft>
            <a:buChar char="•"/>
          </a:pPr>
          <a:r>
            <a:rPr lang="en-US" sz="2400" kern="1200" baseline="0" dirty="0"/>
            <a:t>Adjudication request should be initiated separately at 90-day and 180-day visit. (QC purposes only). </a:t>
          </a:r>
          <a:endParaRPr lang="en-US" sz="2400" kern="1200" dirty="0"/>
        </a:p>
      </dsp:txBody>
      <dsp:txXfrm>
        <a:off x="0" y="443335"/>
        <a:ext cx="6784428" cy="2457000"/>
      </dsp:txXfrm>
    </dsp:sp>
    <dsp:sp modelId="{A83A947E-2C85-CC49-8A8D-E039355E7B0E}">
      <dsp:nvSpPr>
        <dsp:cNvPr id="0" name=""/>
        <dsp:cNvSpPr/>
      </dsp:nvSpPr>
      <dsp:spPr>
        <a:xfrm>
          <a:off x="315472" y="71781"/>
          <a:ext cx="4749099" cy="88560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505" tIns="0" rIns="179505" bIns="0" numCol="1" spcCol="1270" anchor="ctr" anchorCtr="0">
          <a:noAutofit/>
        </a:bodyPr>
        <a:lstStyle/>
        <a:p>
          <a:pPr marL="0" lvl="0" indent="0" algn="l" defTabSz="1333500">
            <a:lnSpc>
              <a:spcPct val="90000"/>
            </a:lnSpc>
            <a:spcBef>
              <a:spcPct val="0"/>
            </a:spcBef>
            <a:spcAft>
              <a:spcPct val="35000"/>
            </a:spcAft>
            <a:buNone/>
          </a:pPr>
          <a:r>
            <a:rPr lang="en-US" sz="3000" kern="1200" dirty="0"/>
            <a:t>Situation 1:  </a:t>
          </a:r>
        </a:p>
      </dsp:txBody>
      <dsp:txXfrm>
        <a:off x="358703" y="115012"/>
        <a:ext cx="4662637" cy="799138"/>
      </dsp:txXfrm>
    </dsp:sp>
    <dsp:sp modelId="{EDFA7A3B-FAE2-2E41-90A2-7FEC181ED55F}">
      <dsp:nvSpPr>
        <dsp:cNvPr id="0" name=""/>
        <dsp:cNvSpPr/>
      </dsp:nvSpPr>
      <dsp:spPr>
        <a:xfrm>
          <a:off x="0" y="3505135"/>
          <a:ext cx="6784428" cy="2693250"/>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26547" tIns="624840" rIns="52654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If any clinical symptom criteria for rescue surgery are met </a:t>
          </a:r>
          <a:r>
            <a:rPr lang="en-US" sz="2400" b="1" u="sng" kern="1200" baseline="0" dirty="0"/>
            <a:t>and</a:t>
          </a:r>
          <a:r>
            <a:rPr lang="en-US" sz="2400" kern="1200" baseline="0" dirty="0"/>
            <a:t> at least one of the radiographic criteria for surgery are met at any time, the site should initiate the adjudication procedure by the CRC.</a:t>
          </a:r>
          <a:endParaRPr lang="en-US" sz="2400" kern="1200" dirty="0"/>
        </a:p>
      </dsp:txBody>
      <dsp:txXfrm>
        <a:off x="0" y="3505135"/>
        <a:ext cx="6784428" cy="2693250"/>
      </dsp:txXfrm>
    </dsp:sp>
    <dsp:sp modelId="{BC7F2BC7-6A49-5C43-AABB-9A6D7C2C8191}">
      <dsp:nvSpPr>
        <dsp:cNvPr id="0" name=""/>
        <dsp:cNvSpPr/>
      </dsp:nvSpPr>
      <dsp:spPr>
        <a:xfrm>
          <a:off x="339221" y="3062335"/>
          <a:ext cx="4749099" cy="88560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9505" tIns="0" rIns="179505" bIns="0" numCol="1" spcCol="1270" anchor="ctr" anchorCtr="0">
          <a:noAutofit/>
        </a:bodyPr>
        <a:lstStyle/>
        <a:p>
          <a:pPr marL="0" lvl="0" indent="0" algn="l" defTabSz="1333500">
            <a:lnSpc>
              <a:spcPct val="90000"/>
            </a:lnSpc>
            <a:spcBef>
              <a:spcPct val="0"/>
            </a:spcBef>
            <a:spcAft>
              <a:spcPct val="35000"/>
            </a:spcAft>
            <a:buNone/>
          </a:pPr>
          <a:r>
            <a:rPr lang="en-US" sz="3000" kern="1200"/>
            <a:t>Situation 2:</a:t>
          </a:r>
        </a:p>
      </dsp:txBody>
      <dsp:txXfrm>
        <a:off x="382452" y="3105566"/>
        <a:ext cx="4662637" cy="799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6AF48-4959-D541-9941-58D375C3396A}">
      <dsp:nvSpPr>
        <dsp:cNvPr id="0" name=""/>
        <dsp:cNvSpPr/>
      </dsp:nvSpPr>
      <dsp:spPr>
        <a:xfrm>
          <a:off x="0" y="405467"/>
          <a:ext cx="6495611" cy="22679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32" tIns="499872" rIns="50413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If the site treating physician believes that a subject needs rescue surgery but did not meet the CRC clinical and radiographic criteria for rescue surgery. </a:t>
          </a:r>
          <a:endParaRPr lang="en-US" sz="2400" kern="1200" dirty="0"/>
        </a:p>
      </dsp:txBody>
      <dsp:txXfrm>
        <a:off x="0" y="405467"/>
        <a:ext cx="6495611" cy="2267999"/>
      </dsp:txXfrm>
    </dsp:sp>
    <dsp:sp modelId="{A83A947E-2C85-CC49-8A8D-E039355E7B0E}">
      <dsp:nvSpPr>
        <dsp:cNvPr id="0" name=""/>
        <dsp:cNvSpPr/>
      </dsp:nvSpPr>
      <dsp:spPr>
        <a:xfrm>
          <a:off x="324780" y="51227"/>
          <a:ext cx="4546927" cy="708480"/>
        </a:xfrm>
        <a:prstGeom prst="roundRect">
          <a:avLst/>
        </a:prstGeom>
        <a:solidFill>
          <a:srgbClr val="AE3B3A"/>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63" tIns="0" rIns="171863" bIns="0" numCol="1" spcCol="1270" anchor="ctr" anchorCtr="0">
          <a:noAutofit/>
        </a:bodyPr>
        <a:lstStyle/>
        <a:p>
          <a:pPr marL="0" lvl="0" indent="0" algn="l" defTabSz="1066800">
            <a:lnSpc>
              <a:spcPct val="90000"/>
            </a:lnSpc>
            <a:spcBef>
              <a:spcPct val="0"/>
            </a:spcBef>
            <a:spcAft>
              <a:spcPct val="35000"/>
            </a:spcAft>
            <a:buNone/>
          </a:pPr>
          <a:r>
            <a:rPr lang="en-US" sz="2400" kern="1200" dirty="0"/>
            <a:t>Situation 3:  </a:t>
          </a:r>
        </a:p>
      </dsp:txBody>
      <dsp:txXfrm>
        <a:off x="359365" y="85812"/>
        <a:ext cx="4477757" cy="639310"/>
      </dsp:txXfrm>
    </dsp:sp>
    <dsp:sp modelId="{EDFA7A3B-FAE2-2E41-90A2-7FEC181ED55F}">
      <dsp:nvSpPr>
        <dsp:cNvPr id="0" name=""/>
        <dsp:cNvSpPr/>
      </dsp:nvSpPr>
      <dsp:spPr>
        <a:xfrm>
          <a:off x="0" y="3157307"/>
          <a:ext cx="6495611" cy="2645999"/>
        </a:xfrm>
        <a:prstGeom prst="rect">
          <a:avLst/>
        </a:prstGeom>
        <a:solidFill>
          <a:schemeClr val="lt1">
            <a:alpha val="90000"/>
            <a:hueOff val="0"/>
            <a:satOff val="0"/>
            <a:lumOff val="0"/>
            <a:alphaOff val="0"/>
          </a:schemeClr>
        </a:solidFill>
        <a:ln w="9525" cap="flat" cmpd="sng" algn="ctr">
          <a:solidFill>
            <a:srgbClr val="AE3B3A"/>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32" tIns="499872" rIns="50413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If the clinical situation is determined to be emergent, the site PI or treating neurosurgeon can proceed with surgery before CRC review.  </a:t>
          </a:r>
          <a:endParaRPr lang="en-US" sz="2400" kern="1200" dirty="0"/>
        </a:p>
        <a:p>
          <a:pPr marL="457200" lvl="2" indent="-228600" algn="l" defTabSz="1066800">
            <a:lnSpc>
              <a:spcPct val="90000"/>
            </a:lnSpc>
            <a:spcBef>
              <a:spcPct val="0"/>
            </a:spcBef>
            <a:spcAft>
              <a:spcPct val="15000"/>
            </a:spcAft>
            <a:buChar char="•"/>
          </a:pPr>
          <a:r>
            <a:rPr lang="en-US" sz="2400" kern="1200" dirty="0"/>
            <a:t>A post-hoc review by the CRC is still the primary endpoint. </a:t>
          </a:r>
        </a:p>
      </dsp:txBody>
      <dsp:txXfrm>
        <a:off x="0" y="3157307"/>
        <a:ext cx="6495611" cy="2645999"/>
      </dsp:txXfrm>
    </dsp:sp>
    <dsp:sp modelId="{BC7F2BC7-6A49-5C43-AABB-9A6D7C2C8191}">
      <dsp:nvSpPr>
        <dsp:cNvPr id="0" name=""/>
        <dsp:cNvSpPr/>
      </dsp:nvSpPr>
      <dsp:spPr>
        <a:xfrm>
          <a:off x="324780" y="2803067"/>
          <a:ext cx="4546927" cy="708480"/>
        </a:xfrm>
        <a:prstGeom prst="roundRect">
          <a:avLst/>
        </a:prstGeom>
        <a:solidFill>
          <a:srgbClr val="AE3B3A"/>
        </a:solidFill>
        <a:ln>
          <a:solidFill>
            <a:srgbClr val="AE3B3A"/>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63" tIns="0" rIns="171863" bIns="0" numCol="1" spcCol="1270" anchor="ctr" anchorCtr="0">
          <a:noAutofit/>
        </a:bodyPr>
        <a:lstStyle/>
        <a:p>
          <a:pPr marL="0" lvl="0" indent="0" algn="l" defTabSz="1066800">
            <a:lnSpc>
              <a:spcPct val="90000"/>
            </a:lnSpc>
            <a:spcBef>
              <a:spcPct val="0"/>
            </a:spcBef>
            <a:spcAft>
              <a:spcPct val="35000"/>
            </a:spcAft>
            <a:buNone/>
          </a:pPr>
          <a:r>
            <a:rPr lang="en-US" sz="2400" kern="1200" dirty="0"/>
            <a:t>Situation 4:</a:t>
          </a:r>
        </a:p>
      </dsp:txBody>
      <dsp:txXfrm>
        <a:off x="359365" y="2837652"/>
        <a:ext cx="4477757" cy="63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8E619-2EC5-4932-8DB6-9723BF9C0E21}">
      <dsp:nvSpPr>
        <dsp:cNvPr id="0" name=""/>
        <dsp:cNvSpPr/>
      </dsp:nvSpPr>
      <dsp:spPr>
        <a:xfrm>
          <a:off x="2169914" y="268401"/>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B1C752-7521-4827-963F-FB659AD1287D}">
      <dsp:nvSpPr>
        <dsp:cNvPr id="0" name=""/>
        <dsp:cNvSpPr/>
      </dsp:nvSpPr>
      <dsp:spPr>
        <a:xfrm>
          <a:off x="765914" y="191596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Serum </a:t>
          </a:r>
        </a:p>
      </dsp:txBody>
      <dsp:txXfrm>
        <a:off x="765914" y="1915962"/>
        <a:ext cx="4320000" cy="648000"/>
      </dsp:txXfrm>
    </dsp:sp>
    <dsp:sp modelId="{5936849C-08AE-4FF0-8082-FA5D0589C8A1}">
      <dsp:nvSpPr>
        <dsp:cNvPr id="0" name=""/>
        <dsp:cNvSpPr/>
      </dsp:nvSpPr>
      <dsp:spPr>
        <a:xfrm>
          <a:off x="765914" y="2627015"/>
          <a:ext cx="4320000" cy="793988"/>
        </a:xfrm>
        <a:prstGeom prst="rect">
          <a:avLst/>
        </a:prstGeom>
        <a:noFill/>
        <a:ln>
          <a:noFill/>
        </a:ln>
        <a:effectLst/>
      </dsp:spPr>
      <dsp:style>
        <a:lnRef idx="0">
          <a:scrgbClr r="0" g="0" b="0"/>
        </a:lnRef>
        <a:fillRef idx="0">
          <a:scrgbClr r="0" g="0" b="0"/>
        </a:fillRef>
        <a:effectRef idx="0">
          <a:scrgbClr r="0" g="0" b="0"/>
        </a:effectRef>
        <a:fontRef idx="minor"/>
      </dsp:style>
    </dsp:sp>
    <dsp:sp modelId="{BD40D573-B308-4BC8-B9AF-228DA18019BC}">
      <dsp:nvSpPr>
        <dsp:cNvPr id="0" name=""/>
        <dsp:cNvSpPr/>
      </dsp:nvSpPr>
      <dsp:spPr>
        <a:xfrm>
          <a:off x="7245914" y="268401"/>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9A0231-9E31-4258-90F8-E0513A8E9168}">
      <dsp:nvSpPr>
        <dsp:cNvPr id="0" name=""/>
        <dsp:cNvSpPr/>
      </dsp:nvSpPr>
      <dsp:spPr>
        <a:xfrm>
          <a:off x="5841914" y="191596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a:t>EDTA (plasma)</a:t>
          </a:r>
        </a:p>
      </dsp:txBody>
      <dsp:txXfrm>
        <a:off x="5841914" y="1915962"/>
        <a:ext cx="4320000" cy="648000"/>
      </dsp:txXfrm>
    </dsp:sp>
    <dsp:sp modelId="{4C0C2D4B-AD3C-4C0C-BFEC-A1C50B96495B}">
      <dsp:nvSpPr>
        <dsp:cNvPr id="0" name=""/>
        <dsp:cNvSpPr/>
      </dsp:nvSpPr>
      <dsp:spPr>
        <a:xfrm>
          <a:off x="5841914" y="2627015"/>
          <a:ext cx="4320000" cy="793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EDTA can contaminate subsequent tubes if collected first, so they should be collected after other tube types. </a:t>
          </a:r>
        </a:p>
      </dsp:txBody>
      <dsp:txXfrm>
        <a:off x="5841914" y="2627015"/>
        <a:ext cx="4320000" cy="7939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EA7BA-0430-F442-ACBD-639EDE52BF26}">
      <dsp:nvSpPr>
        <dsp:cNvPr id="0" name=""/>
        <dsp:cNvSpPr/>
      </dsp:nvSpPr>
      <dsp:spPr>
        <a:xfrm>
          <a:off x="3691932" y="645644"/>
          <a:ext cx="4308126" cy="4308126"/>
        </a:xfrm>
        <a:prstGeom prst="blockArc">
          <a:avLst>
            <a:gd name="adj1" fmla="val 1080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3F9E96A-7F1D-9841-A8D1-2E5937A7D952}">
      <dsp:nvSpPr>
        <dsp:cNvPr id="0" name=""/>
        <dsp:cNvSpPr/>
      </dsp:nvSpPr>
      <dsp:spPr>
        <a:xfrm>
          <a:off x="3691932" y="645644"/>
          <a:ext cx="4308126" cy="4308126"/>
        </a:xfrm>
        <a:prstGeom prst="blockArc">
          <a:avLst>
            <a:gd name="adj1" fmla="val 5400000"/>
            <a:gd name="adj2" fmla="val 108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B840A95-EBE4-FC46-800B-BF2A0709BE0B}">
      <dsp:nvSpPr>
        <dsp:cNvPr id="0" name=""/>
        <dsp:cNvSpPr/>
      </dsp:nvSpPr>
      <dsp:spPr>
        <a:xfrm>
          <a:off x="3691932" y="645644"/>
          <a:ext cx="4308126" cy="4308126"/>
        </a:xfrm>
        <a:prstGeom prst="blockArc">
          <a:avLst>
            <a:gd name="adj1" fmla="val 0"/>
            <a:gd name="adj2" fmla="val 54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5D72012-920F-CD4A-A2D7-2AE91145B697}">
      <dsp:nvSpPr>
        <dsp:cNvPr id="0" name=""/>
        <dsp:cNvSpPr/>
      </dsp:nvSpPr>
      <dsp:spPr>
        <a:xfrm>
          <a:off x="3691932" y="645644"/>
          <a:ext cx="4308126" cy="4308126"/>
        </a:xfrm>
        <a:prstGeom prst="blockArc">
          <a:avLst>
            <a:gd name="adj1" fmla="val 16200000"/>
            <a:gd name="adj2" fmla="val 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887F3D0-3B1B-C546-B43F-B55FE42B78BD}">
      <dsp:nvSpPr>
        <dsp:cNvPr id="0" name=""/>
        <dsp:cNvSpPr/>
      </dsp:nvSpPr>
      <dsp:spPr>
        <a:xfrm>
          <a:off x="4854060" y="1807772"/>
          <a:ext cx="1983870" cy="1983870"/>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Role of the Investigator</a:t>
          </a:r>
        </a:p>
      </dsp:txBody>
      <dsp:txXfrm>
        <a:off x="5144591" y="2098303"/>
        <a:ext cx="1402808" cy="1402808"/>
      </dsp:txXfrm>
    </dsp:sp>
    <dsp:sp modelId="{E7135439-A51D-F24E-A51C-3A346FC7A137}">
      <dsp:nvSpPr>
        <dsp:cNvPr id="0" name=""/>
        <dsp:cNvSpPr/>
      </dsp:nvSpPr>
      <dsp:spPr>
        <a:xfrm>
          <a:off x="4974823" y="-172527"/>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Informed Consent</a:t>
          </a:r>
        </a:p>
      </dsp:txBody>
      <dsp:txXfrm>
        <a:off x="5229983" y="81753"/>
        <a:ext cx="1232024" cy="1227771"/>
      </dsp:txXfrm>
    </dsp:sp>
    <dsp:sp modelId="{74C972FD-1F22-514B-9DB0-49EBE3863E95}">
      <dsp:nvSpPr>
        <dsp:cNvPr id="0" name=""/>
        <dsp:cNvSpPr/>
      </dsp:nvSpPr>
      <dsp:spPr>
        <a:xfrm>
          <a:off x="7078892" y="1931542"/>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Site-Specific Operations</a:t>
          </a:r>
        </a:p>
      </dsp:txBody>
      <dsp:txXfrm>
        <a:off x="7334052" y="2185822"/>
        <a:ext cx="1232024" cy="1227771"/>
      </dsp:txXfrm>
    </dsp:sp>
    <dsp:sp modelId="{836BFAD2-A0B2-EA42-B5D3-9B94BD10059F}">
      <dsp:nvSpPr>
        <dsp:cNvPr id="0" name=""/>
        <dsp:cNvSpPr/>
      </dsp:nvSpPr>
      <dsp:spPr>
        <a:xfrm>
          <a:off x="4974823" y="4035611"/>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Protocol Compliance</a:t>
          </a:r>
        </a:p>
      </dsp:txBody>
      <dsp:txXfrm>
        <a:off x="5229983" y="4289891"/>
        <a:ext cx="1232024" cy="1227771"/>
      </dsp:txXfrm>
    </dsp:sp>
    <dsp:sp modelId="{528B2305-2F43-8A43-B717-9F71D56939FC}">
      <dsp:nvSpPr>
        <dsp:cNvPr id="0" name=""/>
        <dsp:cNvSpPr/>
      </dsp:nvSpPr>
      <dsp:spPr>
        <a:xfrm>
          <a:off x="2870753" y="1931542"/>
          <a:ext cx="1742344" cy="173633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Regulatory/Good Clinical Practice Compliance</a:t>
          </a:r>
        </a:p>
      </dsp:txBody>
      <dsp:txXfrm>
        <a:off x="3125913" y="2185822"/>
        <a:ext cx="1232024" cy="1227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8247-BEC2-0B46-BB0B-AFCEFB9F1EC8}">
      <dsp:nvSpPr>
        <dsp:cNvPr id="0" name=""/>
        <dsp:cNvSpPr/>
      </dsp:nvSpPr>
      <dsp:spPr>
        <a:xfrm>
          <a:off x="2358204" y="1729409"/>
          <a:ext cx="1151881" cy="1151881"/>
        </a:xfrm>
        <a:prstGeom prst="ellipse">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cs typeface="Calibri" panose="020F0502020204030204" pitchFamily="34" charset="0"/>
            </a:rPr>
            <a:t>Site</a:t>
          </a:r>
        </a:p>
      </dsp:txBody>
      <dsp:txXfrm>
        <a:off x="2526893" y="1898098"/>
        <a:ext cx="814503" cy="814503"/>
      </dsp:txXfrm>
    </dsp:sp>
    <dsp:sp modelId="{97DE4411-4640-EB4D-B5CA-2B22BBFF264E}">
      <dsp:nvSpPr>
        <dsp:cNvPr id="0" name=""/>
        <dsp:cNvSpPr/>
      </dsp:nvSpPr>
      <dsp:spPr>
        <a:xfrm rot="16200000">
          <a:off x="2646331" y="1423929"/>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2919754" y="1427205"/>
        <a:ext cx="28781" cy="28781"/>
      </dsp:txXfrm>
    </dsp:sp>
    <dsp:sp modelId="{01564EC1-0DD0-DC41-BA0A-B5B1B272F17A}">
      <dsp:nvSpPr>
        <dsp:cNvPr id="0" name=""/>
        <dsp:cNvSpPr/>
      </dsp:nvSpPr>
      <dsp:spPr>
        <a:xfrm>
          <a:off x="2358204" y="1901"/>
          <a:ext cx="1151881" cy="1151881"/>
        </a:xfrm>
        <a:prstGeom prst="ellipse">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Executive Members</a:t>
          </a:r>
        </a:p>
      </dsp:txBody>
      <dsp:txXfrm>
        <a:off x="2526893" y="170590"/>
        <a:ext cx="814503" cy="814503"/>
      </dsp:txXfrm>
    </dsp:sp>
    <dsp:sp modelId="{A4E54C82-4168-3C41-8546-61CE15D148E8}">
      <dsp:nvSpPr>
        <dsp:cNvPr id="0" name=""/>
        <dsp:cNvSpPr/>
      </dsp:nvSpPr>
      <dsp:spPr>
        <a:xfrm rot="19285714">
          <a:off x="3321641" y="1749142"/>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3595064" y="1752417"/>
        <a:ext cx="28781" cy="28781"/>
      </dsp:txXfrm>
    </dsp:sp>
    <dsp:sp modelId="{F298ADF9-FFAE-E14D-B5C0-5A8B7C27CD33}">
      <dsp:nvSpPr>
        <dsp:cNvPr id="0" name=""/>
        <dsp:cNvSpPr/>
      </dsp:nvSpPr>
      <dsp:spPr>
        <a:xfrm>
          <a:off x="3708824" y="652325"/>
          <a:ext cx="1151881" cy="1151881"/>
        </a:xfrm>
        <a:prstGeom prst="ellipse">
          <a:avLst/>
        </a:prstGeom>
        <a:solidFill>
          <a:schemeClr val="accent3">
            <a:hueOff val="1875044"/>
            <a:satOff val="-2813"/>
            <a:lumOff val="-458"/>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NCC Project Manager</a:t>
          </a:r>
        </a:p>
      </dsp:txBody>
      <dsp:txXfrm>
        <a:off x="3877513" y="821014"/>
        <a:ext cx="814503" cy="814503"/>
      </dsp:txXfrm>
    </dsp:sp>
    <dsp:sp modelId="{35978C44-170C-3C4C-B274-3244227F500C}">
      <dsp:nvSpPr>
        <dsp:cNvPr id="0" name=""/>
        <dsp:cNvSpPr/>
      </dsp:nvSpPr>
      <dsp:spPr>
        <a:xfrm rot="771429">
          <a:off x="3488429" y="2479887"/>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3761852" y="2483162"/>
        <a:ext cx="28781" cy="28781"/>
      </dsp:txXfrm>
    </dsp:sp>
    <dsp:sp modelId="{387FE2E2-F06E-8643-9078-B887EA5592F3}">
      <dsp:nvSpPr>
        <dsp:cNvPr id="0" name=""/>
        <dsp:cNvSpPr/>
      </dsp:nvSpPr>
      <dsp:spPr>
        <a:xfrm>
          <a:off x="4042400" y="2113816"/>
          <a:ext cx="1151881" cy="1151881"/>
        </a:xfrm>
        <a:prstGeom prst="ellipse">
          <a:avLst/>
        </a:prstGeom>
        <a:solidFill>
          <a:schemeClr val="accent3">
            <a:hueOff val="3750088"/>
            <a:satOff val="-5627"/>
            <a:lumOff val="-915"/>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NCC </a:t>
          </a:r>
          <a:r>
            <a:rPr lang="en-US" sz="1050" b="0" kern="1200" dirty="0">
              <a:latin typeface="Calibri" panose="020F0502020204030204" pitchFamily="34" charset="0"/>
              <a:cs typeface="Calibri" panose="020F0502020204030204" pitchFamily="34" charset="0"/>
            </a:rPr>
            <a:t>(Contracts/</a:t>
          </a:r>
        </a:p>
        <a:p>
          <a:pPr marL="0" lvl="0" indent="0" algn="ctr" defTabSz="622300">
            <a:lnSpc>
              <a:spcPct val="90000"/>
            </a:lnSpc>
            <a:spcBef>
              <a:spcPct val="0"/>
            </a:spcBef>
            <a:spcAft>
              <a:spcPct val="35000"/>
            </a:spcAft>
            <a:buNone/>
          </a:pPr>
          <a:r>
            <a:rPr lang="en-US" sz="1050" b="0" kern="1200" dirty="0">
              <a:latin typeface="Calibri" panose="020F0502020204030204" pitchFamily="34" charset="0"/>
              <a:cs typeface="Calibri" panose="020F0502020204030204" pitchFamily="34" charset="0"/>
            </a:rPr>
            <a:t>Billing)</a:t>
          </a:r>
          <a:endParaRPr lang="en-US" sz="1400" b="0" kern="1200" dirty="0">
            <a:latin typeface="Calibri" panose="020F0502020204030204" pitchFamily="34" charset="0"/>
            <a:cs typeface="Calibri" panose="020F0502020204030204" pitchFamily="34" charset="0"/>
          </a:endParaRPr>
        </a:p>
      </dsp:txBody>
      <dsp:txXfrm>
        <a:off x="4211089" y="2282505"/>
        <a:ext cx="814503" cy="814503"/>
      </dsp:txXfrm>
    </dsp:sp>
    <dsp:sp modelId="{24E7C158-7C17-5848-B934-6EEB8D7FECB1}">
      <dsp:nvSpPr>
        <dsp:cNvPr id="0" name=""/>
        <dsp:cNvSpPr/>
      </dsp:nvSpPr>
      <dsp:spPr>
        <a:xfrm rot="3857143">
          <a:off x="3021100" y="3065899"/>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a:off x="3294523" y="3069174"/>
        <a:ext cx="28781" cy="28781"/>
      </dsp:txXfrm>
    </dsp:sp>
    <dsp:sp modelId="{04546B90-4458-2342-BE15-453000A4A370}">
      <dsp:nvSpPr>
        <dsp:cNvPr id="0" name=""/>
        <dsp:cNvSpPr/>
      </dsp:nvSpPr>
      <dsp:spPr>
        <a:xfrm>
          <a:off x="3107742" y="3285840"/>
          <a:ext cx="1151881" cy="1151881"/>
        </a:xfrm>
        <a:prstGeom prst="ellipse">
          <a:avLst/>
        </a:prstGeom>
        <a:solidFill>
          <a:schemeClr val="accent3">
            <a:hueOff val="5625132"/>
            <a:satOff val="-8440"/>
            <a:lumOff val="-1373"/>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WebDCU Staff</a:t>
          </a:r>
        </a:p>
      </dsp:txBody>
      <dsp:txXfrm>
        <a:off x="3276431" y="3454529"/>
        <a:ext cx="814503" cy="814503"/>
      </dsp:txXfrm>
    </dsp:sp>
    <dsp:sp modelId="{4795ABF7-84E5-404D-8651-8A1B68C09A0A}">
      <dsp:nvSpPr>
        <dsp:cNvPr id="0" name=""/>
        <dsp:cNvSpPr/>
      </dsp:nvSpPr>
      <dsp:spPr>
        <a:xfrm rot="6942857">
          <a:off x="2271562" y="3065899"/>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rot="10800000">
        <a:off x="2544985" y="3069174"/>
        <a:ext cx="28781" cy="28781"/>
      </dsp:txXfrm>
    </dsp:sp>
    <dsp:sp modelId="{ADB6867D-735D-4541-8700-963EDCFB9A41}">
      <dsp:nvSpPr>
        <dsp:cNvPr id="0" name=""/>
        <dsp:cNvSpPr/>
      </dsp:nvSpPr>
      <dsp:spPr>
        <a:xfrm>
          <a:off x="1608666" y="3285840"/>
          <a:ext cx="1151881" cy="1151881"/>
        </a:xfrm>
        <a:prstGeom prst="ellipse">
          <a:avLst/>
        </a:prstGeom>
        <a:solidFill>
          <a:schemeClr val="accent3">
            <a:hueOff val="7500176"/>
            <a:satOff val="-11253"/>
            <a:lumOff val="-183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BioSend </a:t>
          </a:r>
          <a:r>
            <a:rPr lang="en-US" sz="1050" b="0" kern="1200" dirty="0">
              <a:latin typeface="Calibri" panose="020F0502020204030204" pitchFamily="34" charset="0"/>
              <a:cs typeface="Calibri" panose="020F0502020204030204" pitchFamily="34" charset="0"/>
            </a:rPr>
            <a:t>(BioCHESS)</a:t>
          </a:r>
          <a:endParaRPr lang="en-US" sz="1400" b="0" kern="1200" dirty="0">
            <a:latin typeface="Calibri" panose="020F0502020204030204" pitchFamily="34" charset="0"/>
            <a:cs typeface="Calibri" panose="020F0502020204030204" pitchFamily="34" charset="0"/>
          </a:endParaRPr>
        </a:p>
      </dsp:txBody>
      <dsp:txXfrm>
        <a:off x="1777355" y="3454529"/>
        <a:ext cx="814503" cy="814503"/>
      </dsp:txXfrm>
    </dsp:sp>
    <dsp:sp modelId="{895BE30D-A9DA-034D-9BFB-F29B38536791}">
      <dsp:nvSpPr>
        <dsp:cNvPr id="0" name=""/>
        <dsp:cNvSpPr/>
      </dsp:nvSpPr>
      <dsp:spPr>
        <a:xfrm rot="10028571">
          <a:off x="1804233" y="2479887"/>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rot="10800000">
        <a:off x="2077656" y="2483162"/>
        <a:ext cx="28781" cy="28781"/>
      </dsp:txXfrm>
    </dsp:sp>
    <dsp:sp modelId="{103091F9-482E-3048-A2BF-393D543B4C25}">
      <dsp:nvSpPr>
        <dsp:cNvPr id="0" name=""/>
        <dsp:cNvSpPr/>
      </dsp:nvSpPr>
      <dsp:spPr>
        <a:xfrm>
          <a:off x="674008" y="2113816"/>
          <a:ext cx="1151881" cy="1151881"/>
        </a:xfrm>
        <a:prstGeom prst="ellipse">
          <a:avLst/>
        </a:prstGeom>
        <a:solidFill>
          <a:schemeClr val="accent3">
            <a:hueOff val="9375220"/>
            <a:satOff val="-14067"/>
            <a:lumOff val="-2288"/>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CRC Manager </a:t>
          </a:r>
          <a:r>
            <a:rPr lang="en-US" sz="1050" b="0" kern="1200" dirty="0">
              <a:latin typeface="Calibri" panose="020F0502020204030204" pitchFamily="34" charset="0"/>
              <a:cs typeface="Calibri" panose="020F0502020204030204" pitchFamily="34" charset="0"/>
            </a:rPr>
            <a:t>(Adjudicate)</a:t>
          </a:r>
          <a:endParaRPr lang="en-US" sz="1400" b="0" kern="1200" dirty="0">
            <a:latin typeface="Calibri" panose="020F0502020204030204" pitchFamily="34" charset="0"/>
            <a:cs typeface="Calibri" panose="020F0502020204030204" pitchFamily="34" charset="0"/>
          </a:endParaRPr>
        </a:p>
      </dsp:txBody>
      <dsp:txXfrm>
        <a:off x="842697" y="2282505"/>
        <a:ext cx="814503" cy="814503"/>
      </dsp:txXfrm>
    </dsp:sp>
    <dsp:sp modelId="{1DA664FA-7D2D-5548-ACF2-4C15403499DD}">
      <dsp:nvSpPr>
        <dsp:cNvPr id="0" name=""/>
        <dsp:cNvSpPr/>
      </dsp:nvSpPr>
      <dsp:spPr>
        <a:xfrm rot="13114286">
          <a:off x="1971021" y="1749142"/>
          <a:ext cx="575627" cy="35332"/>
        </a:xfrm>
        <a:custGeom>
          <a:avLst/>
          <a:gdLst/>
          <a:ahLst/>
          <a:cxnLst/>
          <a:rect l="0" t="0" r="0" b="0"/>
          <a:pathLst>
            <a:path>
              <a:moveTo>
                <a:pt x="0" y="17666"/>
              </a:moveTo>
              <a:lnTo>
                <a:pt x="575627" y="17666"/>
              </a:lnTo>
            </a:path>
          </a:pathLst>
        </a:custGeom>
        <a:noFill/>
        <a:ln w="26425"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b="0" kern="1200">
            <a:latin typeface="Calibri" panose="020F0502020204030204" pitchFamily="34" charset="0"/>
            <a:cs typeface="Calibri" panose="020F0502020204030204" pitchFamily="34" charset="0"/>
          </a:endParaRPr>
        </a:p>
      </dsp:txBody>
      <dsp:txXfrm rot="10800000">
        <a:off x="2244444" y="1752417"/>
        <a:ext cx="28781" cy="28781"/>
      </dsp:txXfrm>
    </dsp:sp>
    <dsp:sp modelId="{BA2848D2-B8A5-8446-BF2E-F90D9011C862}">
      <dsp:nvSpPr>
        <dsp:cNvPr id="0" name=""/>
        <dsp:cNvSpPr/>
      </dsp:nvSpPr>
      <dsp:spPr>
        <a:xfrm>
          <a:off x="1007584" y="652325"/>
          <a:ext cx="1151881" cy="1151881"/>
        </a:xfrm>
        <a:prstGeom prst="ellipse">
          <a:avLst/>
        </a:prstGeom>
        <a:solidFill>
          <a:schemeClr val="accent3">
            <a:hueOff val="11250264"/>
            <a:satOff val="-16880"/>
            <a:lumOff val="-2745"/>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Calibri" panose="020F0502020204030204" pitchFamily="34" charset="0"/>
              <a:cs typeface="Calibri" panose="020F0502020204030204" pitchFamily="34" charset="0"/>
            </a:rPr>
            <a:t>cIRB </a:t>
          </a:r>
          <a:r>
            <a:rPr lang="en-US" sz="1050" b="0" kern="1200" dirty="0">
              <a:latin typeface="Calibri" panose="020F0502020204030204" pitchFamily="34" charset="0"/>
              <a:cs typeface="Calibri" panose="020F0502020204030204" pitchFamily="34" charset="0"/>
            </a:rPr>
            <a:t>(BRANY)</a:t>
          </a:r>
          <a:endParaRPr lang="en-US" sz="1400" b="0" kern="1200" dirty="0">
            <a:latin typeface="Calibri" panose="020F0502020204030204" pitchFamily="34" charset="0"/>
            <a:cs typeface="Calibri" panose="020F0502020204030204" pitchFamily="34" charset="0"/>
          </a:endParaRPr>
        </a:p>
      </dsp:txBody>
      <dsp:txXfrm>
        <a:off x="1176273" y="821014"/>
        <a:ext cx="814503" cy="8145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0.16557</cdr:x>
      <cdr:y>0.70235</cdr:y>
    </cdr:from>
    <cdr:to>
      <cdr:x>0.28768</cdr:x>
      <cdr:y>0.94285</cdr:y>
    </cdr:to>
    <cdr:sp macro="" textlink="">
      <cdr:nvSpPr>
        <cdr:cNvPr id="2" name="TextBox 1">
          <a:extLst xmlns:a="http://schemas.openxmlformats.org/drawingml/2006/main">
            <a:ext uri="{FF2B5EF4-FFF2-40B4-BE49-F238E27FC236}">
              <a16:creationId xmlns:a16="http://schemas.microsoft.com/office/drawing/2014/main" id="{15469E29-DE7C-3E30-B97C-C4AC0EE63C75}"/>
            </a:ext>
          </a:extLst>
        </cdr:cNvPr>
        <cdr:cNvSpPr txBox="1"/>
      </cdr:nvSpPr>
      <cdr:spPr>
        <a:xfrm xmlns:a="http://schemas.openxmlformats.org/drawingml/2006/main">
          <a:off x="1239838" y="26703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515A8-A1F0-45F5-9CCA-A85556E3F386}"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BE342-1ECD-4AFB-A8BC-A75EC542F841}" type="slidenum">
              <a:rPr lang="en-US" smtClean="0"/>
              <a:t>‹#›</a:t>
            </a:fld>
            <a:endParaRPr lang="en-US"/>
          </a:p>
        </p:txBody>
      </p:sp>
    </p:spTree>
    <p:extLst>
      <p:ext uri="{BB962C8B-B14F-4D97-AF65-F5344CB8AC3E}">
        <p14:creationId xmlns:p14="http://schemas.microsoft.com/office/powerpoint/2010/main" val="2571884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0</a:t>
            </a:r>
            <a:r>
              <a:rPr lang="en-GB" sz="1200" dirty="0">
                <a:effectLst/>
                <a:latin typeface="Arial" panose="020B0604020202020204" pitchFamily="34" charset="0"/>
                <a:ea typeface="Calibri" panose="020F0502020204030204" pitchFamily="34" charset="0"/>
                <a:cs typeface="Times New Roman" panose="02020603050405020304" pitchFamily="18" charset="0"/>
              </a:rPr>
              <a:t> All activities at the 48 Hour After Randomized visit are to be performed after the randomized treatment.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1 </a:t>
            </a:r>
            <a:r>
              <a:rPr lang="en-GB" sz="1200" dirty="0">
                <a:effectLst/>
                <a:latin typeface="Arial" panose="020B0604020202020204" pitchFamily="34" charset="0"/>
                <a:ea typeface="Calibri" panose="020F0502020204030204" pitchFamily="34" charset="0"/>
                <a:cs typeface="Times New Roman" panose="02020603050405020304" pitchFamily="18" charset="0"/>
              </a:rPr>
              <a:t>The 7 Days After Randomize or at Discharge procedures are performed at hospital discharge or 7 days after randomization, whichever occurs first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GB" sz="1200" dirty="0">
                <a:effectLst/>
                <a:latin typeface="Arial" panose="020B0604020202020204" pitchFamily="34" charset="0"/>
                <a:ea typeface="Calibri" panose="020F0502020204030204" pitchFamily="34" charset="0"/>
                <a:cs typeface="Times New Roman" panose="02020603050405020304" pitchFamily="18" charset="0"/>
              </a:rPr>
              <a:t> The 48 Hours After Randomized CT Scan of Head Without Contrast is performed within 24 hours after conventional surgery or MMAE treatment.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Pre-CSDH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mRS</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will be performed without Rankin focused assessment (RFA) and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mRS</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via RFA will be performed at baseline and 180 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en-GB" sz="1200" dirty="0">
                <a:effectLst/>
                <a:latin typeface="Arial" panose="020B0604020202020204" pitchFamily="34" charset="0"/>
                <a:ea typeface="Calibri" panose="020F0502020204030204" pitchFamily="34" charset="0"/>
                <a:cs typeface="Times New Roman" panose="02020603050405020304" pitchFamily="18" charset="0"/>
              </a:rPr>
              <a:t> All AEs will be reported up to and including 30 days after the study treatment (MMAE or conventional surgery) procedure. After 30 days, only AEs related to the study treatment or device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Embosphere</a:t>
            </a:r>
            <a:r>
              <a:rPr lang="en-GB" sz="1200" dirty="0">
                <a:effectLst/>
                <a:latin typeface="Arial" panose="020B0604020202020204" pitchFamily="34" charset="0"/>
                <a:ea typeface="Calibri" panose="020F0502020204030204" pitchFamily="34" charset="0"/>
                <a:cs typeface="Times New Roman" panose="02020603050405020304" pitchFamily="18" charset="0"/>
              </a:rPr>
              <a:t> Microspheres or CONTOUR Embolization Particles), safety outcomes, and SAEs will be reported.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ASR, TUG, MRC, and head CT will go to the Central Review Committee for the first two randomized subjects at each site at the baseline, 90 day, and 180-day visits.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28</a:t>
            </a:fld>
            <a:endParaRPr lang="en-US"/>
          </a:p>
        </p:txBody>
      </p:sp>
    </p:spTree>
    <p:extLst>
      <p:ext uri="{BB962C8B-B14F-4D97-AF65-F5344CB8AC3E}">
        <p14:creationId xmlns:p14="http://schemas.microsoft.com/office/powerpoint/2010/main" val="410728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50</a:t>
            </a:fld>
            <a:endParaRPr lang="en-US"/>
          </a:p>
        </p:txBody>
      </p:sp>
    </p:spTree>
    <p:extLst>
      <p:ext uri="{BB962C8B-B14F-4D97-AF65-F5344CB8AC3E}">
        <p14:creationId xmlns:p14="http://schemas.microsoft.com/office/powerpoint/2010/main" val="270313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51</a:t>
            </a:fld>
            <a:endParaRPr lang="en-US"/>
          </a:p>
        </p:txBody>
      </p:sp>
    </p:spTree>
    <p:extLst>
      <p:ext uri="{BB962C8B-B14F-4D97-AF65-F5344CB8AC3E}">
        <p14:creationId xmlns:p14="http://schemas.microsoft.com/office/powerpoint/2010/main" val="393404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53</a:t>
            </a:fld>
            <a:endParaRPr lang="en-US"/>
          </a:p>
        </p:txBody>
      </p:sp>
    </p:spTree>
    <p:extLst>
      <p:ext uri="{BB962C8B-B14F-4D97-AF65-F5344CB8AC3E}">
        <p14:creationId xmlns:p14="http://schemas.microsoft.com/office/powerpoint/2010/main" val="366720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54</a:t>
            </a:fld>
            <a:endParaRPr lang="en-US"/>
          </a:p>
        </p:txBody>
      </p:sp>
    </p:spTree>
    <p:extLst>
      <p:ext uri="{BB962C8B-B14F-4D97-AF65-F5344CB8AC3E}">
        <p14:creationId xmlns:p14="http://schemas.microsoft.com/office/powerpoint/2010/main" val="409522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55</a:t>
            </a:fld>
            <a:endParaRPr lang="en-US"/>
          </a:p>
        </p:txBody>
      </p:sp>
    </p:spTree>
    <p:extLst>
      <p:ext uri="{BB962C8B-B14F-4D97-AF65-F5344CB8AC3E}">
        <p14:creationId xmlns:p14="http://schemas.microsoft.com/office/powerpoint/2010/main" val="2115459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highlight>
                  <a:srgbClr val="FFFFFF"/>
                </a:highlight>
                <a:latin typeface="Arial" panose="020B0604020202020204" pitchFamily="34" charset="0"/>
              </a:rPr>
              <a:t>Saver JL, </a:t>
            </a:r>
            <a:r>
              <a:rPr lang="en-US" b="0" i="0" dirty="0" err="1">
                <a:solidFill>
                  <a:srgbClr val="222222"/>
                </a:solidFill>
                <a:effectLst/>
                <a:highlight>
                  <a:srgbClr val="FFFFFF"/>
                </a:highlight>
                <a:latin typeface="Arial" panose="020B0604020202020204" pitchFamily="34" charset="0"/>
              </a:rPr>
              <a:t>Chaisinanunkul</a:t>
            </a:r>
            <a:r>
              <a:rPr lang="en-US" b="0" i="0" dirty="0">
                <a:solidFill>
                  <a:srgbClr val="222222"/>
                </a:solidFill>
                <a:effectLst/>
                <a:highlight>
                  <a:srgbClr val="FFFFFF"/>
                </a:highlight>
                <a:latin typeface="Arial" panose="020B0604020202020204" pitchFamily="34" charset="0"/>
              </a:rPr>
              <a:t> N, Campbell BC, </a:t>
            </a:r>
            <a:r>
              <a:rPr lang="en-US" b="0" i="0" dirty="0" err="1">
                <a:solidFill>
                  <a:srgbClr val="222222"/>
                </a:solidFill>
                <a:effectLst/>
                <a:highlight>
                  <a:srgbClr val="FFFFFF"/>
                </a:highlight>
                <a:latin typeface="Arial" panose="020B0604020202020204" pitchFamily="34" charset="0"/>
              </a:rPr>
              <a:t>Grotta</a:t>
            </a:r>
            <a:r>
              <a:rPr lang="en-US" b="0" i="0" dirty="0">
                <a:solidFill>
                  <a:srgbClr val="222222"/>
                </a:solidFill>
                <a:effectLst/>
                <a:highlight>
                  <a:srgbClr val="FFFFFF"/>
                </a:highlight>
                <a:latin typeface="Arial" panose="020B0604020202020204" pitchFamily="34" charset="0"/>
              </a:rPr>
              <a:t> JC, Hill MD, Khatri P, Landen J, </a:t>
            </a:r>
            <a:r>
              <a:rPr lang="en-US" b="0" i="0" dirty="0" err="1">
                <a:solidFill>
                  <a:srgbClr val="222222"/>
                </a:solidFill>
                <a:effectLst/>
                <a:highlight>
                  <a:srgbClr val="FFFFFF"/>
                </a:highlight>
                <a:latin typeface="Arial" panose="020B0604020202020204" pitchFamily="34" charset="0"/>
              </a:rPr>
              <a:t>Lansberg</a:t>
            </a:r>
            <a:r>
              <a:rPr lang="en-US" b="0" i="0" dirty="0">
                <a:solidFill>
                  <a:srgbClr val="222222"/>
                </a:solidFill>
                <a:effectLst/>
                <a:highlight>
                  <a:srgbClr val="FFFFFF"/>
                </a:highlight>
                <a:latin typeface="Arial" panose="020B0604020202020204" pitchFamily="34" charset="0"/>
              </a:rPr>
              <a:t> MG, Venkatasubramanian C, Albers GW, </a:t>
            </a:r>
            <a:r>
              <a:rPr lang="en-US" b="0" i="0" dirty="0" err="1">
                <a:solidFill>
                  <a:srgbClr val="222222"/>
                </a:solidFill>
                <a:effectLst/>
                <a:highlight>
                  <a:srgbClr val="FFFFFF"/>
                </a:highlight>
                <a:latin typeface="Arial" panose="020B0604020202020204" pitchFamily="34" charset="0"/>
              </a:rPr>
              <a:t>XIth</a:t>
            </a:r>
            <a:r>
              <a:rPr lang="en-US" b="0" i="0" dirty="0">
                <a:solidFill>
                  <a:srgbClr val="222222"/>
                </a:solidFill>
                <a:effectLst/>
                <a:highlight>
                  <a:srgbClr val="FFFFFF"/>
                </a:highlight>
                <a:latin typeface="Arial" panose="020B0604020202020204" pitchFamily="34" charset="0"/>
              </a:rPr>
              <a:t> Stroke Treatment Academic Industry Roundtable. Standardized nomenclature for modified </a:t>
            </a:r>
            <a:r>
              <a:rPr lang="en-US" b="0" i="0" dirty="0" err="1">
                <a:solidFill>
                  <a:srgbClr val="222222"/>
                </a:solidFill>
                <a:effectLst/>
                <a:highlight>
                  <a:srgbClr val="FFFFFF"/>
                </a:highlight>
                <a:latin typeface="Arial" panose="020B0604020202020204" pitchFamily="34" charset="0"/>
              </a:rPr>
              <a:t>rankin</a:t>
            </a:r>
            <a:r>
              <a:rPr lang="en-US" b="0" i="0" dirty="0">
                <a:solidFill>
                  <a:srgbClr val="222222"/>
                </a:solidFill>
                <a:effectLst/>
                <a:highlight>
                  <a:srgbClr val="FFFFFF"/>
                </a:highlight>
                <a:latin typeface="Arial" panose="020B0604020202020204" pitchFamily="34" charset="0"/>
              </a:rPr>
              <a:t> scale global disability outcomes: consensus recommendations from stroke therapy academic industry roundtable XI. Stroke. 2021 Sep;52(9):3054-62.</a:t>
            </a:r>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56</a:t>
            </a:fld>
            <a:endParaRPr lang="en-US"/>
          </a:p>
        </p:txBody>
      </p:sp>
    </p:spTree>
    <p:extLst>
      <p:ext uri="{BB962C8B-B14F-4D97-AF65-F5344CB8AC3E}">
        <p14:creationId xmlns:p14="http://schemas.microsoft.com/office/powerpoint/2010/main" val="186147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67</a:t>
            </a:fld>
            <a:endParaRPr lang="en-US"/>
          </a:p>
        </p:txBody>
      </p:sp>
    </p:spTree>
    <p:extLst>
      <p:ext uri="{BB962C8B-B14F-4D97-AF65-F5344CB8AC3E}">
        <p14:creationId xmlns:p14="http://schemas.microsoft.com/office/powerpoint/2010/main" val="11279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68</a:t>
            </a:fld>
            <a:endParaRPr lang="en-US"/>
          </a:p>
        </p:txBody>
      </p:sp>
    </p:spTree>
    <p:extLst>
      <p:ext uri="{BB962C8B-B14F-4D97-AF65-F5344CB8AC3E}">
        <p14:creationId xmlns:p14="http://schemas.microsoft.com/office/powerpoint/2010/main" val="276954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69</a:t>
            </a:fld>
            <a:endParaRPr lang="en-US"/>
          </a:p>
        </p:txBody>
      </p:sp>
    </p:spTree>
    <p:extLst>
      <p:ext uri="{BB962C8B-B14F-4D97-AF65-F5344CB8AC3E}">
        <p14:creationId xmlns:p14="http://schemas.microsoft.com/office/powerpoint/2010/main" val="4140620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2ed172271f2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2ed172271f2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99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0</a:t>
            </a:r>
            <a:r>
              <a:rPr lang="en-GB" sz="1200" dirty="0">
                <a:effectLst/>
                <a:latin typeface="Arial" panose="020B0604020202020204" pitchFamily="34" charset="0"/>
                <a:ea typeface="Calibri" panose="020F0502020204030204" pitchFamily="34" charset="0"/>
                <a:cs typeface="Times New Roman" panose="02020603050405020304" pitchFamily="18" charset="0"/>
              </a:rPr>
              <a:t> All activities at the 48 Hour After Randomized visit are to be performed after the randomized treatment.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1 </a:t>
            </a:r>
            <a:r>
              <a:rPr lang="en-GB" sz="1200" dirty="0">
                <a:effectLst/>
                <a:latin typeface="Arial" panose="020B0604020202020204" pitchFamily="34" charset="0"/>
                <a:ea typeface="Calibri" panose="020F0502020204030204" pitchFamily="34" charset="0"/>
                <a:cs typeface="Times New Roman" panose="02020603050405020304" pitchFamily="18" charset="0"/>
              </a:rPr>
              <a:t>The 7 Days After Randomize or at Discharge procedures are performed at hospital discharge or 7 days after randomization, whichever occurs first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GB" sz="1200" dirty="0">
                <a:effectLst/>
                <a:latin typeface="Arial" panose="020B0604020202020204" pitchFamily="34" charset="0"/>
                <a:ea typeface="Calibri" panose="020F0502020204030204" pitchFamily="34" charset="0"/>
                <a:cs typeface="Times New Roman" panose="02020603050405020304" pitchFamily="18" charset="0"/>
              </a:rPr>
              <a:t> The 48 Hours After Randomized CT Scan of Head Without Contrast is performed within 24 hours after conventional surgery or MMAE treatment.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Pre-CSDH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mRS</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will be performed without Rankin focused assessment (RFA) and </a:t>
            </a:r>
            <a:r>
              <a:rPr lang="en-US" sz="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mRS</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via RFA will be performed at baseline and 180 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en-GB" sz="1200" dirty="0">
                <a:effectLst/>
                <a:latin typeface="Arial" panose="020B0604020202020204" pitchFamily="34" charset="0"/>
                <a:ea typeface="Calibri" panose="020F0502020204030204" pitchFamily="34" charset="0"/>
                <a:cs typeface="Times New Roman" panose="02020603050405020304" pitchFamily="18" charset="0"/>
              </a:rPr>
              <a:t> All AEs will be reported up to and including 30 days after the study treatment (MMAE or conventional surgery) procedure. After 30 days, only AEs related to the study treatment or device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Embosphere</a:t>
            </a:r>
            <a:r>
              <a:rPr lang="en-GB" sz="1200" dirty="0">
                <a:effectLst/>
                <a:latin typeface="Arial" panose="020B0604020202020204" pitchFamily="34" charset="0"/>
                <a:ea typeface="Calibri" panose="020F0502020204030204" pitchFamily="34" charset="0"/>
                <a:cs typeface="Times New Roman" panose="02020603050405020304" pitchFamily="18" charset="0"/>
              </a:rPr>
              <a:t> Microspheres or CONTOUR Embolization Particles), safety outcomes, and SAEs will be reported.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2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ASR, TUG, MRC, and head CT will go to the Central Review Committee for the first two randomized subjects at each site at the baseline, 90 day, and 180-day visits.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29</a:t>
            </a:fld>
            <a:endParaRPr lang="en-US"/>
          </a:p>
        </p:txBody>
      </p:sp>
    </p:spTree>
    <p:extLst>
      <p:ext uri="{BB962C8B-B14F-4D97-AF65-F5344CB8AC3E}">
        <p14:creationId xmlns:p14="http://schemas.microsoft.com/office/powerpoint/2010/main" val="19666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2ed172271f2_1_1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2ed172271f2_1_1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91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2ebe1877753_0_2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2ebe1877753_0_2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333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2ebe1877753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9" name="Google Shape;1369;g2ebe1877753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831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2ed172271f2_1_1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2ed172271f2_1_1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99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2ebe1877753_0_10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2" name="Google Shape;1402;g2ebe1877753_0_10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32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2ed172271f2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2ed172271f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254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1"/>
        <p:cNvGrpSpPr/>
        <p:nvPr/>
      </p:nvGrpSpPr>
      <p:grpSpPr>
        <a:xfrm>
          <a:off x="0" y="0"/>
          <a:ext cx="0" cy="0"/>
          <a:chOff x="0" y="0"/>
          <a:chExt cx="0" cy="0"/>
        </a:xfrm>
      </p:grpSpPr>
      <p:sp>
        <p:nvSpPr>
          <p:cNvPr id="1472" name="Google Shape;1472;g2ed172271f2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3" name="Google Shape;1473;g2ed172271f2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495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g2ed3132d8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9" name="Google Shape;1509;g2ed3132d8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566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2ed172271f2_0_3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8" name="Google Shape;1538;g2ed172271f2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532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2ebe1877753_0_1627:notes"/>
          <p:cNvSpPr txBox="1">
            <a:spLocks noGrp="1"/>
          </p:cNvSpPr>
          <p:nvPr>
            <p:ph type="body" idx="1"/>
          </p:nvPr>
        </p:nvSpPr>
        <p:spPr>
          <a:xfrm>
            <a:off x="685800" y="4400551"/>
            <a:ext cx="54864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6" name="Google Shape;1566;g2ebe1877753_0_16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501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MRC, TUG, and ASR will be performed by trained study team members not directly performing the surgical, endovascular, or medical treatment </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43</a:t>
            </a:fld>
            <a:endParaRPr lang="en-US"/>
          </a:p>
        </p:txBody>
      </p:sp>
    </p:spTree>
    <p:extLst>
      <p:ext uri="{BB962C8B-B14F-4D97-AF65-F5344CB8AC3E}">
        <p14:creationId xmlns:p14="http://schemas.microsoft.com/office/powerpoint/2010/main" val="1625557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D9A07-C744-BB4B-96AD-2EE166626530}" type="slidenum">
              <a:rPr lang="en-US" smtClean="0"/>
              <a:t>106</a:t>
            </a:fld>
            <a:endParaRPr lang="en-US"/>
          </a:p>
        </p:txBody>
      </p:sp>
    </p:spTree>
    <p:extLst>
      <p:ext uri="{BB962C8B-B14F-4D97-AF65-F5344CB8AC3E}">
        <p14:creationId xmlns:p14="http://schemas.microsoft.com/office/powerpoint/2010/main" val="2755107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D9A07-C744-BB4B-96AD-2EE166626530}" type="slidenum">
              <a:rPr lang="en-US" smtClean="0"/>
              <a:t>112</a:t>
            </a:fld>
            <a:endParaRPr lang="en-US"/>
          </a:p>
        </p:txBody>
      </p:sp>
    </p:spTree>
    <p:extLst>
      <p:ext uri="{BB962C8B-B14F-4D97-AF65-F5344CB8AC3E}">
        <p14:creationId xmlns:p14="http://schemas.microsoft.com/office/powerpoint/2010/main" val="2417525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UADE are extremely rare because virtually all problems are anticipated.</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118</a:t>
            </a:fld>
            <a:endParaRPr lang="en-US"/>
          </a:p>
        </p:txBody>
      </p:sp>
    </p:spTree>
    <p:extLst>
      <p:ext uri="{BB962C8B-B14F-4D97-AF65-F5344CB8AC3E}">
        <p14:creationId xmlns:p14="http://schemas.microsoft.com/office/powerpoint/2010/main" val="2390851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https://www.fda.gov/safety/reporting-serious-problems-fda/what-serious-adverse-event</a:t>
            </a:r>
          </a:p>
          <a:p>
            <a:r>
              <a:rPr lang="en-US" b="1" u="sng" dirty="0"/>
              <a:t>Death </a:t>
            </a:r>
          </a:p>
          <a:p>
            <a:r>
              <a:rPr lang="en-US" dirty="0"/>
              <a:t>Death was the outcome of the adverse event</a:t>
            </a:r>
          </a:p>
          <a:p>
            <a:r>
              <a:rPr lang="en-US" b="1" u="none" dirty="0"/>
              <a:t>Life-threatening</a:t>
            </a:r>
          </a:p>
          <a:p>
            <a:r>
              <a:rPr lang="en-US" dirty="0"/>
              <a:t>Patient was at substantial risk of dying at the time of the adverse event, or if use or continued use of the device or other medical product might have resulted in the death of the patient</a:t>
            </a:r>
          </a:p>
          <a:p>
            <a:r>
              <a:rPr lang="en-US" b="1" dirty="0"/>
              <a:t>Hospitalization (initial or prolonged)</a:t>
            </a:r>
          </a:p>
          <a:p>
            <a:r>
              <a:rPr lang="en-US" dirty="0"/>
              <a:t>Admission to the hospital or prolongation of hospitalization was a result of the adverse event</a:t>
            </a:r>
          </a:p>
          <a:p>
            <a:r>
              <a:rPr lang="en-US" dirty="0"/>
              <a:t>Emergency room visits that do not result in admission to the hospital should be evaluated for one of the other serious outcomes (e.g., life-threatening; required intervention to prevent permanent impairment or damage; other serious medically important event)</a:t>
            </a:r>
          </a:p>
          <a:p>
            <a:r>
              <a:rPr lang="en-US" b="1" dirty="0"/>
              <a:t>Disability or permanent damage</a:t>
            </a:r>
          </a:p>
          <a:p>
            <a:r>
              <a:rPr lang="en-US" dirty="0"/>
              <a:t>Adverse event resulted in a substantial disruption of a person's ability to conduct normal life functions, i.e., the adverse event resulted in a significant, persistent or permanent change, impairment, damage or disruption in the patient's body function/structure, physical activities and/or quality of life</a:t>
            </a:r>
          </a:p>
          <a:p>
            <a:r>
              <a:rPr lang="en-US" b="1" dirty="0"/>
              <a:t>Congenital anomaly/birth defect</a:t>
            </a:r>
          </a:p>
          <a:p>
            <a:r>
              <a:rPr lang="en-US" dirty="0"/>
              <a:t>Exposure to a medical product prior to conception or during pregnancy may have resulted in an adverse outcome in the child</a:t>
            </a:r>
          </a:p>
          <a:p>
            <a:r>
              <a:rPr lang="en-US" b="1" dirty="0"/>
              <a:t>Required Intervention to Prevent Permanent Impairment or Damage (Devices)</a:t>
            </a:r>
          </a:p>
          <a:p>
            <a:r>
              <a:rPr lang="en-US" dirty="0"/>
              <a:t>Medical or surgical intervention was necessary to preclude permanent impairment of a body function, or prevent permanent damage to a body structure, either situation suspected to be due to the use of a medical product</a:t>
            </a:r>
          </a:p>
          <a:p>
            <a:r>
              <a:rPr lang="en-US" b="1" dirty="0"/>
              <a:t>Other Serious (Important Medical Events)</a:t>
            </a:r>
          </a:p>
          <a:p>
            <a:r>
              <a:rPr lang="en-US" dirty="0"/>
              <a:t>Event does not fit the other outcomes but may jeopardize the patient and may require medical or surgical intervention (treatment) to prevent one of the other outcomes</a:t>
            </a:r>
          </a:p>
          <a:p>
            <a:r>
              <a:rPr lang="en-US" dirty="0"/>
              <a:t>Examples include allergic </a:t>
            </a:r>
            <a:r>
              <a:rPr lang="en-US" dirty="0" err="1"/>
              <a:t>brochospasm</a:t>
            </a:r>
            <a:r>
              <a:rPr lang="en-US" dirty="0"/>
              <a:t> (a serious problem with breathing) requiring treatment in an emergency room, serious blood dyscrasias (blood disorders) or seizures/convulsions that do not result in hospitalization</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119</a:t>
            </a:fld>
            <a:endParaRPr lang="en-US"/>
          </a:p>
        </p:txBody>
      </p:sp>
    </p:spTree>
    <p:extLst>
      <p:ext uri="{BB962C8B-B14F-4D97-AF65-F5344CB8AC3E}">
        <p14:creationId xmlns:p14="http://schemas.microsoft.com/office/powerpoint/2010/main" val="3537013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CTCAE provides a grading (severity) scale for each AE term and AEs are listed alphabetically within categories based on anatomy or pathophysiology.</a:t>
            </a:r>
          </a:p>
        </p:txBody>
      </p:sp>
      <p:sp>
        <p:nvSpPr>
          <p:cNvPr id="4" name="Slide Number Placeholder 3"/>
          <p:cNvSpPr>
            <a:spLocks noGrp="1"/>
          </p:cNvSpPr>
          <p:nvPr>
            <p:ph type="sldNum" sz="quarter" idx="5"/>
          </p:nvPr>
        </p:nvSpPr>
        <p:spPr/>
        <p:txBody>
          <a:bodyPr/>
          <a:lstStyle/>
          <a:p>
            <a:fld id="{331BE342-1ECD-4AFB-A8BC-A75EC542F841}" type="slidenum">
              <a:rPr lang="en-US" smtClean="0"/>
              <a:t>120</a:t>
            </a:fld>
            <a:endParaRPr lang="en-US"/>
          </a:p>
        </p:txBody>
      </p:sp>
    </p:spTree>
    <p:extLst>
      <p:ext uri="{BB962C8B-B14F-4D97-AF65-F5344CB8AC3E}">
        <p14:creationId xmlns:p14="http://schemas.microsoft.com/office/powerpoint/2010/main" val="2809948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Definitely related </a:t>
            </a:r>
            <a:r>
              <a:rPr lang="en-US" dirty="0"/>
              <a:t>Must have all four of the following:</a:t>
            </a:r>
          </a:p>
          <a:p>
            <a:pPr marL="174708" indent="-174708">
              <a:buFont typeface="Arial" panose="020B0604020202020204" pitchFamily="34" charset="0"/>
              <a:buChar char="•"/>
            </a:pPr>
            <a:r>
              <a:rPr lang="en-US" dirty="0"/>
              <a:t>Has a reasonable temporal relationship to intervention</a:t>
            </a:r>
          </a:p>
          <a:p>
            <a:pPr marL="174708" indent="-174708">
              <a:buFont typeface="Arial" panose="020B0604020202020204" pitchFamily="34" charset="0"/>
              <a:buChar char="•"/>
            </a:pPr>
            <a:r>
              <a:rPr lang="en-US" dirty="0"/>
              <a:t>Could not readily have been produced by subject’s clinical state or have been due to environmental or other interventions</a:t>
            </a:r>
          </a:p>
          <a:p>
            <a:pPr marL="174708" indent="-174708">
              <a:buFont typeface="Arial" panose="020B0604020202020204" pitchFamily="34" charset="0"/>
              <a:buChar char="•"/>
            </a:pPr>
            <a:r>
              <a:rPr lang="en-US" dirty="0"/>
              <a:t>Follows a known pattern of response to intervention</a:t>
            </a:r>
          </a:p>
          <a:p>
            <a:pPr marL="174708" indent="-174708">
              <a:buFont typeface="Arial" panose="020B0604020202020204" pitchFamily="34" charset="0"/>
              <a:buChar char="•"/>
            </a:pPr>
            <a:r>
              <a:rPr lang="en-US" dirty="0"/>
              <a:t>Disappears or decreases with reduction in dose or cessation of intervention and recurs with re-exposure</a:t>
            </a:r>
          </a:p>
          <a:p>
            <a:r>
              <a:rPr lang="en-US" b="1" dirty="0"/>
              <a:t>Probably related </a:t>
            </a:r>
            <a:r>
              <a:rPr lang="en-US" dirty="0"/>
              <a:t>Must have three of the following:</a:t>
            </a:r>
          </a:p>
          <a:p>
            <a:pPr marL="174708" indent="-174708">
              <a:buFont typeface="Arial" panose="020B0604020202020204" pitchFamily="34" charset="0"/>
              <a:buChar char="•"/>
            </a:pPr>
            <a:r>
              <a:rPr lang="en-US" dirty="0"/>
              <a:t>Has a reasonable temporal relationship to intervention</a:t>
            </a:r>
          </a:p>
          <a:p>
            <a:pPr marL="174708" indent="-174708">
              <a:buFont typeface="Arial" panose="020B0604020202020204" pitchFamily="34" charset="0"/>
              <a:buChar char="•"/>
            </a:pPr>
            <a:r>
              <a:rPr lang="en-US" dirty="0"/>
              <a:t>Could not readily have been produced by subject’s clinical state or have been due to environmental or other interventions</a:t>
            </a:r>
          </a:p>
          <a:p>
            <a:pPr marL="174708" indent="-174708">
              <a:buFont typeface="Arial" panose="020B0604020202020204" pitchFamily="34" charset="0"/>
              <a:buChar char="•"/>
            </a:pPr>
            <a:r>
              <a:rPr lang="en-US" dirty="0"/>
              <a:t>Follows a known pattern of response to intervention</a:t>
            </a:r>
          </a:p>
          <a:p>
            <a:pPr marL="174708" indent="-174708">
              <a:buFont typeface="Arial" panose="020B0604020202020204" pitchFamily="34" charset="0"/>
              <a:buChar char="•"/>
            </a:pPr>
            <a:r>
              <a:rPr lang="en-US" dirty="0"/>
              <a:t>Disappears or decreases with reduction in dose or cessation of intervention</a:t>
            </a:r>
          </a:p>
          <a:p>
            <a:r>
              <a:rPr lang="en-US" b="1" dirty="0"/>
              <a:t>Possibly related </a:t>
            </a:r>
            <a:r>
              <a:rPr lang="en-US" dirty="0"/>
              <a:t>Must have two of the following:</a:t>
            </a:r>
          </a:p>
          <a:p>
            <a:pPr marL="174708" indent="-174708">
              <a:buFont typeface="Arial" panose="020B0604020202020204" pitchFamily="34" charset="0"/>
              <a:buChar char="•"/>
            </a:pPr>
            <a:r>
              <a:rPr lang="en-US" dirty="0"/>
              <a:t>Has a reasonable temporal relationship to intervention</a:t>
            </a:r>
          </a:p>
          <a:p>
            <a:pPr marL="174708" indent="-174708">
              <a:buFont typeface="Arial" panose="020B0604020202020204" pitchFamily="34" charset="0"/>
              <a:buChar char="•"/>
            </a:pPr>
            <a:r>
              <a:rPr lang="en-US" dirty="0"/>
              <a:t>Could not readily have been produced by the subject’s clinical state or environmental or other interventions</a:t>
            </a:r>
          </a:p>
          <a:p>
            <a:pPr marL="174708" indent="-174708">
              <a:buFont typeface="Arial" panose="020B0604020202020204" pitchFamily="34" charset="0"/>
              <a:buChar char="•"/>
            </a:pPr>
            <a:r>
              <a:rPr lang="en-US" dirty="0"/>
              <a:t>Follows a known pattern of response to intervention</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121</a:t>
            </a:fld>
            <a:endParaRPr lang="en-US"/>
          </a:p>
        </p:txBody>
      </p:sp>
    </p:spTree>
    <p:extLst>
      <p:ext uri="{BB962C8B-B14F-4D97-AF65-F5344CB8AC3E}">
        <p14:creationId xmlns:p14="http://schemas.microsoft.com/office/powerpoint/2010/main" val="807576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more about </a:t>
            </a:r>
            <a:r>
              <a:rPr lang="en-US"/>
              <a:t>MSM role</a:t>
            </a:r>
          </a:p>
        </p:txBody>
      </p:sp>
      <p:sp>
        <p:nvSpPr>
          <p:cNvPr id="4" name="Slide Number Placeholder 3"/>
          <p:cNvSpPr>
            <a:spLocks noGrp="1"/>
          </p:cNvSpPr>
          <p:nvPr>
            <p:ph type="sldNum" sz="quarter" idx="5"/>
          </p:nvPr>
        </p:nvSpPr>
        <p:spPr/>
        <p:txBody>
          <a:bodyPr/>
          <a:lstStyle/>
          <a:p>
            <a:fld id="{331BE342-1ECD-4AFB-A8BC-A75EC542F841}" type="slidenum">
              <a:rPr lang="en-US" smtClean="0"/>
              <a:t>124</a:t>
            </a:fld>
            <a:endParaRPr lang="en-US"/>
          </a:p>
        </p:txBody>
      </p:sp>
    </p:spTree>
    <p:extLst>
      <p:ext uri="{BB962C8B-B14F-4D97-AF65-F5344CB8AC3E}">
        <p14:creationId xmlns:p14="http://schemas.microsoft.com/office/powerpoint/2010/main" val="2968711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129</a:t>
            </a:fld>
            <a:endParaRPr lang="en-US" dirty="0"/>
          </a:p>
        </p:txBody>
      </p:sp>
    </p:spTree>
    <p:extLst>
      <p:ext uri="{BB962C8B-B14F-4D97-AF65-F5344CB8AC3E}">
        <p14:creationId xmlns:p14="http://schemas.microsoft.com/office/powerpoint/2010/main" val="3351282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131</a:t>
            </a:fld>
            <a:endParaRPr lang="en-US" dirty="0"/>
          </a:p>
        </p:txBody>
      </p:sp>
    </p:spTree>
    <p:extLst>
      <p:ext uri="{BB962C8B-B14F-4D97-AF65-F5344CB8AC3E}">
        <p14:creationId xmlns:p14="http://schemas.microsoft.com/office/powerpoint/2010/main" val="2172825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136</a:t>
            </a:fld>
            <a:endParaRPr lang="en-US" dirty="0"/>
          </a:p>
        </p:txBody>
      </p:sp>
    </p:spTree>
    <p:extLst>
      <p:ext uri="{BB962C8B-B14F-4D97-AF65-F5344CB8AC3E}">
        <p14:creationId xmlns:p14="http://schemas.microsoft.com/office/powerpoint/2010/main" val="32082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44</a:t>
            </a:fld>
            <a:endParaRPr lang="en-US"/>
          </a:p>
        </p:txBody>
      </p:sp>
    </p:spTree>
    <p:extLst>
      <p:ext uri="{BB962C8B-B14F-4D97-AF65-F5344CB8AC3E}">
        <p14:creationId xmlns:p14="http://schemas.microsoft.com/office/powerpoint/2010/main" val="9663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MRC, TUG, and ASR will be performed by trained study team members not directly performing the surgical, endovascular, or medical treatment </a:t>
            </a: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45</a:t>
            </a:fld>
            <a:endParaRPr lang="en-US"/>
          </a:p>
        </p:txBody>
      </p:sp>
    </p:spTree>
    <p:extLst>
      <p:ext uri="{BB962C8B-B14F-4D97-AF65-F5344CB8AC3E}">
        <p14:creationId xmlns:p14="http://schemas.microsoft.com/office/powerpoint/2010/main" val="228366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100" dirty="0">
                <a:effectLst/>
                <a:latin typeface="Calibri" panose="020F0502020204030204" pitchFamily="34" charset="0"/>
                <a:ea typeface="Calibri" panose="020F0502020204030204" pitchFamily="34" charset="0"/>
                <a:cs typeface="Arial" panose="020B0604020202020204" pitchFamily="34" charset="0"/>
              </a:rPr>
              <a:t>Figure 1: </a:t>
            </a:r>
            <a:r>
              <a:rPr lang="en-US" sz="1200" kern="100" dirty="0">
                <a:effectLst/>
                <a:latin typeface="Calibri" panose="020F0502020204030204" pitchFamily="34" charset="0"/>
                <a:ea typeface="Calibri" panose="020F0502020204030204" pitchFamily="34" charset="0"/>
                <a:cs typeface="Arial" panose="020B0604020202020204" pitchFamily="34" charset="0"/>
              </a:rPr>
              <a:t>Right sided CSDH displaying midline shift; the ideal </a:t>
            </a:r>
            <a:r>
              <a:rPr lang="en-US" sz="1200" i="1" kern="100" dirty="0">
                <a:effectLst/>
                <a:latin typeface="Calibri" panose="020F0502020204030204" pitchFamily="34" charset="0"/>
                <a:ea typeface="Calibri" panose="020F0502020204030204" pitchFamily="34" charset="0"/>
                <a:cs typeface="Arial" panose="020B0604020202020204" pitchFamily="34" charset="0"/>
              </a:rPr>
              <a:t>midline A</a:t>
            </a:r>
            <a:r>
              <a:rPr lang="en-US" sz="1200" kern="100" dirty="0">
                <a:effectLst/>
                <a:latin typeface="Calibri" panose="020F0502020204030204" pitchFamily="34" charset="0"/>
                <a:ea typeface="Calibri" panose="020F0502020204030204" pitchFamily="34" charset="0"/>
                <a:cs typeface="Arial" panose="020B0604020202020204" pitchFamily="34" charset="0"/>
              </a:rPr>
              <a:t> is determined as the line between the most anterior and posterior parts of the falx cerebri. </a:t>
            </a:r>
            <a:r>
              <a:rPr lang="en-US" sz="1200" i="1" kern="100" dirty="0">
                <a:effectLst/>
                <a:latin typeface="Calibri" panose="020F0502020204030204" pitchFamily="34" charset="0"/>
                <a:ea typeface="Calibri" panose="020F0502020204030204" pitchFamily="34" charset="0"/>
                <a:cs typeface="Arial" panose="020B0604020202020204" pitchFamily="34" charset="0"/>
              </a:rPr>
              <a:t>Line B</a:t>
            </a:r>
            <a:r>
              <a:rPr lang="en-US" sz="1200" kern="100" dirty="0">
                <a:effectLst/>
                <a:latin typeface="Calibri" panose="020F0502020204030204" pitchFamily="34" charset="0"/>
                <a:ea typeface="Calibri" panose="020F0502020204030204" pitchFamily="34" charset="0"/>
                <a:cs typeface="Arial" panose="020B0604020202020204" pitchFamily="34" charset="0"/>
              </a:rPr>
              <a:t> is drawn perpendicular to </a:t>
            </a:r>
            <a:r>
              <a:rPr lang="en-US" sz="1200" i="1" kern="100" dirty="0">
                <a:effectLst/>
                <a:latin typeface="Calibri" panose="020F0502020204030204" pitchFamily="34" charset="0"/>
                <a:ea typeface="Calibri" panose="020F0502020204030204" pitchFamily="34" charset="0"/>
                <a:cs typeface="Arial" panose="020B0604020202020204" pitchFamily="34" charset="0"/>
              </a:rPr>
              <a:t>line A</a:t>
            </a:r>
            <a:r>
              <a:rPr lang="en-US" sz="1200" kern="100" dirty="0">
                <a:effectLst/>
                <a:latin typeface="Calibri" panose="020F0502020204030204" pitchFamily="34" charset="0"/>
                <a:ea typeface="Calibri" panose="020F0502020204030204" pitchFamily="34" charset="0"/>
                <a:cs typeface="Arial" panose="020B0604020202020204" pitchFamily="34" charset="0"/>
              </a:rPr>
              <a:t> to the septum pellucidum and is then calculated as shift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kern="100" dirty="0">
                <a:effectLst/>
                <a:latin typeface="Calibri" panose="020F0502020204030204" pitchFamily="34" charset="0"/>
                <a:ea typeface="Calibri" panose="020F0502020204030204" pitchFamily="34" charset="0"/>
                <a:cs typeface="Arial" panose="020B0604020202020204" pitchFamily="34" charset="0"/>
              </a:rPr>
              <a:t>Figure 2: </a:t>
            </a:r>
            <a:r>
              <a:rPr lang="en-US" sz="1200" kern="100" dirty="0">
                <a:effectLst/>
                <a:latin typeface="Calibri" panose="020F0502020204030204" pitchFamily="34" charset="0"/>
                <a:ea typeface="Calibri" panose="020F0502020204030204" pitchFamily="34" charset="0"/>
                <a:cs typeface="Arial" panose="020B0604020202020204" pitchFamily="34" charset="0"/>
              </a:rPr>
              <a:t>Left sided CSDH displaying midline shift; the ideal </a:t>
            </a:r>
            <a:r>
              <a:rPr lang="en-US" sz="1200" i="1" kern="100" dirty="0">
                <a:effectLst/>
                <a:latin typeface="Calibri" panose="020F0502020204030204" pitchFamily="34" charset="0"/>
                <a:ea typeface="Calibri" panose="020F0502020204030204" pitchFamily="34" charset="0"/>
                <a:cs typeface="Arial" panose="020B0604020202020204" pitchFamily="34" charset="0"/>
              </a:rPr>
              <a:t>midline A</a:t>
            </a:r>
            <a:r>
              <a:rPr lang="en-US" sz="1200" kern="100" dirty="0">
                <a:effectLst/>
                <a:latin typeface="Calibri" panose="020F0502020204030204" pitchFamily="34" charset="0"/>
                <a:ea typeface="Calibri" panose="020F0502020204030204" pitchFamily="34" charset="0"/>
                <a:cs typeface="Arial" panose="020B0604020202020204" pitchFamily="34" charset="0"/>
              </a:rPr>
              <a:t> is determined as the line between the most anterior and posterior parts of the falx cerebri. </a:t>
            </a:r>
            <a:r>
              <a:rPr lang="en-US" sz="1200" i="1" kern="100" dirty="0">
                <a:effectLst/>
                <a:latin typeface="Calibri" panose="020F0502020204030204" pitchFamily="34" charset="0"/>
                <a:ea typeface="Calibri" panose="020F0502020204030204" pitchFamily="34" charset="0"/>
                <a:cs typeface="Arial" panose="020B0604020202020204" pitchFamily="34" charset="0"/>
              </a:rPr>
              <a:t>Line B</a:t>
            </a:r>
            <a:r>
              <a:rPr lang="en-US" sz="1200" kern="100" dirty="0">
                <a:effectLst/>
                <a:latin typeface="Calibri" panose="020F0502020204030204" pitchFamily="34" charset="0"/>
                <a:ea typeface="Calibri" panose="020F0502020204030204" pitchFamily="34" charset="0"/>
                <a:cs typeface="Arial" panose="020B0604020202020204" pitchFamily="34" charset="0"/>
              </a:rPr>
              <a:t> is drawn perpendicular to </a:t>
            </a:r>
            <a:r>
              <a:rPr lang="en-US" sz="1200" i="1" kern="100" dirty="0">
                <a:effectLst/>
                <a:latin typeface="Calibri" panose="020F0502020204030204" pitchFamily="34" charset="0"/>
                <a:ea typeface="Calibri" panose="020F0502020204030204" pitchFamily="34" charset="0"/>
                <a:cs typeface="Arial" panose="020B0604020202020204" pitchFamily="34" charset="0"/>
              </a:rPr>
              <a:t>line A</a:t>
            </a:r>
            <a:r>
              <a:rPr lang="en-US" sz="1200" kern="100" dirty="0">
                <a:effectLst/>
                <a:latin typeface="Calibri" panose="020F0502020204030204" pitchFamily="34" charset="0"/>
                <a:ea typeface="Calibri" panose="020F0502020204030204" pitchFamily="34" charset="0"/>
                <a:cs typeface="Arial" panose="020B0604020202020204" pitchFamily="34" charset="0"/>
              </a:rPr>
              <a:t> to the septum pellucidum and is then calculated as shift</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46</a:t>
            </a:fld>
            <a:endParaRPr lang="en-US"/>
          </a:p>
        </p:txBody>
      </p:sp>
    </p:spTree>
    <p:extLst>
      <p:ext uri="{BB962C8B-B14F-4D97-AF65-F5344CB8AC3E}">
        <p14:creationId xmlns:p14="http://schemas.microsoft.com/office/powerpoint/2010/main" val="46106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200" b="1" kern="100" dirty="0">
                <a:effectLst/>
                <a:latin typeface="Calibri" panose="020F0502020204030204" pitchFamily="34" charset="0"/>
                <a:ea typeface="Calibri" panose="020F0502020204030204" pitchFamily="34" charset="0"/>
                <a:cs typeface="Arial" panose="020B0604020202020204" pitchFamily="34" charset="0"/>
              </a:rPr>
              <a:t>Figure 3: </a:t>
            </a:r>
            <a:r>
              <a:rPr lang="en-US" sz="1200" kern="100" dirty="0" err="1">
                <a:effectLst/>
                <a:latin typeface="Calibri" panose="020F0502020204030204" pitchFamily="34" charset="0"/>
                <a:ea typeface="Calibri" panose="020F0502020204030204" pitchFamily="34" charset="0"/>
                <a:cs typeface="Arial" panose="020B0604020202020204" pitchFamily="34" charset="0"/>
              </a:rPr>
              <a:t>cSDH</a:t>
            </a:r>
            <a:r>
              <a:rPr lang="en-US" sz="1200" kern="100" dirty="0">
                <a:effectLst/>
                <a:latin typeface="Calibri" panose="020F0502020204030204" pitchFamily="34" charset="0"/>
                <a:ea typeface="Calibri" panose="020F0502020204030204" pitchFamily="34" charset="0"/>
                <a:cs typeface="Arial" panose="020B0604020202020204" pitchFamily="34" charset="0"/>
              </a:rPr>
              <a:t> maximum width measured axial (</a:t>
            </a:r>
            <a:r>
              <a:rPr lang="en-US" sz="1200" i="1" kern="100" dirty="0">
                <a:effectLst/>
                <a:latin typeface="Calibri" panose="020F0502020204030204" pitchFamily="34" charset="0"/>
                <a:ea typeface="Calibri" panose="020F0502020204030204" pitchFamily="34" charset="0"/>
                <a:cs typeface="Arial" panose="020B0604020202020204" pitchFamily="34" charset="0"/>
              </a:rPr>
              <a:t>W</a:t>
            </a:r>
            <a:r>
              <a:rPr lang="en-US" sz="1200" kern="100" dirty="0">
                <a:effectLst/>
                <a:latin typeface="Calibri" panose="020F0502020204030204" pitchFamily="34" charset="0"/>
                <a:ea typeface="Calibri" panose="020F0502020204030204" pitchFamily="34" charset="0"/>
                <a:cs typeface="Arial" panose="020B0604020202020204" pitchFamily="34" charset="0"/>
              </a:rPr>
              <a:t>) perpendicular to maximum length (</a:t>
            </a:r>
            <a:r>
              <a:rPr lang="en-US" sz="1200" i="1" kern="100" dirty="0">
                <a:effectLst/>
                <a:latin typeface="Calibri" panose="020F0502020204030204" pitchFamily="34" charset="0"/>
                <a:ea typeface="Calibri" panose="020F0502020204030204" pitchFamily="34" charset="0"/>
                <a:cs typeface="Arial" panose="020B0604020202020204" pitchFamily="34" charset="0"/>
              </a:rPr>
              <a:t>L</a:t>
            </a:r>
            <a:r>
              <a:rPr lang="en-US" sz="1200" kern="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31BE342-1ECD-4AFB-A8BC-A75EC542F841}" type="slidenum">
              <a:rPr lang="en-US" smtClean="0"/>
              <a:t>47</a:t>
            </a:fld>
            <a:endParaRPr lang="en-US"/>
          </a:p>
        </p:txBody>
      </p:sp>
    </p:spTree>
    <p:extLst>
      <p:ext uri="{BB962C8B-B14F-4D97-AF65-F5344CB8AC3E}">
        <p14:creationId xmlns:p14="http://schemas.microsoft.com/office/powerpoint/2010/main" val="14630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https://www.cdc.gov/steadi/media/pdfs/STEADI-Assessment-TUG-508.pdf</a:t>
            </a:r>
          </a:p>
        </p:txBody>
      </p:sp>
      <p:sp>
        <p:nvSpPr>
          <p:cNvPr id="4" name="Slide Number Placeholder 3"/>
          <p:cNvSpPr>
            <a:spLocks noGrp="1"/>
          </p:cNvSpPr>
          <p:nvPr>
            <p:ph type="sldNum" sz="quarter" idx="5"/>
          </p:nvPr>
        </p:nvSpPr>
        <p:spPr/>
        <p:txBody>
          <a:bodyPr/>
          <a:lstStyle/>
          <a:p>
            <a:fld id="{331BE342-1ECD-4AFB-A8BC-A75EC542F841}" type="slidenum">
              <a:rPr lang="en-US" smtClean="0"/>
              <a:t>48</a:t>
            </a:fld>
            <a:endParaRPr lang="en-US"/>
          </a:p>
        </p:txBody>
      </p:sp>
    </p:spTree>
    <p:extLst>
      <p:ext uri="{BB962C8B-B14F-4D97-AF65-F5344CB8AC3E}">
        <p14:creationId xmlns:p14="http://schemas.microsoft.com/office/powerpoint/2010/main" val="417059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22222"/>
                </a:solidFill>
                <a:effectLst/>
                <a:highlight>
                  <a:srgbClr val="FFFFFF"/>
                </a:highlight>
                <a:latin typeface="Arial" panose="020B0604020202020204" pitchFamily="34" charset="0"/>
              </a:rPr>
              <a:t>Steinmetzer</a:t>
            </a:r>
            <a:r>
              <a:rPr lang="en-US" b="0" i="0" dirty="0">
                <a:solidFill>
                  <a:srgbClr val="222222"/>
                </a:solidFill>
                <a:effectLst/>
                <a:highlight>
                  <a:srgbClr val="FFFFFF"/>
                </a:highlight>
                <a:latin typeface="Arial" panose="020B0604020202020204" pitchFamily="34" charset="0"/>
              </a:rPr>
              <a:t> T, </a:t>
            </a:r>
            <a:r>
              <a:rPr lang="en-US" b="0" i="0" dirty="0" err="1">
                <a:solidFill>
                  <a:srgbClr val="222222"/>
                </a:solidFill>
                <a:effectLst/>
                <a:highlight>
                  <a:srgbClr val="FFFFFF"/>
                </a:highlight>
                <a:latin typeface="Arial" panose="020B0604020202020204" pitchFamily="34" charset="0"/>
              </a:rPr>
              <a:t>Maasch</a:t>
            </a:r>
            <a:r>
              <a:rPr lang="en-US" b="0" i="0" dirty="0">
                <a:solidFill>
                  <a:srgbClr val="222222"/>
                </a:solidFill>
                <a:effectLst/>
                <a:highlight>
                  <a:srgbClr val="FFFFFF"/>
                </a:highlight>
                <a:latin typeface="Arial" panose="020B0604020202020204" pitchFamily="34" charset="0"/>
              </a:rPr>
              <a:t> M, </a:t>
            </a:r>
            <a:r>
              <a:rPr lang="en-US" b="0" i="0" dirty="0" err="1">
                <a:solidFill>
                  <a:srgbClr val="222222"/>
                </a:solidFill>
                <a:effectLst/>
                <a:highlight>
                  <a:srgbClr val="FFFFFF"/>
                </a:highlight>
                <a:latin typeface="Arial" panose="020B0604020202020204" pitchFamily="34" charset="0"/>
              </a:rPr>
              <a:t>Bönninger</a:t>
            </a:r>
            <a:r>
              <a:rPr lang="en-US" b="0" i="0" dirty="0">
                <a:solidFill>
                  <a:srgbClr val="222222"/>
                </a:solidFill>
                <a:effectLst/>
                <a:highlight>
                  <a:srgbClr val="FFFFFF"/>
                </a:highlight>
                <a:latin typeface="Arial" panose="020B0604020202020204" pitchFamily="34" charset="0"/>
              </a:rPr>
              <a:t> I, </a:t>
            </a:r>
            <a:r>
              <a:rPr lang="en-US" b="0" i="0" dirty="0" err="1">
                <a:solidFill>
                  <a:srgbClr val="222222"/>
                </a:solidFill>
                <a:effectLst/>
                <a:highlight>
                  <a:srgbClr val="FFFFFF"/>
                </a:highlight>
                <a:latin typeface="Arial" panose="020B0604020202020204" pitchFamily="34" charset="0"/>
              </a:rPr>
              <a:t>Travieso</a:t>
            </a:r>
            <a:r>
              <a:rPr lang="en-US" b="0" i="0" dirty="0">
                <a:solidFill>
                  <a:srgbClr val="222222"/>
                </a:solidFill>
                <a:effectLst/>
                <a:highlight>
                  <a:srgbClr val="FFFFFF"/>
                </a:highlight>
                <a:latin typeface="Arial" panose="020B0604020202020204" pitchFamily="34" charset="0"/>
              </a:rPr>
              <a:t> CM. Analysis and classification of motor dysfunctions in arm swing in Parkinson’s disease. Electronics. 2019 Dec 3;8(12):1471.</a:t>
            </a:r>
            <a:endParaRPr lang="en-US" dirty="0"/>
          </a:p>
        </p:txBody>
      </p:sp>
      <p:sp>
        <p:nvSpPr>
          <p:cNvPr id="4" name="Slide Number Placeholder 3"/>
          <p:cNvSpPr>
            <a:spLocks noGrp="1"/>
          </p:cNvSpPr>
          <p:nvPr>
            <p:ph type="sldNum" sz="quarter" idx="5"/>
          </p:nvPr>
        </p:nvSpPr>
        <p:spPr/>
        <p:txBody>
          <a:bodyPr/>
          <a:lstStyle/>
          <a:p>
            <a:fld id="{331BE342-1ECD-4AFB-A8BC-A75EC542F841}" type="slidenum">
              <a:rPr lang="en-US" smtClean="0"/>
              <a:t>49</a:t>
            </a:fld>
            <a:endParaRPr lang="en-US"/>
          </a:p>
        </p:txBody>
      </p:sp>
    </p:spTree>
    <p:extLst>
      <p:ext uri="{BB962C8B-B14F-4D97-AF65-F5344CB8AC3E}">
        <p14:creationId xmlns:p14="http://schemas.microsoft.com/office/powerpoint/2010/main" val="376007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508" y="533400"/>
            <a:ext cx="10972800" cy="9906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29768" y="1554480"/>
            <a:ext cx="10972800" cy="48768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270839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292569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55046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4" name="Footer Placeholder 3"/>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144984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Slide" type="title">
  <p:cSld name="Cover Slide">
    <p:bg>
      <p:bgPr>
        <a:blipFill>
          <a:blip r:embed="rId2">
            <a:alphaModFix/>
          </a:blip>
          <a:stretch>
            <a:fillRect/>
          </a:stretch>
        </a:blipFill>
        <a:effectLst/>
      </p:bgPr>
    </p:bg>
    <p:spTree>
      <p:nvGrpSpPr>
        <p:cNvPr id="1" name="Shape 1161"/>
        <p:cNvGrpSpPr/>
        <p:nvPr/>
      </p:nvGrpSpPr>
      <p:grpSpPr>
        <a:xfrm>
          <a:off x="0" y="0"/>
          <a:ext cx="0" cy="0"/>
          <a:chOff x="0" y="0"/>
          <a:chExt cx="0" cy="0"/>
        </a:xfrm>
      </p:grpSpPr>
      <p:pic>
        <p:nvPicPr>
          <p:cNvPr id="1162" name="Google Shape;1162;p18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163" name="Google Shape;1163;p187"/>
          <p:cNvSpPr txBox="1">
            <a:spLocks noGrp="1"/>
          </p:cNvSpPr>
          <p:nvPr>
            <p:ph type="ctrTitle"/>
          </p:nvPr>
        </p:nvSpPr>
        <p:spPr>
          <a:xfrm>
            <a:off x="415600"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accent2"/>
              </a:buClr>
              <a:buSzPts val="5200"/>
              <a:buNone/>
              <a:defRPr sz="6933">
                <a:solidFill>
                  <a:schemeClr val="accen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64" name="Google Shape;1164;p187"/>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500"/>
              <a:buNone/>
              <a:defRPr sz="3333" b="1">
                <a:solidFill>
                  <a:schemeClr val="lt1"/>
                </a:solidFill>
              </a:defRPr>
            </a:lvl1pPr>
            <a:lvl2pPr lvl="1" algn="ctr" rtl="0">
              <a:lnSpc>
                <a:spcPct val="100000"/>
              </a:lnSpc>
              <a:spcBef>
                <a:spcPts val="0"/>
              </a:spcBef>
              <a:spcAft>
                <a:spcPts val="0"/>
              </a:spcAft>
              <a:buClr>
                <a:schemeClr val="lt1"/>
              </a:buClr>
              <a:buSzPts val="2800"/>
              <a:buNone/>
              <a:defRPr sz="3733">
                <a:solidFill>
                  <a:schemeClr val="lt1"/>
                </a:solidFill>
              </a:defRPr>
            </a:lvl2pPr>
            <a:lvl3pPr lvl="2" algn="ctr" rtl="0">
              <a:lnSpc>
                <a:spcPct val="100000"/>
              </a:lnSpc>
              <a:spcBef>
                <a:spcPts val="0"/>
              </a:spcBef>
              <a:spcAft>
                <a:spcPts val="0"/>
              </a:spcAft>
              <a:buClr>
                <a:schemeClr val="lt1"/>
              </a:buClr>
              <a:buSzPts val="2800"/>
              <a:buNone/>
              <a:defRPr sz="3733">
                <a:solidFill>
                  <a:schemeClr val="lt1"/>
                </a:solidFill>
              </a:defRPr>
            </a:lvl3pPr>
            <a:lvl4pPr lvl="3" algn="ctr" rtl="0">
              <a:lnSpc>
                <a:spcPct val="100000"/>
              </a:lnSpc>
              <a:spcBef>
                <a:spcPts val="0"/>
              </a:spcBef>
              <a:spcAft>
                <a:spcPts val="0"/>
              </a:spcAft>
              <a:buClr>
                <a:schemeClr val="lt1"/>
              </a:buClr>
              <a:buSzPts val="2800"/>
              <a:buNone/>
              <a:defRPr sz="3733">
                <a:solidFill>
                  <a:schemeClr val="lt1"/>
                </a:solidFill>
              </a:defRPr>
            </a:lvl4pPr>
            <a:lvl5pPr lvl="4" algn="ctr" rtl="0">
              <a:lnSpc>
                <a:spcPct val="100000"/>
              </a:lnSpc>
              <a:spcBef>
                <a:spcPts val="0"/>
              </a:spcBef>
              <a:spcAft>
                <a:spcPts val="0"/>
              </a:spcAft>
              <a:buClr>
                <a:schemeClr val="lt1"/>
              </a:buClr>
              <a:buSzPts val="2800"/>
              <a:buNone/>
              <a:defRPr sz="3733">
                <a:solidFill>
                  <a:schemeClr val="lt1"/>
                </a:solidFill>
              </a:defRPr>
            </a:lvl5pPr>
            <a:lvl6pPr lvl="5" algn="ctr" rtl="0">
              <a:lnSpc>
                <a:spcPct val="100000"/>
              </a:lnSpc>
              <a:spcBef>
                <a:spcPts val="0"/>
              </a:spcBef>
              <a:spcAft>
                <a:spcPts val="0"/>
              </a:spcAft>
              <a:buClr>
                <a:schemeClr val="lt1"/>
              </a:buClr>
              <a:buSzPts val="2800"/>
              <a:buNone/>
              <a:defRPr sz="3733">
                <a:solidFill>
                  <a:schemeClr val="lt1"/>
                </a:solidFill>
              </a:defRPr>
            </a:lvl6pPr>
            <a:lvl7pPr lvl="6" algn="ctr" rtl="0">
              <a:lnSpc>
                <a:spcPct val="100000"/>
              </a:lnSpc>
              <a:spcBef>
                <a:spcPts val="0"/>
              </a:spcBef>
              <a:spcAft>
                <a:spcPts val="0"/>
              </a:spcAft>
              <a:buClr>
                <a:schemeClr val="lt1"/>
              </a:buClr>
              <a:buSzPts val="2800"/>
              <a:buNone/>
              <a:defRPr sz="3733">
                <a:solidFill>
                  <a:schemeClr val="lt1"/>
                </a:solidFill>
              </a:defRPr>
            </a:lvl7pPr>
            <a:lvl8pPr lvl="7" algn="ctr" rtl="0">
              <a:lnSpc>
                <a:spcPct val="100000"/>
              </a:lnSpc>
              <a:spcBef>
                <a:spcPts val="0"/>
              </a:spcBef>
              <a:spcAft>
                <a:spcPts val="0"/>
              </a:spcAft>
              <a:buClr>
                <a:schemeClr val="lt1"/>
              </a:buClr>
              <a:buSzPts val="2800"/>
              <a:buNone/>
              <a:defRPr sz="3733">
                <a:solidFill>
                  <a:schemeClr val="lt1"/>
                </a:solidFill>
              </a:defRPr>
            </a:lvl8pPr>
            <a:lvl9pPr lvl="8" algn="ctr" rtl="0">
              <a:lnSpc>
                <a:spcPct val="100000"/>
              </a:lnSpc>
              <a:spcBef>
                <a:spcPts val="0"/>
              </a:spcBef>
              <a:spcAft>
                <a:spcPts val="0"/>
              </a:spcAft>
              <a:buClr>
                <a:schemeClr val="lt1"/>
              </a:buClr>
              <a:buSzPts val="2800"/>
              <a:buNone/>
              <a:defRPr sz="3733">
                <a:solidFill>
                  <a:schemeClr val="lt1"/>
                </a:solidFill>
              </a:defRPr>
            </a:lvl9pPr>
          </a:lstStyle>
          <a:p>
            <a:endParaRPr/>
          </a:p>
        </p:txBody>
      </p:sp>
      <p:sp>
        <p:nvSpPr>
          <p:cNvPr id="1165" name="Google Shape;1165;p187"/>
          <p:cNvSpPr txBox="1">
            <a:spLocks noGrp="1"/>
          </p:cNvSpPr>
          <p:nvPr>
            <p:ph type="sldNum" idx="12"/>
          </p:nvPr>
        </p:nvSpPr>
        <p:spPr>
          <a:xfrm>
            <a:off x="11266744" y="6372831"/>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
        <p:nvSpPr>
          <p:cNvPr id="1166" name="Google Shape;1166;p187"/>
          <p:cNvSpPr txBox="1">
            <a:spLocks noGrp="1"/>
          </p:cNvSpPr>
          <p:nvPr>
            <p:ph type="subTitle" idx="2"/>
          </p:nvPr>
        </p:nvSpPr>
        <p:spPr>
          <a:xfrm>
            <a:off x="3517000" y="5470733"/>
            <a:ext cx="5158000" cy="5248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2"/>
              </a:buClr>
              <a:buSzPts val="1600"/>
              <a:buNone/>
              <a:defRPr b="1">
                <a:solidFill>
                  <a:schemeClr val="accent2"/>
                </a:solidFill>
              </a:defRPr>
            </a:lvl1pPr>
            <a:lvl2pPr lvl="1" algn="ctr" rtl="0">
              <a:spcBef>
                <a:spcPts val="1333"/>
              </a:spcBef>
              <a:spcAft>
                <a:spcPts val="0"/>
              </a:spcAft>
              <a:buClr>
                <a:schemeClr val="accent2"/>
              </a:buClr>
              <a:buSzPts val="1400"/>
              <a:buNone/>
              <a:defRPr b="1">
                <a:solidFill>
                  <a:schemeClr val="accent2"/>
                </a:solidFill>
              </a:defRPr>
            </a:lvl2pPr>
            <a:lvl3pPr lvl="2" algn="ctr" rtl="0">
              <a:spcBef>
                <a:spcPts val="1333"/>
              </a:spcBef>
              <a:spcAft>
                <a:spcPts val="0"/>
              </a:spcAft>
              <a:buClr>
                <a:schemeClr val="accent2"/>
              </a:buClr>
              <a:buSzPts val="1400"/>
              <a:buNone/>
              <a:defRPr b="1">
                <a:solidFill>
                  <a:schemeClr val="accent2"/>
                </a:solidFill>
              </a:defRPr>
            </a:lvl3pPr>
            <a:lvl4pPr lvl="3" algn="ctr" rtl="0">
              <a:spcBef>
                <a:spcPts val="1333"/>
              </a:spcBef>
              <a:spcAft>
                <a:spcPts val="0"/>
              </a:spcAft>
              <a:buClr>
                <a:schemeClr val="accent2"/>
              </a:buClr>
              <a:buSzPts val="1400"/>
              <a:buNone/>
              <a:defRPr b="1">
                <a:solidFill>
                  <a:schemeClr val="accent2"/>
                </a:solidFill>
              </a:defRPr>
            </a:lvl4pPr>
            <a:lvl5pPr lvl="4" algn="ctr" rtl="0">
              <a:spcBef>
                <a:spcPts val="1333"/>
              </a:spcBef>
              <a:spcAft>
                <a:spcPts val="0"/>
              </a:spcAft>
              <a:buClr>
                <a:schemeClr val="accent2"/>
              </a:buClr>
              <a:buSzPts val="1400"/>
              <a:buNone/>
              <a:defRPr b="1">
                <a:solidFill>
                  <a:schemeClr val="accent2"/>
                </a:solidFill>
              </a:defRPr>
            </a:lvl5pPr>
            <a:lvl6pPr lvl="5" algn="ctr" rtl="0">
              <a:spcBef>
                <a:spcPts val="1333"/>
              </a:spcBef>
              <a:spcAft>
                <a:spcPts val="0"/>
              </a:spcAft>
              <a:buClr>
                <a:schemeClr val="accent2"/>
              </a:buClr>
              <a:buSzPts val="1400"/>
              <a:buNone/>
              <a:defRPr b="1">
                <a:solidFill>
                  <a:schemeClr val="accent2"/>
                </a:solidFill>
              </a:defRPr>
            </a:lvl6pPr>
            <a:lvl7pPr lvl="6" algn="ctr" rtl="0">
              <a:spcBef>
                <a:spcPts val="1333"/>
              </a:spcBef>
              <a:spcAft>
                <a:spcPts val="0"/>
              </a:spcAft>
              <a:buClr>
                <a:schemeClr val="accent2"/>
              </a:buClr>
              <a:buSzPts val="1400"/>
              <a:buNone/>
              <a:defRPr b="1">
                <a:solidFill>
                  <a:schemeClr val="accent2"/>
                </a:solidFill>
              </a:defRPr>
            </a:lvl7pPr>
            <a:lvl8pPr lvl="7" algn="ctr" rtl="0">
              <a:spcBef>
                <a:spcPts val="1333"/>
              </a:spcBef>
              <a:spcAft>
                <a:spcPts val="0"/>
              </a:spcAft>
              <a:buClr>
                <a:schemeClr val="accent2"/>
              </a:buClr>
              <a:buSzPts val="1400"/>
              <a:buNone/>
              <a:defRPr b="1">
                <a:solidFill>
                  <a:schemeClr val="accent2"/>
                </a:solidFill>
              </a:defRPr>
            </a:lvl8pPr>
            <a:lvl9pPr lvl="8" algn="ctr" rtl="0">
              <a:spcBef>
                <a:spcPts val="1333"/>
              </a:spcBef>
              <a:spcAft>
                <a:spcPts val="1333"/>
              </a:spcAft>
              <a:buClr>
                <a:schemeClr val="accent2"/>
              </a:buClr>
              <a:buSzPts val="1400"/>
              <a:buNone/>
              <a:defRPr b="1">
                <a:solidFill>
                  <a:schemeClr val="accent2"/>
                </a:solidFill>
              </a:defRPr>
            </a:lvl9pPr>
          </a:lstStyle>
          <a:p>
            <a:endParaRPr/>
          </a:p>
        </p:txBody>
      </p:sp>
    </p:spTree>
    <p:extLst>
      <p:ext uri="{BB962C8B-B14F-4D97-AF65-F5344CB8AC3E}">
        <p14:creationId xmlns:p14="http://schemas.microsoft.com/office/powerpoint/2010/main" val="17017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6 - Title Only 1">
  <p:cSld name="06 - Title Only 1">
    <p:spTree>
      <p:nvGrpSpPr>
        <p:cNvPr id="1" name="Shape 1129"/>
        <p:cNvGrpSpPr/>
        <p:nvPr/>
      </p:nvGrpSpPr>
      <p:grpSpPr>
        <a:xfrm>
          <a:off x="0" y="0"/>
          <a:ext cx="0" cy="0"/>
          <a:chOff x="0" y="0"/>
          <a:chExt cx="0" cy="0"/>
        </a:xfrm>
      </p:grpSpPr>
      <p:sp>
        <p:nvSpPr>
          <p:cNvPr id="1130" name="Google Shape;1130;p179"/>
          <p:cNvSpPr txBox="1">
            <a:spLocks noGrp="1"/>
          </p:cNvSpPr>
          <p:nvPr>
            <p:ph type="title"/>
          </p:nvPr>
        </p:nvSpPr>
        <p:spPr>
          <a:xfrm>
            <a:off x="475488" y="429768"/>
            <a:ext cx="10451600" cy="623217"/>
          </a:xfrm>
          <a:prstGeom prst="rect">
            <a:avLst/>
          </a:prstGeom>
          <a:noFill/>
          <a:ln>
            <a:noFill/>
          </a:ln>
        </p:spPr>
        <p:txBody>
          <a:bodyPr spcFirstLastPara="1" wrap="square" lIns="68575" tIns="34275" rIns="68575" bIns="34275" anchor="t" anchorCtr="0">
            <a:spAutoFit/>
          </a:bodyPr>
          <a:lstStyle>
            <a:lvl1pPr lvl="0" algn="l" rtl="0">
              <a:lnSpc>
                <a:spcPct val="90000"/>
              </a:lnSpc>
              <a:spcBef>
                <a:spcPts val="0"/>
              </a:spcBef>
              <a:spcAft>
                <a:spcPts val="0"/>
              </a:spcAft>
              <a:buClr>
                <a:srgbClr val="2F7CE0"/>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31" name="Google Shape;1131;p179"/>
          <p:cNvSpPr txBox="1">
            <a:spLocks noGrp="1"/>
          </p:cNvSpPr>
          <p:nvPr>
            <p:ph type="sldNum" idx="12"/>
          </p:nvPr>
        </p:nvSpPr>
        <p:spPr>
          <a:xfrm>
            <a:off x="11521440" y="6473952"/>
            <a:ext cx="420800" cy="164400"/>
          </a:xfrm>
          <a:prstGeom prst="rect">
            <a:avLst/>
          </a:prstGeom>
          <a:noFill/>
          <a:ln>
            <a:noFill/>
          </a:ln>
        </p:spPr>
        <p:txBody>
          <a:bodyPr spcFirstLastPara="1" wrap="square" lIns="54875" tIns="27425" rIns="54875" bIns="2742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Avenir"/>
                <a:ea typeface="Avenir"/>
                <a:cs typeface="Avenir"/>
                <a:sym typeface="Avenir"/>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962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45"/>
        <p:cNvGrpSpPr/>
        <p:nvPr/>
      </p:nvGrpSpPr>
      <p:grpSpPr>
        <a:xfrm>
          <a:off x="0" y="0"/>
          <a:ext cx="0" cy="0"/>
          <a:chOff x="0" y="0"/>
          <a:chExt cx="0" cy="0"/>
        </a:xfrm>
      </p:grpSpPr>
      <p:sp>
        <p:nvSpPr>
          <p:cNvPr id="346" name="Google Shape;346;p59"/>
          <p:cNvSpPr txBox="1"/>
          <p:nvPr/>
        </p:nvSpPr>
        <p:spPr>
          <a:xfrm>
            <a:off x="446088" y="6539191"/>
            <a:ext cx="3657600" cy="182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757070"/>
              </a:buClr>
              <a:buSzPts val="900"/>
              <a:buFont typeface="Avenir"/>
              <a:buNone/>
            </a:pPr>
            <a:r>
              <a:rPr lang="en" sz="900" b="0" i="0" u="none" strike="noStrike" cap="none">
                <a:solidFill>
                  <a:srgbClr val="757070"/>
                </a:solidFill>
                <a:latin typeface="Avenir"/>
                <a:ea typeface="Avenir"/>
                <a:cs typeface="Avenir"/>
                <a:sym typeface="Avenir"/>
              </a:rPr>
              <a:t>Copyright by Viz.ai</a:t>
            </a:r>
            <a:endParaRPr sz="1400" b="0" i="0" u="none" strike="noStrike" cap="none">
              <a:solidFill>
                <a:srgbClr val="000000"/>
              </a:solidFill>
              <a:latin typeface="Arial"/>
              <a:ea typeface="Arial"/>
              <a:cs typeface="Arial"/>
              <a:sym typeface="Arial"/>
            </a:endParaRPr>
          </a:p>
        </p:txBody>
      </p:sp>
      <p:sp>
        <p:nvSpPr>
          <p:cNvPr id="347" name="Google Shape;347;p59"/>
          <p:cNvSpPr txBox="1">
            <a:spLocks noGrp="1"/>
          </p:cNvSpPr>
          <p:nvPr>
            <p:ph type="body" idx="1"/>
          </p:nvPr>
        </p:nvSpPr>
        <p:spPr>
          <a:xfrm>
            <a:off x="446088" y="1720665"/>
            <a:ext cx="11212400" cy="4456400"/>
          </a:xfrm>
          <a:prstGeom prst="rect">
            <a:avLst/>
          </a:prstGeom>
          <a:noFill/>
          <a:ln>
            <a:noFill/>
          </a:ln>
        </p:spPr>
        <p:txBody>
          <a:bodyPr spcFirstLastPara="1" wrap="square" lIns="91425" tIns="45700" rIns="91425" bIns="45700" anchor="t" anchorCtr="0">
            <a:noAutofit/>
          </a:bodyPr>
          <a:lstStyle>
            <a:lvl1pPr marL="609585" lvl="0" indent="-507987" algn="l" rtl="0">
              <a:lnSpc>
                <a:spcPct val="90000"/>
              </a:lnSpc>
              <a:spcBef>
                <a:spcPts val="1000"/>
              </a:spcBef>
              <a:spcAft>
                <a:spcPts val="0"/>
              </a:spcAft>
              <a:buClr>
                <a:srgbClr val="3F3F3F"/>
              </a:buClr>
              <a:buSzPts val="2400"/>
              <a:buChar char="•"/>
              <a:defRPr>
                <a:solidFill>
                  <a:srgbClr val="3F3F3F"/>
                </a:solidFill>
                <a:latin typeface="Avenir"/>
                <a:ea typeface="Avenir"/>
                <a:cs typeface="Avenir"/>
                <a:sym typeface="Avenir"/>
              </a:defRPr>
            </a:lvl1pPr>
            <a:lvl2pPr marL="1219170" lvl="1" indent="-474121" algn="l" rtl="0">
              <a:lnSpc>
                <a:spcPct val="90000"/>
              </a:lnSpc>
              <a:spcBef>
                <a:spcPts val="500"/>
              </a:spcBef>
              <a:spcAft>
                <a:spcPts val="0"/>
              </a:spcAft>
              <a:buClr>
                <a:srgbClr val="3F3F3F"/>
              </a:buClr>
              <a:buSzPts val="2000"/>
              <a:buChar char="•"/>
              <a:defRPr>
                <a:solidFill>
                  <a:srgbClr val="3F3F3F"/>
                </a:solidFill>
                <a:latin typeface="Avenir"/>
                <a:ea typeface="Avenir"/>
                <a:cs typeface="Avenir"/>
                <a:sym typeface="Avenir"/>
              </a:defRPr>
            </a:lvl2pPr>
            <a:lvl3pPr marL="1828754" lvl="2" indent="-457189" algn="l" rtl="0">
              <a:lnSpc>
                <a:spcPct val="90000"/>
              </a:lnSpc>
              <a:spcBef>
                <a:spcPts val="500"/>
              </a:spcBef>
              <a:spcAft>
                <a:spcPts val="0"/>
              </a:spcAft>
              <a:buClr>
                <a:srgbClr val="3F3F3F"/>
              </a:buClr>
              <a:buSzPts val="1800"/>
              <a:buChar char="•"/>
              <a:defRPr>
                <a:solidFill>
                  <a:srgbClr val="3F3F3F"/>
                </a:solidFill>
                <a:latin typeface="Avenir"/>
                <a:ea typeface="Avenir"/>
                <a:cs typeface="Avenir"/>
                <a:sym typeface="Avenir"/>
              </a:defRPr>
            </a:lvl3pPr>
            <a:lvl4pPr marL="2438339" lvl="3" indent="-440256" algn="l" rtl="0">
              <a:lnSpc>
                <a:spcPct val="90000"/>
              </a:lnSpc>
              <a:spcBef>
                <a:spcPts val="500"/>
              </a:spcBef>
              <a:spcAft>
                <a:spcPts val="0"/>
              </a:spcAft>
              <a:buClr>
                <a:srgbClr val="3F3F3F"/>
              </a:buClr>
              <a:buSzPts val="1600"/>
              <a:buChar char="•"/>
              <a:defRPr>
                <a:solidFill>
                  <a:srgbClr val="3F3F3F"/>
                </a:solidFill>
                <a:latin typeface="Avenir"/>
                <a:ea typeface="Avenir"/>
                <a:cs typeface="Avenir"/>
                <a:sym typeface="Avenir"/>
              </a:defRPr>
            </a:lvl4pPr>
            <a:lvl5pPr marL="3047924" lvl="4" indent="-440256" algn="l" rtl="0">
              <a:lnSpc>
                <a:spcPct val="90000"/>
              </a:lnSpc>
              <a:spcBef>
                <a:spcPts val="500"/>
              </a:spcBef>
              <a:spcAft>
                <a:spcPts val="0"/>
              </a:spcAft>
              <a:buClr>
                <a:srgbClr val="3F3F3F"/>
              </a:buClr>
              <a:buSzPts val="1600"/>
              <a:buChar char="•"/>
              <a:defRPr>
                <a:solidFill>
                  <a:srgbClr val="3F3F3F"/>
                </a:solidFill>
                <a:latin typeface="Avenir"/>
                <a:ea typeface="Avenir"/>
                <a:cs typeface="Avenir"/>
                <a:sym typeface="Avenir"/>
              </a:defRPr>
            </a:lvl5pPr>
            <a:lvl6pPr marL="3657509" lvl="5" indent="-457189" algn="l" rtl="0">
              <a:lnSpc>
                <a:spcPct val="90000"/>
              </a:lnSpc>
              <a:spcBef>
                <a:spcPts val="500"/>
              </a:spcBef>
              <a:spcAft>
                <a:spcPts val="0"/>
              </a:spcAft>
              <a:buClr>
                <a:schemeClr val="dk1"/>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348" name="Google Shape;348;p59"/>
          <p:cNvSpPr txBox="1">
            <a:spLocks noGrp="1"/>
          </p:cNvSpPr>
          <p:nvPr>
            <p:ph type="body" idx="2"/>
          </p:nvPr>
        </p:nvSpPr>
        <p:spPr>
          <a:xfrm>
            <a:off x="446088" y="439815"/>
            <a:ext cx="10359600" cy="419200"/>
          </a:xfrm>
          <a:prstGeom prst="rect">
            <a:avLst/>
          </a:prstGeom>
          <a:noFill/>
          <a:ln>
            <a:noFill/>
          </a:ln>
        </p:spPr>
        <p:txBody>
          <a:bodyPr spcFirstLastPara="1" wrap="square" lIns="91425" tIns="45700" rIns="91425" bIns="45700" anchor="ctr" anchorCtr="0">
            <a:noAutofit/>
          </a:bodyPr>
          <a:lstStyle>
            <a:lvl1pPr marL="609585" lvl="0" indent="-304792" algn="l" rtl="0">
              <a:lnSpc>
                <a:spcPct val="90000"/>
              </a:lnSpc>
              <a:spcBef>
                <a:spcPts val="1000"/>
              </a:spcBef>
              <a:spcAft>
                <a:spcPts val="0"/>
              </a:spcAft>
              <a:buClr>
                <a:srgbClr val="2673AC"/>
              </a:buClr>
              <a:buSzPts val="3200"/>
              <a:buNone/>
              <a:defRPr sz="3200" b="0" i="0">
                <a:solidFill>
                  <a:srgbClr val="2673AC"/>
                </a:solidFill>
                <a:latin typeface="Avenir"/>
                <a:ea typeface="Avenir"/>
                <a:cs typeface="Avenir"/>
                <a:sym typeface="Avenir"/>
              </a:defRPr>
            </a:lvl1pPr>
            <a:lvl2pPr marL="1219170" lvl="1" indent="-457189" algn="l" rtl="0">
              <a:lnSpc>
                <a:spcPct val="90000"/>
              </a:lnSpc>
              <a:spcBef>
                <a:spcPts val="500"/>
              </a:spcBef>
              <a:spcAft>
                <a:spcPts val="0"/>
              </a:spcAft>
              <a:buClr>
                <a:srgbClr val="3F3F3F"/>
              </a:buClr>
              <a:buSzPts val="1800"/>
              <a:buChar char="•"/>
              <a:defRPr/>
            </a:lvl2pPr>
            <a:lvl3pPr marL="1828754" lvl="2" indent="-457189" algn="l" rtl="0">
              <a:lnSpc>
                <a:spcPct val="90000"/>
              </a:lnSpc>
              <a:spcBef>
                <a:spcPts val="500"/>
              </a:spcBef>
              <a:spcAft>
                <a:spcPts val="0"/>
              </a:spcAft>
              <a:buClr>
                <a:srgbClr val="3F3F3F"/>
              </a:buClr>
              <a:buSzPts val="1800"/>
              <a:buChar char="•"/>
              <a:defRPr/>
            </a:lvl3pPr>
            <a:lvl4pPr marL="2438339" lvl="3" indent="-457189" algn="l" rtl="0">
              <a:lnSpc>
                <a:spcPct val="90000"/>
              </a:lnSpc>
              <a:spcBef>
                <a:spcPts val="500"/>
              </a:spcBef>
              <a:spcAft>
                <a:spcPts val="0"/>
              </a:spcAft>
              <a:buClr>
                <a:srgbClr val="3F3F3F"/>
              </a:buClr>
              <a:buSzPts val="1800"/>
              <a:buChar char="•"/>
              <a:defRPr/>
            </a:lvl4pPr>
            <a:lvl5pPr marL="3047924" lvl="4" indent="-457189" algn="l" rtl="0">
              <a:lnSpc>
                <a:spcPct val="90000"/>
              </a:lnSpc>
              <a:spcBef>
                <a:spcPts val="500"/>
              </a:spcBef>
              <a:spcAft>
                <a:spcPts val="0"/>
              </a:spcAft>
              <a:buClr>
                <a:srgbClr val="3F3F3F"/>
              </a:buClr>
              <a:buSzPts val="1800"/>
              <a:buChar char="•"/>
              <a:defRPr/>
            </a:lvl5pPr>
            <a:lvl6pPr marL="3657509" lvl="5" indent="-457189" algn="l" rtl="0">
              <a:lnSpc>
                <a:spcPct val="90000"/>
              </a:lnSpc>
              <a:spcBef>
                <a:spcPts val="500"/>
              </a:spcBef>
              <a:spcAft>
                <a:spcPts val="0"/>
              </a:spcAft>
              <a:buClr>
                <a:schemeClr val="dk1"/>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349" name="Google Shape;349;p59"/>
          <p:cNvSpPr txBox="1">
            <a:spLocks noGrp="1"/>
          </p:cNvSpPr>
          <p:nvPr>
            <p:ph type="body" idx="3"/>
          </p:nvPr>
        </p:nvSpPr>
        <p:spPr>
          <a:xfrm>
            <a:off x="446088" y="904765"/>
            <a:ext cx="10359600" cy="419200"/>
          </a:xfrm>
          <a:prstGeom prst="rect">
            <a:avLst/>
          </a:prstGeom>
          <a:noFill/>
          <a:ln>
            <a:noFill/>
          </a:ln>
        </p:spPr>
        <p:txBody>
          <a:bodyPr spcFirstLastPara="1" wrap="square" lIns="91425" tIns="45700" rIns="91425" bIns="45700" anchor="ctr" anchorCtr="0">
            <a:noAutofit/>
          </a:bodyPr>
          <a:lstStyle>
            <a:lvl1pPr marL="609585" lvl="0" indent="-304792" algn="l" rtl="0">
              <a:lnSpc>
                <a:spcPct val="90000"/>
              </a:lnSpc>
              <a:spcBef>
                <a:spcPts val="1000"/>
              </a:spcBef>
              <a:spcAft>
                <a:spcPts val="0"/>
              </a:spcAft>
              <a:buClr>
                <a:srgbClr val="3F3F3F"/>
              </a:buClr>
              <a:buSzPts val="2000"/>
              <a:buNone/>
              <a:defRPr sz="2000">
                <a:solidFill>
                  <a:srgbClr val="3F3F3F"/>
                </a:solidFill>
              </a:defRPr>
            </a:lvl1pPr>
            <a:lvl2pPr marL="1219170" lvl="1" indent="-457189" algn="l" rtl="0">
              <a:lnSpc>
                <a:spcPct val="90000"/>
              </a:lnSpc>
              <a:spcBef>
                <a:spcPts val="500"/>
              </a:spcBef>
              <a:spcAft>
                <a:spcPts val="0"/>
              </a:spcAft>
              <a:buClr>
                <a:srgbClr val="3F3F3F"/>
              </a:buClr>
              <a:buSzPts val="1800"/>
              <a:buChar char="•"/>
              <a:defRPr/>
            </a:lvl2pPr>
            <a:lvl3pPr marL="1828754" lvl="2" indent="-457189" algn="l" rtl="0">
              <a:lnSpc>
                <a:spcPct val="90000"/>
              </a:lnSpc>
              <a:spcBef>
                <a:spcPts val="500"/>
              </a:spcBef>
              <a:spcAft>
                <a:spcPts val="0"/>
              </a:spcAft>
              <a:buClr>
                <a:srgbClr val="3F3F3F"/>
              </a:buClr>
              <a:buSzPts val="1800"/>
              <a:buChar char="•"/>
              <a:defRPr/>
            </a:lvl3pPr>
            <a:lvl4pPr marL="2438339" lvl="3" indent="-457189" algn="l" rtl="0">
              <a:lnSpc>
                <a:spcPct val="90000"/>
              </a:lnSpc>
              <a:spcBef>
                <a:spcPts val="500"/>
              </a:spcBef>
              <a:spcAft>
                <a:spcPts val="0"/>
              </a:spcAft>
              <a:buClr>
                <a:srgbClr val="3F3F3F"/>
              </a:buClr>
              <a:buSzPts val="1800"/>
              <a:buChar char="•"/>
              <a:defRPr/>
            </a:lvl4pPr>
            <a:lvl5pPr marL="3047924" lvl="4" indent="-457189" algn="l" rtl="0">
              <a:lnSpc>
                <a:spcPct val="90000"/>
              </a:lnSpc>
              <a:spcBef>
                <a:spcPts val="500"/>
              </a:spcBef>
              <a:spcAft>
                <a:spcPts val="0"/>
              </a:spcAft>
              <a:buClr>
                <a:srgbClr val="3F3F3F"/>
              </a:buClr>
              <a:buSzPts val="1800"/>
              <a:buChar char="•"/>
              <a:defRPr/>
            </a:lvl5pPr>
            <a:lvl6pPr marL="3657509" lvl="5" indent="-457189" algn="l" rtl="0">
              <a:lnSpc>
                <a:spcPct val="90000"/>
              </a:lnSpc>
              <a:spcBef>
                <a:spcPts val="500"/>
              </a:spcBef>
              <a:spcAft>
                <a:spcPts val="0"/>
              </a:spcAft>
              <a:buClr>
                <a:schemeClr val="dk1"/>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350" name="Google Shape;350;p59"/>
          <p:cNvSpPr/>
          <p:nvPr/>
        </p:nvSpPr>
        <p:spPr>
          <a:xfrm>
            <a:off x="0" y="6720840"/>
            <a:ext cx="12192000" cy="155600"/>
          </a:xfrm>
          <a:prstGeom prst="rect">
            <a:avLst/>
          </a:prstGeom>
          <a:gradFill>
            <a:gsLst>
              <a:gs pos="0">
                <a:srgbClr val="1867A2"/>
              </a:gs>
              <a:gs pos="100000">
                <a:srgbClr val="3D94D0"/>
              </a:gs>
            </a:gsLst>
            <a:path path="circle">
              <a:fillToRect l="50000" t="50000" r="50000" b="50000"/>
            </a:path>
            <a:tileRect/>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59"/>
          <p:cNvSpPr txBox="1">
            <a:spLocks noGrp="1"/>
          </p:cNvSpPr>
          <p:nvPr>
            <p:ph type="body" idx="4"/>
          </p:nvPr>
        </p:nvSpPr>
        <p:spPr>
          <a:xfrm>
            <a:off x="4445228" y="6539191"/>
            <a:ext cx="7315200" cy="182800"/>
          </a:xfrm>
          <a:prstGeom prst="rect">
            <a:avLst/>
          </a:prstGeom>
          <a:noFill/>
          <a:ln>
            <a:noFill/>
          </a:ln>
        </p:spPr>
        <p:txBody>
          <a:bodyPr spcFirstLastPara="1" wrap="square" lIns="91425" tIns="45700" rIns="91425" bIns="45700" anchor="t" anchorCtr="0">
            <a:noAutofit/>
          </a:bodyPr>
          <a:lstStyle>
            <a:lvl1pPr marL="609585" lvl="0" indent="-304792" algn="r" rtl="0">
              <a:lnSpc>
                <a:spcPct val="90000"/>
              </a:lnSpc>
              <a:spcBef>
                <a:spcPts val="1000"/>
              </a:spcBef>
              <a:spcAft>
                <a:spcPts val="0"/>
              </a:spcAft>
              <a:buClr>
                <a:srgbClr val="757070"/>
              </a:buClr>
              <a:buSzPts val="900"/>
              <a:buNone/>
              <a:defRPr sz="900">
                <a:solidFill>
                  <a:srgbClr val="757070"/>
                </a:solidFill>
              </a:defRPr>
            </a:lvl1pPr>
            <a:lvl2pPr marL="1219170" lvl="1" indent="-457189" algn="l" rtl="0">
              <a:lnSpc>
                <a:spcPct val="90000"/>
              </a:lnSpc>
              <a:spcBef>
                <a:spcPts val="500"/>
              </a:spcBef>
              <a:spcAft>
                <a:spcPts val="0"/>
              </a:spcAft>
              <a:buClr>
                <a:srgbClr val="3F3F3F"/>
              </a:buClr>
              <a:buSzPts val="1800"/>
              <a:buChar char="•"/>
              <a:defRPr/>
            </a:lvl2pPr>
            <a:lvl3pPr marL="1828754" lvl="2" indent="-457189" algn="l" rtl="0">
              <a:lnSpc>
                <a:spcPct val="90000"/>
              </a:lnSpc>
              <a:spcBef>
                <a:spcPts val="500"/>
              </a:spcBef>
              <a:spcAft>
                <a:spcPts val="0"/>
              </a:spcAft>
              <a:buClr>
                <a:srgbClr val="3F3F3F"/>
              </a:buClr>
              <a:buSzPts val="1800"/>
              <a:buChar char="•"/>
              <a:defRPr/>
            </a:lvl3pPr>
            <a:lvl4pPr marL="2438339" lvl="3" indent="-457189" algn="l" rtl="0">
              <a:lnSpc>
                <a:spcPct val="90000"/>
              </a:lnSpc>
              <a:spcBef>
                <a:spcPts val="500"/>
              </a:spcBef>
              <a:spcAft>
                <a:spcPts val="0"/>
              </a:spcAft>
              <a:buClr>
                <a:srgbClr val="3F3F3F"/>
              </a:buClr>
              <a:buSzPts val="1800"/>
              <a:buChar char="•"/>
              <a:defRPr/>
            </a:lvl4pPr>
            <a:lvl5pPr marL="3047924" lvl="4" indent="-457189" algn="l" rtl="0">
              <a:lnSpc>
                <a:spcPct val="90000"/>
              </a:lnSpc>
              <a:spcBef>
                <a:spcPts val="500"/>
              </a:spcBef>
              <a:spcAft>
                <a:spcPts val="0"/>
              </a:spcAft>
              <a:buClr>
                <a:srgbClr val="3F3F3F"/>
              </a:buClr>
              <a:buSzPts val="1800"/>
              <a:buChar char="•"/>
              <a:defRPr/>
            </a:lvl5pPr>
            <a:lvl6pPr marL="3657509" lvl="5" indent="-457189" algn="l" rtl="0">
              <a:lnSpc>
                <a:spcPct val="90000"/>
              </a:lnSpc>
              <a:spcBef>
                <a:spcPts val="500"/>
              </a:spcBef>
              <a:spcAft>
                <a:spcPts val="0"/>
              </a:spcAft>
              <a:buClr>
                <a:schemeClr val="dk1"/>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4211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652"/>
        <p:cNvGrpSpPr/>
        <p:nvPr/>
      </p:nvGrpSpPr>
      <p:grpSpPr>
        <a:xfrm>
          <a:off x="0" y="0"/>
          <a:ext cx="0" cy="0"/>
          <a:chOff x="0" y="0"/>
          <a:chExt cx="0" cy="0"/>
        </a:xfrm>
      </p:grpSpPr>
      <p:pic>
        <p:nvPicPr>
          <p:cNvPr id="653" name="Google Shape;653;p108"/>
          <p:cNvPicPr preferRelativeResize="0"/>
          <p:nvPr/>
        </p:nvPicPr>
        <p:blipFill rotWithShape="1">
          <a:blip>
            <a:alphaModFix/>
          </a:blip>
          <a:srcRect t="41975"/>
          <a:stretch/>
        </p:blipFill>
        <p:spPr>
          <a:xfrm>
            <a:off x="1" y="5"/>
            <a:ext cx="12192001" cy="6858000"/>
          </a:xfrm>
          <a:prstGeom prst="rect">
            <a:avLst/>
          </a:prstGeom>
          <a:noFill/>
          <a:ln>
            <a:noFill/>
          </a:ln>
        </p:spPr>
      </p:pic>
      <p:sp>
        <p:nvSpPr>
          <p:cNvPr id="654" name="Google Shape;654;p108"/>
          <p:cNvSpPr/>
          <p:nvPr/>
        </p:nvSpPr>
        <p:spPr>
          <a:xfrm>
            <a:off x="0" y="0"/>
            <a:ext cx="12192000" cy="6858000"/>
          </a:xfrm>
          <a:prstGeom prst="rect">
            <a:avLst/>
          </a:prstGeom>
          <a:solidFill>
            <a:srgbClr val="0B428E">
              <a:alpha val="71010"/>
            </a:srgbClr>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467" b="0" i="0" u="none" strike="noStrike" cap="none">
              <a:solidFill>
                <a:schemeClr val="lt1"/>
              </a:solidFill>
              <a:latin typeface="Arial"/>
              <a:ea typeface="Arial"/>
              <a:cs typeface="Arial"/>
              <a:sym typeface="Arial"/>
            </a:endParaRPr>
          </a:p>
        </p:txBody>
      </p:sp>
      <p:pic>
        <p:nvPicPr>
          <p:cNvPr id="655" name="Google Shape;655;p108"/>
          <p:cNvPicPr preferRelativeResize="0"/>
          <p:nvPr/>
        </p:nvPicPr>
        <p:blipFill rotWithShape="1">
          <a:blip>
            <a:alphaModFix/>
          </a:blip>
          <a:srcRect/>
          <a:stretch/>
        </p:blipFill>
        <p:spPr>
          <a:xfrm>
            <a:off x="5478075" y="845426"/>
            <a:ext cx="1235860" cy="1550511"/>
          </a:xfrm>
          <a:prstGeom prst="rect">
            <a:avLst/>
          </a:prstGeom>
          <a:noFill/>
          <a:ln>
            <a:noFill/>
          </a:ln>
        </p:spPr>
      </p:pic>
      <p:sp>
        <p:nvSpPr>
          <p:cNvPr id="656" name="Google Shape;656;p108"/>
          <p:cNvSpPr txBox="1">
            <a:spLocks noGrp="1"/>
          </p:cNvSpPr>
          <p:nvPr>
            <p:ph type="title"/>
          </p:nvPr>
        </p:nvSpPr>
        <p:spPr>
          <a:xfrm>
            <a:off x="2256999" y="2922233"/>
            <a:ext cx="7678000" cy="734017"/>
          </a:xfrm>
          <a:prstGeom prst="rect">
            <a:avLst/>
          </a:prstGeom>
          <a:noFill/>
          <a:ln>
            <a:noFill/>
          </a:ln>
        </p:spPr>
        <p:txBody>
          <a:bodyPr spcFirstLastPara="1" wrap="square" lIns="68575" tIns="34275" rIns="68575" bIns="34275" anchor="t" anchorCtr="0">
            <a:spAutoFit/>
          </a:bodyPr>
          <a:lstStyle>
            <a:lvl1pPr lvl="0" algn="ctr" rtl="0">
              <a:lnSpc>
                <a:spcPct val="90000"/>
              </a:lnSpc>
              <a:spcBef>
                <a:spcPts val="0"/>
              </a:spcBef>
              <a:spcAft>
                <a:spcPts val="0"/>
              </a:spcAft>
              <a:buClr>
                <a:schemeClr val="lt1"/>
              </a:buClr>
              <a:buSzPts val="3600"/>
              <a:buFont typeface="Avenir"/>
              <a:buNone/>
              <a:defRPr sz="4800" b="1">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7" name="Google Shape;657;p108"/>
          <p:cNvSpPr txBox="1">
            <a:spLocks noGrp="1"/>
          </p:cNvSpPr>
          <p:nvPr>
            <p:ph type="subTitle" idx="1"/>
          </p:nvPr>
        </p:nvSpPr>
        <p:spPr>
          <a:xfrm>
            <a:off x="2735868" y="5567567"/>
            <a:ext cx="6821200" cy="790000"/>
          </a:xfrm>
          <a:prstGeom prst="rect">
            <a:avLst/>
          </a:prstGeom>
        </p:spPr>
        <p:txBody>
          <a:bodyPr spcFirstLastPara="1" wrap="square" lIns="68575" tIns="34275" rIns="68575" bIns="34275" anchor="t" anchorCtr="0">
            <a:normAutofit/>
          </a:bodyPr>
          <a:lstStyle>
            <a:lvl1pPr lvl="0" algn="ctr" rtl="0">
              <a:spcBef>
                <a:spcPts val="0"/>
              </a:spcBef>
              <a:spcAft>
                <a:spcPts val="0"/>
              </a:spcAft>
              <a:buClr>
                <a:srgbClr val="FFFFFF"/>
              </a:buClr>
              <a:buSzPts val="1800"/>
              <a:buNone/>
              <a:defRPr sz="2400">
                <a:solidFill>
                  <a:srgbClr val="FFFFFF"/>
                </a:solidFill>
              </a:defRPr>
            </a:lvl1pPr>
            <a:lvl2pPr lvl="1" rtl="0">
              <a:spcBef>
                <a:spcPts val="1867"/>
              </a:spcBef>
              <a:spcAft>
                <a:spcPts val="0"/>
              </a:spcAft>
              <a:buSzPts val="1800"/>
              <a:buNone/>
              <a:defRPr/>
            </a:lvl2pPr>
            <a:lvl3pPr lvl="2" rtl="0">
              <a:spcBef>
                <a:spcPts val="1867"/>
              </a:spcBef>
              <a:spcAft>
                <a:spcPts val="0"/>
              </a:spcAft>
              <a:buSzPts val="1500"/>
              <a:buNone/>
              <a:defRPr/>
            </a:lvl3pPr>
            <a:lvl4pPr lvl="3" rtl="0">
              <a:spcBef>
                <a:spcPts val="1867"/>
              </a:spcBef>
              <a:spcAft>
                <a:spcPts val="0"/>
              </a:spcAft>
              <a:buSzPts val="1400"/>
              <a:buNone/>
              <a:defRPr/>
            </a:lvl4pPr>
            <a:lvl5pPr lvl="4" rtl="0">
              <a:spcBef>
                <a:spcPts val="1867"/>
              </a:spcBef>
              <a:spcAft>
                <a:spcPts val="0"/>
              </a:spcAft>
              <a:buSzPts val="1400"/>
              <a:buNone/>
              <a:defRPr/>
            </a:lvl5pPr>
            <a:lvl6pPr lvl="5" rtl="0">
              <a:spcBef>
                <a:spcPts val="1867"/>
              </a:spcBef>
              <a:spcAft>
                <a:spcPts val="0"/>
              </a:spcAft>
              <a:buSzPts val="1400"/>
              <a:buNone/>
              <a:defRPr/>
            </a:lvl6pPr>
            <a:lvl7pPr lvl="6" rtl="0">
              <a:spcBef>
                <a:spcPts val="1867"/>
              </a:spcBef>
              <a:spcAft>
                <a:spcPts val="0"/>
              </a:spcAft>
              <a:buSzPts val="1400"/>
              <a:buNone/>
              <a:defRPr/>
            </a:lvl7pPr>
            <a:lvl8pPr lvl="7" rtl="0">
              <a:spcBef>
                <a:spcPts val="1867"/>
              </a:spcBef>
              <a:spcAft>
                <a:spcPts val="0"/>
              </a:spcAft>
              <a:buSzPts val="1400"/>
              <a:buNone/>
              <a:defRPr/>
            </a:lvl8pPr>
            <a:lvl9pPr lvl="8" rtl="0">
              <a:spcBef>
                <a:spcPts val="1867"/>
              </a:spcBef>
              <a:spcAft>
                <a:spcPts val="1867"/>
              </a:spcAft>
              <a:buSzPts val="1400"/>
              <a:buNone/>
              <a:defRPr/>
            </a:lvl9pPr>
          </a:lstStyle>
          <a:p>
            <a:endParaRPr/>
          </a:p>
        </p:txBody>
      </p:sp>
    </p:spTree>
    <p:extLst>
      <p:ext uri="{BB962C8B-B14F-4D97-AF65-F5344CB8AC3E}">
        <p14:creationId xmlns:p14="http://schemas.microsoft.com/office/powerpoint/2010/main" val="426962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dirty="0"/>
          </a:p>
        </p:txBody>
      </p:sp>
      <p:sp>
        <p:nvSpPr>
          <p:cNvPr id="5" name="Footer Placeholder 4"/>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36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E3B3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solidFill>
                  <a:srgbClr val="E2D1CD"/>
                </a:solidFill>
              </a:defRPr>
            </a:lvl1pPr>
          </a:lstStyle>
          <a:p>
            <a:r>
              <a:rPr lang="en-US" dirty="0"/>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9686229A-CF71-47CF-9328-731692C989BA}" type="datetimeFigureOut">
              <a:rPr lang="en-US" smtClean="0"/>
              <a:t>11/8/24</a:t>
            </a:fld>
            <a:endParaRPr lang="en-US"/>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585359" y="6591893"/>
            <a:ext cx="708241" cy="329184"/>
          </a:xfrm>
          <a:prstGeom prst="rect">
            <a:avLst/>
          </a:prstGeom>
        </p:spPr>
        <p:txBody>
          <a:bodyPr/>
          <a:lstStyle/>
          <a:p>
            <a:fld id="{0B17F9E6-A347-4C39-A90B-F036425BC0E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4295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33643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AE3B3A"/>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8" name="Footer Placeholder 7"/>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9" name="Slide Number Placeholder 8"/>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380339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4" name="Footer Placeholder 3"/>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211335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3" name="Footer Placeholder 2"/>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4" name="Slide Number Placeholder 3"/>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181566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9686229A-CF71-47CF-9328-731692C989BA}" type="datetimeFigureOut">
              <a:rPr lang="en-US" smtClean="0"/>
              <a:t>11/8/24</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1585359" y="6591893"/>
            <a:ext cx="708241" cy="329184"/>
          </a:xfrm>
          <a:prstGeom prst="rect">
            <a:avLst/>
          </a:prstGeom>
        </p:spPr>
        <p:txBody>
          <a:bodyPr/>
          <a:lstStyle/>
          <a:p>
            <a:fld id="{0B17F9E6-A347-4C39-A90B-F036425BC0E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rgbClr val="AE3B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4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36023" cy="447064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9686229A-CF71-47CF-9328-731692C989BA}" type="datetimeFigureOut">
              <a:rPr lang="en-US" smtClean="0"/>
              <a:pPr/>
              <a:t>11/8/24</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p:cNvSpPr>
            <a:spLocks noGrp="1"/>
          </p:cNvSpPr>
          <p:nvPr>
            <p:ph type="sldNum" sz="quarter" idx="12"/>
          </p:nvPr>
        </p:nvSpPr>
        <p:spPr>
          <a:xfrm>
            <a:off x="11585359" y="6591893"/>
            <a:ext cx="708241" cy="329184"/>
          </a:xfrm>
          <a:prstGeom prst="rect">
            <a:avLst/>
          </a:prstGeom>
        </p:spPr>
        <p:txBody>
          <a:bodyPr/>
          <a:lstStyle>
            <a:lvl1pPr>
              <a:defRPr>
                <a:latin typeface="Calibri" panose="020F0502020204030204" pitchFamily="34" charset="0"/>
                <a:cs typeface="Calibri" panose="020F0502020204030204" pitchFamily="34" charset="0"/>
              </a:defRPr>
            </a:lvl1pPr>
          </a:lstStyle>
          <a:p>
            <a:fld id="{0B17F9E6-A347-4C39-A90B-F036425BC0E6}" type="slidenum">
              <a:rPr lang="en-US" smtClean="0"/>
              <a:pPr/>
              <a:t>‹#›</a:t>
            </a:fld>
            <a:endParaRPr lang="en-US"/>
          </a:p>
        </p:txBody>
      </p:sp>
    </p:spTree>
    <p:extLst>
      <p:ext uri="{BB962C8B-B14F-4D97-AF65-F5344CB8AC3E}">
        <p14:creationId xmlns:p14="http://schemas.microsoft.com/office/powerpoint/2010/main" val="155553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2C11C771-29D3-65B7-F3E8-B331F1FF38FC}"/>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932625" y="5447620"/>
            <a:ext cx="837909" cy="1029380"/>
          </a:xfrm>
          <a:prstGeom prst="rect">
            <a:avLst/>
          </a:prstGeom>
          <a:noFill/>
          <a:ln>
            <a:noFill/>
          </a:ln>
        </p:spPr>
      </p:pic>
      <p:sp>
        <p:nvSpPr>
          <p:cNvPr id="12" name="Rectangle 11">
            <a:extLst>
              <a:ext uri="{FF2B5EF4-FFF2-40B4-BE49-F238E27FC236}">
                <a16:creationId xmlns:a16="http://schemas.microsoft.com/office/drawing/2014/main" id="{CA0C17CC-210E-8EAC-ADE1-F858C54A4F3C}"/>
              </a:ext>
            </a:extLst>
          </p:cNvPr>
          <p:cNvSpPr/>
          <p:nvPr userDrawn="1"/>
        </p:nvSpPr>
        <p:spPr>
          <a:xfrm>
            <a:off x="-15506" y="6658252"/>
            <a:ext cx="12216384" cy="217503"/>
          </a:xfrm>
          <a:prstGeom prst="rect">
            <a:avLst/>
          </a:prstGeom>
          <a:solidFill>
            <a:srgbClr val="AE3B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78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4000" kern="1200" spc="-100" baseline="0">
          <a:solidFill>
            <a:srgbClr val="AE3B3A"/>
          </a:solidFill>
          <a:latin typeface="+mj-lt"/>
          <a:ea typeface="+mj-ea"/>
          <a:cs typeface="+mj-cs"/>
        </a:defRPr>
      </a:lvl1pPr>
    </p:titleStyle>
    <p:body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AE3B3A"/>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mailto:BioSEND@iu.edu"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5FF_85086D9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tNay64Mab78"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iren.network/clinical-trials/icecap" TargetMode="External"/><Relationship Id="rId1" Type="http://schemas.openxmlformats.org/officeDocument/2006/relationships/slideLayout" Target="../slideLayouts/slideLayout5.xml"/><Relationship Id="rId4" Type="http://schemas.openxmlformats.org/officeDocument/2006/relationships/hyperlink" Target="https://dcu.musc.edu/campus/mRSTraining/mRSTraining.mp4"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s://euroqol.org/publications/user-guides/"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jp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jpg"/><Relationship Id="rId4" Type="http://schemas.openxmlformats.org/officeDocument/2006/relationships/image" Target="../media/image26.png"/><Relationship Id="rId9" Type="http://schemas.openxmlformats.org/officeDocument/2006/relationships/image" Target="../media/image24.png"/></Relationships>
</file>

<file path=ppt/slides/_rels/slide9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18.png"/><Relationship Id="rId7"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23.png"/></Relationships>
</file>

<file path=ppt/slides/_rels/slide95.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18.png"/><Relationship Id="rId7"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 Id="rId9" Type="http://schemas.openxmlformats.org/officeDocument/2006/relationships/image" Target="../media/image23.png"/></Relationships>
</file>

<file path=ppt/slides/_rels/slide9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43.jpg"/><Relationship Id="rId4" Type="http://schemas.openxmlformats.org/officeDocument/2006/relationships/image" Target="../media/image42.jp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332509"/>
            <a:ext cx="10880570" cy="3766364"/>
          </a:xfrm>
        </p:spPr>
        <p:txBody>
          <a:bodyPr>
            <a:normAutofit fontScale="90000"/>
          </a:bodyPr>
          <a:lstStyle/>
          <a:p>
            <a:pPr algn="ctr"/>
            <a:br>
              <a:rPr lang="en-US" sz="5400" b="1" dirty="0"/>
            </a:br>
            <a:br>
              <a:rPr lang="en-US" sz="5400" b="1" dirty="0"/>
            </a:br>
            <a:br>
              <a:rPr lang="en-US" sz="4900" b="1" dirty="0"/>
            </a:br>
            <a:br>
              <a:rPr lang="en-US" sz="4900" b="1" dirty="0"/>
            </a:br>
            <a:br>
              <a:rPr lang="en-US" sz="4900" b="1" dirty="0"/>
            </a:br>
            <a:r>
              <a:rPr lang="en-US" sz="12800" b="1" dirty="0">
                <a:latin typeface="Source Sans Pro SemiBold" panose="020F0502020204030204" pitchFamily="34" charset="0"/>
              </a:rPr>
              <a:t>CHESS</a:t>
            </a:r>
            <a:r>
              <a:rPr lang="en-US" sz="9800" b="1" dirty="0"/>
              <a:t> </a:t>
            </a:r>
            <a:br>
              <a:rPr lang="en-US" sz="4900" b="1" dirty="0"/>
            </a:br>
            <a:r>
              <a:rPr lang="en-US" u="sng" dirty="0">
                <a:latin typeface="Source Sans Pro SemiBold" panose="020B0603030403020204" pitchFamily="34" charset="0"/>
                <a:ea typeface="Source Sans Pro SemiBold" panose="020B0603030403020204" pitchFamily="34" charset="0"/>
              </a:rPr>
              <a:t>C</a:t>
            </a:r>
            <a:r>
              <a:rPr lang="en-US" dirty="0">
                <a:latin typeface="Source Sans Pro SemiBold" panose="020B0603030403020204" pitchFamily="34" charset="0"/>
                <a:ea typeface="Source Sans Pro SemiBold" panose="020B0603030403020204" pitchFamily="34" charset="0"/>
              </a:rPr>
              <a:t>hronic Subdural </a:t>
            </a:r>
            <a:r>
              <a:rPr lang="en-US" u="sng" dirty="0">
                <a:latin typeface="Source Sans Pro SemiBold" panose="020B0603030403020204" pitchFamily="34" charset="0"/>
                <a:ea typeface="Source Sans Pro SemiBold" panose="020B0603030403020204" pitchFamily="34" charset="0"/>
              </a:rPr>
              <a:t>H</a:t>
            </a:r>
            <a:r>
              <a:rPr lang="en-US" dirty="0">
                <a:latin typeface="Source Sans Pro SemiBold" panose="020B0603030403020204" pitchFamily="34" charset="0"/>
                <a:ea typeface="Source Sans Pro SemiBold" panose="020B0603030403020204" pitchFamily="34" charset="0"/>
              </a:rPr>
              <a:t>ematoma Treatment with </a:t>
            </a:r>
            <a:r>
              <a:rPr lang="en-US" u="sng" dirty="0">
                <a:latin typeface="Source Sans Pro SemiBold" panose="020B0603030403020204" pitchFamily="34" charset="0"/>
                <a:ea typeface="Source Sans Pro SemiBold" panose="020B0603030403020204" pitchFamily="34" charset="0"/>
              </a:rPr>
              <a:t>E</a:t>
            </a:r>
            <a:r>
              <a:rPr lang="en-US" dirty="0">
                <a:latin typeface="Source Sans Pro SemiBold" panose="020B0603030403020204" pitchFamily="34" charset="0"/>
                <a:ea typeface="Source Sans Pro SemiBold" panose="020B0603030403020204" pitchFamily="34" charset="0"/>
              </a:rPr>
              <a:t>mbolization Versus </a:t>
            </a:r>
            <a:r>
              <a:rPr lang="en-US" u="sng" dirty="0">
                <a:latin typeface="Source Sans Pro SemiBold" panose="020B0603030403020204" pitchFamily="34" charset="0"/>
                <a:ea typeface="Source Sans Pro SemiBold" panose="020B0603030403020204" pitchFamily="34" charset="0"/>
              </a:rPr>
              <a:t>S</a:t>
            </a:r>
            <a:r>
              <a:rPr lang="en-US" dirty="0">
                <a:latin typeface="Source Sans Pro SemiBold" panose="020B0603030403020204" pitchFamily="34" charset="0"/>
                <a:ea typeface="Source Sans Pro SemiBold" panose="020B0603030403020204" pitchFamily="34" charset="0"/>
              </a:rPr>
              <a:t>urgery </a:t>
            </a:r>
            <a:r>
              <a:rPr lang="en-US" u="sng" dirty="0">
                <a:latin typeface="Source Sans Pro SemiBold" panose="020B0603030403020204" pitchFamily="34" charset="0"/>
                <a:ea typeface="Source Sans Pro SemiBold" panose="020B0603030403020204" pitchFamily="34" charset="0"/>
              </a:rPr>
              <a:t>S</a:t>
            </a:r>
            <a:r>
              <a:rPr lang="en-US" dirty="0">
                <a:latin typeface="Source Sans Pro SemiBold" panose="020B0603030403020204" pitchFamily="34" charset="0"/>
                <a:ea typeface="Source Sans Pro SemiBold" panose="020B0603030403020204" pitchFamily="34" charset="0"/>
              </a:rPr>
              <a:t>tudy</a:t>
            </a:r>
            <a:br>
              <a:rPr lang="en-US" dirty="0">
                <a:latin typeface="Source Sans Pro SemiBold" panose="020B0603030403020204" pitchFamily="34" charset="0"/>
                <a:ea typeface="Source Sans Pro SemiBold" panose="020B0603030403020204" pitchFamily="34" charset="0"/>
              </a:rPr>
            </a:br>
            <a:br>
              <a:rPr lang="en-US" dirty="0">
                <a:latin typeface="Source Sans Pro SemiBold" panose="020B0603030403020204" pitchFamily="34" charset="0"/>
                <a:ea typeface="Source Sans Pro SemiBold" panose="020B0603030403020204" pitchFamily="34" charset="0"/>
              </a:rPr>
            </a:br>
            <a:r>
              <a:rPr lang="en-US" dirty="0">
                <a:solidFill>
                  <a:schemeClr val="tx1"/>
                </a:solidFill>
                <a:latin typeface="Source Sans Pro SemiBold" panose="020B0603030403020204" pitchFamily="34" charset="0"/>
                <a:ea typeface="Source Sans Pro SemiBold" panose="020B0603030403020204" pitchFamily="34" charset="0"/>
              </a:rPr>
              <a:t>NINDS UG3 NS128397</a:t>
            </a:r>
            <a:br>
              <a:rPr lang="en-US" sz="2200" dirty="0">
                <a:solidFill>
                  <a:schemeClr val="tx1"/>
                </a:solidFill>
                <a:latin typeface="Source Sans Pro SemiBold" panose="020B0603030403020204" pitchFamily="34" charset="0"/>
                <a:ea typeface="Source Sans Pro SemiBold" panose="020B0603030403020204" pitchFamily="34" charset="0"/>
              </a:rPr>
            </a:br>
            <a:br>
              <a:rPr lang="en-US" sz="2200" dirty="0"/>
            </a:br>
            <a:r>
              <a:rPr lang="en-US" sz="3600" dirty="0">
                <a:solidFill>
                  <a:schemeClr val="tx1"/>
                </a:solidFill>
                <a:latin typeface="Source Sans Pro SemiBold" panose="020B0603030403020204" pitchFamily="34" charset="0"/>
                <a:ea typeface="Source Sans Pro SemiBold" panose="020B0603030403020204" pitchFamily="34" charset="0"/>
              </a:rPr>
              <a:t>Protocol v14 Training</a:t>
            </a:r>
            <a:br>
              <a:rPr lang="en-US" sz="5400" b="1" dirty="0"/>
            </a:br>
            <a:endParaRPr lang="en-US" sz="5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3F68572-5382-76A3-C4D5-D27A63C955BE}"/>
              </a:ext>
            </a:extLst>
          </p:cNvPr>
          <p:cNvSpPr txBox="1">
            <a:spLocks/>
          </p:cNvSpPr>
          <p:nvPr/>
        </p:nvSpPr>
        <p:spPr>
          <a:xfrm>
            <a:off x="655715" y="3530668"/>
            <a:ext cx="10880570" cy="1694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AE3B3A"/>
                </a:solidFill>
                <a:latin typeface="Calibri" panose="020F0502020204030204" pitchFamily="34" charset="0"/>
                <a:ea typeface="+mj-ea"/>
                <a:cs typeface="Calibri" panose="020F0502020204030204" pitchFamily="34" charset="0"/>
              </a:defRPr>
            </a:lvl1pPr>
          </a:lstStyle>
          <a:p>
            <a:pPr algn="ctr"/>
            <a:endParaRPr lang="en-US" sz="3200" dirty="0">
              <a:solidFill>
                <a:schemeClr val="tx1"/>
              </a:solidFill>
            </a:endParaRPr>
          </a:p>
        </p:txBody>
      </p:sp>
    </p:spTree>
    <p:extLst>
      <p:ext uri="{BB962C8B-B14F-4D97-AF65-F5344CB8AC3E}">
        <p14:creationId xmlns:p14="http://schemas.microsoft.com/office/powerpoint/2010/main" val="90323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E31B3-2C50-16DD-A6C4-3A0FD7EC1752}"/>
              </a:ext>
            </a:extLst>
          </p:cNvPr>
          <p:cNvSpPr>
            <a:spLocks noGrp="1"/>
          </p:cNvSpPr>
          <p:nvPr>
            <p:ph type="title"/>
          </p:nvPr>
        </p:nvSpPr>
        <p:spPr>
          <a:xfrm>
            <a:off x="888631" y="2533136"/>
            <a:ext cx="3498979" cy="1102694"/>
          </a:xfrm>
        </p:spPr>
        <p:txBody>
          <a:bodyPr>
            <a:normAutofit fontScale="90000"/>
          </a:bodyPr>
          <a:lstStyle/>
          <a:p>
            <a:br>
              <a:rPr lang="en-US" sz="4400" dirty="0"/>
            </a:br>
            <a:r>
              <a:rPr lang="en-US" sz="4400" dirty="0"/>
              <a:t>Exclusion Criteria</a:t>
            </a:r>
            <a:br>
              <a:rPr lang="en-US" sz="4400" dirty="0"/>
            </a:br>
            <a:br>
              <a:rPr lang="en-US" dirty="0"/>
            </a:br>
            <a:endParaRPr lang="en-US" sz="1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CC48956-1DAC-8970-C84C-C9BB8813B091}"/>
              </a:ext>
            </a:extLst>
          </p:cNvPr>
          <p:cNvSpPr>
            <a:spLocks noGrp="1"/>
          </p:cNvSpPr>
          <p:nvPr>
            <p:ph idx="1"/>
          </p:nvPr>
        </p:nvSpPr>
        <p:spPr>
          <a:xfrm>
            <a:off x="5118447" y="803185"/>
            <a:ext cx="6632829" cy="5684111"/>
          </a:xfrm>
        </p:spPr>
        <p:txBody>
          <a:bodyPr>
            <a:noAutofit/>
          </a:bodyPr>
          <a:lstStyle/>
          <a:p>
            <a:pPr marL="342900" marR="0" lvl="0" indent="-342900">
              <a:lnSpc>
                <a:spcPct val="107000"/>
              </a:lnSpc>
              <a:spcBef>
                <a:spcPts val="0"/>
              </a:spcBef>
              <a:spcAft>
                <a:spcPts val="0"/>
              </a:spcAft>
              <a:buSzPct val="85000"/>
              <a:buFont typeface="+mj-lt"/>
              <a:buAutoNum type="arabicPeriod"/>
            </a:pPr>
            <a:r>
              <a:rPr lang="en-US" dirty="0">
                <a:effectLst/>
                <a:ea typeface="Arial" panose="020B0604020202020204" pitchFamily="34" charset="0"/>
                <a:cs typeface="Arial" panose="020B0604020202020204" pitchFamily="34" charset="0"/>
              </a:rPr>
              <a:t>Secondary cause apart from trauma for the qualifying SDH, such as an underlying vascular abnormality or tumor.  </a:t>
            </a:r>
          </a:p>
          <a:p>
            <a:pPr marL="342900" marR="0" lvl="0" indent="-342900">
              <a:lnSpc>
                <a:spcPct val="107000"/>
              </a:lnSpc>
              <a:spcBef>
                <a:spcPts val="0"/>
              </a:spcBef>
              <a:spcAft>
                <a:spcPts val="0"/>
              </a:spcAft>
              <a:buSzPct val="85000"/>
              <a:buFont typeface="+mj-lt"/>
              <a:buAutoNum type="arabicPeriod"/>
            </a:pPr>
            <a:r>
              <a:rPr lang="en-US" dirty="0">
                <a:effectLst/>
                <a:ea typeface="Arial" panose="020B0604020202020204" pitchFamily="34" charset="0"/>
                <a:cs typeface="Arial" panose="020B0604020202020204" pitchFamily="34" charset="0"/>
              </a:rPr>
              <a:t>Tentorial or interhemispheric SDH.</a:t>
            </a:r>
          </a:p>
          <a:p>
            <a:pPr marL="342900" marR="0" lvl="0" indent="-342900">
              <a:lnSpc>
                <a:spcPct val="107000"/>
              </a:lnSpc>
              <a:spcBef>
                <a:spcPts val="0"/>
              </a:spcBef>
              <a:spcAft>
                <a:spcPts val="0"/>
              </a:spcAft>
              <a:buSzPct val="85000"/>
              <a:buFont typeface="+mj-lt"/>
              <a:buAutoNum type="arabicPeriod"/>
            </a:pPr>
            <a:r>
              <a:rPr lang="en-US" dirty="0">
                <a:effectLst/>
                <a:ea typeface="Arial" panose="020B0604020202020204" pitchFamily="34" charset="0"/>
                <a:cs typeface="Arial" panose="020B0604020202020204" pitchFamily="34" charset="0"/>
              </a:rPr>
              <a:t>Previous craniotomy for the treatment of CSDH if the craniotomy exceeds 7 cm at the maximal dimension on the baseline CT.</a:t>
            </a:r>
          </a:p>
          <a:p>
            <a:pPr marL="342900" marR="0" lvl="0" indent="-342900">
              <a:lnSpc>
                <a:spcPct val="107000"/>
              </a:lnSpc>
              <a:spcBef>
                <a:spcPts val="0"/>
              </a:spcBef>
              <a:spcAft>
                <a:spcPts val="0"/>
              </a:spcAft>
              <a:buSzPct val="85000"/>
              <a:buFont typeface="+mj-lt"/>
              <a:buAutoNum type="arabicPeriod"/>
            </a:pPr>
            <a:r>
              <a:rPr lang="en-US" dirty="0" err="1">
                <a:effectLst/>
                <a:ea typeface="Arial" panose="020B0604020202020204" pitchFamily="34" charset="0"/>
                <a:cs typeface="Arial" panose="020B0604020202020204" pitchFamily="34" charset="0"/>
              </a:rPr>
              <a:t>mRS</a:t>
            </a:r>
            <a:r>
              <a:rPr lang="en-US" dirty="0">
                <a:effectLst/>
                <a:ea typeface="Arial" panose="020B0604020202020204" pitchFamily="34" charset="0"/>
                <a:cs typeface="Arial" panose="020B0604020202020204" pitchFamily="34" charset="0"/>
              </a:rPr>
              <a:t> of 5 or higher.</a:t>
            </a:r>
          </a:p>
          <a:p>
            <a:pPr marL="342900" marR="0" lvl="0" indent="-342900">
              <a:lnSpc>
                <a:spcPct val="107000"/>
              </a:lnSpc>
              <a:spcBef>
                <a:spcPts val="0"/>
              </a:spcBef>
              <a:spcAft>
                <a:spcPts val="0"/>
              </a:spcAft>
              <a:buSzPct val="85000"/>
              <a:buFont typeface="+mj-lt"/>
              <a:buAutoNum type="arabicPeriod"/>
            </a:pPr>
            <a:r>
              <a:rPr lang="en-US" dirty="0">
                <a:effectLst/>
                <a:ea typeface="Arial" panose="020B0604020202020204" pitchFamily="34" charset="0"/>
                <a:cs typeface="Arial" panose="020B0604020202020204" pitchFamily="34" charset="0"/>
              </a:rPr>
              <a:t>Emergent surgical evacuation such as open craniotomy, burr hole drainage, or Subdural Evacuating Port System (SEPS) is required for the patient.  </a:t>
            </a:r>
          </a:p>
        </p:txBody>
      </p:sp>
      <p:sp>
        <p:nvSpPr>
          <p:cNvPr id="2" name="TextBox 1">
            <a:extLst>
              <a:ext uri="{FF2B5EF4-FFF2-40B4-BE49-F238E27FC236}">
                <a16:creationId xmlns:a16="http://schemas.microsoft.com/office/drawing/2014/main" id="{D301E68D-0757-9740-E624-75C14DD9CE1D}"/>
              </a:ext>
            </a:extLst>
          </p:cNvPr>
          <p:cNvSpPr txBox="1"/>
          <p:nvPr/>
        </p:nvSpPr>
        <p:spPr>
          <a:xfrm>
            <a:off x="1841943" y="3368241"/>
            <a:ext cx="1940724" cy="276999"/>
          </a:xfrm>
          <a:prstGeom prst="rect">
            <a:avLst/>
          </a:prstGeom>
          <a:noFill/>
        </p:spPr>
        <p:txBody>
          <a:bodyPr wrap="none" rtlCol="0">
            <a:spAutoFit/>
          </a:bodyPr>
          <a:lstStyle/>
          <a:p>
            <a:r>
              <a:rPr lang="en-US" sz="1200" dirty="0">
                <a:solidFill>
                  <a:srgbClr val="AE3B3A"/>
                </a:solidFill>
              </a:rPr>
              <a:t>Continued on next slide: </a:t>
            </a:r>
          </a:p>
        </p:txBody>
      </p:sp>
    </p:spTree>
    <p:extLst>
      <p:ext uri="{BB962C8B-B14F-4D97-AF65-F5344CB8AC3E}">
        <p14:creationId xmlns:p14="http://schemas.microsoft.com/office/powerpoint/2010/main" val="13606552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935901-12BB-7E1B-F58B-7A5E5B2BF8B8}"/>
              </a:ext>
            </a:extLst>
          </p:cNvPr>
          <p:cNvSpPr>
            <a:spLocks noGrp="1"/>
          </p:cNvSpPr>
          <p:nvPr>
            <p:ph type="title"/>
          </p:nvPr>
        </p:nvSpPr>
        <p:spPr>
          <a:xfrm>
            <a:off x="1137034" y="609597"/>
            <a:ext cx="9392421" cy="1330841"/>
          </a:xfrm>
        </p:spPr>
        <p:txBody>
          <a:bodyPr>
            <a:normAutofit/>
          </a:bodyPr>
          <a:lstStyle/>
          <a:p>
            <a:r>
              <a:rPr lang="en-US" b="1" dirty="0" err="1"/>
              <a:t>BioCHESS</a:t>
            </a:r>
            <a:endParaRPr lang="en-US" b="1" dirty="0"/>
          </a:p>
        </p:txBody>
      </p:sp>
      <p:sp>
        <p:nvSpPr>
          <p:cNvPr id="3" name="Content Placeholder 2">
            <a:extLst>
              <a:ext uri="{FF2B5EF4-FFF2-40B4-BE49-F238E27FC236}">
                <a16:creationId xmlns:a16="http://schemas.microsoft.com/office/drawing/2014/main" id="{4B201932-AB42-D440-9A0D-BD745063CE66}"/>
              </a:ext>
            </a:extLst>
          </p:cNvPr>
          <p:cNvSpPr>
            <a:spLocks noGrp="1"/>
          </p:cNvSpPr>
          <p:nvPr>
            <p:ph idx="1"/>
          </p:nvPr>
        </p:nvSpPr>
        <p:spPr>
          <a:xfrm>
            <a:off x="1137034" y="2198362"/>
            <a:ext cx="4958966" cy="3917773"/>
          </a:xfrm>
        </p:spPr>
        <p:txBody>
          <a:bodyPr>
            <a:normAutofit fontScale="92500" lnSpcReduction="10000"/>
          </a:bodyPr>
          <a:lstStyle/>
          <a:p>
            <a:r>
              <a:rPr lang="en-US" sz="1900" dirty="0">
                <a:effectLst/>
                <a:ea typeface="Calibri" panose="020F0502020204030204" pitchFamily="34" charset="0"/>
                <a:cs typeface="Latha" panose="020B0604020202020204" pitchFamily="34" charset="0"/>
              </a:rPr>
              <a:t>To create a multi-center </a:t>
            </a:r>
            <a:r>
              <a:rPr lang="en-US" sz="1900" dirty="0" err="1">
                <a:effectLst/>
                <a:ea typeface="Calibri" panose="020F0502020204030204" pitchFamily="34" charset="0"/>
                <a:cs typeface="Latha" panose="020B0604020202020204" pitchFamily="34" charset="0"/>
              </a:rPr>
              <a:t>cSDH</a:t>
            </a:r>
            <a:r>
              <a:rPr lang="en-US" sz="1900" dirty="0">
                <a:effectLst/>
                <a:ea typeface="Calibri" panose="020F0502020204030204" pitchFamily="34" charset="0"/>
                <a:cs typeface="Latha" panose="020B0604020202020204" pitchFamily="34" charset="0"/>
              </a:rPr>
              <a:t> tissue bank through the CHESS trial infrastructure and an existing NIH-funded biorepository for tissue storage (</a:t>
            </a:r>
            <a:r>
              <a:rPr lang="en-US" sz="1900" dirty="0" err="1">
                <a:effectLst/>
                <a:ea typeface="Calibri" panose="020F0502020204030204" pitchFamily="34" charset="0"/>
                <a:cs typeface="Latha" panose="020B0604020202020204" pitchFamily="34" charset="0"/>
              </a:rPr>
              <a:t>BioSEND</a:t>
            </a:r>
            <a:r>
              <a:rPr lang="en-US" sz="1900" dirty="0">
                <a:effectLst/>
                <a:ea typeface="Calibri" panose="020F0502020204030204" pitchFamily="34" charset="0"/>
                <a:cs typeface="Latha" panose="020B0604020202020204" pitchFamily="34" charset="0"/>
              </a:rPr>
              <a:t>)</a:t>
            </a:r>
          </a:p>
          <a:p>
            <a:r>
              <a:rPr lang="en-US" sz="1900" dirty="0">
                <a:effectLst/>
                <a:ea typeface="Calibri" panose="020F0502020204030204" pitchFamily="34" charset="0"/>
                <a:cs typeface="Latha" panose="020B0604020202020204" pitchFamily="34" charset="0"/>
              </a:rPr>
              <a:t>Approximately </a:t>
            </a:r>
            <a:r>
              <a:rPr lang="en-US" sz="1900" b="1" i="1" dirty="0">
                <a:effectLst/>
                <a:ea typeface="Calibri" panose="020F0502020204030204" pitchFamily="34" charset="0"/>
                <a:cs typeface="Latha" panose="020B0604020202020204" pitchFamily="34" charset="0"/>
              </a:rPr>
              <a:t>200 patients</a:t>
            </a:r>
            <a:r>
              <a:rPr lang="en-US" sz="1900" dirty="0">
                <a:effectLst/>
                <a:ea typeface="Calibri" panose="020F0502020204030204" pitchFamily="34" charset="0"/>
                <a:cs typeface="Latha" panose="020B0604020202020204" pitchFamily="34" charset="0"/>
              </a:rPr>
              <a:t> that undergo surgery in CHESS</a:t>
            </a:r>
          </a:p>
          <a:p>
            <a:pPr lvl="1"/>
            <a:r>
              <a:rPr lang="en-US" sz="1900" dirty="0">
                <a:ea typeface="Calibri" panose="020F0502020204030204" pitchFamily="34" charset="0"/>
                <a:cs typeface="Latha" panose="020B0604020202020204" pitchFamily="34" charset="0"/>
              </a:rPr>
              <a:t>W</a:t>
            </a:r>
            <a:r>
              <a:rPr lang="en-US" sz="1900" dirty="0">
                <a:effectLst/>
                <a:ea typeface="Calibri" panose="020F0502020204030204" pitchFamily="34" charset="0"/>
                <a:cs typeface="Latha" panose="020B0604020202020204" pitchFamily="34" charset="0"/>
              </a:rPr>
              <a:t>ith either </a:t>
            </a:r>
            <a:r>
              <a:rPr lang="en-US" sz="1900" i="1" dirty="0">
                <a:effectLst/>
                <a:ea typeface="Calibri" panose="020F0502020204030204" pitchFamily="34" charset="0"/>
                <a:cs typeface="Latha" panose="020B0604020202020204" pitchFamily="34" charset="0"/>
              </a:rPr>
              <a:t>de novo</a:t>
            </a:r>
            <a:r>
              <a:rPr lang="en-US" sz="1900" dirty="0">
                <a:effectLst/>
                <a:ea typeface="Calibri" panose="020F0502020204030204" pitchFamily="34" charset="0"/>
                <a:cs typeface="Latha" panose="020B0604020202020204" pitchFamily="34" charset="0"/>
              </a:rPr>
              <a:t> </a:t>
            </a:r>
            <a:r>
              <a:rPr lang="en-US" sz="1900" dirty="0" err="1">
                <a:effectLst/>
                <a:ea typeface="Calibri" panose="020F0502020204030204" pitchFamily="34" charset="0"/>
                <a:cs typeface="Latha" panose="020B0604020202020204" pitchFamily="34" charset="0"/>
              </a:rPr>
              <a:t>cSDH</a:t>
            </a:r>
            <a:r>
              <a:rPr lang="en-US" sz="1900" dirty="0">
                <a:effectLst/>
                <a:ea typeface="Calibri" panose="020F0502020204030204" pitchFamily="34" charset="0"/>
                <a:cs typeface="Latha" panose="020B0604020202020204" pitchFamily="34" charset="0"/>
              </a:rPr>
              <a:t> or recurrent </a:t>
            </a:r>
            <a:r>
              <a:rPr lang="en-US" sz="1900" dirty="0" err="1">
                <a:effectLst/>
                <a:ea typeface="Calibri" panose="020F0502020204030204" pitchFamily="34" charset="0"/>
                <a:cs typeface="Latha" panose="020B0604020202020204" pitchFamily="34" charset="0"/>
              </a:rPr>
              <a:t>cSDH</a:t>
            </a:r>
            <a:r>
              <a:rPr lang="en-US" sz="1900" dirty="0">
                <a:effectLst/>
                <a:ea typeface="Calibri" panose="020F0502020204030204" pitchFamily="34" charset="0"/>
                <a:cs typeface="Latha" panose="020B0604020202020204" pitchFamily="34" charset="0"/>
              </a:rPr>
              <a:t> at presentation for CHESS</a:t>
            </a:r>
          </a:p>
          <a:p>
            <a:pPr lvl="1"/>
            <a:r>
              <a:rPr lang="en-US" sz="1900" dirty="0">
                <a:ea typeface="Calibri" panose="020F0502020204030204" pitchFamily="34" charset="0"/>
                <a:cs typeface="Latha" panose="020B0604020202020204" pitchFamily="34" charset="0"/>
              </a:rPr>
              <a:t>Samples collected from randomized </a:t>
            </a:r>
            <a:r>
              <a:rPr lang="en-US" sz="1900" dirty="0" err="1">
                <a:ea typeface="Calibri" panose="020F0502020204030204" pitchFamily="34" charset="0"/>
                <a:cs typeface="Latha" panose="020B0604020202020204" pitchFamily="34" charset="0"/>
              </a:rPr>
              <a:t>cSDH</a:t>
            </a:r>
            <a:r>
              <a:rPr lang="en-US" sz="1900" dirty="0">
                <a:ea typeface="Calibri" panose="020F0502020204030204" pitchFamily="34" charset="0"/>
                <a:cs typeface="Latha" panose="020B0604020202020204" pitchFamily="34" charset="0"/>
              </a:rPr>
              <a:t> surgery treatment as well as rescue surgery after failed CHESS treatment (surgery or MMAE) </a:t>
            </a:r>
            <a:endParaRPr lang="en-US" sz="1900" dirty="0">
              <a:effectLst/>
              <a:ea typeface="Calibri" panose="020F0502020204030204" pitchFamily="34" charset="0"/>
              <a:cs typeface="Latha" panose="020B0604020202020204" pitchFamily="34" charset="0"/>
            </a:endParaRPr>
          </a:p>
          <a:p>
            <a:pPr lvl="1"/>
            <a:r>
              <a:rPr lang="en-US" sz="1900" dirty="0">
                <a:ea typeface="Calibri" panose="020F0502020204030204" pitchFamily="34" charset="0"/>
                <a:cs typeface="Latha" panose="020B0604020202020204" pitchFamily="34" charset="0"/>
              </a:rPr>
              <a:t>To be linked to the prospective CHESS clinical and imaging follow-up. </a:t>
            </a:r>
            <a:endParaRPr lang="en-US" sz="1900" dirty="0"/>
          </a:p>
        </p:txBody>
      </p:sp>
      <p:pic>
        <p:nvPicPr>
          <p:cNvPr id="4" name="Picture 3">
            <a:extLst>
              <a:ext uri="{FF2B5EF4-FFF2-40B4-BE49-F238E27FC236}">
                <a16:creationId xmlns:a16="http://schemas.microsoft.com/office/drawing/2014/main" id="{E81C684E-51F5-21DA-AB38-565F70E36B3E}"/>
              </a:ext>
            </a:extLst>
          </p:cNvPr>
          <p:cNvPicPr>
            <a:picLocks noChangeAspect="1"/>
          </p:cNvPicPr>
          <p:nvPr/>
        </p:nvPicPr>
        <p:blipFill>
          <a:blip r:embed="rId2"/>
          <a:stretch>
            <a:fillRect/>
          </a:stretch>
        </p:blipFill>
        <p:spPr>
          <a:xfrm>
            <a:off x="6719367" y="3380370"/>
            <a:ext cx="4747703" cy="1376833"/>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63277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6A8172-4549-609A-F638-2883EBD27F19}"/>
              </a:ext>
            </a:extLst>
          </p:cNvPr>
          <p:cNvSpPr>
            <a:spLocks noGrp="1"/>
          </p:cNvSpPr>
          <p:nvPr>
            <p:ph type="title"/>
          </p:nvPr>
        </p:nvSpPr>
        <p:spPr>
          <a:xfrm>
            <a:off x="4654296" y="329184"/>
            <a:ext cx="6894576" cy="1783080"/>
          </a:xfrm>
        </p:spPr>
        <p:txBody>
          <a:bodyPr anchor="b">
            <a:normAutofit/>
          </a:bodyPr>
          <a:lstStyle/>
          <a:p>
            <a:r>
              <a:rPr lang="en-US" sz="5400"/>
              <a:t>BioCHESS Consent</a:t>
            </a:r>
          </a:p>
        </p:txBody>
      </p:sp>
      <p:pic>
        <p:nvPicPr>
          <p:cNvPr id="14" name="Picture 13" descr="Close up of chess pieces">
            <a:extLst>
              <a:ext uri="{FF2B5EF4-FFF2-40B4-BE49-F238E27FC236}">
                <a16:creationId xmlns:a16="http://schemas.microsoft.com/office/drawing/2014/main" id="{65E97E2A-0394-C302-B639-375627C4D4ED}"/>
              </a:ext>
            </a:extLst>
          </p:cNvPr>
          <p:cNvPicPr>
            <a:picLocks noChangeAspect="1"/>
          </p:cNvPicPr>
          <p:nvPr/>
        </p:nvPicPr>
        <p:blipFill rotWithShape="1">
          <a:blip r:embed="rId2"/>
          <a:srcRect l="29419" r="31137"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F2DA1F-75F4-04E2-10FC-47C42A6B0D4E}"/>
              </a:ext>
            </a:extLst>
          </p:cNvPr>
          <p:cNvSpPr>
            <a:spLocks noGrp="1"/>
          </p:cNvSpPr>
          <p:nvPr>
            <p:ph idx="1"/>
          </p:nvPr>
        </p:nvSpPr>
        <p:spPr>
          <a:xfrm>
            <a:off x="4654296" y="2706624"/>
            <a:ext cx="6894576" cy="3483864"/>
          </a:xfrm>
        </p:spPr>
        <p:txBody>
          <a:bodyPr>
            <a:normAutofit/>
          </a:bodyPr>
          <a:lstStyle/>
          <a:p>
            <a:r>
              <a:rPr lang="en-US" sz="2600" dirty="0" err="1">
                <a:ea typeface="Calibri" panose="020F0502020204030204" pitchFamily="34" charset="0"/>
                <a:cs typeface="Latha" panose="020B0604020202020204" pitchFamily="34" charset="0"/>
              </a:rPr>
              <a:t>BioCHESS</a:t>
            </a:r>
            <a:r>
              <a:rPr lang="en-US" sz="2600" dirty="0">
                <a:ea typeface="Calibri" panose="020F0502020204030204" pitchFamily="34" charset="0"/>
                <a:cs typeface="Latha" panose="020B0604020202020204" pitchFamily="34" charset="0"/>
              </a:rPr>
              <a:t> is a separate consent from the main trial (CHESS).</a:t>
            </a:r>
          </a:p>
          <a:p>
            <a:r>
              <a:rPr lang="en-US" sz="2600" dirty="0" err="1">
                <a:cs typeface="Latha" panose="020B0604020202020204" pitchFamily="34" charset="0"/>
              </a:rPr>
              <a:t>BioCHESS</a:t>
            </a:r>
            <a:r>
              <a:rPr lang="en-US" sz="2600" dirty="0">
                <a:cs typeface="Latha" panose="020B0604020202020204" pitchFamily="34" charset="0"/>
              </a:rPr>
              <a:t> informed consent is to occur only after the main CHESS consent has been signed.</a:t>
            </a:r>
          </a:p>
          <a:p>
            <a:pPr lvl="1"/>
            <a:r>
              <a:rPr lang="en-US" sz="2200" dirty="0">
                <a:cs typeface="Latha" panose="020B0604020202020204" pitchFamily="34" charset="0"/>
              </a:rPr>
              <a:t>If a subject declines participation in </a:t>
            </a:r>
            <a:r>
              <a:rPr lang="en-US" sz="2200" dirty="0" err="1">
                <a:cs typeface="Latha" panose="020B0604020202020204" pitchFamily="34" charset="0"/>
              </a:rPr>
              <a:t>BioCHESS</a:t>
            </a:r>
            <a:r>
              <a:rPr lang="en-US" sz="2200" dirty="0">
                <a:cs typeface="Latha" panose="020B0604020202020204" pitchFamily="34" charset="0"/>
              </a:rPr>
              <a:t> they can still participate in CHESS.</a:t>
            </a:r>
          </a:p>
          <a:p>
            <a:r>
              <a:rPr lang="en-US" sz="2600" dirty="0" err="1">
                <a:cs typeface="Latha" panose="020B0604020202020204" pitchFamily="34" charset="0"/>
              </a:rPr>
              <a:t>BioCHESS</a:t>
            </a:r>
            <a:r>
              <a:rPr lang="en-US" sz="2600" dirty="0">
                <a:cs typeface="Latha" panose="020B0604020202020204" pitchFamily="34" charset="0"/>
              </a:rPr>
              <a:t> informed consent will be documented within the </a:t>
            </a:r>
            <a:r>
              <a:rPr lang="en-US" sz="2600" dirty="0" err="1">
                <a:cs typeface="Latha" panose="020B0604020202020204" pitchFamily="34" charset="0"/>
              </a:rPr>
              <a:t>WebDCU</a:t>
            </a:r>
            <a:r>
              <a:rPr lang="en-US" sz="2600" dirty="0">
                <a:cs typeface="Latha" panose="020B0604020202020204" pitchFamily="34" charset="0"/>
              </a:rPr>
              <a:t> system.</a:t>
            </a:r>
          </a:p>
        </p:txBody>
      </p:sp>
    </p:spTree>
    <p:extLst>
      <p:ext uri="{BB962C8B-B14F-4D97-AF65-F5344CB8AC3E}">
        <p14:creationId xmlns:p14="http://schemas.microsoft.com/office/powerpoint/2010/main" val="38593010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B1365-6DA3-5CAC-4D19-741331B5AC0E}"/>
              </a:ext>
            </a:extLst>
          </p:cNvPr>
          <p:cNvSpPr>
            <a:spLocks noGrp="1"/>
          </p:cNvSpPr>
          <p:nvPr>
            <p:ph type="title"/>
          </p:nvPr>
        </p:nvSpPr>
        <p:spPr>
          <a:xfrm>
            <a:off x="5297762" y="329184"/>
            <a:ext cx="6251110" cy="1783080"/>
          </a:xfrm>
        </p:spPr>
        <p:txBody>
          <a:bodyPr anchor="b">
            <a:normAutofit/>
          </a:bodyPr>
          <a:lstStyle/>
          <a:p>
            <a:r>
              <a:rPr lang="en-US" sz="3400" dirty="0" err="1"/>
              <a:t>BioCHESS</a:t>
            </a:r>
            <a:r>
              <a:rPr lang="en-US" sz="3400" dirty="0"/>
              <a:t> includes the collection, processing, aliquoting, and shipping of the following samples:</a:t>
            </a:r>
          </a:p>
        </p:txBody>
      </p:sp>
      <p:pic>
        <p:nvPicPr>
          <p:cNvPr id="15" name="Picture 14" descr="A row of samples for medical testing">
            <a:extLst>
              <a:ext uri="{FF2B5EF4-FFF2-40B4-BE49-F238E27FC236}">
                <a16:creationId xmlns:a16="http://schemas.microsoft.com/office/drawing/2014/main" id="{955958B6-ACB2-058B-E450-F59509518D86}"/>
              </a:ext>
            </a:extLst>
          </p:cNvPr>
          <p:cNvPicPr>
            <a:picLocks noChangeAspect="1"/>
          </p:cNvPicPr>
          <p:nvPr/>
        </p:nvPicPr>
        <p:blipFill rotWithShape="1">
          <a:blip r:embed="rId2"/>
          <a:srcRect l="48365" r="70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EDDA93-60B3-6C58-BC70-622A1E40CA85}"/>
              </a:ext>
            </a:extLst>
          </p:cNvPr>
          <p:cNvSpPr>
            <a:spLocks noGrp="1"/>
          </p:cNvSpPr>
          <p:nvPr>
            <p:ph idx="1"/>
          </p:nvPr>
        </p:nvSpPr>
        <p:spPr>
          <a:xfrm>
            <a:off x="5297762" y="2706624"/>
            <a:ext cx="6251110" cy="3483864"/>
          </a:xfrm>
        </p:spPr>
        <p:txBody>
          <a:bodyPr>
            <a:normAutofit/>
          </a:bodyPr>
          <a:lstStyle/>
          <a:p>
            <a:r>
              <a:rPr lang="en-US" sz="2200" dirty="0"/>
              <a:t>Plasma</a:t>
            </a:r>
          </a:p>
          <a:p>
            <a:r>
              <a:rPr lang="en-US" sz="2200" dirty="0"/>
              <a:t>Buffy Coat</a:t>
            </a:r>
          </a:p>
          <a:p>
            <a:r>
              <a:rPr lang="en-US" sz="2200" dirty="0"/>
              <a:t>Serum</a:t>
            </a:r>
          </a:p>
          <a:p>
            <a:r>
              <a:rPr lang="en-US" sz="2200" dirty="0"/>
              <a:t>Membrane (in Fixed, Fresh Frozen, and </a:t>
            </a:r>
            <a:r>
              <a:rPr lang="en-US" sz="2200" dirty="0" err="1"/>
              <a:t>RNALater</a:t>
            </a:r>
            <a:r>
              <a:rPr lang="en-US" sz="2200" dirty="0"/>
              <a:t>)</a:t>
            </a:r>
          </a:p>
          <a:p>
            <a:r>
              <a:rPr lang="en-US" sz="2200" dirty="0"/>
              <a:t>Dura (in Fixed, Fresh Frozen, and </a:t>
            </a:r>
            <a:r>
              <a:rPr lang="en-US" sz="2200" dirty="0" err="1"/>
              <a:t>RNALater</a:t>
            </a:r>
            <a:r>
              <a:rPr lang="en-US" sz="2200" dirty="0"/>
              <a:t>)</a:t>
            </a:r>
          </a:p>
          <a:p>
            <a:r>
              <a:rPr lang="en-US" sz="2200" dirty="0"/>
              <a:t>Subdural Hematoma Fluid (Frozen)</a:t>
            </a:r>
          </a:p>
          <a:p>
            <a:endParaRPr lang="en-US" sz="2200" dirty="0"/>
          </a:p>
        </p:txBody>
      </p:sp>
    </p:spTree>
    <p:extLst>
      <p:ext uri="{BB962C8B-B14F-4D97-AF65-F5344CB8AC3E}">
        <p14:creationId xmlns:p14="http://schemas.microsoft.com/office/powerpoint/2010/main" val="795449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BCA53-DFC6-B7B6-0438-D4A26254492A}"/>
              </a:ext>
            </a:extLst>
          </p:cNvPr>
          <p:cNvSpPr>
            <a:spLocks noGrp="1"/>
          </p:cNvSpPr>
          <p:nvPr>
            <p:ph type="title"/>
          </p:nvPr>
        </p:nvSpPr>
        <p:spPr>
          <a:xfrm>
            <a:off x="1075767" y="1188637"/>
            <a:ext cx="2988234" cy="4480726"/>
          </a:xfrm>
        </p:spPr>
        <p:txBody>
          <a:bodyPr>
            <a:normAutofit/>
          </a:bodyPr>
          <a:lstStyle/>
          <a:p>
            <a:pPr algn="r"/>
            <a:r>
              <a:rPr lang="en-US" sz="6100" dirty="0"/>
              <a:t>Ordering Kits and Supplies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E2D2BC-3AF0-149D-421B-B41CCD071762}"/>
              </a:ext>
            </a:extLst>
          </p:cNvPr>
          <p:cNvSpPr>
            <a:spLocks noGrp="1"/>
          </p:cNvSpPr>
          <p:nvPr>
            <p:ph idx="1"/>
          </p:nvPr>
        </p:nvSpPr>
        <p:spPr>
          <a:xfrm>
            <a:off x="5255260" y="1648870"/>
            <a:ext cx="4702848" cy="3560260"/>
          </a:xfrm>
        </p:spPr>
        <p:txBody>
          <a:bodyPr anchor="ctr">
            <a:normAutofit/>
          </a:bodyPr>
          <a:lstStyle/>
          <a:p>
            <a:r>
              <a:rPr lang="en-US" sz="2400" dirty="0"/>
              <a:t>Study sites are responsible for ordering study kits from </a:t>
            </a:r>
            <a:r>
              <a:rPr lang="en-US" sz="2400" dirty="0" err="1"/>
              <a:t>BioSEND</a:t>
            </a:r>
            <a:r>
              <a:rPr lang="en-US" sz="2400" dirty="0"/>
              <a:t>.</a:t>
            </a:r>
          </a:p>
          <a:p>
            <a:pPr lvl="1"/>
            <a:r>
              <a:rPr lang="en-US" dirty="0"/>
              <a:t>Sites should proactively confirm kits are on hand in preparation for randomization/rescue surgery.</a:t>
            </a:r>
          </a:p>
          <a:p>
            <a:pPr lvl="1"/>
            <a:r>
              <a:rPr lang="en-US" dirty="0"/>
              <a:t>Sites should allow TWO weeks for kit orders to be processed and delivered.</a:t>
            </a:r>
          </a:p>
          <a:p>
            <a:pPr lvl="1"/>
            <a:r>
              <a:rPr lang="en-US" dirty="0"/>
              <a:t>Details can be found in the </a:t>
            </a:r>
            <a:r>
              <a:rPr lang="en-US" dirty="0" err="1"/>
              <a:t>BioCHESS</a:t>
            </a:r>
            <a:r>
              <a:rPr lang="en-US" dirty="0"/>
              <a:t>/</a:t>
            </a:r>
            <a:r>
              <a:rPr lang="en-US" dirty="0" err="1"/>
              <a:t>BioSend</a:t>
            </a:r>
            <a:r>
              <a:rPr lang="en-US" dirty="0"/>
              <a:t> Manual of Procedures.</a:t>
            </a:r>
          </a:p>
          <a:p>
            <a:pPr lvl="1"/>
            <a:endParaRPr lang="en-US" dirty="0"/>
          </a:p>
        </p:txBody>
      </p:sp>
    </p:spTree>
    <p:extLst>
      <p:ext uri="{BB962C8B-B14F-4D97-AF65-F5344CB8AC3E}">
        <p14:creationId xmlns:p14="http://schemas.microsoft.com/office/powerpoint/2010/main" val="691796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3F0C0-1D38-1D47-454E-CB3C663BFB4D}"/>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Site Required Equipment  (supplied by local site)	</a:t>
            </a:r>
          </a:p>
        </p:txBody>
      </p:sp>
      <p:sp>
        <p:nvSpPr>
          <p:cNvPr id="3" name="Content Placeholder 2">
            <a:extLst>
              <a:ext uri="{FF2B5EF4-FFF2-40B4-BE49-F238E27FC236}">
                <a16:creationId xmlns:a16="http://schemas.microsoft.com/office/drawing/2014/main" id="{1372021C-B407-D8A6-0E21-FC0B359BD1AC}"/>
              </a:ext>
            </a:extLst>
          </p:cNvPr>
          <p:cNvSpPr>
            <a:spLocks noGrp="1"/>
          </p:cNvSpPr>
          <p:nvPr>
            <p:ph sz="half" idx="1"/>
          </p:nvPr>
        </p:nvSpPr>
        <p:spPr>
          <a:xfrm>
            <a:off x="4380855" y="1412489"/>
            <a:ext cx="3427283" cy="4363844"/>
          </a:xfrm>
        </p:spPr>
        <p:txBody>
          <a:bodyPr>
            <a:normAutofit/>
          </a:bodyPr>
          <a:lstStyle/>
          <a:p>
            <a:r>
              <a:rPr lang="en-US" sz="1700" dirty="0"/>
              <a:t>Available at Collection Site:</a:t>
            </a:r>
          </a:p>
          <a:p>
            <a:pPr lvl="1"/>
            <a:r>
              <a:rPr lang="en-US" sz="1700" dirty="0"/>
              <a:t>Personal Protective Equipment (PPE)</a:t>
            </a:r>
          </a:p>
          <a:p>
            <a:pPr lvl="2"/>
            <a:r>
              <a:rPr lang="en-US" sz="1700" dirty="0"/>
              <a:t>Lab coat, nitrile/latex gloves, safety glasses</a:t>
            </a:r>
          </a:p>
          <a:p>
            <a:pPr lvl="1"/>
            <a:r>
              <a:rPr lang="en-US" sz="1700" dirty="0"/>
              <a:t>Tourniquets</a:t>
            </a:r>
          </a:p>
          <a:p>
            <a:pPr lvl="1"/>
            <a:r>
              <a:rPr lang="en-US" sz="1700" dirty="0"/>
              <a:t>Alcohol prep pads</a:t>
            </a:r>
          </a:p>
          <a:p>
            <a:pPr lvl="1"/>
            <a:r>
              <a:rPr lang="en-US" sz="1700" dirty="0"/>
              <a:t>Gauze pads</a:t>
            </a:r>
          </a:p>
          <a:p>
            <a:pPr lvl="1"/>
            <a:r>
              <a:rPr lang="en-US" sz="1700" dirty="0"/>
              <a:t>Bandages</a:t>
            </a:r>
          </a:p>
          <a:p>
            <a:pPr lvl="1"/>
            <a:r>
              <a:rPr lang="en-US" sz="1700" dirty="0"/>
              <a:t>Butterfly needles and hubs</a:t>
            </a:r>
          </a:p>
          <a:p>
            <a:pPr lvl="1"/>
            <a:r>
              <a:rPr lang="en-US" sz="1700" dirty="0"/>
              <a:t>Microcentrifuge tube rack</a:t>
            </a:r>
          </a:p>
          <a:p>
            <a:pPr lvl="1"/>
            <a:r>
              <a:rPr lang="en-US" sz="1700" dirty="0"/>
              <a:t>Test tube rack</a:t>
            </a:r>
          </a:p>
          <a:p>
            <a:pPr lvl="1"/>
            <a:r>
              <a:rPr lang="en-US" sz="1700" dirty="0"/>
              <a:t>Sharp bins and lid</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C714A1E-29DE-EE75-1168-35162A5651C4}"/>
              </a:ext>
            </a:extLst>
          </p:cNvPr>
          <p:cNvSpPr>
            <a:spLocks noGrp="1"/>
          </p:cNvSpPr>
          <p:nvPr>
            <p:ph sz="half" idx="2"/>
          </p:nvPr>
        </p:nvSpPr>
        <p:spPr>
          <a:xfrm>
            <a:off x="8451604" y="1412489"/>
            <a:ext cx="3197701" cy="4363844"/>
          </a:xfrm>
        </p:spPr>
        <p:txBody>
          <a:bodyPr>
            <a:normAutofit/>
          </a:bodyPr>
          <a:lstStyle/>
          <a:p>
            <a:r>
              <a:rPr lang="en-US" sz="2000" dirty="0"/>
              <a:t>Available to process samples:</a:t>
            </a:r>
          </a:p>
          <a:p>
            <a:pPr lvl="1"/>
            <a:r>
              <a:rPr lang="en-US" sz="2000" b="1" dirty="0"/>
              <a:t>Centrifuge</a:t>
            </a:r>
            <a:r>
              <a:rPr lang="en-US" sz="2000" dirty="0"/>
              <a:t> capable of &gt;1500 </a:t>
            </a:r>
            <a:r>
              <a:rPr lang="en-US" sz="2000" dirty="0" err="1"/>
              <a:t>rcf</a:t>
            </a:r>
            <a:r>
              <a:rPr lang="en-US" sz="2000" dirty="0"/>
              <a:t> (1500 x g) with refrigeration to 4° C</a:t>
            </a:r>
          </a:p>
          <a:p>
            <a:pPr lvl="1"/>
            <a:r>
              <a:rPr lang="en-US" sz="2000" b="1" dirty="0"/>
              <a:t>-80° C Freezer</a:t>
            </a:r>
          </a:p>
          <a:p>
            <a:r>
              <a:rPr lang="en-US" sz="2000" dirty="0"/>
              <a:t>Available to Ship specimens:</a:t>
            </a:r>
          </a:p>
          <a:p>
            <a:pPr lvl="1"/>
            <a:r>
              <a:rPr lang="en-US" sz="2000" b="1" dirty="0"/>
              <a:t>Dry ice </a:t>
            </a:r>
            <a:r>
              <a:rPr lang="en-US" sz="2000" dirty="0"/>
              <a:t>(min of 10 </a:t>
            </a:r>
            <a:r>
              <a:rPr lang="en-US" sz="2000" dirty="0" err="1"/>
              <a:t>lbs</a:t>
            </a:r>
            <a:r>
              <a:rPr lang="en-US" sz="2000" dirty="0"/>
              <a:t>/shipment)</a:t>
            </a:r>
          </a:p>
        </p:txBody>
      </p:sp>
    </p:spTree>
    <p:extLst>
      <p:ext uri="{BB962C8B-B14F-4D97-AF65-F5344CB8AC3E}">
        <p14:creationId xmlns:p14="http://schemas.microsoft.com/office/powerpoint/2010/main" val="14648591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46FD8A-EC71-4C85-B301-2F450365F85B}"/>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Blood Collection Order</a:t>
            </a:r>
          </a:p>
        </p:txBody>
      </p:sp>
      <p:graphicFrame>
        <p:nvGraphicFramePr>
          <p:cNvPr id="22" name="Content Placeholder 4">
            <a:extLst>
              <a:ext uri="{FF2B5EF4-FFF2-40B4-BE49-F238E27FC236}">
                <a16:creationId xmlns:a16="http://schemas.microsoft.com/office/drawing/2014/main" id="{30B6158E-80BA-AFCF-6577-33F93E960611}"/>
              </a:ext>
            </a:extLst>
          </p:cNvPr>
          <p:cNvGraphicFramePr>
            <a:graphicFrameLocks noGrp="1"/>
          </p:cNvGraphicFramePr>
          <p:nvPr>
            <p:ph idx="1"/>
            <p:extLst>
              <p:ext uri="{D42A27DB-BD31-4B8C-83A1-F6EECF244321}">
                <p14:modId xmlns:p14="http://schemas.microsoft.com/office/powerpoint/2010/main" val="43088673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453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E04294-D0AD-7C27-F556-026875AC7600}"/>
              </a:ext>
            </a:extLst>
          </p:cNvPr>
          <p:cNvSpPr>
            <a:spLocks noGrp="1"/>
          </p:cNvSpPr>
          <p:nvPr>
            <p:ph type="title" idx="4294967295"/>
          </p:nvPr>
        </p:nvSpPr>
        <p:spPr>
          <a:xfrm>
            <a:off x="0" y="2671763"/>
            <a:ext cx="2879725" cy="3071812"/>
          </a:xfrm>
        </p:spPr>
        <p:txBody>
          <a:bodyPr vert="horz" lIns="91440" tIns="45720" rIns="91440" bIns="45720" rtlCol="0" anchor="t">
            <a:normAutofit/>
          </a:bodyPr>
          <a:lstStyle/>
          <a:p>
            <a:r>
              <a:rPr lang="en-US" sz="4000" kern="1200">
                <a:solidFill>
                  <a:srgbClr val="FFFFFF"/>
                </a:solidFill>
                <a:latin typeface="+mj-lt"/>
                <a:ea typeface="+mj-ea"/>
                <a:cs typeface="+mj-cs"/>
              </a:rPr>
              <a:t>Serum Processing</a:t>
            </a:r>
            <a:endParaRPr lang="en-US" sz="4000" kern="1200" dirty="0">
              <a:solidFill>
                <a:srgbClr val="FFFFFF"/>
              </a:solidFill>
              <a:latin typeface="+mj-lt"/>
              <a:ea typeface="+mj-ea"/>
              <a:cs typeface="+mj-cs"/>
            </a:endParaRPr>
          </a:p>
        </p:txBody>
      </p:sp>
      <p:pic>
        <p:nvPicPr>
          <p:cNvPr id="7" name="Content Placeholder 6" descr="A diagram of a blood test&#10;&#10;Description automatically generated">
            <a:extLst>
              <a:ext uri="{FF2B5EF4-FFF2-40B4-BE49-F238E27FC236}">
                <a16:creationId xmlns:a16="http://schemas.microsoft.com/office/drawing/2014/main" id="{CB0192D6-8207-2D44-40FD-1EFC3EAC0A13}"/>
              </a:ext>
            </a:extLst>
          </p:cNvPr>
          <p:cNvPicPr>
            <a:picLocks noGrp="1" noChangeAspect="1"/>
          </p:cNvPicPr>
          <p:nvPr>
            <p:ph idx="4294967295"/>
          </p:nvPr>
        </p:nvPicPr>
        <p:blipFill rotWithShape="1">
          <a:blip r:embed="rId3"/>
          <a:srcRect t="15889" r="-92" b="16079"/>
          <a:stretch/>
        </p:blipFill>
        <p:spPr>
          <a:xfrm>
            <a:off x="124292" y="302897"/>
            <a:ext cx="11943415" cy="6252206"/>
          </a:xfrm>
          <a:prstGeom prst="rect">
            <a:avLst/>
          </a:prstGeom>
          <a:ln w="76200">
            <a:solidFill>
              <a:schemeClr val="accent1"/>
            </a:solidFill>
          </a:ln>
        </p:spPr>
      </p:pic>
    </p:spTree>
    <p:extLst>
      <p:ext uri="{BB962C8B-B14F-4D97-AF65-F5344CB8AC3E}">
        <p14:creationId xmlns:p14="http://schemas.microsoft.com/office/powerpoint/2010/main" val="23269015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3C4B93-54BC-C4B7-4FFB-5C02CD30AC63}"/>
              </a:ext>
            </a:extLst>
          </p:cNvPr>
          <p:cNvSpPr>
            <a:spLocks noGrp="1"/>
          </p:cNvSpPr>
          <p:nvPr>
            <p:ph type="title"/>
          </p:nvPr>
        </p:nvSpPr>
        <p:spPr/>
        <p:txBody>
          <a:bodyPr vert="horz" lIns="91440" tIns="45720" rIns="91440" bIns="45720" rtlCol="0" anchor="t">
            <a:normAutofit/>
          </a:bodyPr>
          <a:lstStyle/>
          <a:p>
            <a:r>
              <a:rPr lang="en-US" sz="4000" kern="1200" dirty="0">
                <a:solidFill>
                  <a:srgbClr val="FFFFFF"/>
                </a:solidFill>
                <a:latin typeface="+mj-lt"/>
                <a:ea typeface="+mj-ea"/>
                <a:cs typeface="+mj-cs"/>
              </a:rPr>
              <a:t>EDTA (Plasma) Processing</a:t>
            </a:r>
          </a:p>
        </p:txBody>
      </p:sp>
      <p:pic>
        <p:nvPicPr>
          <p:cNvPr id="5" name="Content Placeholder 4" descr="A diagram of blood samples&#10;&#10;Description automatically generated">
            <a:extLst>
              <a:ext uri="{FF2B5EF4-FFF2-40B4-BE49-F238E27FC236}">
                <a16:creationId xmlns:a16="http://schemas.microsoft.com/office/drawing/2014/main" id="{1128850E-0E83-CF6C-4E4B-D5A60ADAF149}"/>
              </a:ext>
            </a:extLst>
          </p:cNvPr>
          <p:cNvPicPr>
            <a:picLocks noGrp="1" noChangeAspect="1"/>
          </p:cNvPicPr>
          <p:nvPr>
            <p:ph idx="4294967295"/>
          </p:nvPr>
        </p:nvPicPr>
        <p:blipFill rotWithShape="1">
          <a:blip r:embed="rId2"/>
          <a:srcRect t="16429" r="488" b="20178"/>
          <a:stretch/>
        </p:blipFill>
        <p:spPr>
          <a:xfrm>
            <a:off x="97869" y="588200"/>
            <a:ext cx="11996262" cy="5904675"/>
          </a:xfrm>
          <a:prstGeom prst="rect">
            <a:avLst/>
          </a:prstGeom>
          <a:ln w="76200">
            <a:solidFill>
              <a:srgbClr val="0070C0"/>
            </a:solidFill>
          </a:ln>
        </p:spPr>
      </p:pic>
    </p:spTree>
    <p:extLst>
      <p:ext uri="{BB962C8B-B14F-4D97-AF65-F5344CB8AC3E}">
        <p14:creationId xmlns:p14="http://schemas.microsoft.com/office/powerpoint/2010/main" val="23171192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44235A-7F85-E99E-7D1F-2F9105C58DE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Membrane and Dura Collection </a:t>
            </a:r>
          </a:p>
        </p:txBody>
      </p:sp>
      <p:sp>
        <p:nvSpPr>
          <p:cNvPr id="3" name="Content Placeholder 2">
            <a:extLst>
              <a:ext uri="{FF2B5EF4-FFF2-40B4-BE49-F238E27FC236}">
                <a16:creationId xmlns:a16="http://schemas.microsoft.com/office/drawing/2014/main" id="{4D0B567B-D40A-7B3A-C2F4-21DBCD35F75A}"/>
              </a:ext>
            </a:extLst>
          </p:cNvPr>
          <p:cNvSpPr>
            <a:spLocks noGrp="1"/>
          </p:cNvSpPr>
          <p:nvPr>
            <p:ph idx="1"/>
          </p:nvPr>
        </p:nvSpPr>
        <p:spPr>
          <a:xfrm>
            <a:off x="1371599" y="2318197"/>
            <a:ext cx="9724031" cy="3683358"/>
          </a:xfrm>
        </p:spPr>
        <p:txBody>
          <a:bodyPr anchor="ctr">
            <a:normAutofit/>
          </a:bodyPr>
          <a:lstStyle/>
          <a:p>
            <a:r>
              <a:rPr lang="en-US" sz="2000" dirty="0"/>
              <a:t>Once the membrane and dura samples have been surgically retrieved, split each sample into 3 sections as follows:</a:t>
            </a:r>
          </a:p>
          <a:p>
            <a:pPr marL="914400" lvl="1" indent="-457200">
              <a:buFont typeface="+mj-lt"/>
              <a:buAutoNum type="arabicPeriod"/>
            </a:pPr>
            <a:r>
              <a:rPr lang="en-US" sz="2000" dirty="0"/>
              <a:t>Placed in the prefilled formalin (submerged completely) and shipped to Indiana University ambient. </a:t>
            </a:r>
          </a:p>
          <a:p>
            <a:pPr lvl="2"/>
            <a:r>
              <a:rPr lang="en-US" b="1" dirty="0"/>
              <a:t>Please see </a:t>
            </a:r>
            <a:r>
              <a:rPr lang="en-US" b="1" dirty="0" err="1"/>
              <a:t>BioSend</a:t>
            </a:r>
            <a:r>
              <a:rPr lang="en-US" b="1" dirty="0"/>
              <a:t> Manual of Procedures for ambient shipping details.</a:t>
            </a:r>
          </a:p>
          <a:p>
            <a:pPr marL="914400" lvl="1" indent="-457200">
              <a:buFont typeface="+mj-lt"/>
              <a:buAutoNum type="arabicPeriod"/>
            </a:pPr>
            <a:r>
              <a:rPr lang="en-US" sz="2000" dirty="0"/>
              <a:t>Placed in the prefilled </a:t>
            </a:r>
            <a:r>
              <a:rPr lang="en-US" sz="2000" dirty="0" err="1"/>
              <a:t>RNALater</a:t>
            </a:r>
            <a:r>
              <a:rPr lang="en-US" sz="2000" dirty="0"/>
              <a:t> tube (submerged completely) and freeze this sample in a -80° freezer. </a:t>
            </a:r>
          </a:p>
          <a:p>
            <a:pPr marL="914400" lvl="1" indent="-457200">
              <a:buFont typeface="+mj-lt"/>
              <a:buAutoNum type="arabicPeriod"/>
            </a:pPr>
            <a:r>
              <a:rPr lang="en-US" sz="2000" dirty="0"/>
              <a:t>Last section should be flash frozen and placed in the final green-top tube. </a:t>
            </a:r>
          </a:p>
          <a:p>
            <a:pPr lvl="2"/>
            <a:r>
              <a:rPr lang="en-US" dirty="0"/>
              <a:t>If liquid nitrogen is not available; alternatively, the section can be placed in the container and frozen at -80°. </a:t>
            </a:r>
          </a:p>
        </p:txBody>
      </p:sp>
    </p:spTree>
    <p:extLst>
      <p:ext uri="{BB962C8B-B14F-4D97-AF65-F5344CB8AC3E}">
        <p14:creationId xmlns:p14="http://schemas.microsoft.com/office/powerpoint/2010/main" val="5393453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A6F4C-3D79-042D-7EDC-0D1D21CA8E4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Subdural Hematoma Fluid Collection	</a:t>
            </a:r>
          </a:p>
        </p:txBody>
      </p:sp>
      <p:sp>
        <p:nvSpPr>
          <p:cNvPr id="3" name="Content Placeholder 2">
            <a:extLst>
              <a:ext uri="{FF2B5EF4-FFF2-40B4-BE49-F238E27FC236}">
                <a16:creationId xmlns:a16="http://schemas.microsoft.com/office/drawing/2014/main" id="{E3A885C9-EFEF-DB1D-6B89-63929F605D4E}"/>
              </a:ext>
            </a:extLst>
          </p:cNvPr>
          <p:cNvSpPr>
            <a:spLocks noGrp="1"/>
          </p:cNvSpPr>
          <p:nvPr>
            <p:ph idx="1"/>
          </p:nvPr>
        </p:nvSpPr>
        <p:spPr>
          <a:xfrm>
            <a:off x="1371599" y="2318197"/>
            <a:ext cx="9724031" cy="3683358"/>
          </a:xfrm>
        </p:spPr>
        <p:txBody>
          <a:bodyPr anchor="ctr">
            <a:normAutofit/>
          </a:bodyPr>
          <a:lstStyle/>
          <a:p>
            <a:r>
              <a:rPr lang="en-US" sz="2000" dirty="0"/>
              <a:t>Collect subdural hematoma fluid into sterile 15ml individually wrapped conical and freeze upright in -80 freezer.</a:t>
            </a:r>
          </a:p>
          <a:p>
            <a:pPr lvl="1"/>
            <a:r>
              <a:rPr lang="en-US" sz="2000" dirty="0"/>
              <a:t>Important to note: </a:t>
            </a:r>
          </a:p>
          <a:p>
            <a:pPr lvl="2"/>
            <a:r>
              <a:rPr lang="en-US" dirty="0"/>
              <a:t>Do not collect more than 14ml of fluid in the tube, as overfilled may leak or burst when freezing. </a:t>
            </a:r>
          </a:p>
        </p:txBody>
      </p:sp>
    </p:spTree>
    <p:extLst>
      <p:ext uri="{BB962C8B-B14F-4D97-AF65-F5344CB8AC3E}">
        <p14:creationId xmlns:p14="http://schemas.microsoft.com/office/powerpoint/2010/main" val="145548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E31B3-2C50-16DD-A6C4-3A0FD7EC1752}"/>
              </a:ext>
            </a:extLst>
          </p:cNvPr>
          <p:cNvSpPr>
            <a:spLocks noGrp="1"/>
          </p:cNvSpPr>
          <p:nvPr>
            <p:ph type="title"/>
          </p:nvPr>
        </p:nvSpPr>
        <p:spPr>
          <a:xfrm>
            <a:off x="888631" y="2533135"/>
            <a:ext cx="3498979" cy="1643449"/>
          </a:xfrm>
        </p:spPr>
        <p:txBody>
          <a:bodyPr>
            <a:normAutofit fontScale="90000"/>
          </a:bodyPr>
          <a:lstStyle/>
          <a:p>
            <a:br>
              <a:rPr lang="en-US" sz="4400" dirty="0"/>
            </a:br>
            <a:r>
              <a:rPr lang="en-US" sz="4400" dirty="0"/>
              <a:t>Exclusion Criteria</a:t>
            </a:r>
            <a:br>
              <a:rPr lang="en-US" dirty="0"/>
            </a:br>
            <a:endParaRPr lang="en-US" sz="1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CC48956-1DAC-8970-C84C-C9BB8813B091}"/>
              </a:ext>
            </a:extLst>
          </p:cNvPr>
          <p:cNvSpPr>
            <a:spLocks noGrp="1"/>
          </p:cNvSpPr>
          <p:nvPr>
            <p:ph idx="1"/>
          </p:nvPr>
        </p:nvSpPr>
        <p:spPr>
          <a:xfrm>
            <a:off x="5118447" y="803185"/>
            <a:ext cx="6632829" cy="5684111"/>
          </a:xfrm>
        </p:spPr>
        <p:txBody>
          <a:bodyPr>
            <a:noAutofit/>
          </a:bodyPr>
          <a:lstStyle/>
          <a:p>
            <a:pPr marL="342900" marR="0" lvl="0" indent="-342900">
              <a:lnSpc>
                <a:spcPct val="107000"/>
              </a:lnSpc>
              <a:spcBef>
                <a:spcPts val="0"/>
              </a:spcBef>
              <a:spcAft>
                <a:spcPts val="0"/>
              </a:spcAft>
              <a:buSzPct val="85000"/>
              <a:buFont typeface="+mj-lt"/>
              <a:buAutoNum type="arabicPeriod" startAt="6"/>
            </a:pPr>
            <a:r>
              <a:rPr lang="en-US" dirty="0">
                <a:effectLst/>
                <a:ea typeface="Arial" panose="020B0604020202020204" pitchFamily="34" charset="0"/>
                <a:cs typeface="Arial" panose="020B0604020202020204" pitchFamily="34" charset="0"/>
              </a:rPr>
              <a:t>Unable to withhold all antiplatelet agents or OACs for the first 7 days after randomization.</a:t>
            </a:r>
          </a:p>
          <a:p>
            <a:pPr marL="342900" marR="0" lvl="0" indent="-342900">
              <a:lnSpc>
                <a:spcPct val="107000"/>
              </a:lnSpc>
              <a:spcBef>
                <a:spcPts val="0"/>
              </a:spcBef>
              <a:spcAft>
                <a:spcPts val="0"/>
              </a:spcAft>
              <a:buSzPct val="85000"/>
              <a:buFont typeface="+mj-lt"/>
              <a:buAutoNum type="arabicPeriod" startAt="6"/>
            </a:pPr>
            <a:r>
              <a:rPr lang="en-US" dirty="0">
                <a:effectLst/>
                <a:ea typeface="Arial" panose="020B0604020202020204" pitchFamily="34" charset="0"/>
                <a:cs typeface="Arial" panose="020B0604020202020204" pitchFamily="34" charset="0"/>
              </a:rPr>
              <a:t>Indication that withdrawal of care will be implemented for the qualifying SDH.</a:t>
            </a:r>
          </a:p>
          <a:p>
            <a:pPr marL="342900" marR="0" lvl="0" indent="-342900">
              <a:lnSpc>
                <a:spcPct val="107000"/>
              </a:lnSpc>
              <a:spcBef>
                <a:spcPts val="0"/>
              </a:spcBef>
              <a:spcAft>
                <a:spcPts val="0"/>
              </a:spcAft>
              <a:buSzPct val="85000"/>
              <a:buFont typeface="+mj-lt"/>
              <a:buAutoNum type="arabicPeriod" startAt="6"/>
            </a:pPr>
            <a:r>
              <a:rPr lang="en-US" dirty="0">
                <a:effectLst/>
                <a:ea typeface="Arial" panose="020B0604020202020204" pitchFamily="34" charset="0"/>
                <a:cs typeface="Arial" panose="020B0604020202020204" pitchFamily="34" charset="0"/>
              </a:rPr>
              <a:t>Prior surgical treatment for CSDH if the surgery is less than 30 days prior to randomization.  </a:t>
            </a:r>
          </a:p>
          <a:p>
            <a:pPr marL="342900" marR="0" lvl="0" indent="-342900">
              <a:lnSpc>
                <a:spcPct val="107000"/>
              </a:lnSpc>
              <a:spcBef>
                <a:spcPts val="0"/>
              </a:spcBef>
              <a:spcAft>
                <a:spcPts val="0"/>
              </a:spcAft>
              <a:buSzPct val="85000"/>
              <a:buFont typeface="+mj-lt"/>
              <a:buAutoNum type="arabicPeriod" startAt="6"/>
            </a:pPr>
            <a:r>
              <a:rPr lang="en-US" dirty="0">
                <a:effectLst/>
                <a:ea typeface="Arial" panose="020B0604020202020204" pitchFamily="34" charset="0"/>
                <a:cs typeface="Arial" panose="020B0604020202020204" pitchFamily="34" charset="0"/>
              </a:rPr>
              <a:t>On tranexamic acid.</a:t>
            </a:r>
          </a:p>
          <a:p>
            <a:pPr marL="342900" marR="0" lvl="0" indent="-342900">
              <a:lnSpc>
                <a:spcPct val="107000"/>
              </a:lnSpc>
              <a:spcBef>
                <a:spcPts val="0"/>
              </a:spcBef>
              <a:spcAft>
                <a:spcPts val="0"/>
              </a:spcAft>
              <a:buSzPct val="85000"/>
              <a:buFont typeface="+mj-lt"/>
              <a:buAutoNum type="arabicPeriod" startAt="6"/>
            </a:pPr>
            <a:r>
              <a:rPr lang="en-US" dirty="0">
                <a:effectLst/>
                <a:ea typeface="Arial" panose="020B0604020202020204" pitchFamily="34" charset="0"/>
                <a:cs typeface="Arial" panose="020B0604020202020204" pitchFamily="34" charset="0"/>
              </a:rPr>
              <a:t>Platelet count of &lt;100,000 per microliter refractory to transfusion.</a:t>
            </a:r>
          </a:p>
          <a:p>
            <a:pPr marL="342900" marR="0" lvl="0" indent="-342900">
              <a:lnSpc>
                <a:spcPct val="107000"/>
              </a:lnSpc>
              <a:spcBef>
                <a:spcPts val="0"/>
              </a:spcBef>
              <a:spcAft>
                <a:spcPts val="0"/>
              </a:spcAft>
              <a:buSzPct val="85000"/>
              <a:buFont typeface="+mj-lt"/>
              <a:buAutoNum type="arabicPeriod" startAt="6"/>
            </a:pPr>
            <a:r>
              <a:rPr lang="en-US" dirty="0">
                <a:effectLst/>
                <a:ea typeface="Arial" panose="020B0604020202020204" pitchFamily="34" charset="0"/>
                <a:cs typeface="Arial" panose="020B0604020202020204" pitchFamily="34" charset="0"/>
              </a:rPr>
              <a:t>Coagulopathy that cannot be corrected to an INR of ≤1.5.</a:t>
            </a:r>
          </a:p>
        </p:txBody>
      </p:sp>
      <p:sp>
        <p:nvSpPr>
          <p:cNvPr id="2" name="TextBox 1">
            <a:extLst>
              <a:ext uri="{FF2B5EF4-FFF2-40B4-BE49-F238E27FC236}">
                <a16:creationId xmlns:a16="http://schemas.microsoft.com/office/drawing/2014/main" id="{D301E68D-0757-9740-E624-75C14DD9CE1D}"/>
              </a:ext>
            </a:extLst>
          </p:cNvPr>
          <p:cNvSpPr txBox="1"/>
          <p:nvPr/>
        </p:nvSpPr>
        <p:spPr>
          <a:xfrm>
            <a:off x="1723446" y="3899585"/>
            <a:ext cx="1829347" cy="276999"/>
          </a:xfrm>
          <a:prstGeom prst="rect">
            <a:avLst/>
          </a:prstGeom>
          <a:noFill/>
        </p:spPr>
        <p:txBody>
          <a:bodyPr wrap="none" rtlCol="0">
            <a:spAutoFit/>
          </a:bodyPr>
          <a:lstStyle/>
          <a:p>
            <a:r>
              <a:rPr lang="en-US" sz="1200" dirty="0">
                <a:solidFill>
                  <a:srgbClr val="AE3B3A"/>
                </a:solidFill>
              </a:rPr>
              <a:t>Continued on next slide:</a:t>
            </a:r>
          </a:p>
        </p:txBody>
      </p:sp>
    </p:spTree>
    <p:extLst>
      <p:ext uri="{BB962C8B-B14F-4D97-AF65-F5344CB8AC3E}">
        <p14:creationId xmlns:p14="http://schemas.microsoft.com/office/powerpoint/2010/main" val="16099209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66DC-C57A-4BB1-CB02-21F89C51FB2F}"/>
              </a:ext>
            </a:extLst>
          </p:cNvPr>
          <p:cNvSpPr>
            <a:spLocks noGrp="1"/>
          </p:cNvSpPr>
          <p:nvPr>
            <p:ph type="title"/>
          </p:nvPr>
        </p:nvSpPr>
        <p:spPr/>
        <p:txBody>
          <a:bodyPr/>
          <a:lstStyle/>
          <a:p>
            <a:r>
              <a:rPr lang="en-US" dirty="0"/>
              <a:t>Sample Record and Shipment Notification Form</a:t>
            </a:r>
          </a:p>
        </p:txBody>
      </p:sp>
      <p:sp>
        <p:nvSpPr>
          <p:cNvPr id="3" name="Content Placeholder 2">
            <a:extLst>
              <a:ext uri="{FF2B5EF4-FFF2-40B4-BE49-F238E27FC236}">
                <a16:creationId xmlns:a16="http://schemas.microsoft.com/office/drawing/2014/main" id="{063A6D8A-0129-D29F-BF58-8F3ADB567282}"/>
              </a:ext>
            </a:extLst>
          </p:cNvPr>
          <p:cNvSpPr>
            <a:spLocks noGrp="1"/>
          </p:cNvSpPr>
          <p:nvPr>
            <p:ph idx="1"/>
          </p:nvPr>
        </p:nvSpPr>
        <p:spPr/>
        <p:txBody>
          <a:bodyPr/>
          <a:lstStyle/>
          <a:p>
            <a:r>
              <a:rPr lang="en-US" dirty="0"/>
              <a:t>Appendix I must be completed the day that samples are collected to capture information related to sample collection and processing. </a:t>
            </a:r>
          </a:p>
          <a:p>
            <a:r>
              <a:rPr lang="en-US" dirty="0"/>
              <a:t>This form includes information that will be used to reconcile sample collection and receipt. </a:t>
            </a:r>
          </a:p>
          <a:p>
            <a:r>
              <a:rPr lang="en-US" dirty="0"/>
              <a:t>All sample shipments to </a:t>
            </a:r>
            <a:r>
              <a:rPr lang="en-US" dirty="0" err="1"/>
              <a:t>BioSEND</a:t>
            </a:r>
            <a:r>
              <a:rPr lang="en-US" dirty="0"/>
              <a:t> must include the shipment notification Form(s).</a:t>
            </a:r>
          </a:p>
          <a:p>
            <a:pPr lvl="1"/>
            <a:r>
              <a:rPr lang="en-US" dirty="0"/>
              <a:t>Emailed to </a:t>
            </a:r>
            <a:r>
              <a:rPr lang="en-US" dirty="0">
                <a:hlinkClick r:id="rId2"/>
              </a:rPr>
              <a:t>BioSEND@iu.edu</a:t>
            </a:r>
            <a:r>
              <a:rPr lang="en-US" dirty="0"/>
              <a:t> at the time the samples are being shipped</a:t>
            </a:r>
          </a:p>
          <a:p>
            <a:pPr lvl="1"/>
            <a:r>
              <a:rPr lang="en-US" dirty="0"/>
              <a:t>Included in the shipment with the samples. </a:t>
            </a:r>
          </a:p>
        </p:txBody>
      </p:sp>
    </p:spTree>
    <p:extLst>
      <p:ext uri="{BB962C8B-B14F-4D97-AF65-F5344CB8AC3E}">
        <p14:creationId xmlns:p14="http://schemas.microsoft.com/office/powerpoint/2010/main" val="12041241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0D5D9-D226-0502-4304-FEB7B7884D1F}"/>
              </a:ext>
            </a:extLst>
          </p:cNvPr>
          <p:cNvSpPr>
            <a:spLocks noGrp="1"/>
          </p:cNvSpPr>
          <p:nvPr>
            <p:ph type="title"/>
          </p:nvPr>
        </p:nvSpPr>
        <p:spPr>
          <a:xfrm>
            <a:off x="1075767" y="1188637"/>
            <a:ext cx="2988234" cy="4480726"/>
          </a:xfrm>
        </p:spPr>
        <p:txBody>
          <a:bodyPr>
            <a:normAutofit/>
          </a:bodyPr>
          <a:lstStyle/>
          <a:p>
            <a:pPr algn="r"/>
            <a:r>
              <a:rPr lang="en-US" sz="5100"/>
              <a:t>Packaging and Shipping</a:t>
            </a:r>
          </a:p>
        </p:txBody>
      </p:sp>
      <p:cxnSp>
        <p:nvCxnSpPr>
          <p:cNvPr id="21" name="Straight Connector 2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6398ACC-5D1D-BE72-0F7B-CA592D89C66D}"/>
              </a:ext>
            </a:extLst>
          </p:cNvPr>
          <p:cNvSpPr>
            <a:spLocks noGrp="1"/>
          </p:cNvSpPr>
          <p:nvPr>
            <p:ph idx="1"/>
          </p:nvPr>
        </p:nvSpPr>
        <p:spPr>
          <a:xfrm>
            <a:off x="5255259" y="1648870"/>
            <a:ext cx="5445685" cy="3560260"/>
          </a:xfrm>
        </p:spPr>
        <p:txBody>
          <a:bodyPr anchor="ctr">
            <a:normAutofit fontScale="92500"/>
          </a:bodyPr>
          <a:lstStyle/>
          <a:p>
            <a:r>
              <a:rPr lang="en-US" sz="2400" dirty="0"/>
              <a:t>All study personnel responsible for shipping should be certified in biospecimen shipping. </a:t>
            </a:r>
          </a:p>
          <a:p>
            <a:pPr lvl="1"/>
            <a:r>
              <a:rPr lang="en-US" dirty="0"/>
              <a:t>If not available at your University, training and certification is available through the CITI training site (“Shipping and Transport of Regulated Biological Materials” </a:t>
            </a:r>
          </a:p>
          <a:p>
            <a:r>
              <a:rPr lang="en-US" dirty="0"/>
              <a:t>Frozen shipped samples must be shipped Monday-Wednesday only. </a:t>
            </a:r>
          </a:p>
          <a:p>
            <a:r>
              <a:rPr lang="en-US" dirty="0"/>
              <a:t>Ambient shipped samples must be shipped Monday-Thursday. </a:t>
            </a:r>
          </a:p>
          <a:p>
            <a:pPr lvl="1"/>
            <a:endParaRPr lang="en-US" dirty="0"/>
          </a:p>
        </p:txBody>
      </p:sp>
    </p:spTree>
    <p:extLst>
      <p:ext uri="{BB962C8B-B14F-4D97-AF65-F5344CB8AC3E}">
        <p14:creationId xmlns:p14="http://schemas.microsoft.com/office/powerpoint/2010/main" val="6439146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97263-4DBA-143B-3EEB-996CB5ACB44A}"/>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BioCHESS and CHESS Considerations	</a:t>
            </a:r>
          </a:p>
        </p:txBody>
      </p:sp>
      <p:sp>
        <p:nvSpPr>
          <p:cNvPr id="3" name="Content Placeholder 2">
            <a:extLst>
              <a:ext uri="{FF2B5EF4-FFF2-40B4-BE49-F238E27FC236}">
                <a16:creationId xmlns:a16="http://schemas.microsoft.com/office/drawing/2014/main" id="{B50D57D7-1F9F-30C4-A49D-FA70CCBCCF30}"/>
              </a:ext>
            </a:extLst>
          </p:cNvPr>
          <p:cNvSpPr>
            <a:spLocks noGrp="1"/>
          </p:cNvSpPr>
          <p:nvPr>
            <p:ph idx="1"/>
          </p:nvPr>
        </p:nvSpPr>
        <p:spPr>
          <a:xfrm>
            <a:off x="1371599" y="2318197"/>
            <a:ext cx="9724031" cy="3683358"/>
          </a:xfrm>
        </p:spPr>
        <p:txBody>
          <a:bodyPr anchor="ctr">
            <a:normAutofit/>
          </a:bodyPr>
          <a:lstStyle/>
          <a:p>
            <a:r>
              <a:rPr lang="en-US" sz="2000" dirty="0" err="1"/>
              <a:t>BioCHESS</a:t>
            </a:r>
            <a:r>
              <a:rPr lang="en-US" sz="2000" dirty="0"/>
              <a:t> is optional participation for CHESS subjects.</a:t>
            </a:r>
          </a:p>
          <a:p>
            <a:r>
              <a:rPr lang="en-US" sz="2000" dirty="0" err="1"/>
              <a:t>BioCHESS</a:t>
            </a:r>
            <a:r>
              <a:rPr lang="en-US" sz="2000" dirty="0"/>
              <a:t> is optional participation for CHESS clinical sites.</a:t>
            </a:r>
          </a:p>
          <a:p>
            <a:pPr lvl="1"/>
            <a:r>
              <a:rPr lang="en-US" sz="2000" dirty="0"/>
              <a:t>Please review requirements carefully and determine feasibility at your individual institutions. </a:t>
            </a:r>
          </a:p>
          <a:p>
            <a:r>
              <a:rPr lang="en-US" sz="2000" dirty="0"/>
              <a:t>Sites will be compensated an additional $500/consented subject with samples adequately collected, processed, and upon confirmation samples are received by </a:t>
            </a:r>
            <a:r>
              <a:rPr lang="en-US" sz="2000" dirty="0" err="1"/>
              <a:t>BioSEND</a:t>
            </a:r>
            <a:r>
              <a:rPr lang="en-US" sz="2000" dirty="0"/>
              <a:t>. </a:t>
            </a:r>
          </a:p>
        </p:txBody>
      </p:sp>
    </p:spTree>
    <p:extLst>
      <p:ext uri="{BB962C8B-B14F-4D97-AF65-F5344CB8AC3E}">
        <p14:creationId xmlns:p14="http://schemas.microsoft.com/office/powerpoint/2010/main" val="17698806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698219"/>
            <a:ext cx="10880570" cy="3400653"/>
          </a:xfrm>
        </p:spPr>
        <p:txBody>
          <a:bodyPr>
            <a:normAutofit/>
          </a:bodyPr>
          <a:lstStyle/>
          <a:p>
            <a:pPr algn="ctr"/>
            <a:br>
              <a:rPr lang="en-US" sz="5400" b="1" dirty="0"/>
            </a:br>
            <a:r>
              <a:rPr lang="en-US" sz="5400" b="1" dirty="0"/>
              <a:t>Safety Reporting</a:t>
            </a:r>
            <a:endParaRPr lang="en-US" sz="5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3F68572-5382-76A3-C4D5-D27A63C955BE}"/>
              </a:ext>
            </a:extLst>
          </p:cNvPr>
          <p:cNvSpPr txBox="1">
            <a:spLocks/>
          </p:cNvSpPr>
          <p:nvPr/>
        </p:nvSpPr>
        <p:spPr>
          <a:xfrm>
            <a:off x="655715" y="3530668"/>
            <a:ext cx="10880570" cy="1694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AE3B3A"/>
                </a:solidFill>
                <a:latin typeface="Calibri" panose="020F0502020204030204" pitchFamily="34" charset="0"/>
                <a:ea typeface="+mj-ea"/>
                <a:cs typeface="Calibri" panose="020F0502020204030204" pitchFamily="34" charset="0"/>
              </a:defRPr>
            </a:lvl1pPr>
          </a:lstStyle>
          <a:p>
            <a:pPr algn="ctr"/>
            <a:endParaRPr lang="en-US" sz="3200" dirty="0">
              <a:solidFill>
                <a:schemeClr val="tx1"/>
              </a:solidFill>
            </a:endParaRPr>
          </a:p>
        </p:txBody>
      </p:sp>
    </p:spTree>
    <p:extLst>
      <p:ext uri="{BB962C8B-B14F-4D97-AF65-F5344CB8AC3E}">
        <p14:creationId xmlns:p14="http://schemas.microsoft.com/office/powerpoint/2010/main" val="17819240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190A2-6129-9437-2A53-8C86F0B48EE4}"/>
              </a:ext>
            </a:extLst>
          </p:cNvPr>
          <p:cNvSpPr>
            <a:spLocks noGrp="1"/>
          </p:cNvSpPr>
          <p:nvPr>
            <p:ph type="title"/>
          </p:nvPr>
        </p:nvSpPr>
        <p:spPr/>
        <p:txBody>
          <a:bodyPr/>
          <a:lstStyle/>
          <a:p>
            <a:r>
              <a:rPr lang="en-US" dirty="0"/>
              <a:t>What is an AE?</a:t>
            </a:r>
          </a:p>
        </p:txBody>
      </p:sp>
      <p:sp>
        <p:nvSpPr>
          <p:cNvPr id="6" name="Content Placeholder 5">
            <a:extLst>
              <a:ext uri="{FF2B5EF4-FFF2-40B4-BE49-F238E27FC236}">
                <a16:creationId xmlns:a16="http://schemas.microsoft.com/office/drawing/2014/main" id="{787D2FC9-246F-4B2C-32BB-03E4074BB040}"/>
              </a:ext>
            </a:extLst>
          </p:cNvPr>
          <p:cNvSpPr>
            <a:spLocks noGrp="1"/>
          </p:cNvSpPr>
          <p:nvPr>
            <p:ph idx="1"/>
          </p:nvPr>
        </p:nvSpPr>
        <p:spPr/>
        <p:txBody>
          <a:bodyPr>
            <a:normAutofit/>
          </a:bodyPr>
          <a:lstStyle/>
          <a:p>
            <a:r>
              <a:rPr lang="en-US" dirty="0"/>
              <a:t>Any untoward medical occurrence, whether or not it is considered related to the study intervention</a:t>
            </a:r>
          </a:p>
          <a:p>
            <a:r>
              <a:rPr lang="en-US" dirty="0"/>
              <a:t>Can be any unfavorable and unintended symptom, sign, disease or clinically significant abnormal test result occurring during the study, which was either not present at baseline, or if present, worsened during the study in terms of either severity or frequency</a:t>
            </a:r>
          </a:p>
          <a:p>
            <a:r>
              <a:rPr lang="en-US" dirty="0"/>
              <a:t>Not AEs:</a:t>
            </a:r>
          </a:p>
          <a:p>
            <a:pPr lvl="1"/>
            <a:r>
              <a:rPr lang="en-US" dirty="0"/>
              <a:t>Events existing at Baseline, unless they worsen in severity or frequency during the study</a:t>
            </a:r>
          </a:p>
          <a:p>
            <a:pPr lvl="1"/>
            <a:r>
              <a:rPr lang="en-US" dirty="0"/>
              <a:t>Pre-existing conditions that are discovered after Baseline– document as medical history  </a:t>
            </a:r>
          </a:p>
          <a:p>
            <a:pPr lvl="1"/>
            <a:r>
              <a:rPr lang="en-US" dirty="0"/>
              <a:t>Surgery, intubation, etc. are not AEs but rather actions taken for AEs</a:t>
            </a:r>
          </a:p>
          <a:p>
            <a:endParaRPr lang="en-US" dirty="0"/>
          </a:p>
        </p:txBody>
      </p:sp>
    </p:spTree>
    <p:extLst>
      <p:ext uri="{BB962C8B-B14F-4D97-AF65-F5344CB8AC3E}">
        <p14:creationId xmlns:p14="http://schemas.microsoft.com/office/powerpoint/2010/main" val="9965604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190A2-6129-9437-2A53-8C86F0B48EE4}"/>
              </a:ext>
            </a:extLst>
          </p:cNvPr>
          <p:cNvSpPr>
            <a:spLocks noGrp="1"/>
          </p:cNvSpPr>
          <p:nvPr>
            <p:ph type="title"/>
          </p:nvPr>
        </p:nvSpPr>
        <p:spPr/>
        <p:txBody>
          <a:bodyPr/>
          <a:lstStyle/>
          <a:p>
            <a:r>
              <a:rPr lang="en-US" dirty="0"/>
              <a:t>AE Reporting</a:t>
            </a:r>
          </a:p>
        </p:txBody>
      </p:sp>
      <p:sp>
        <p:nvSpPr>
          <p:cNvPr id="6" name="Content Placeholder 5">
            <a:extLst>
              <a:ext uri="{FF2B5EF4-FFF2-40B4-BE49-F238E27FC236}">
                <a16:creationId xmlns:a16="http://schemas.microsoft.com/office/drawing/2014/main" id="{787D2FC9-246F-4B2C-32BB-03E4074BB040}"/>
              </a:ext>
            </a:extLst>
          </p:cNvPr>
          <p:cNvSpPr>
            <a:spLocks noGrp="1"/>
          </p:cNvSpPr>
          <p:nvPr>
            <p:ph idx="1"/>
          </p:nvPr>
        </p:nvSpPr>
        <p:spPr/>
        <p:txBody>
          <a:bodyPr>
            <a:normAutofit lnSpcReduction="10000"/>
          </a:bodyPr>
          <a:lstStyle/>
          <a:p>
            <a:r>
              <a:rPr lang="en-US" sz="2800" dirty="0"/>
              <a:t>All AEs reported will be recorded on the AE CRF throughout the entire duration of the study (from randomization through the 180-day visit/EOS)</a:t>
            </a:r>
          </a:p>
          <a:p>
            <a:pPr marL="0" indent="0">
              <a:buNone/>
            </a:pPr>
            <a:endParaRPr lang="en-US" dirty="0"/>
          </a:p>
          <a:p>
            <a:pPr marL="0" indent="0">
              <a:buNone/>
            </a:pPr>
            <a:endParaRPr lang="en-US" dirty="0"/>
          </a:p>
          <a:p>
            <a:endParaRPr lang="en-US" dirty="0"/>
          </a:p>
          <a:p>
            <a:r>
              <a:rPr lang="en-US" sz="2800" dirty="0"/>
              <a:t>AEs will be assessed at the time they occur (or are discovered) and are followed until resolution/EOS</a:t>
            </a:r>
          </a:p>
          <a:p>
            <a:r>
              <a:rPr lang="en-US" sz="2800" dirty="0"/>
              <a:t>The Site Investigator makes an assessment as to seriousness, severity, and causality to treatment procedure and MMAE device</a:t>
            </a:r>
          </a:p>
          <a:p>
            <a:r>
              <a:rPr lang="en-US" sz="2800" dirty="0"/>
              <a:t>Information will be collected on the action taken and outcome status </a:t>
            </a:r>
          </a:p>
          <a:p>
            <a:endParaRPr lang="en-US" dirty="0"/>
          </a:p>
        </p:txBody>
      </p:sp>
      <p:pic>
        <p:nvPicPr>
          <p:cNvPr id="7" name="Picture 6">
            <a:extLst>
              <a:ext uri="{FF2B5EF4-FFF2-40B4-BE49-F238E27FC236}">
                <a16:creationId xmlns:a16="http://schemas.microsoft.com/office/drawing/2014/main" id="{50CC983A-DD9C-FACD-850C-9B616600A625}"/>
              </a:ext>
            </a:extLst>
          </p:cNvPr>
          <p:cNvPicPr>
            <a:picLocks noChangeAspect="1"/>
          </p:cNvPicPr>
          <p:nvPr/>
        </p:nvPicPr>
        <p:blipFill>
          <a:blip r:embed="rId2"/>
          <a:stretch>
            <a:fillRect/>
          </a:stretch>
        </p:blipFill>
        <p:spPr>
          <a:xfrm>
            <a:off x="2713464" y="2460317"/>
            <a:ext cx="5553308" cy="1391722"/>
          </a:xfrm>
          <a:prstGeom prst="rect">
            <a:avLst/>
          </a:prstGeom>
        </p:spPr>
      </p:pic>
    </p:spTree>
    <p:extLst>
      <p:ext uri="{BB962C8B-B14F-4D97-AF65-F5344CB8AC3E}">
        <p14:creationId xmlns:p14="http://schemas.microsoft.com/office/powerpoint/2010/main" val="13079691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E190A2-6129-9437-2A53-8C86F0B48EE4}"/>
              </a:ext>
            </a:extLst>
          </p:cNvPr>
          <p:cNvSpPr>
            <a:spLocks noGrp="1"/>
          </p:cNvSpPr>
          <p:nvPr>
            <p:ph type="title"/>
          </p:nvPr>
        </p:nvSpPr>
        <p:spPr/>
        <p:txBody>
          <a:bodyPr/>
          <a:lstStyle/>
          <a:p>
            <a:r>
              <a:rPr lang="en-US" dirty="0"/>
              <a:t>AE Reporting</a:t>
            </a:r>
          </a:p>
        </p:txBody>
      </p:sp>
      <p:sp>
        <p:nvSpPr>
          <p:cNvPr id="6" name="Content Placeholder 5">
            <a:extLst>
              <a:ext uri="{FF2B5EF4-FFF2-40B4-BE49-F238E27FC236}">
                <a16:creationId xmlns:a16="http://schemas.microsoft.com/office/drawing/2014/main" id="{787D2FC9-246F-4B2C-32BB-03E4074BB040}"/>
              </a:ext>
            </a:extLst>
          </p:cNvPr>
          <p:cNvSpPr>
            <a:spLocks noGrp="1"/>
          </p:cNvSpPr>
          <p:nvPr>
            <p:ph idx="1"/>
          </p:nvPr>
        </p:nvSpPr>
        <p:spPr/>
        <p:txBody>
          <a:bodyPr>
            <a:normAutofit/>
          </a:bodyPr>
          <a:lstStyle/>
          <a:p>
            <a:r>
              <a:rPr lang="en-US" sz="2800" dirty="0"/>
              <a:t>Reported on the Adverse Event CRF (1 AE = 1 CRF)</a:t>
            </a:r>
          </a:p>
          <a:p>
            <a:r>
              <a:rPr lang="en-US" sz="2800" dirty="0"/>
              <a:t>Report the diagnosis, not the symptoms</a:t>
            </a:r>
          </a:p>
          <a:p>
            <a:r>
              <a:rPr lang="en-US" sz="2800" dirty="0"/>
              <a:t>Fever, cough, chest pain, and crackles? That’s pneumonia! </a:t>
            </a:r>
          </a:p>
          <a:p>
            <a:r>
              <a:rPr lang="en-US" sz="2800" dirty="0"/>
              <a:t>Avoid abbreviations/colloquialisms</a:t>
            </a:r>
          </a:p>
          <a:p>
            <a:r>
              <a:rPr lang="en-US" sz="2800" dirty="0"/>
              <a:t>Do not include subject PHI</a:t>
            </a:r>
          </a:p>
          <a:p>
            <a:endParaRPr lang="en-US" sz="2800" dirty="0"/>
          </a:p>
          <a:p>
            <a:endParaRPr lang="en-US" sz="2800" dirty="0"/>
          </a:p>
          <a:p>
            <a:r>
              <a:rPr lang="en-US" sz="2800" b="1" dirty="0"/>
              <a:t>SAEs should be submitted within 24 hours of first knowledge</a:t>
            </a:r>
          </a:p>
          <a:p>
            <a:r>
              <a:rPr lang="en-US" sz="2800" b="1" dirty="0"/>
              <a:t>AEs should be submitted within 5 days of first knowledge</a:t>
            </a:r>
          </a:p>
          <a:p>
            <a:pPr marL="0" indent="0">
              <a:buNone/>
            </a:pPr>
            <a:endParaRPr lang="en-US" dirty="0"/>
          </a:p>
        </p:txBody>
      </p:sp>
    </p:spTree>
    <p:extLst>
      <p:ext uri="{BB962C8B-B14F-4D97-AF65-F5344CB8AC3E}">
        <p14:creationId xmlns:p14="http://schemas.microsoft.com/office/powerpoint/2010/main" val="826895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88674-F129-AE00-761A-3D37999D5D86}"/>
              </a:ext>
            </a:extLst>
          </p:cNvPr>
          <p:cNvSpPr>
            <a:spLocks noGrp="1"/>
          </p:cNvSpPr>
          <p:nvPr>
            <p:ph type="title"/>
          </p:nvPr>
        </p:nvSpPr>
        <p:spPr/>
        <p:txBody>
          <a:bodyPr/>
          <a:lstStyle/>
          <a:p>
            <a:r>
              <a:rPr lang="en-US" dirty="0"/>
              <a:t>Unanticipated Adverse Device Effect</a:t>
            </a:r>
          </a:p>
        </p:txBody>
      </p:sp>
      <p:sp>
        <p:nvSpPr>
          <p:cNvPr id="5" name="Content Placeholder 4">
            <a:extLst>
              <a:ext uri="{FF2B5EF4-FFF2-40B4-BE49-F238E27FC236}">
                <a16:creationId xmlns:a16="http://schemas.microsoft.com/office/drawing/2014/main" id="{11CB0317-B2FA-5708-57DA-986E28CAFA2F}"/>
              </a:ext>
            </a:extLst>
          </p:cNvPr>
          <p:cNvSpPr>
            <a:spLocks noGrp="1"/>
          </p:cNvSpPr>
          <p:nvPr>
            <p:ph idx="1"/>
          </p:nvPr>
        </p:nvSpPr>
        <p:spPr/>
        <p:txBody>
          <a:bodyPr/>
          <a:lstStyle/>
          <a:p>
            <a:r>
              <a:rPr lang="en-US" sz="2800" dirty="0"/>
              <a:t>Per 21 CFR 812.3, a UADE</a:t>
            </a:r>
            <a:r>
              <a:rPr lang="en-US" sz="2800" b="1" dirty="0"/>
              <a:t> </a:t>
            </a:r>
            <a:r>
              <a:rPr lang="en-US" sz="2800" dirty="0"/>
              <a:t>is any serious adverse effect on health or safety, any life-threatening problem or death caused by, or associated with a device, if that effect, problem, or death was not previously identified in nature, severity, or degree of incidence in the application; or any other unanticipated serious problem associated with a device that relates to the rights, safety, or welfare of subjects</a:t>
            </a:r>
            <a:endParaRPr lang="en-US" dirty="0"/>
          </a:p>
        </p:txBody>
      </p:sp>
    </p:spTree>
    <p:extLst>
      <p:ext uri="{BB962C8B-B14F-4D97-AF65-F5344CB8AC3E}">
        <p14:creationId xmlns:p14="http://schemas.microsoft.com/office/powerpoint/2010/main" val="19016944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6ACBA-E6E1-889C-525D-2583F21900D8}"/>
              </a:ext>
            </a:extLst>
          </p:cNvPr>
          <p:cNvSpPr>
            <a:spLocks noGrp="1"/>
          </p:cNvSpPr>
          <p:nvPr>
            <p:ph type="title"/>
          </p:nvPr>
        </p:nvSpPr>
        <p:spPr/>
        <p:txBody>
          <a:bodyPr/>
          <a:lstStyle/>
          <a:p>
            <a:r>
              <a:rPr lang="en-US" dirty="0"/>
              <a:t>Prompt Reporting of Safety Events to Sponsor and IRB</a:t>
            </a:r>
          </a:p>
        </p:txBody>
      </p:sp>
      <p:sp>
        <p:nvSpPr>
          <p:cNvPr id="5" name="Content Placeholder 4">
            <a:extLst>
              <a:ext uri="{FF2B5EF4-FFF2-40B4-BE49-F238E27FC236}">
                <a16:creationId xmlns:a16="http://schemas.microsoft.com/office/drawing/2014/main" id="{A266C068-A795-3B2E-CE5E-B12A31FC8CBF}"/>
              </a:ext>
            </a:extLst>
          </p:cNvPr>
          <p:cNvSpPr>
            <a:spLocks noGrp="1"/>
          </p:cNvSpPr>
          <p:nvPr>
            <p:ph idx="1"/>
          </p:nvPr>
        </p:nvSpPr>
        <p:spPr/>
        <p:txBody>
          <a:bodyPr>
            <a:normAutofit fontScale="92500"/>
          </a:bodyPr>
          <a:lstStyle/>
          <a:p>
            <a:r>
              <a:rPr lang="en-US" sz="2800" b="1" dirty="0"/>
              <a:t>SAEs: FDA</a:t>
            </a:r>
          </a:p>
          <a:p>
            <a:pPr lvl="1"/>
            <a:r>
              <a:rPr lang="en-US" sz="2400" dirty="0"/>
              <a:t>For IDE’s, anticipated SAEs are only reported in the regular annual/progress reports </a:t>
            </a:r>
          </a:p>
          <a:p>
            <a:pPr lvl="1"/>
            <a:r>
              <a:rPr lang="en-US" sz="2400" dirty="0"/>
              <a:t>Unlike drug IND studies, there is no requirement for quick, special FDA reporting of SAEs </a:t>
            </a:r>
          </a:p>
          <a:p>
            <a:r>
              <a:rPr lang="en-US" sz="2800" b="1" dirty="0"/>
              <a:t>SAEs: CIRB</a:t>
            </a:r>
          </a:p>
          <a:p>
            <a:pPr lvl="1"/>
            <a:r>
              <a:rPr lang="en-US" sz="2400" dirty="0"/>
              <a:t>SAEs that are both unexpected and related must be reported as soon as possible, but in no event later than 5 business days of the researcher becoming aware of the event</a:t>
            </a:r>
          </a:p>
          <a:p>
            <a:r>
              <a:rPr lang="en-US" sz="2800" b="1" dirty="0"/>
              <a:t>UADES: FDA, CIRB, Local IRBs </a:t>
            </a:r>
          </a:p>
          <a:p>
            <a:pPr lvl="1"/>
            <a:r>
              <a:rPr lang="en-US" sz="2400" dirty="0"/>
              <a:t>Any UADE must be reported by the Investigator to the study Sponsor and reviewing IRB as soon as possible, but in no case later than 10 days after the Investigator learns of the UADE</a:t>
            </a:r>
          </a:p>
          <a:p>
            <a:pPr lvl="1"/>
            <a:r>
              <a:rPr lang="en-US" sz="2400" dirty="0"/>
              <a:t>Study Sponsor will conduct an evaluation of the device effect and must report to FDA, all reviewing IRB’s, and participating investigators within 10 working days after the Sponsor first receives notice of the effect</a:t>
            </a:r>
          </a:p>
          <a:p>
            <a:pPr lvl="1"/>
            <a:endParaRPr lang="en-US" sz="2400" dirty="0"/>
          </a:p>
          <a:p>
            <a:endParaRPr lang="en-US" sz="2800" dirty="0"/>
          </a:p>
        </p:txBody>
      </p:sp>
    </p:spTree>
    <p:extLst>
      <p:ext uri="{BB962C8B-B14F-4D97-AF65-F5344CB8AC3E}">
        <p14:creationId xmlns:p14="http://schemas.microsoft.com/office/powerpoint/2010/main" val="409451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167E6-39D5-4C76-C060-A32838F6A457}"/>
              </a:ext>
            </a:extLst>
          </p:cNvPr>
          <p:cNvSpPr>
            <a:spLocks noGrp="1"/>
          </p:cNvSpPr>
          <p:nvPr>
            <p:ph type="title"/>
          </p:nvPr>
        </p:nvSpPr>
        <p:spPr/>
        <p:txBody>
          <a:bodyPr/>
          <a:lstStyle/>
          <a:p>
            <a:r>
              <a:rPr lang="en-US" dirty="0"/>
              <a:t>Are you serious (SAE)? Yes, if:</a:t>
            </a:r>
          </a:p>
        </p:txBody>
      </p:sp>
      <p:sp>
        <p:nvSpPr>
          <p:cNvPr id="5" name="Content Placeholder 4">
            <a:extLst>
              <a:ext uri="{FF2B5EF4-FFF2-40B4-BE49-F238E27FC236}">
                <a16:creationId xmlns:a16="http://schemas.microsoft.com/office/drawing/2014/main" id="{65FF77EC-7103-1808-2B36-D2B3AF263515}"/>
              </a:ext>
            </a:extLst>
          </p:cNvPr>
          <p:cNvSpPr>
            <a:spLocks noGrp="1"/>
          </p:cNvSpPr>
          <p:nvPr>
            <p:ph idx="1"/>
          </p:nvPr>
        </p:nvSpPr>
        <p:spPr/>
        <p:txBody>
          <a:bodyPr>
            <a:normAutofit/>
          </a:bodyPr>
          <a:lstStyle/>
          <a:p>
            <a:r>
              <a:rPr lang="en-US" sz="2800" dirty="0"/>
              <a:t>Death/leads to death</a:t>
            </a:r>
          </a:p>
          <a:p>
            <a:r>
              <a:rPr lang="en-US" sz="2800" dirty="0"/>
              <a:t>Life threatening</a:t>
            </a:r>
          </a:p>
          <a:p>
            <a:r>
              <a:rPr lang="en-US" sz="2800" dirty="0"/>
              <a:t>Prolongs hospitalization or requires rehospitalization</a:t>
            </a:r>
          </a:p>
          <a:p>
            <a:r>
              <a:rPr lang="en-US" sz="2800" dirty="0"/>
              <a:t>Results in significant disability</a:t>
            </a:r>
          </a:p>
          <a:p>
            <a:r>
              <a:rPr lang="en-US" sz="2800" dirty="0"/>
              <a:t>Requires medical or surgical intervention to prevent above</a:t>
            </a:r>
          </a:p>
          <a:p>
            <a:endParaRPr lang="en-US" sz="2800" dirty="0"/>
          </a:p>
          <a:p>
            <a:endParaRPr lang="en-US" sz="2800" dirty="0"/>
          </a:p>
        </p:txBody>
      </p:sp>
    </p:spTree>
    <p:extLst>
      <p:ext uri="{BB962C8B-B14F-4D97-AF65-F5344CB8AC3E}">
        <p14:creationId xmlns:p14="http://schemas.microsoft.com/office/powerpoint/2010/main" val="280672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E31B3-2C50-16DD-A6C4-3A0FD7EC1752}"/>
              </a:ext>
            </a:extLst>
          </p:cNvPr>
          <p:cNvSpPr>
            <a:spLocks noGrp="1"/>
          </p:cNvSpPr>
          <p:nvPr>
            <p:ph type="title"/>
          </p:nvPr>
        </p:nvSpPr>
        <p:spPr>
          <a:xfrm>
            <a:off x="888631" y="2533135"/>
            <a:ext cx="3498979" cy="1643449"/>
          </a:xfrm>
        </p:spPr>
        <p:txBody>
          <a:bodyPr>
            <a:normAutofit fontScale="90000"/>
          </a:bodyPr>
          <a:lstStyle/>
          <a:p>
            <a:br>
              <a:rPr lang="en-US" sz="4400" dirty="0"/>
            </a:br>
            <a:r>
              <a:rPr lang="en-US" sz="4400" dirty="0"/>
              <a:t>Exclusion Criteria</a:t>
            </a:r>
            <a:br>
              <a:rPr lang="en-US" dirty="0"/>
            </a:br>
            <a:endParaRPr lang="en-US" sz="1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CC48956-1DAC-8970-C84C-C9BB8813B091}"/>
              </a:ext>
            </a:extLst>
          </p:cNvPr>
          <p:cNvSpPr>
            <a:spLocks noGrp="1"/>
          </p:cNvSpPr>
          <p:nvPr>
            <p:ph idx="1"/>
          </p:nvPr>
        </p:nvSpPr>
        <p:spPr>
          <a:xfrm>
            <a:off x="5118447" y="803185"/>
            <a:ext cx="6632829" cy="5684111"/>
          </a:xfrm>
        </p:spPr>
        <p:txBody>
          <a:bodyPr>
            <a:noAutofit/>
          </a:bodyPr>
          <a:lstStyle/>
          <a:p>
            <a:pPr marL="457200" marR="0" lvl="0" indent="-457200">
              <a:lnSpc>
                <a:spcPct val="100000"/>
              </a:lnSpc>
              <a:spcBef>
                <a:spcPts val="0"/>
              </a:spcBef>
              <a:spcAft>
                <a:spcPts val="0"/>
              </a:spcAft>
              <a:buSzPct val="85000"/>
              <a:buFont typeface="+mj-lt"/>
              <a:buAutoNum type="arabicPeriod" startAt="12"/>
            </a:pPr>
            <a:r>
              <a:rPr lang="en-US" sz="1800" b="1" dirty="0">
                <a:effectLst/>
                <a:ea typeface="Arial" panose="020B0604020202020204" pitchFamily="34" charset="0"/>
                <a:cs typeface="Arial" panose="020B0604020202020204" pitchFamily="34" charset="0"/>
              </a:rPr>
              <a:t>Known contraindications to angiography.</a:t>
            </a:r>
          </a:p>
          <a:p>
            <a:pPr marL="457200" marR="0" lvl="0" indent="-457200">
              <a:lnSpc>
                <a:spcPct val="100000"/>
              </a:lnSpc>
              <a:spcBef>
                <a:spcPts val="0"/>
              </a:spcBef>
              <a:spcAft>
                <a:spcPts val="0"/>
              </a:spcAft>
              <a:buSzPct val="85000"/>
              <a:buFont typeface="+mj-lt"/>
              <a:buAutoNum type="arabicPeriod" startAt="12"/>
            </a:pPr>
            <a:r>
              <a:rPr lang="en-US" sz="1800" dirty="0">
                <a:effectLst/>
                <a:ea typeface="Arial" panose="020B0604020202020204" pitchFamily="34" charset="0"/>
                <a:cs typeface="Arial" panose="020B0604020202020204" pitchFamily="34" charset="0"/>
              </a:rPr>
              <a:t>Known intolerance to occlusion procedures.</a:t>
            </a:r>
          </a:p>
          <a:p>
            <a:pPr marL="457200" marR="0" lvl="0" indent="-457200">
              <a:lnSpc>
                <a:spcPct val="100000"/>
              </a:lnSpc>
              <a:spcBef>
                <a:spcPts val="0"/>
              </a:spcBef>
              <a:spcAft>
                <a:spcPts val="0"/>
              </a:spcAft>
              <a:buSzPct val="85000"/>
              <a:buFont typeface="+mj-lt"/>
              <a:buAutoNum type="arabicPeriod" startAt="12"/>
            </a:pPr>
            <a:r>
              <a:rPr lang="en-US" sz="1800" dirty="0">
                <a:effectLst/>
                <a:ea typeface="Arial" panose="020B0604020202020204" pitchFamily="34" charset="0"/>
                <a:cs typeface="Arial" panose="020B0604020202020204" pitchFamily="34" charset="0"/>
              </a:rPr>
              <a:t>Known vascular anatomy (small artery size) or blood flow (high vascular resistance peripheral to the feeding arteries) that precludes catheter placement or embolic agent (</a:t>
            </a:r>
            <a:r>
              <a:rPr lang="en-US" sz="1800" dirty="0" err="1">
                <a:effectLst/>
                <a:ea typeface="Arial" panose="020B0604020202020204" pitchFamily="34" charset="0"/>
                <a:cs typeface="Arial" panose="020B0604020202020204" pitchFamily="34" charset="0"/>
              </a:rPr>
              <a:t>Embosphere</a:t>
            </a:r>
            <a:r>
              <a:rPr lang="en-US" sz="1800" dirty="0">
                <a:effectLst/>
                <a:ea typeface="Arial" panose="020B0604020202020204" pitchFamily="34" charset="0"/>
                <a:cs typeface="Arial" panose="020B0604020202020204" pitchFamily="34" charset="0"/>
              </a:rPr>
              <a:t> Microspheres or CONTOUR particles) injection.</a:t>
            </a:r>
          </a:p>
          <a:p>
            <a:pPr marL="457200" marR="0" lvl="0" indent="-457200">
              <a:lnSpc>
                <a:spcPct val="100000"/>
              </a:lnSpc>
              <a:spcBef>
                <a:spcPts val="0"/>
              </a:spcBef>
              <a:spcAft>
                <a:spcPts val="0"/>
              </a:spcAft>
              <a:buSzPct val="85000"/>
              <a:buFont typeface="+mj-lt"/>
              <a:buAutoNum type="arabicPeriod" startAt="12"/>
            </a:pPr>
            <a:r>
              <a:rPr lang="en-US" sz="1800" b="1" dirty="0">
                <a:effectLst/>
                <a:ea typeface="Arial" panose="020B0604020202020204" pitchFamily="34" charset="0"/>
                <a:cs typeface="Arial" panose="020B0604020202020204" pitchFamily="34" charset="0"/>
              </a:rPr>
              <a:t>Known presence of collateral vessel pathways potentially endangering normal territories or cranial nerves during embolization.</a:t>
            </a:r>
          </a:p>
          <a:p>
            <a:pPr marL="457200" marR="0" lvl="0" indent="-457200">
              <a:lnSpc>
                <a:spcPct val="100000"/>
              </a:lnSpc>
              <a:spcBef>
                <a:spcPts val="0"/>
              </a:spcBef>
              <a:spcAft>
                <a:spcPts val="0"/>
              </a:spcAft>
              <a:buSzPct val="85000"/>
              <a:buFont typeface="+mj-lt"/>
              <a:buAutoNum type="arabicPeriod" startAt="12"/>
            </a:pPr>
            <a:r>
              <a:rPr lang="en-US" sz="1800" dirty="0">
                <a:effectLst/>
                <a:ea typeface="Arial" panose="020B0604020202020204" pitchFamily="34" charset="0"/>
                <a:cs typeface="Arial" panose="020B0604020202020204" pitchFamily="34" charset="0"/>
              </a:rPr>
              <a:t>Known large diameter arteriovenous shunt, i.e., where the blood does not pass through an arterial/capillary/venous transition but directly from an artery to a vein or presence of patent extra-to-intracranial anastomoses (where study embolization devices could pass directly into the internal carotid artery, vertebral artery, or intracranial vasculature) that </a:t>
            </a:r>
            <a:r>
              <a:rPr lang="en-US" sz="1800" b="1" dirty="0">
                <a:effectLst/>
                <a:ea typeface="Arial" panose="020B0604020202020204" pitchFamily="34" charset="0"/>
                <a:cs typeface="Arial" panose="020B0604020202020204" pitchFamily="34" charset="0"/>
              </a:rPr>
              <a:t>cannot be addressed with coil embolization.</a:t>
            </a:r>
          </a:p>
          <a:p>
            <a:pPr marL="342900" marR="0" lvl="0" indent="-342900">
              <a:lnSpc>
                <a:spcPct val="107000"/>
              </a:lnSpc>
              <a:spcBef>
                <a:spcPts val="0"/>
              </a:spcBef>
              <a:spcAft>
                <a:spcPts val="0"/>
              </a:spcAft>
              <a:buSzPct val="85000"/>
              <a:buFont typeface="+mj-lt"/>
              <a:buAutoNum type="arabicPeriod" startAt="12"/>
            </a:pPr>
            <a:endParaRPr lang="en-US" dirty="0">
              <a:effectLst/>
              <a:ea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301E68D-0757-9740-E624-75C14DD9CE1D}"/>
              </a:ext>
            </a:extLst>
          </p:cNvPr>
          <p:cNvSpPr txBox="1"/>
          <p:nvPr/>
        </p:nvSpPr>
        <p:spPr>
          <a:xfrm>
            <a:off x="1745087" y="3899585"/>
            <a:ext cx="1786066" cy="276999"/>
          </a:xfrm>
          <a:prstGeom prst="rect">
            <a:avLst/>
          </a:prstGeom>
          <a:noFill/>
        </p:spPr>
        <p:txBody>
          <a:bodyPr wrap="none" rtlCol="0">
            <a:spAutoFit/>
          </a:bodyPr>
          <a:lstStyle/>
          <a:p>
            <a:r>
              <a:rPr lang="en-US" sz="1200" dirty="0">
                <a:solidFill>
                  <a:srgbClr val="AE3B3A"/>
                </a:solidFill>
              </a:rPr>
              <a:t>Continued on next slide</a:t>
            </a:r>
          </a:p>
        </p:txBody>
      </p:sp>
    </p:spTree>
    <p:extLst>
      <p:ext uri="{BB962C8B-B14F-4D97-AF65-F5344CB8AC3E}">
        <p14:creationId xmlns:p14="http://schemas.microsoft.com/office/powerpoint/2010/main" val="17272745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6053D-2F88-C359-79D1-FFABAC00ACF9}"/>
              </a:ext>
            </a:extLst>
          </p:cNvPr>
          <p:cNvSpPr>
            <a:spLocks noGrp="1"/>
          </p:cNvSpPr>
          <p:nvPr>
            <p:ph type="title"/>
          </p:nvPr>
        </p:nvSpPr>
        <p:spPr/>
        <p:txBody>
          <a:bodyPr/>
          <a:lstStyle/>
          <a:p>
            <a:r>
              <a:rPr lang="en-US" dirty="0"/>
              <a:t>Severity</a:t>
            </a:r>
          </a:p>
        </p:txBody>
      </p:sp>
      <p:sp>
        <p:nvSpPr>
          <p:cNvPr id="5" name="Content Placeholder 4">
            <a:extLst>
              <a:ext uri="{FF2B5EF4-FFF2-40B4-BE49-F238E27FC236}">
                <a16:creationId xmlns:a16="http://schemas.microsoft.com/office/drawing/2014/main" id="{19FD39D1-B399-8EDD-0AA9-15179B77C501}"/>
              </a:ext>
            </a:extLst>
          </p:cNvPr>
          <p:cNvSpPr>
            <a:spLocks noGrp="1"/>
          </p:cNvSpPr>
          <p:nvPr>
            <p:ph idx="1"/>
          </p:nvPr>
        </p:nvSpPr>
        <p:spPr/>
        <p:txBody>
          <a:bodyPr>
            <a:normAutofit/>
          </a:bodyPr>
          <a:lstStyle/>
          <a:p>
            <a:r>
              <a:rPr lang="en-US" dirty="0"/>
              <a:t>Using NCI Common Terminology Criteria for Adverse Events (CTCAE)</a:t>
            </a:r>
          </a:p>
          <a:p>
            <a:pPr lvl="1"/>
            <a:r>
              <a:rPr lang="en-US" sz="2400" b="1" dirty="0"/>
              <a:t>Grade 1</a:t>
            </a:r>
            <a:r>
              <a:rPr lang="en-US" sz="2400" dirty="0"/>
              <a:t>: Mild; asymptomatic or mild symptoms; clinical or diagnostic observations only; intervention not indicated</a:t>
            </a:r>
          </a:p>
          <a:p>
            <a:pPr lvl="1"/>
            <a:r>
              <a:rPr lang="en-US" sz="2400" b="1" dirty="0"/>
              <a:t>Grade 2</a:t>
            </a:r>
            <a:r>
              <a:rPr lang="en-US" sz="2400" dirty="0"/>
              <a:t>: Moderate; minimal, local or noninvasive intervention indicated; limiting age appropriate instrumental activities of daily living</a:t>
            </a:r>
          </a:p>
          <a:p>
            <a:pPr lvl="1"/>
            <a:r>
              <a:rPr lang="en-US" sz="2400" b="1" dirty="0"/>
              <a:t>Grade 3</a:t>
            </a:r>
            <a:r>
              <a:rPr lang="en-US" sz="2400" dirty="0"/>
              <a:t>: Severe or medically significant but not immediately life-threatening; hospitalization or prolongation of hospitalization indicated; disabling; limiting self-care activities of daily living </a:t>
            </a:r>
          </a:p>
          <a:p>
            <a:pPr lvl="1"/>
            <a:r>
              <a:rPr lang="en-US" sz="2400" b="1" dirty="0"/>
              <a:t>Grade 4</a:t>
            </a:r>
            <a:r>
              <a:rPr lang="en-US" sz="2400" dirty="0"/>
              <a:t>: Life-threatening consequences; urgent intervention indicated</a:t>
            </a:r>
          </a:p>
          <a:p>
            <a:pPr lvl="1"/>
            <a:r>
              <a:rPr lang="en-US" sz="2400" b="1" dirty="0"/>
              <a:t>Grade 5</a:t>
            </a:r>
            <a:r>
              <a:rPr lang="en-US" sz="2400" dirty="0"/>
              <a:t>: Death related to AE</a:t>
            </a:r>
          </a:p>
        </p:txBody>
      </p:sp>
    </p:spTree>
    <p:extLst>
      <p:ext uri="{BB962C8B-B14F-4D97-AF65-F5344CB8AC3E}">
        <p14:creationId xmlns:p14="http://schemas.microsoft.com/office/powerpoint/2010/main" val="35615010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92BE4-4CD9-1B59-17C1-37D5335298C8}"/>
              </a:ext>
            </a:extLst>
          </p:cNvPr>
          <p:cNvSpPr>
            <a:spLocks noGrp="1"/>
          </p:cNvSpPr>
          <p:nvPr>
            <p:ph type="title"/>
          </p:nvPr>
        </p:nvSpPr>
        <p:spPr/>
        <p:txBody>
          <a:bodyPr>
            <a:normAutofit fontScale="90000"/>
          </a:bodyPr>
          <a:lstStyle/>
          <a:p>
            <a:r>
              <a:rPr lang="en-US" dirty="0"/>
              <a:t>AE Relatedness to Treatment Procedure for CSDH (MMAE or Conventional Surgery)</a:t>
            </a:r>
          </a:p>
        </p:txBody>
      </p:sp>
      <p:sp>
        <p:nvSpPr>
          <p:cNvPr id="5" name="Content Placeholder 4">
            <a:extLst>
              <a:ext uri="{FF2B5EF4-FFF2-40B4-BE49-F238E27FC236}">
                <a16:creationId xmlns:a16="http://schemas.microsoft.com/office/drawing/2014/main" id="{0E522A95-A6E0-33E3-543A-AD9C8A7B3AF2}"/>
              </a:ext>
            </a:extLst>
          </p:cNvPr>
          <p:cNvSpPr>
            <a:spLocks noGrp="1"/>
          </p:cNvSpPr>
          <p:nvPr>
            <p:ph idx="1"/>
          </p:nvPr>
        </p:nvSpPr>
        <p:spPr>
          <a:xfrm>
            <a:off x="601508" y="1981200"/>
            <a:ext cx="10972800" cy="4876800"/>
          </a:xfrm>
        </p:spPr>
        <p:txBody>
          <a:bodyPr>
            <a:normAutofit/>
          </a:bodyPr>
          <a:lstStyle/>
          <a:p>
            <a:r>
              <a:rPr lang="en-US" sz="2800" b="1" i="0" u="none" strike="noStrike" baseline="0" dirty="0">
                <a:latin typeface="CIDFont+F2"/>
              </a:rPr>
              <a:t>Definitely</a:t>
            </a:r>
            <a:r>
              <a:rPr lang="en-US" sz="2800" i="0" u="none" strike="noStrike" baseline="0" dirty="0">
                <a:latin typeface="CIDFont+F2"/>
              </a:rPr>
              <a:t> related to treatment procedure, for example, known to be a complication of the treatment procedure, and having no other explanation </a:t>
            </a:r>
          </a:p>
          <a:p>
            <a:r>
              <a:rPr lang="en-US" sz="2800" b="1" i="0" u="none" strike="noStrike" baseline="0" dirty="0">
                <a:latin typeface="CIDFont+F2"/>
              </a:rPr>
              <a:t>Probably</a:t>
            </a:r>
            <a:r>
              <a:rPr lang="en-US" sz="2800" i="0" u="none" strike="noStrike" baseline="0" dirty="0">
                <a:latin typeface="CIDFont+F2"/>
              </a:rPr>
              <a:t> related to the treatment procedure, that is, not reasonably explained by the patient’s clinical state or other therapies</a:t>
            </a:r>
          </a:p>
          <a:p>
            <a:r>
              <a:rPr lang="en-US" sz="2800" b="1" i="0" u="none" strike="noStrike" baseline="0" dirty="0">
                <a:latin typeface="CIDFont+F2"/>
              </a:rPr>
              <a:t>Possibly</a:t>
            </a:r>
            <a:r>
              <a:rPr lang="en-US" sz="2800" i="0" u="none" strike="noStrike" baseline="0" dirty="0">
                <a:latin typeface="CIDFont+F2"/>
              </a:rPr>
              <a:t> related to the treatment procedure, that is, could have been explained by other therapies or patient’s clinical state</a:t>
            </a:r>
          </a:p>
        </p:txBody>
      </p:sp>
    </p:spTree>
    <p:extLst>
      <p:ext uri="{BB962C8B-B14F-4D97-AF65-F5344CB8AC3E}">
        <p14:creationId xmlns:p14="http://schemas.microsoft.com/office/powerpoint/2010/main" val="16627951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411F3-FB3D-E3C2-4AA5-C5FAF73CEFF9}"/>
              </a:ext>
            </a:extLst>
          </p:cNvPr>
          <p:cNvSpPr>
            <a:spLocks noGrp="1"/>
          </p:cNvSpPr>
          <p:nvPr>
            <p:ph type="title"/>
          </p:nvPr>
        </p:nvSpPr>
        <p:spPr/>
        <p:txBody>
          <a:bodyPr>
            <a:normAutofit fontScale="90000"/>
          </a:bodyPr>
          <a:lstStyle/>
          <a:p>
            <a:r>
              <a:rPr lang="en-US" dirty="0"/>
              <a:t>AE Relatedness to MMAE Device (Embosphere Microspheres or CONTOUR Embolization Particles)</a:t>
            </a:r>
          </a:p>
        </p:txBody>
      </p:sp>
      <p:sp>
        <p:nvSpPr>
          <p:cNvPr id="5" name="Content Placeholder 4">
            <a:extLst>
              <a:ext uri="{FF2B5EF4-FFF2-40B4-BE49-F238E27FC236}">
                <a16:creationId xmlns:a16="http://schemas.microsoft.com/office/drawing/2014/main" id="{B6F98465-8D7C-603D-37D6-BFCC734D17F3}"/>
              </a:ext>
            </a:extLst>
          </p:cNvPr>
          <p:cNvSpPr>
            <a:spLocks noGrp="1"/>
          </p:cNvSpPr>
          <p:nvPr>
            <p:ph idx="1"/>
          </p:nvPr>
        </p:nvSpPr>
        <p:spPr>
          <a:xfrm>
            <a:off x="601508" y="1973580"/>
            <a:ext cx="10972800" cy="4876800"/>
          </a:xfrm>
        </p:spPr>
        <p:txBody>
          <a:bodyPr/>
          <a:lstStyle/>
          <a:p>
            <a:r>
              <a:rPr lang="en-US" sz="2800" b="1" dirty="0"/>
              <a:t>Definitely</a:t>
            </a:r>
            <a:r>
              <a:rPr lang="en-US" sz="2800" dirty="0"/>
              <a:t> related to MMAE device, for example, known to be a complication of the device, and having no other explanation</a:t>
            </a:r>
          </a:p>
          <a:p>
            <a:r>
              <a:rPr lang="en-US" sz="2800" b="1" dirty="0"/>
              <a:t>Probably</a:t>
            </a:r>
            <a:r>
              <a:rPr lang="en-US" sz="2800" dirty="0"/>
              <a:t> related to the MMAE device, that is, not reasonably explained by the patient’s clinical state or other therapies</a:t>
            </a:r>
          </a:p>
          <a:p>
            <a:r>
              <a:rPr lang="en-US" sz="2800" b="1" dirty="0"/>
              <a:t>Possibly</a:t>
            </a:r>
            <a:r>
              <a:rPr lang="en-US" sz="2800" dirty="0"/>
              <a:t> related to the MMAE device, that is, could have been explained by other therapies or patient’s clinical state</a:t>
            </a:r>
            <a:endParaRPr lang="en-US" sz="2800" i="0" u="none" strike="noStrike" baseline="0" dirty="0">
              <a:latin typeface="CIDFont+F2"/>
            </a:endParaRPr>
          </a:p>
          <a:p>
            <a:endParaRPr lang="en-US" dirty="0"/>
          </a:p>
        </p:txBody>
      </p:sp>
    </p:spTree>
    <p:extLst>
      <p:ext uri="{BB962C8B-B14F-4D97-AF65-F5344CB8AC3E}">
        <p14:creationId xmlns:p14="http://schemas.microsoft.com/office/powerpoint/2010/main" val="26866457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69EA7E-4DC1-4BE1-DEDA-8A991DF9AA47}"/>
              </a:ext>
            </a:extLst>
          </p:cNvPr>
          <p:cNvSpPr>
            <a:spLocks noGrp="1"/>
          </p:cNvSpPr>
          <p:nvPr>
            <p:ph type="title"/>
          </p:nvPr>
        </p:nvSpPr>
        <p:spPr/>
        <p:txBody>
          <a:bodyPr/>
          <a:lstStyle/>
          <a:p>
            <a:r>
              <a:rPr lang="en-US" dirty="0"/>
              <a:t>Relatedness</a:t>
            </a:r>
          </a:p>
        </p:txBody>
      </p:sp>
      <p:pic>
        <p:nvPicPr>
          <p:cNvPr id="6" name="Content Placeholder 5">
            <a:extLst>
              <a:ext uri="{FF2B5EF4-FFF2-40B4-BE49-F238E27FC236}">
                <a16:creationId xmlns:a16="http://schemas.microsoft.com/office/drawing/2014/main" id="{A13C1DB7-B108-5471-A41C-B0730AFC479E}"/>
              </a:ext>
            </a:extLst>
          </p:cNvPr>
          <p:cNvPicPr>
            <a:picLocks noGrp="1" noChangeAspect="1"/>
          </p:cNvPicPr>
          <p:nvPr>
            <p:ph idx="1"/>
          </p:nvPr>
        </p:nvPicPr>
        <p:blipFill>
          <a:blip r:embed="rId2"/>
          <a:stretch>
            <a:fillRect/>
          </a:stretch>
        </p:blipFill>
        <p:spPr>
          <a:xfrm>
            <a:off x="2008738" y="2520251"/>
            <a:ext cx="7815749" cy="2944623"/>
          </a:xfrm>
          <a:prstGeom prst="rect">
            <a:avLst/>
          </a:prstGeom>
        </p:spPr>
      </p:pic>
    </p:spTree>
    <p:extLst>
      <p:ext uri="{BB962C8B-B14F-4D97-AF65-F5344CB8AC3E}">
        <p14:creationId xmlns:p14="http://schemas.microsoft.com/office/powerpoint/2010/main" val="6651888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821C9-644A-8919-C7CD-685DB9061146}"/>
              </a:ext>
            </a:extLst>
          </p:cNvPr>
          <p:cNvSpPr>
            <a:spLocks noGrp="1"/>
          </p:cNvSpPr>
          <p:nvPr>
            <p:ph type="title"/>
          </p:nvPr>
        </p:nvSpPr>
        <p:spPr/>
        <p:txBody>
          <a:bodyPr/>
          <a:lstStyle/>
          <a:p>
            <a:r>
              <a:rPr lang="en-US" dirty="0"/>
              <a:t>AE CRF Submission</a:t>
            </a:r>
          </a:p>
        </p:txBody>
      </p:sp>
      <p:sp>
        <p:nvSpPr>
          <p:cNvPr id="5" name="Content Placeholder 4">
            <a:extLst>
              <a:ext uri="{FF2B5EF4-FFF2-40B4-BE49-F238E27FC236}">
                <a16:creationId xmlns:a16="http://schemas.microsoft.com/office/drawing/2014/main" id="{789034C8-2E8E-D781-F80C-8F6D39F3D92C}"/>
              </a:ext>
            </a:extLst>
          </p:cNvPr>
          <p:cNvSpPr>
            <a:spLocks noGrp="1"/>
          </p:cNvSpPr>
          <p:nvPr>
            <p:ph idx="1"/>
          </p:nvPr>
        </p:nvSpPr>
        <p:spPr/>
        <p:txBody>
          <a:bodyPr/>
          <a:lstStyle/>
          <a:p>
            <a:r>
              <a:rPr lang="en-US" sz="2800" dirty="0"/>
              <a:t>Data enter CRF</a:t>
            </a:r>
          </a:p>
          <a:p>
            <a:r>
              <a:rPr lang="en-US" sz="2800" dirty="0"/>
              <a:t>Save – rules will run in background (to check for missing data fields, etc.)</a:t>
            </a:r>
          </a:p>
          <a:p>
            <a:r>
              <a:rPr lang="en-US" sz="2800" dirty="0"/>
              <a:t>Submit – only after the CRF is submitted can it go to the MSM</a:t>
            </a:r>
          </a:p>
          <a:p>
            <a:r>
              <a:rPr lang="en-US" sz="2800" dirty="0"/>
              <a:t>MSM will be notified in real-time to review site-reported SAEs</a:t>
            </a:r>
          </a:p>
          <a:p>
            <a:r>
              <a:rPr lang="en-US" sz="2800" dirty="0"/>
              <a:t>MSM’s review will be used as the final classification of SAEs, including relatedness to the device</a:t>
            </a:r>
          </a:p>
          <a:p>
            <a:pPr marL="0" indent="0">
              <a:buNone/>
            </a:pPr>
            <a:endParaRPr lang="en-US" dirty="0"/>
          </a:p>
        </p:txBody>
      </p:sp>
    </p:spTree>
    <p:extLst>
      <p:ext uri="{BB962C8B-B14F-4D97-AF65-F5344CB8AC3E}">
        <p14:creationId xmlns:p14="http://schemas.microsoft.com/office/powerpoint/2010/main" val="38871921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64DD6-7787-5AD1-3963-EB151DEA54C4}"/>
              </a:ext>
            </a:extLst>
          </p:cNvPr>
          <p:cNvSpPr>
            <a:spLocks noGrp="1"/>
          </p:cNvSpPr>
          <p:nvPr>
            <p:ph type="title"/>
          </p:nvPr>
        </p:nvSpPr>
        <p:spPr/>
        <p:txBody>
          <a:bodyPr/>
          <a:lstStyle/>
          <a:p>
            <a:r>
              <a:rPr lang="en-US" dirty="0"/>
              <a:t>AE Review Flowchart</a:t>
            </a:r>
          </a:p>
        </p:txBody>
      </p:sp>
      <p:pic>
        <p:nvPicPr>
          <p:cNvPr id="6" name="Content Placeholder 4">
            <a:extLst>
              <a:ext uri="{FF2B5EF4-FFF2-40B4-BE49-F238E27FC236}">
                <a16:creationId xmlns:a16="http://schemas.microsoft.com/office/drawing/2014/main" id="{98EC6ECA-DBD0-286C-AE50-0D10213B3623}"/>
              </a:ext>
            </a:extLst>
          </p:cNvPr>
          <p:cNvPicPr>
            <a:picLocks noGrp="1" noChangeAspect="1"/>
          </p:cNvPicPr>
          <p:nvPr>
            <p:ph idx="1"/>
          </p:nvPr>
        </p:nvPicPr>
        <p:blipFill>
          <a:blip r:embed="rId2"/>
          <a:stretch>
            <a:fillRect/>
          </a:stretch>
        </p:blipFill>
        <p:spPr>
          <a:xfrm>
            <a:off x="4042348" y="1294692"/>
            <a:ext cx="3947970" cy="5136271"/>
          </a:xfrm>
        </p:spPr>
      </p:pic>
    </p:spTree>
    <p:extLst>
      <p:ext uri="{BB962C8B-B14F-4D97-AF65-F5344CB8AC3E}">
        <p14:creationId xmlns:p14="http://schemas.microsoft.com/office/powerpoint/2010/main" val="40377203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6D3FD3-F783-40A6-9BF4-619DE08F04A6}"/>
              </a:ext>
            </a:extLst>
          </p:cNvPr>
          <p:cNvSpPr>
            <a:spLocks noGrp="1"/>
          </p:cNvSpPr>
          <p:nvPr>
            <p:ph type="title"/>
          </p:nvPr>
        </p:nvSpPr>
        <p:spPr/>
        <p:txBody>
          <a:bodyPr/>
          <a:lstStyle/>
          <a:p>
            <a:r>
              <a:rPr lang="en-US" dirty="0"/>
              <a:t>Type of Event and Definitions</a:t>
            </a:r>
          </a:p>
        </p:txBody>
      </p:sp>
      <p:sp>
        <p:nvSpPr>
          <p:cNvPr id="5" name="Content Placeholder 4">
            <a:extLst>
              <a:ext uri="{FF2B5EF4-FFF2-40B4-BE49-F238E27FC236}">
                <a16:creationId xmlns:a16="http://schemas.microsoft.com/office/drawing/2014/main" id="{DA30BECD-72C1-3E3B-8DB5-D7DCD16CD0D8}"/>
              </a:ext>
            </a:extLst>
          </p:cNvPr>
          <p:cNvSpPr>
            <a:spLocks noGrp="1"/>
          </p:cNvSpPr>
          <p:nvPr>
            <p:ph idx="1"/>
          </p:nvPr>
        </p:nvSpPr>
        <p:spPr/>
        <p:txBody>
          <a:bodyPr/>
          <a:lstStyle/>
          <a:p>
            <a:r>
              <a:rPr lang="en-US" sz="2800" b="1" dirty="0"/>
              <a:t>Symptomatic ischemic stroke </a:t>
            </a:r>
            <a:r>
              <a:rPr lang="en-US" sz="2800" dirty="0"/>
              <a:t>– rapid onset of a new focal neurological deficit with imaging or other evidence of infarction in a part of the central nervous system consistent with symptoms</a:t>
            </a:r>
          </a:p>
          <a:p>
            <a:r>
              <a:rPr lang="en-US" sz="2800" b="1" dirty="0"/>
              <a:t>Symptomatic hemorrhagic stroke </a:t>
            </a:r>
            <a:r>
              <a:rPr lang="en-US" sz="2800" dirty="0"/>
              <a:t>– rapid onset of a new focal neurological deficit with imaging or other evidence of new intraparenchymal hemorrhage consistent with symptoms</a:t>
            </a:r>
          </a:p>
          <a:p>
            <a:r>
              <a:rPr lang="en-US" sz="2800" b="1" dirty="0"/>
              <a:t>Seizure</a:t>
            </a:r>
            <a:r>
              <a:rPr lang="en-US" sz="2800" dirty="0"/>
              <a:t> – diagnosis based on clinical impression ideally by a neurologist or based on an abnormal EEG supporting the diagnosis of epilepsy/seizure</a:t>
            </a:r>
          </a:p>
          <a:p>
            <a:r>
              <a:rPr lang="en-US" sz="2800" b="1" dirty="0"/>
              <a:t>Cranial neuropathy </a:t>
            </a:r>
            <a:r>
              <a:rPr lang="en-US" sz="2800" dirty="0"/>
              <a:t>– facial paralysis or visual loss</a:t>
            </a:r>
          </a:p>
          <a:p>
            <a:pPr marL="0" indent="0">
              <a:buNone/>
            </a:pPr>
            <a:endParaRPr lang="en-US" dirty="0"/>
          </a:p>
        </p:txBody>
      </p:sp>
    </p:spTree>
    <p:extLst>
      <p:ext uri="{BB962C8B-B14F-4D97-AF65-F5344CB8AC3E}">
        <p14:creationId xmlns:p14="http://schemas.microsoft.com/office/powerpoint/2010/main" val="6805312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83B428-B187-049B-E517-D5C4004432C5}"/>
              </a:ext>
            </a:extLst>
          </p:cNvPr>
          <p:cNvSpPr>
            <a:spLocks noGrp="1"/>
          </p:cNvSpPr>
          <p:nvPr>
            <p:ph type="title"/>
          </p:nvPr>
        </p:nvSpPr>
        <p:spPr/>
        <p:txBody>
          <a:bodyPr/>
          <a:lstStyle/>
          <a:p>
            <a:r>
              <a:rPr lang="en-US" dirty="0"/>
              <a:t>Q21 Neurological Deterioration</a:t>
            </a:r>
          </a:p>
        </p:txBody>
      </p:sp>
      <p:sp>
        <p:nvSpPr>
          <p:cNvPr id="5" name="Content Placeholder 4">
            <a:extLst>
              <a:ext uri="{FF2B5EF4-FFF2-40B4-BE49-F238E27FC236}">
                <a16:creationId xmlns:a16="http://schemas.microsoft.com/office/drawing/2014/main" id="{053F8D44-833D-E331-8040-596E347295D0}"/>
              </a:ext>
            </a:extLst>
          </p:cNvPr>
          <p:cNvSpPr>
            <a:spLocks noGrp="1"/>
          </p:cNvSpPr>
          <p:nvPr>
            <p:ph idx="1"/>
          </p:nvPr>
        </p:nvSpPr>
        <p:spPr/>
        <p:txBody>
          <a:bodyPr>
            <a:normAutofit/>
          </a:bodyPr>
          <a:lstStyle/>
          <a:p>
            <a:r>
              <a:rPr lang="en-US" sz="2800" dirty="0"/>
              <a:t>Did the event cause worsening of neurological status or development of new disabling neurological symptoms?  Yes/No</a:t>
            </a:r>
          </a:p>
          <a:p>
            <a:r>
              <a:rPr lang="en-US" sz="2800" dirty="0"/>
              <a:t>Defined as a decline of 1 point or more on the </a:t>
            </a:r>
            <a:r>
              <a:rPr lang="en-US" sz="2800" dirty="0" err="1"/>
              <a:t>Markwalder</a:t>
            </a:r>
            <a:r>
              <a:rPr lang="en-US" sz="2800" dirty="0"/>
              <a:t> scale</a:t>
            </a:r>
          </a:p>
        </p:txBody>
      </p:sp>
    </p:spTree>
    <p:extLst>
      <p:ext uri="{BB962C8B-B14F-4D97-AF65-F5344CB8AC3E}">
        <p14:creationId xmlns:p14="http://schemas.microsoft.com/office/powerpoint/2010/main" val="30497641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698219"/>
            <a:ext cx="10880570" cy="3400653"/>
          </a:xfrm>
        </p:spPr>
        <p:txBody>
          <a:bodyPr>
            <a:normAutofit/>
          </a:bodyPr>
          <a:lstStyle/>
          <a:p>
            <a:pPr algn="ctr"/>
            <a:br>
              <a:rPr lang="en-US" sz="5400" b="1" dirty="0"/>
            </a:br>
            <a:br>
              <a:rPr lang="en-US" sz="5400" b="1" dirty="0"/>
            </a:br>
            <a:r>
              <a:rPr lang="en-US" sz="5400" b="1" dirty="0"/>
              <a:t>Site Reporting</a:t>
            </a:r>
            <a:r>
              <a:rPr lang="en-US" sz="5400" b="1" dirty="0">
                <a:latin typeface="Calibri" panose="020F0502020204030204" pitchFamily="34" charset="0"/>
                <a:cs typeface="Calibri" panose="020F0502020204030204" pitchFamily="34" charset="0"/>
              </a:rPr>
              <a:t> and</a:t>
            </a:r>
            <a:r>
              <a:rPr lang="en-US" sz="5400" b="1" dirty="0"/>
              <a:t> Recruitment</a:t>
            </a: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54429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42C3-9D01-8DDA-0A6E-2C821E1E29DE}"/>
              </a:ext>
            </a:extLst>
          </p:cNvPr>
          <p:cNvSpPr>
            <a:spLocks noGrp="1"/>
          </p:cNvSpPr>
          <p:nvPr>
            <p:ph type="title"/>
          </p:nvPr>
        </p:nvSpPr>
        <p:spPr>
          <a:xfrm>
            <a:off x="429768" y="563880"/>
            <a:ext cx="10972800" cy="990600"/>
          </a:xfrm>
        </p:spPr>
        <p:txBody>
          <a:bodyPr/>
          <a:lstStyle/>
          <a:p>
            <a:r>
              <a:rPr lang="en-US" dirty="0"/>
              <a:t>Recruitment-Based Probation</a:t>
            </a:r>
          </a:p>
        </p:txBody>
      </p:sp>
      <p:sp>
        <p:nvSpPr>
          <p:cNvPr id="3" name="Content Placeholder 2">
            <a:extLst>
              <a:ext uri="{FF2B5EF4-FFF2-40B4-BE49-F238E27FC236}">
                <a16:creationId xmlns:a16="http://schemas.microsoft.com/office/drawing/2014/main" id="{43211378-6A85-FACB-8707-7D3E16E437ED}"/>
              </a:ext>
            </a:extLst>
          </p:cNvPr>
          <p:cNvSpPr>
            <a:spLocks noGrp="1"/>
          </p:cNvSpPr>
          <p:nvPr>
            <p:ph idx="1"/>
          </p:nvPr>
        </p:nvSpPr>
        <p:spPr>
          <a:xfrm>
            <a:off x="429768" y="1729141"/>
            <a:ext cx="10972800" cy="4876800"/>
          </a:xfrm>
        </p:spPr>
        <p:txBody>
          <a:bodyPr>
            <a:normAutofit/>
          </a:bodyPr>
          <a:lstStyle/>
          <a:p>
            <a:r>
              <a:rPr lang="en-US" sz="2800" dirty="0"/>
              <a:t>If either: </a:t>
            </a:r>
          </a:p>
          <a:p>
            <a:pPr lvl="1"/>
            <a:r>
              <a:rPr lang="en-US" sz="2400" dirty="0"/>
              <a:t>Site does not randomize patient within </a:t>
            </a:r>
            <a:r>
              <a:rPr lang="en-US" sz="2400" u="sng" dirty="0"/>
              <a:t>6 months</a:t>
            </a:r>
            <a:r>
              <a:rPr lang="en-US" sz="2400" dirty="0"/>
              <a:t> of activation</a:t>
            </a:r>
            <a:r>
              <a:rPr lang="en-US" sz="2400" b="1" dirty="0"/>
              <a:t>, OR</a:t>
            </a:r>
          </a:p>
          <a:p>
            <a:pPr lvl="1"/>
            <a:r>
              <a:rPr lang="en-US" sz="2400" u="sng" dirty="0"/>
              <a:t>6 months</a:t>
            </a:r>
            <a:r>
              <a:rPr lang="en-US" sz="2400" dirty="0"/>
              <a:t> elapses without randomizing at any point in the trial</a:t>
            </a:r>
          </a:p>
          <a:p>
            <a:pPr marL="274320" lvl="1" indent="0">
              <a:buNone/>
            </a:pPr>
            <a:endParaRPr lang="en-US" sz="2400" dirty="0"/>
          </a:p>
          <a:p>
            <a:r>
              <a:rPr lang="en-US" sz="2800" dirty="0"/>
              <a:t>Site will enter probation: </a:t>
            </a:r>
          </a:p>
          <a:p>
            <a:pPr lvl="1"/>
            <a:r>
              <a:rPr lang="en-US" sz="2400" dirty="0"/>
              <a:t>Operations Committee + National Coordinating Center will assist to address issues</a:t>
            </a:r>
          </a:p>
          <a:p>
            <a:pPr lvl="1"/>
            <a:r>
              <a:rPr lang="en-US" sz="2400" dirty="0"/>
              <a:t>If </a:t>
            </a:r>
            <a:r>
              <a:rPr lang="en-US" sz="2400" u="sng" dirty="0"/>
              <a:t>3 months</a:t>
            </a:r>
            <a:r>
              <a:rPr lang="en-US" sz="2400" dirty="0"/>
              <a:t> elapses without action, site will be replaced</a:t>
            </a:r>
          </a:p>
        </p:txBody>
      </p:sp>
    </p:spTree>
    <p:extLst>
      <p:ext uri="{BB962C8B-B14F-4D97-AF65-F5344CB8AC3E}">
        <p14:creationId xmlns:p14="http://schemas.microsoft.com/office/powerpoint/2010/main" val="343393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E31B3-2C50-16DD-A6C4-3A0FD7EC1752}"/>
              </a:ext>
            </a:extLst>
          </p:cNvPr>
          <p:cNvSpPr>
            <a:spLocks noGrp="1"/>
          </p:cNvSpPr>
          <p:nvPr>
            <p:ph type="title"/>
          </p:nvPr>
        </p:nvSpPr>
        <p:spPr>
          <a:xfrm>
            <a:off x="888631" y="2533135"/>
            <a:ext cx="3498979" cy="1643449"/>
          </a:xfrm>
        </p:spPr>
        <p:txBody>
          <a:bodyPr>
            <a:normAutofit fontScale="90000"/>
          </a:bodyPr>
          <a:lstStyle/>
          <a:p>
            <a:br>
              <a:rPr lang="en-US" sz="4400" dirty="0"/>
            </a:br>
            <a:r>
              <a:rPr lang="en-US" sz="4400" dirty="0"/>
              <a:t>Exclusion Criteria</a:t>
            </a:r>
            <a:br>
              <a:rPr lang="en-US" dirty="0"/>
            </a:br>
            <a:endParaRPr lang="en-US" sz="1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CC48956-1DAC-8970-C84C-C9BB8813B091}"/>
              </a:ext>
            </a:extLst>
          </p:cNvPr>
          <p:cNvSpPr>
            <a:spLocks noGrp="1"/>
          </p:cNvSpPr>
          <p:nvPr>
            <p:ph idx="1"/>
          </p:nvPr>
        </p:nvSpPr>
        <p:spPr>
          <a:xfrm>
            <a:off x="5118447" y="803185"/>
            <a:ext cx="6632829" cy="5684111"/>
          </a:xfrm>
        </p:spPr>
        <p:txBody>
          <a:bodyPr>
            <a:noAutofit/>
          </a:bodyPr>
          <a:lstStyle/>
          <a:p>
            <a:pPr marL="457200" marR="0" lvl="0" indent="-457200">
              <a:lnSpc>
                <a:spcPct val="107000"/>
              </a:lnSpc>
              <a:spcBef>
                <a:spcPts val="0"/>
              </a:spcBef>
              <a:spcAft>
                <a:spcPts val="0"/>
              </a:spcAft>
              <a:buSzPct val="85000"/>
              <a:buFont typeface="+mj-lt"/>
              <a:buAutoNum type="arabicPeriod" startAt="17"/>
            </a:pPr>
            <a:r>
              <a:rPr lang="en-US" sz="1800" dirty="0">
                <a:effectLst/>
                <a:ea typeface="Arial" panose="020B0604020202020204" pitchFamily="34" charset="0"/>
                <a:cs typeface="Arial" panose="020B0604020202020204" pitchFamily="34" charset="0"/>
              </a:rPr>
              <a:t>Patient has a known active systemic infection or sepsis.</a:t>
            </a:r>
          </a:p>
          <a:p>
            <a:pPr marL="457200" marR="0" lvl="0" indent="-457200">
              <a:lnSpc>
                <a:spcPct val="107000"/>
              </a:lnSpc>
              <a:spcBef>
                <a:spcPts val="0"/>
              </a:spcBef>
              <a:spcAft>
                <a:spcPts val="0"/>
              </a:spcAft>
              <a:buSzPct val="85000"/>
              <a:buFont typeface="+mj-lt"/>
              <a:buAutoNum type="arabicPeriod" startAt="17"/>
            </a:pPr>
            <a:endParaRPr lang="en-US" sz="1800" dirty="0">
              <a:effectLst/>
              <a:ea typeface="Arial" panose="020B0604020202020204" pitchFamily="34" charset="0"/>
              <a:cs typeface="Arial" panose="020B0604020202020204" pitchFamily="34" charset="0"/>
            </a:endParaRPr>
          </a:p>
          <a:p>
            <a:pPr marL="457200" marR="0" lvl="0" indent="-457200">
              <a:lnSpc>
                <a:spcPct val="107000"/>
              </a:lnSpc>
              <a:spcBef>
                <a:spcPts val="0"/>
              </a:spcBef>
              <a:spcAft>
                <a:spcPts val="0"/>
              </a:spcAft>
              <a:buSzPct val="85000"/>
              <a:buFont typeface="+mj-lt"/>
              <a:buAutoNum type="arabicPeriod" startAt="17"/>
            </a:pPr>
            <a:r>
              <a:rPr lang="en-US" sz="1800" dirty="0">
                <a:effectLst/>
                <a:ea typeface="Arial" panose="020B0604020202020204" pitchFamily="34" charset="0"/>
                <a:cs typeface="Arial" panose="020B0604020202020204" pitchFamily="34" charset="0"/>
              </a:rPr>
              <a:t>Patient is pregnant, planning to become pregnant, or lactating.</a:t>
            </a:r>
          </a:p>
          <a:p>
            <a:pPr marL="457200" marR="0" lvl="0" indent="-457200">
              <a:lnSpc>
                <a:spcPct val="107000"/>
              </a:lnSpc>
              <a:spcBef>
                <a:spcPts val="0"/>
              </a:spcBef>
              <a:spcAft>
                <a:spcPts val="0"/>
              </a:spcAft>
              <a:buSzPct val="85000"/>
              <a:buFont typeface="+mj-lt"/>
              <a:buAutoNum type="arabicPeriod" startAt="17"/>
            </a:pPr>
            <a:endParaRPr lang="en-US" sz="1800" dirty="0">
              <a:effectLst/>
              <a:ea typeface="Arial" panose="020B0604020202020204" pitchFamily="34" charset="0"/>
              <a:cs typeface="Arial" panose="020B0604020202020204" pitchFamily="34" charset="0"/>
            </a:endParaRPr>
          </a:p>
          <a:p>
            <a:pPr marL="457200" marR="0" lvl="0" indent="-457200">
              <a:lnSpc>
                <a:spcPct val="107000"/>
              </a:lnSpc>
              <a:spcBef>
                <a:spcPts val="0"/>
              </a:spcBef>
              <a:spcAft>
                <a:spcPts val="0"/>
              </a:spcAft>
              <a:buSzPct val="85000"/>
              <a:buFont typeface="+mj-lt"/>
              <a:buAutoNum type="arabicPeriod" startAt="17"/>
            </a:pPr>
            <a:r>
              <a:rPr lang="en-US" sz="1800" dirty="0">
                <a:effectLst/>
                <a:ea typeface="Arial" panose="020B0604020202020204" pitchFamily="34" charset="0"/>
                <a:cs typeface="Arial" panose="020B0604020202020204" pitchFamily="34" charset="0"/>
              </a:rPr>
              <a:t>Life expectancy of less than 6 months due to comorbid terminal conditions.  </a:t>
            </a:r>
          </a:p>
          <a:p>
            <a:pPr marL="457200" marR="0" lvl="0" indent="-457200">
              <a:lnSpc>
                <a:spcPct val="107000"/>
              </a:lnSpc>
              <a:spcBef>
                <a:spcPts val="0"/>
              </a:spcBef>
              <a:spcAft>
                <a:spcPts val="0"/>
              </a:spcAft>
              <a:buSzPct val="85000"/>
              <a:buFont typeface="+mj-lt"/>
              <a:buAutoNum type="arabicPeriod" startAt="17"/>
            </a:pPr>
            <a:endParaRPr lang="en-US" sz="1800" dirty="0">
              <a:effectLst/>
              <a:ea typeface="Arial" panose="020B0604020202020204" pitchFamily="34" charset="0"/>
              <a:cs typeface="Arial" panose="020B0604020202020204" pitchFamily="34" charset="0"/>
            </a:endParaRPr>
          </a:p>
          <a:p>
            <a:pPr marL="457200" marR="0" lvl="0" indent="-457200">
              <a:lnSpc>
                <a:spcPct val="107000"/>
              </a:lnSpc>
              <a:spcBef>
                <a:spcPts val="0"/>
              </a:spcBef>
              <a:spcAft>
                <a:spcPts val="0"/>
              </a:spcAft>
              <a:buSzPct val="85000"/>
              <a:buFont typeface="+mj-lt"/>
              <a:buAutoNum type="arabicPeriod" startAt="17"/>
            </a:pPr>
            <a:r>
              <a:rPr lang="en-US" sz="1800" dirty="0">
                <a:effectLst/>
                <a:ea typeface="Arial" panose="020B0604020202020204" pitchFamily="34" charset="0"/>
                <a:cs typeface="Arial" panose="020B0604020202020204" pitchFamily="34" charset="0"/>
              </a:rPr>
              <a:t>Concurrent participation in another research protocol for investigation of an experimental therapy.  </a:t>
            </a:r>
          </a:p>
          <a:p>
            <a:pPr marL="457200" marR="0" lvl="0" indent="-457200">
              <a:lnSpc>
                <a:spcPct val="107000"/>
              </a:lnSpc>
              <a:spcBef>
                <a:spcPts val="0"/>
              </a:spcBef>
              <a:spcAft>
                <a:spcPts val="0"/>
              </a:spcAft>
              <a:buSzPct val="85000"/>
              <a:buFont typeface="+mj-lt"/>
              <a:buAutoNum type="arabicPeriod" startAt="17"/>
            </a:pPr>
            <a:endParaRPr lang="en-US" sz="1800" dirty="0">
              <a:effectLst/>
              <a:ea typeface="Arial" panose="020B0604020202020204" pitchFamily="34" charset="0"/>
              <a:cs typeface="Arial" panose="020B0604020202020204" pitchFamily="34" charset="0"/>
            </a:endParaRPr>
          </a:p>
          <a:p>
            <a:pPr marL="457200" marR="0" lvl="0" indent="-457200">
              <a:lnSpc>
                <a:spcPct val="107000"/>
              </a:lnSpc>
              <a:spcBef>
                <a:spcPts val="0"/>
              </a:spcBef>
              <a:spcAft>
                <a:spcPts val="0"/>
              </a:spcAft>
              <a:buSzPct val="85000"/>
              <a:buFont typeface="+mj-lt"/>
              <a:buAutoNum type="arabicPeriod" startAt="17"/>
            </a:pPr>
            <a:r>
              <a:rPr lang="en-US" sz="1800" dirty="0">
                <a:effectLst/>
                <a:ea typeface="Arial" panose="020B0604020202020204" pitchFamily="34" charset="0"/>
                <a:cs typeface="Arial" panose="020B0604020202020204" pitchFamily="34" charset="0"/>
              </a:rPr>
              <a:t>Known or suspected to not be able to comply with the study protocol.</a:t>
            </a:r>
          </a:p>
          <a:p>
            <a:pPr marL="457200" marR="0" lvl="0" indent="-457200">
              <a:lnSpc>
                <a:spcPct val="107000"/>
              </a:lnSpc>
              <a:spcBef>
                <a:spcPts val="0"/>
              </a:spcBef>
              <a:spcAft>
                <a:spcPts val="0"/>
              </a:spcAft>
              <a:buSzPct val="85000"/>
              <a:buFont typeface="+mj-lt"/>
              <a:buAutoNum type="arabicPeriod" startAt="17"/>
            </a:pPr>
            <a:endParaRPr lang="en-US" sz="1800" dirty="0">
              <a:effectLst/>
              <a:ea typeface="Arial" panose="020B0604020202020204" pitchFamily="34" charset="0"/>
              <a:cs typeface="Arial" panose="020B0604020202020204" pitchFamily="34" charset="0"/>
            </a:endParaRPr>
          </a:p>
          <a:p>
            <a:pPr marL="457200" marR="0" lvl="0" indent="-457200">
              <a:lnSpc>
                <a:spcPct val="107000"/>
              </a:lnSpc>
              <a:spcBef>
                <a:spcPts val="0"/>
              </a:spcBef>
              <a:spcAft>
                <a:spcPts val="0"/>
              </a:spcAft>
              <a:buSzPct val="85000"/>
              <a:buFont typeface="+mj-lt"/>
              <a:buAutoNum type="arabicPeriod" startAt="17"/>
            </a:pPr>
            <a:r>
              <a:rPr lang="en-US" sz="1800" b="1" dirty="0">
                <a:effectLst/>
                <a:ea typeface="Arial" panose="020B0604020202020204" pitchFamily="34" charset="0"/>
                <a:cs typeface="Arial" panose="020B0604020202020204" pitchFamily="34" charset="0"/>
              </a:rPr>
              <a:t>No measurable deficit on the Timed Up and Go [TUG], </a:t>
            </a:r>
            <a:r>
              <a:rPr lang="en-US" sz="1800" b="1" dirty="0">
                <a:solidFill>
                  <a:srgbClr val="000000"/>
                </a:solidFill>
                <a:effectLst/>
                <a:ea typeface="Arial" panose="020B0604020202020204" pitchFamily="34" charset="0"/>
                <a:cs typeface="Arial" panose="020B0604020202020204" pitchFamily="34" charset="0"/>
              </a:rPr>
              <a:t>Aphasia Severity Rating [</a:t>
            </a:r>
            <a:r>
              <a:rPr lang="en-US" sz="1800" b="1" dirty="0">
                <a:effectLst/>
                <a:ea typeface="Arial" panose="020B0604020202020204" pitchFamily="34" charset="0"/>
                <a:cs typeface="Arial" panose="020B0604020202020204" pitchFamily="34" charset="0"/>
              </a:rPr>
              <a:t>ASR], or MRC.</a:t>
            </a:r>
          </a:p>
        </p:txBody>
      </p:sp>
      <p:sp>
        <p:nvSpPr>
          <p:cNvPr id="2" name="TextBox 1">
            <a:extLst>
              <a:ext uri="{FF2B5EF4-FFF2-40B4-BE49-F238E27FC236}">
                <a16:creationId xmlns:a16="http://schemas.microsoft.com/office/drawing/2014/main" id="{D301E68D-0757-9740-E624-75C14DD9CE1D}"/>
              </a:ext>
            </a:extLst>
          </p:cNvPr>
          <p:cNvSpPr txBox="1"/>
          <p:nvPr/>
        </p:nvSpPr>
        <p:spPr>
          <a:xfrm>
            <a:off x="1493415" y="3784157"/>
            <a:ext cx="2289409" cy="276999"/>
          </a:xfrm>
          <a:prstGeom prst="rect">
            <a:avLst/>
          </a:prstGeom>
          <a:noFill/>
        </p:spPr>
        <p:txBody>
          <a:bodyPr wrap="none" rtlCol="0">
            <a:spAutoFit/>
          </a:bodyPr>
          <a:lstStyle/>
          <a:p>
            <a:r>
              <a:rPr lang="en-US" sz="1200" dirty="0">
                <a:solidFill>
                  <a:srgbClr val="AE3B3A"/>
                </a:solidFill>
              </a:rPr>
              <a:t>Continued from previous slides</a:t>
            </a:r>
          </a:p>
        </p:txBody>
      </p:sp>
    </p:spTree>
    <p:extLst>
      <p:ext uri="{BB962C8B-B14F-4D97-AF65-F5344CB8AC3E}">
        <p14:creationId xmlns:p14="http://schemas.microsoft.com/office/powerpoint/2010/main" val="24805955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Strategies for Maximizing Enrollment</a:t>
            </a:r>
          </a:p>
        </p:txBody>
      </p:sp>
      <p:sp>
        <p:nvSpPr>
          <p:cNvPr id="6" name="Content Placeholder 5"/>
          <p:cNvSpPr>
            <a:spLocks noGrp="1"/>
          </p:cNvSpPr>
          <p:nvPr>
            <p:ph sz="half" idx="1"/>
          </p:nvPr>
        </p:nvSpPr>
        <p:spPr>
          <a:xfrm>
            <a:off x="609599" y="1814686"/>
            <a:ext cx="10972801" cy="3357391"/>
          </a:xfrm>
        </p:spPr>
        <p:txBody>
          <a:bodyPr>
            <a:normAutofit/>
          </a:bodyPr>
          <a:lstStyle/>
          <a:p>
            <a:r>
              <a:rPr lang="en-US" dirty="0"/>
              <a:t>Viz RECRUIT will alert site team of all consecutive CSDHs </a:t>
            </a:r>
          </a:p>
          <a:p>
            <a:r>
              <a:rPr lang="en-US" dirty="0"/>
              <a:t>Educate of multiple departments (neurology, neurosurgery, ED, ICU) about study via emails/flyers/training module CHESS slides</a:t>
            </a:r>
          </a:p>
          <a:p>
            <a:r>
              <a:rPr lang="en-US" dirty="0"/>
              <a:t>Give grand rounds/presentations about study</a:t>
            </a:r>
          </a:p>
          <a:p>
            <a:r>
              <a:rPr lang="en-US" dirty="0"/>
              <a:t>Outreach to referring hospital/centers regarding CHESS study</a:t>
            </a:r>
          </a:p>
          <a:p>
            <a:r>
              <a:rPr lang="en-US" dirty="0"/>
              <a:t>Recruitment plan, with coverage for weekends/holidays</a:t>
            </a:r>
          </a:p>
        </p:txBody>
      </p:sp>
    </p:spTree>
    <p:extLst>
      <p:ext uri="{BB962C8B-B14F-4D97-AF65-F5344CB8AC3E}">
        <p14:creationId xmlns:p14="http://schemas.microsoft.com/office/powerpoint/2010/main" val="4697673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D9706C2-2335-542F-587C-E3C0FA5B38F3}"/>
              </a:ext>
            </a:extLst>
          </p:cNvPr>
          <p:cNvGraphicFramePr/>
          <p:nvPr>
            <p:extLst>
              <p:ext uri="{D42A27DB-BD31-4B8C-83A1-F6EECF244321}">
                <p14:modId xmlns:p14="http://schemas.microsoft.com/office/powerpoint/2010/main" val="1636320289"/>
              </p:ext>
            </p:extLst>
          </p:nvPr>
        </p:nvGraphicFramePr>
        <p:xfrm>
          <a:off x="250004" y="493160"/>
          <a:ext cx="11691991" cy="5599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706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56687"/>
            <a:ext cx="10972800" cy="990600"/>
          </a:xfrm>
        </p:spPr>
        <p:txBody>
          <a:bodyPr/>
          <a:lstStyle/>
          <a:p>
            <a:r>
              <a:rPr lang="en-US" dirty="0"/>
              <a:t>Investigator’s Role: Informed Consent</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750304"/>
            <a:ext cx="10972801" cy="3357391"/>
          </a:xfrm>
        </p:spPr>
        <p:txBody>
          <a:bodyPr>
            <a:normAutofit/>
          </a:bodyPr>
          <a:lstStyle/>
          <a:p>
            <a:r>
              <a:rPr lang="en-US" dirty="0"/>
              <a:t>Highly important to ensure protection of subjects</a:t>
            </a:r>
          </a:p>
          <a:p>
            <a:r>
              <a:rPr lang="en-US" dirty="0"/>
              <a:t>Ensure standardized, comprehensive process is implemented</a:t>
            </a:r>
          </a:p>
          <a:p>
            <a:r>
              <a:rPr lang="en-US" dirty="0"/>
              <a:t>Delegate responsibility to trained staff (Delegation of Authority)</a:t>
            </a:r>
          </a:p>
          <a:p>
            <a:r>
              <a:rPr lang="en-US" dirty="0"/>
              <a:t>Provide sufficient time</a:t>
            </a:r>
          </a:p>
          <a:p>
            <a:r>
              <a:rPr lang="en-US" dirty="0"/>
              <a:t>Use non-technical language</a:t>
            </a:r>
          </a:p>
          <a:p>
            <a:r>
              <a:rPr lang="en-US" dirty="0"/>
              <a:t>Answer all questions, ensure subject understanding</a:t>
            </a:r>
          </a:p>
        </p:txBody>
      </p:sp>
    </p:spTree>
    <p:extLst>
      <p:ext uri="{BB962C8B-B14F-4D97-AF65-F5344CB8AC3E}">
        <p14:creationId xmlns:p14="http://schemas.microsoft.com/office/powerpoint/2010/main" val="18249084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66962"/>
            <a:ext cx="10972800" cy="990600"/>
          </a:xfrm>
        </p:spPr>
        <p:txBody>
          <a:bodyPr/>
          <a:lstStyle/>
          <a:p>
            <a:r>
              <a:rPr lang="en-US" dirty="0"/>
              <a:t>Investigator’s Role: Site-Specific Operations</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699654"/>
            <a:ext cx="11123489" cy="4116240"/>
          </a:xfrm>
        </p:spPr>
        <p:txBody>
          <a:bodyPr>
            <a:noAutofit/>
          </a:bodyPr>
          <a:lstStyle/>
          <a:p>
            <a:r>
              <a:rPr lang="en-US" dirty="0">
                <a:solidFill>
                  <a:srgbClr val="C0504D"/>
                </a:solidFill>
              </a:rPr>
              <a:t>Maintain study records </a:t>
            </a:r>
            <a:r>
              <a:rPr lang="en-US" dirty="0"/>
              <a:t>per ALCOA (Attributable, Legible, Contemporaneous, Original, Accurate) </a:t>
            </a:r>
          </a:p>
          <a:p>
            <a:r>
              <a:rPr lang="en-US" dirty="0">
                <a:solidFill>
                  <a:srgbClr val="C0504D"/>
                </a:solidFill>
              </a:rPr>
              <a:t>Retain source data (papers, EMR, consents, etc.)</a:t>
            </a:r>
          </a:p>
          <a:p>
            <a:r>
              <a:rPr lang="en-US" dirty="0">
                <a:solidFill>
                  <a:srgbClr val="C0504D"/>
                </a:solidFill>
              </a:rPr>
              <a:t>Ensuring site can support target enrollment goals in timeframe for CHESS</a:t>
            </a:r>
          </a:p>
          <a:p>
            <a:r>
              <a:rPr lang="en-US" dirty="0"/>
              <a:t>Ensuring that adequate facilities and resources are available to support CHESS activities</a:t>
            </a:r>
          </a:p>
          <a:p>
            <a:r>
              <a:rPr lang="en-US" dirty="0"/>
              <a:t>Assembling qualified staff familiar with CHESS to support study-related activities</a:t>
            </a:r>
          </a:p>
        </p:txBody>
      </p:sp>
    </p:spTree>
    <p:extLst>
      <p:ext uri="{BB962C8B-B14F-4D97-AF65-F5344CB8AC3E}">
        <p14:creationId xmlns:p14="http://schemas.microsoft.com/office/powerpoint/2010/main" val="26130721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56687"/>
            <a:ext cx="10972800" cy="990600"/>
          </a:xfrm>
        </p:spPr>
        <p:txBody>
          <a:bodyPr/>
          <a:lstStyle/>
          <a:p>
            <a:r>
              <a:rPr lang="en-US" dirty="0"/>
              <a:t>Investigator’s Role: Protocol Compliance</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750304"/>
            <a:ext cx="10972801" cy="3357391"/>
          </a:xfrm>
        </p:spPr>
        <p:txBody>
          <a:bodyPr>
            <a:normAutofit/>
          </a:bodyPr>
          <a:lstStyle/>
          <a:p>
            <a:r>
              <a:rPr lang="en-US" dirty="0">
                <a:solidFill>
                  <a:srgbClr val="C0504D"/>
                </a:solidFill>
              </a:rPr>
              <a:t>Personnel should be familiar with protocol, procedures, and reporting requirements while conducting study</a:t>
            </a:r>
          </a:p>
          <a:p>
            <a:r>
              <a:rPr lang="en-US" dirty="0"/>
              <a:t>Deviations must be logged and reported</a:t>
            </a:r>
          </a:p>
          <a:p>
            <a:r>
              <a:rPr lang="en-US" dirty="0"/>
              <a:t>Planned deviations must receive advanced approval from central sponsor and cIRB/BRANY</a:t>
            </a:r>
          </a:p>
        </p:txBody>
      </p:sp>
    </p:spTree>
    <p:extLst>
      <p:ext uri="{BB962C8B-B14F-4D97-AF65-F5344CB8AC3E}">
        <p14:creationId xmlns:p14="http://schemas.microsoft.com/office/powerpoint/2010/main" val="39412132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567" y="456687"/>
            <a:ext cx="10972800" cy="990600"/>
          </a:xfrm>
        </p:spPr>
        <p:txBody>
          <a:bodyPr/>
          <a:lstStyle/>
          <a:p>
            <a:r>
              <a:rPr lang="en-US" dirty="0"/>
              <a:t>Investigator’s Role: Regulatory/GCP Compliance</a:t>
            </a:r>
          </a:p>
        </p:txBody>
      </p:sp>
      <p:sp>
        <p:nvSpPr>
          <p:cNvPr id="2" name="Content Placeholder 5">
            <a:extLst>
              <a:ext uri="{FF2B5EF4-FFF2-40B4-BE49-F238E27FC236}">
                <a16:creationId xmlns:a16="http://schemas.microsoft.com/office/drawing/2014/main" id="{59B0F7D8-E4AA-DCFD-9D4E-BEE3E631039C}"/>
              </a:ext>
            </a:extLst>
          </p:cNvPr>
          <p:cNvSpPr>
            <a:spLocks noGrp="1"/>
          </p:cNvSpPr>
          <p:nvPr>
            <p:ph sz="half" idx="1"/>
          </p:nvPr>
        </p:nvSpPr>
        <p:spPr>
          <a:xfrm>
            <a:off x="383567" y="1750304"/>
            <a:ext cx="10972801" cy="4157336"/>
          </a:xfrm>
        </p:spPr>
        <p:txBody>
          <a:bodyPr>
            <a:normAutofit/>
          </a:bodyPr>
          <a:lstStyle/>
          <a:p>
            <a:r>
              <a:rPr lang="en-US" dirty="0"/>
              <a:t>Adhere to requirements for IRBs, FDA, laws, local institutions </a:t>
            </a:r>
          </a:p>
          <a:p>
            <a:r>
              <a:rPr lang="en-US" dirty="0">
                <a:solidFill>
                  <a:srgbClr val="C0504D"/>
                </a:solidFill>
              </a:rPr>
              <a:t>Report AEs/SAEs in required timeframes</a:t>
            </a:r>
          </a:p>
          <a:p>
            <a:r>
              <a:rPr lang="en-US" dirty="0"/>
              <a:t>Adhere to Good Clinical Practice (GCP)</a:t>
            </a:r>
          </a:p>
          <a:p>
            <a:pPr lvl="1"/>
            <a:r>
              <a:rPr lang="en-US" dirty="0"/>
              <a:t>Protect subject rights, safety, welfare</a:t>
            </a:r>
          </a:p>
          <a:p>
            <a:pPr lvl="1"/>
            <a:r>
              <a:rPr lang="en-US" dirty="0"/>
              <a:t>Obtain informed consent before research-related activities </a:t>
            </a:r>
          </a:p>
          <a:p>
            <a:pPr lvl="1"/>
            <a:r>
              <a:rPr lang="en-US" dirty="0">
                <a:solidFill>
                  <a:srgbClr val="C0504D"/>
                </a:solidFill>
              </a:rPr>
              <a:t>Ensure medical decisions are made by qualified healthcare personnel</a:t>
            </a:r>
          </a:p>
          <a:p>
            <a:pPr lvl="1"/>
            <a:r>
              <a:rPr lang="en-US" dirty="0"/>
              <a:t>Provide adequate care for subject AEs</a:t>
            </a:r>
          </a:p>
          <a:p>
            <a:pPr lvl="1"/>
            <a:r>
              <a:rPr lang="en-US" dirty="0">
                <a:solidFill>
                  <a:srgbClr val="C0504D"/>
                </a:solidFill>
              </a:rPr>
              <a:t>Make reasonable efforts to ascertain reasons for subject withdrawal</a:t>
            </a:r>
          </a:p>
        </p:txBody>
      </p:sp>
    </p:spTree>
    <p:extLst>
      <p:ext uri="{BB962C8B-B14F-4D97-AF65-F5344CB8AC3E}">
        <p14:creationId xmlns:p14="http://schemas.microsoft.com/office/powerpoint/2010/main" val="919619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57216-048C-6075-8697-DFB629B860E4}"/>
              </a:ext>
            </a:extLst>
          </p:cNvPr>
          <p:cNvSpPr>
            <a:spLocks noGrp="1"/>
          </p:cNvSpPr>
          <p:nvPr>
            <p:ph type="title"/>
          </p:nvPr>
        </p:nvSpPr>
        <p:spPr>
          <a:xfrm>
            <a:off x="397268" y="247436"/>
            <a:ext cx="10972800" cy="990600"/>
          </a:xfrm>
        </p:spPr>
        <p:txBody>
          <a:bodyPr/>
          <a:lstStyle/>
          <a:p>
            <a:r>
              <a:rPr lang="en-US" dirty="0"/>
              <a:t>Prompt Communication</a:t>
            </a:r>
          </a:p>
        </p:txBody>
      </p:sp>
      <p:graphicFrame>
        <p:nvGraphicFramePr>
          <p:cNvPr id="4" name="Content Placeholder 3">
            <a:extLst>
              <a:ext uri="{FF2B5EF4-FFF2-40B4-BE49-F238E27FC236}">
                <a16:creationId xmlns:a16="http://schemas.microsoft.com/office/drawing/2014/main" id="{A778F1C8-9880-7BD5-D1B0-687BF0BABDB7}"/>
              </a:ext>
            </a:extLst>
          </p:cNvPr>
          <p:cNvGraphicFramePr>
            <a:graphicFrameLocks noGrp="1"/>
          </p:cNvGraphicFramePr>
          <p:nvPr>
            <p:ph idx="1"/>
            <p:extLst>
              <p:ext uri="{D42A27DB-BD31-4B8C-83A1-F6EECF244321}">
                <p14:modId xmlns:p14="http://schemas.microsoft.com/office/powerpoint/2010/main" val="3194969354"/>
              </p:ext>
            </p:extLst>
          </p:nvPr>
        </p:nvGraphicFramePr>
        <p:xfrm>
          <a:off x="6513816" y="907123"/>
          <a:ext cx="5868290" cy="4439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5">
            <a:extLst>
              <a:ext uri="{FF2B5EF4-FFF2-40B4-BE49-F238E27FC236}">
                <a16:creationId xmlns:a16="http://schemas.microsoft.com/office/drawing/2014/main" id="{4E841F92-3C18-76FC-9E7F-82C58A4C0606}"/>
              </a:ext>
            </a:extLst>
          </p:cNvPr>
          <p:cNvSpPr txBox="1">
            <a:spLocks/>
          </p:cNvSpPr>
          <p:nvPr/>
        </p:nvSpPr>
        <p:spPr>
          <a:xfrm>
            <a:off x="397268" y="1238036"/>
            <a:ext cx="6486418" cy="5401124"/>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4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Communication between the site and central study team is </a:t>
            </a:r>
            <a:r>
              <a:rPr lang="en-US" u="sng" dirty="0"/>
              <a:t>essential</a:t>
            </a:r>
            <a:r>
              <a:rPr lang="en-US" dirty="0"/>
              <a:t> to the success of CHESS</a:t>
            </a:r>
          </a:p>
          <a:p>
            <a:endParaRPr lang="en-US" dirty="0"/>
          </a:p>
          <a:p>
            <a:r>
              <a:rPr lang="en-US" dirty="0"/>
              <a:t>Central team will coordinate communication for major changes in CHESS protocol</a:t>
            </a:r>
          </a:p>
          <a:p>
            <a:pPr lvl="1"/>
            <a:r>
              <a:rPr lang="en-US" dirty="0"/>
              <a:t>Important for Site PIs to aid in implementation of new processes/regulations</a:t>
            </a:r>
          </a:p>
          <a:p>
            <a:pPr lvl="1"/>
            <a:r>
              <a:rPr lang="en-US" dirty="0"/>
              <a:t>Upcoming: Incorporating CMS/Medicare Approval </a:t>
            </a:r>
          </a:p>
          <a:p>
            <a:pPr lvl="1"/>
            <a:endParaRPr lang="en-US" dirty="0"/>
          </a:p>
          <a:p>
            <a:r>
              <a:rPr lang="en-US" dirty="0"/>
              <a:t>Prompt notification from sites to central study team include the following: </a:t>
            </a:r>
          </a:p>
          <a:p>
            <a:pPr lvl="1"/>
            <a:r>
              <a:rPr lang="en-US" dirty="0"/>
              <a:t>Change in Key Site Personnel </a:t>
            </a:r>
            <a:r>
              <a:rPr lang="en-US" sz="1400" dirty="0">
                <a:sym typeface="Wingdings" pitchFamily="2" charset="2"/>
              </a:rPr>
              <a:t></a:t>
            </a:r>
            <a:r>
              <a:rPr lang="en-US" dirty="0">
                <a:sym typeface="Wingdings" pitchFamily="2" charset="2"/>
              </a:rPr>
              <a:t> DOA in WebDCU</a:t>
            </a:r>
            <a:endParaRPr lang="en-US" dirty="0"/>
          </a:p>
          <a:p>
            <a:pPr lvl="1"/>
            <a:r>
              <a:rPr lang="en-US" dirty="0"/>
              <a:t>Deviations </a:t>
            </a:r>
            <a:r>
              <a:rPr lang="en-US" sz="1400" dirty="0">
                <a:sym typeface="Wingdings" pitchFamily="2" charset="2"/>
              </a:rPr>
              <a:t></a:t>
            </a:r>
            <a:r>
              <a:rPr lang="en-US" dirty="0">
                <a:sym typeface="Wingdings" pitchFamily="2" charset="2"/>
              </a:rPr>
              <a:t> Planned deviations require advance approval by central sponsor and cIRB/BRANY</a:t>
            </a:r>
            <a:endParaRPr lang="en-US" dirty="0"/>
          </a:p>
          <a:p>
            <a:pPr lvl="1"/>
            <a:r>
              <a:rPr lang="en-US" dirty="0"/>
              <a:t>SAEs </a:t>
            </a:r>
            <a:r>
              <a:rPr lang="en-US" sz="1400" dirty="0">
                <a:sym typeface="Wingdings" pitchFamily="2" charset="2"/>
              </a:rPr>
              <a:t></a:t>
            </a:r>
            <a:r>
              <a:rPr lang="en-US" dirty="0">
                <a:sym typeface="Wingdings" pitchFamily="2" charset="2"/>
              </a:rPr>
              <a:t> WebDCU and (in specific instances) cIRB/BRANY</a:t>
            </a:r>
            <a:endParaRPr lang="en-US" dirty="0"/>
          </a:p>
        </p:txBody>
      </p:sp>
    </p:spTree>
    <p:extLst>
      <p:ext uri="{BB962C8B-B14F-4D97-AF65-F5344CB8AC3E}">
        <p14:creationId xmlns:p14="http://schemas.microsoft.com/office/powerpoint/2010/main" val="14168990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89858"/>
            <a:ext cx="10972800" cy="990600"/>
          </a:xfrm>
        </p:spPr>
        <p:txBody>
          <a:bodyPr/>
          <a:lstStyle/>
          <a:p>
            <a:r>
              <a:rPr lang="en-US" dirty="0"/>
              <a:t>Publications Policy</a:t>
            </a:r>
          </a:p>
        </p:txBody>
      </p:sp>
      <p:sp>
        <p:nvSpPr>
          <p:cNvPr id="6" name="Content Placeholder 5"/>
          <p:cNvSpPr>
            <a:spLocks noGrp="1"/>
          </p:cNvSpPr>
          <p:nvPr>
            <p:ph sz="half" idx="1"/>
          </p:nvPr>
        </p:nvSpPr>
        <p:spPr>
          <a:xfrm>
            <a:off x="609599" y="1490184"/>
            <a:ext cx="10972801" cy="4718304"/>
          </a:xfrm>
        </p:spPr>
        <p:txBody>
          <a:bodyPr>
            <a:normAutofit/>
          </a:bodyPr>
          <a:lstStyle/>
          <a:p>
            <a:r>
              <a:rPr lang="en-US" dirty="0"/>
              <a:t>Publications Committee will be chartered at end of trial:</a:t>
            </a:r>
          </a:p>
          <a:p>
            <a:pPr lvl="1"/>
            <a:r>
              <a:rPr lang="en-US" dirty="0"/>
              <a:t>Co-Principal Investigators + Investigators/Designees from Top 3 Enrolling Sites</a:t>
            </a:r>
          </a:p>
          <a:p>
            <a:r>
              <a:rPr lang="en-US" dirty="0"/>
              <a:t>Any trial personnel may submit analysis proposal(s) to committee</a:t>
            </a:r>
          </a:p>
          <a:p>
            <a:pPr lvl="1"/>
            <a:r>
              <a:rPr lang="en-US" dirty="0"/>
              <a:t>Committee will review and guide team </a:t>
            </a:r>
          </a:p>
          <a:p>
            <a:pPr lvl="1"/>
            <a:r>
              <a:rPr lang="en-US" dirty="0"/>
              <a:t>Committee approval is required before submissions to journals/scientific meetings</a:t>
            </a:r>
          </a:p>
          <a:p>
            <a:r>
              <a:rPr lang="en-US" dirty="0"/>
              <a:t>Proposals for ancillary studies: </a:t>
            </a:r>
          </a:p>
          <a:p>
            <a:pPr lvl="1"/>
            <a:r>
              <a:rPr lang="en-US" dirty="0"/>
              <a:t>Submit to Executive Committee, who will review + engage oversight (DSMB, NINDS)</a:t>
            </a:r>
          </a:p>
          <a:p>
            <a:pPr lvl="1"/>
            <a:r>
              <a:rPr lang="en-US" dirty="0"/>
              <a:t>Proposed study must also include 1 CHESS Co-PI as part of its Executive Committee</a:t>
            </a:r>
          </a:p>
        </p:txBody>
      </p:sp>
    </p:spTree>
    <p:extLst>
      <p:ext uri="{BB962C8B-B14F-4D97-AF65-F5344CB8AC3E}">
        <p14:creationId xmlns:p14="http://schemas.microsoft.com/office/powerpoint/2010/main" val="39446562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27086"/>
            <a:ext cx="10972800" cy="990600"/>
          </a:xfrm>
        </p:spPr>
        <p:txBody>
          <a:bodyPr>
            <a:normAutofit/>
          </a:bodyPr>
          <a:lstStyle/>
          <a:p>
            <a:pPr algn="ctr"/>
            <a:r>
              <a:rPr lang="en-US" sz="5400" b="1" dirty="0"/>
              <a:t>Open Discussion</a:t>
            </a:r>
          </a:p>
        </p:txBody>
      </p:sp>
    </p:spTree>
    <p:extLst>
      <p:ext uri="{BB962C8B-B14F-4D97-AF65-F5344CB8AC3E}">
        <p14:creationId xmlns:p14="http://schemas.microsoft.com/office/powerpoint/2010/main" val="198622130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C83E-8F76-59E7-39A0-3E405DF06210}"/>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22305E9-CFAC-46C7-4DC3-3569D86835E5}"/>
              </a:ext>
            </a:extLst>
          </p:cNvPr>
          <p:cNvSpPr>
            <a:spLocks noGrp="1"/>
          </p:cNvSpPr>
          <p:nvPr>
            <p:ph type="subTitle" idx="1"/>
          </p:nvPr>
        </p:nvSpPr>
        <p:spPr/>
        <p:txBody>
          <a:bodyPr/>
          <a:lstStyle/>
          <a:p>
            <a:r>
              <a:rPr lang="en-US" dirty="0"/>
              <a:t>Please complete </a:t>
            </a:r>
            <a:r>
              <a:rPr lang="en-US" b="1" dirty="0"/>
              <a:t>Protocol Training Attestation Form </a:t>
            </a:r>
            <a:r>
              <a:rPr lang="en-US" dirty="0"/>
              <a:t>and upload to </a:t>
            </a:r>
            <a:r>
              <a:rPr lang="en-US" dirty="0" err="1"/>
              <a:t>WebDCU</a:t>
            </a:r>
            <a:r>
              <a:rPr lang="en-US" dirty="0"/>
              <a:t>. </a:t>
            </a:r>
          </a:p>
          <a:p>
            <a:endParaRPr lang="en-US" dirty="0"/>
          </a:p>
        </p:txBody>
      </p:sp>
    </p:spTree>
    <p:extLst>
      <p:ext uri="{BB962C8B-B14F-4D97-AF65-F5344CB8AC3E}">
        <p14:creationId xmlns:p14="http://schemas.microsoft.com/office/powerpoint/2010/main" val="254268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Primary Endpoint</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2800" dirty="0">
                <a:cs typeface="Arial" panose="020B0604020202020204" pitchFamily="34" charset="0"/>
              </a:rPr>
              <a:t>The proportion of subjects (per the Clinical Review Committee) to need rescue surgery or die within 180 days of randomization</a:t>
            </a:r>
          </a:p>
        </p:txBody>
      </p:sp>
    </p:spTree>
    <p:extLst>
      <p:ext uri="{BB962C8B-B14F-4D97-AF65-F5344CB8AC3E}">
        <p14:creationId xmlns:p14="http://schemas.microsoft.com/office/powerpoint/2010/main" val="181667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Safety Endpoints</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fontScale="92500"/>
          </a:bodyPr>
          <a:lstStyle/>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symptomatic ischemic stroke within 180 days of randomization.</a:t>
            </a:r>
          </a:p>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serious/life threatening adverse events within 180 days of randomization.</a:t>
            </a:r>
          </a:p>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worsening of neurological status or development of new disabling neurological symptoms (</a:t>
            </a:r>
            <a:r>
              <a:rPr lang="en-US" sz="2800" u="sng" dirty="0">
                <a:effectLst/>
                <a:ea typeface="Times New Roman" panose="02020603050405020304" pitchFamily="18" charset="0"/>
                <a:cs typeface="Arial" panose="020B0604020202020204" pitchFamily="34" charset="0"/>
              </a:rPr>
              <a:t>&gt;</a:t>
            </a:r>
            <a:r>
              <a:rPr lang="en-US" sz="2800" dirty="0">
                <a:effectLst/>
                <a:ea typeface="Times New Roman" panose="02020603050405020304" pitchFamily="18" charset="0"/>
                <a:cs typeface="Arial" panose="020B0604020202020204" pitchFamily="34" charset="0"/>
              </a:rPr>
              <a:t>1 point on the </a:t>
            </a:r>
            <a:r>
              <a:rPr lang="en-US" sz="2800" dirty="0" err="1">
                <a:effectLst/>
                <a:ea typeface="Times New Roman" panose="02020603050405020304" pitchFamily="18" charset="0"/>
                <a:cs typeface="Arial" panose="020B0604020202020204" pitchFamily="34" charset="0"/>
              </a:rPr>
              <a:t>Markwalder</a:t>
            </a:r>
            <a:r>
              <a:rPr lang="en-US" sz="2800" dirty="0">
                <a:effectLst/>
                <a:ea typeface="Times New Roman" panose="02020603050405020304" pitchFamily="18" charset="0"/>
                <a:cs typeface="Arial" panose="020B0604020202020204" pitchFamily="34" charset="0"/>
              </a:rPr>
              <a:t> Scale) anytime within 180 days of randomization.</a:t>
            </a:r>
          </a:p>
          <a:p>
            <a:pPr marL="342900" marR="0" lvl="0" indent="-342900">
              <a:lnSpc>
                <a:spcPct val="115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seizures within 180 days of randomization.</a:t>
            </a:r>
          </a:p>
          <a:p>
            <a:pPr marL="342900" marR="0" lvl="0" indent="-342900">
              <a:lnSpc>
                <a:spcPct val="115000"/>
              </a:lnSpc>
              <a:spcBef>
                <a:spcPts val="0"/>
              </a:spcBef>
              <a:spcAft>
                <a:spcPts val="100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cranial neuropathy within 180 days of randomization.</a:t>
            </a:r>
          </a:p>
        </p:txBody>
      </p:sp>
    </p:spTree>
    <p:extLst>
      <p:ext uri="{BB962C8B-B14F-4D97-AF65-F5344CB8AC3E}">
        <p14:creationId xmlns:p14="http://schemas.microsoft.com/office/powerpoint/2010/main" val="3049164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985-F90B-CBEE-D950-894CFE8D7ADF}"/>
              </a:ext>
            </a:extLst>
          </p:cNvPr>
          <p:cNvSpPr>
            <a:spLocks noGrp="1"/>
          </p:cNvSpPr>
          <p:nvPr>
            <p:ph type="title"/>
          </p:nvPr>
        </p:nvSpPr>
        <p:spPr/>
        <p:txBody>
          <a:bodyPr/>
          <a:lstStyle/>
          <a:p>
            <a:r>
              <a:rPr lang="en-US" dirty="0"/>
              <a:t>Exploratory Endpoints</a:t>
            </a:r>
          </a:p>
        </p:txBody>
      </p:sp>
      <p:sp>
        <p:nvSpPr>
          <p:cNvPr id="4" name="Content Placeholder 3">
            <a:extLst>
              <a:ext uri="{FF2B5EF4-FFF2-40B4-BE49-F238E27FC236}">
                <a16:creationId xmlns:a16="http://schemas.microsoft.com/office/drawing/2014/main" id="{71037AC7-449B-652B-D065-E96348B99A58}"/>
              </a:ext>
            </a:extLst>
          </p:cNvPr>
          <p:cNvSpPr>
            <a:spLocks noGrp="1"/>
          </p:cNvSpPr>
          <p:nvPr>
            <p:ph idx="1"/>
          </p:nvPr>
        </p:nvSpPr>
        <p:spPr/>
        <p:txBody>
          <a:bodyPr>
            <a:noAutofit/>
          </a:bodyPr>
          <a:lstStyle/>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Proportion of subjects with volumetric reduction of ≥ 50% on CT imaging at 90 days post-randomization.</a:t>
            </a:r>
          </a:p>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Change in quality of life from baseline to 180 days post-randomization (assessed using the EQ-5D-5L)</a:t>
            </a:r>
            <a:r>
              <a:rPr lang="en-US" sz="2800" dirty="0">
                <a:solidFill>
                  <a:srgbClr val="000000"/>
                </a:solidFill>
                <a:effectLst/>
                <a:ea typeface="Times New Roman" panose="02020603050405020304" pitchFamily="18" charset="0"/>
                <a:cs typeface="Arial" panose="020B0604020202020204" pitchFamily="34" charset="0"/>
              </a:rPr>
              <a:t>.</a:t>
            </a:r>
            <a:endParaRPr lang="en-US" sz="2800" dirty="0">
              <a:effectLst/>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Change in cognitive outcome from baseline to 180 days post-randomization (assessed using t-MoCA).</a:t>
            </a:r>
          </a:p>
          <a:p>
            <a:pPr marL="342900" marR="0" lvl="0" indent="-342900">
              <a:lnSpc>
                <a:spcPct val="100000"/>
              </a:lnSpc>
              <a:spcBef>
                <a:spcPts val="0"/>
              </a:spcBef>
              <a:spcAft>
                <a:spcPts val="0"/>
              </a:spcAft>
              <a:buFont typeface="+mj-lt"/>
              <a:buAutoNum type="arabicPeriod"/>
            </a:pPr>
            <a:r>
              <a:rPr lang="en-US" sz="2800" dirty="0">
                <a:effectLst/>
                <a:ea typeface="Times New Roman" panose="02020603050405020304" pitchFamily="18" charset="0"/>
                <a:cs typeface="Arial" panose="020B0604020202020204" pitchFamily="34" charset="0"/>
              </a:rPr>
              <a:t>Change in headache severity assessed from baseline to 180 days post-randomization (using HIT-6).</a:t>
            </a:r>
          </a:p>
          <a:p>
            <a:pPr marL="342900" marR="0" lvl="0" indent="-342900">
              <a:lnSpc>
                <a:spcPct val="100000"/>
              </a:lnSpc>
              <a:spcBef>
                <a:spcPts val="0"/>
              </a:spcBef>
              <a:spcAft>
                <a:spcPts val="1000"/>
              </a:spcAft>
              <a:buFont typeface="+mj-lt"/>
              <a:buAutoNum type="arabicPeriod"/>
            </a:pPr>
            <a:r>
              <a:rPr lang="en-US" sz="2800" dirty="0">
                <a:effectLst/>
                <a:ea typeface="Times New Roman" panose="02020603050405020304" pitchFamily="18" charset="0"/>
                <a:cs typeface="Arial" panose="020B0604020202020204" pitchFamily="34" charset="0"/>
              </a:rPr>
              <a:t>The proportion of subjects with favorable functional outcome defined as an improvement in </a:t>
            </a:r>
            <a:r>
              <a:rPr lang="en-US" sz="2800" dirty="0" err="1">
                <a:effectLst/>
                <a:ea typeface="Times New Roman" panose="02020603050405020304" pitchFamily="18" charset="0"/>
                <a:cs typeface="Arial" panose="020B0604020202020204" pitchFamily="34" charset="0"/>
              </a:rPr>
              <a:t>mRS</a:t>
            </a:r>
            <a:r>
              <a:rPr lang="en-US" sz="2800" dirty="0">
                <a:effectLst/>
                <a:ea typeface="Times New Roman" panose="02020603050405020304" pitchFamily="18" charset="0"/>
                <a:cs typeface="Arial" panose="020B0604020202020204" pitchFamily="34" charset="0"/>
              </a:rPr>
              <a:t> at 180 days post-randomization compared with baseline.  If baseline </a:t>
            </a:r>
            <a:r>
              <a:rPr lang="en-US" sz="2800" dirty="0" err="1">
                <a:effectLst/>
                <a:ea typeface="Times New Roman" panose="02020603050405020304" pitchFamily="18" charset="0"/>
                <a:cs typeface="Arial" panose="020B0604020202020204" pitchFamily="34" charset="0"/>
              </a:rPr>
              <a:t>mRS</a:t>
            </a:r>
            <a:r>
              <a:rPr lang="en-US" sz="2800" dirty="0">
                <a:effectLst/>
                <a:ea typeface="Times New Roman" panose="02020603050405020304" pitchFamily="18" charset="0"/>
                <a:cs typeface="Arial" panose="020B0604020202020204" pitchFamily="34" charset="0"/>
              </a:rPr>
              <a:t> is 0, favorable outcome is </a:t>
            </a:r>
            <a:r>
              <a:rPr lang="en-US" sz="2800" dirty="0" err="1">
                <a:effectLst/>
                <a:ea typeface="Times New Roman" panose="02020603050405020304" pitchFamily="18" charset="0"/>
                <a:cs typeface="Arial" panose="020B0604020202020204" pitchFamily="34" charset="0"/>
              </a:rPr>
              <a:t>mRS</a:t>
            </a:r>
            <a:r>
              <a:rPr lang="en-US" sz="2800" dirty="0">
                <a:effectLst/>
                <a:ea typeface="Times New Roman" panose="02020603050405020304" pitchFamily="18" charset="0"/>
                <a:cs typeface="Arial" panose="020B0604020202020204" pitchFamily="34" charset="0"/>
              </a:rPr>
              <a:t> of 0</a:t>
            </a:r>
            <a:r>
              <a:rPr lang="en-US" sz="2800" dirty="0">
                <a:solidFill>
                  <a:srgbClr val="000000"/>
                </a:solidFill>
                <a:effectLst/>
                <a:ea typeface="Times New Roman" panose="02020603050405020304" pitchFamily="18" charset="0"/>
                <a:cs typeface="Arial" panose="020B0604020202020204" pitchFamily="34" charset="0"/>
              </a:rPr>
              <a:t>.</a:t>
            </a:r>
            <a:endParaRPr lang="en-US" sz="28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0413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6383-8580-2A11-AEB4-E0FAD53DC285}"/>
              </a:ext>
            </a:extLst>
          </p:cNvPr>
          <p:cNvSpPr>
            <a:spLocks noGrp="1"/>
          </p:cNvSpPr>
          <p:nvPr>
            <p:ph type="title"/>
          </p:nvPr>
        </p:nvSpPr>
        <p:spPr>
          <a:xfrm>
            <a:off x="1879140" y="376238"/>
            <a:ext cx="8488025" cy="514911"/>
          </a:xfrm>
        </p:spPr>
        <p:txBody>
          <a:bodyPr>
            <a:noAutofit/>
          </a:bodyPr>
          <a:lstStyle/>
          <a:p>
            <a:r>
              <a:rPr lang="en-US" sz="2400" dirty="0">
                <a:solidFill>
                  <a:schemeClr val="tx1"/>
                </a:solidFill>
                <a:latin typeface="+mn-lt"/>
              </a:rPr>
              <a:t>Summary of Ongoing Randomized-Controlled Trials (RCTs)</a:t>
            </a:r>
            <a:endParaRPr lang="en-US" sz="2400" strike="sngStrike" dirty="0">
              <a:solidFill>
                <a:schemeClr val="tx1"/>
              </a:solidFill>
              <a:latin typeface="+mn-lt"/>
            </a:endParaRPr>
          </a:p>
        </p:txBody>
      </p:sp>
      <p:graphicFrame>
        <p:nvGraphicFramePr>
          <p:cNvPr id="6" name="Content Placeholder 5">
            <a:extLst>
              <a:ext uri="{FF2B5EF4-FFF2-40B4-BE49-F238E27FC236}">
                <a16:creationId xmlns:a16="http://schemas.microsoft.com/office/drawing/2014/main" id="{EE19FD8F-D3E1-2DB2-0629-E88E9DF741C4}"/>
              </a:ext>
            </a:extLst>
          </p:cNvPr>
          <p:cNvGraphicFramePr>
            <a:graphicFrameLocks noGrp="1"/>
          </p:cNvGraphicFramePr>
          <p:nvPr>
            <p:ph idx="1"/>
            <p:extLst>
              <p:ext uri="{D42A27DB-BD31-4B8C-83A1-F6EECF244321}">
                <p14:modId xmlns:p14="http://schemas.microsoft.com/office/powerpoint/2010/main" val="1436182243"/>
              </p:ext>
            </p:extLst>
          </p:nvPr>
        </p:nvGraphicFramePr>
        <p:xfrm>
          <a:off x="538163" y="958470"/>
          <a:ext cx="11188699" cy="5508170"/>
        </p:xfrm>
        <a:graphic>
          <a:graphicData uri="http://schemas.openxmlformats.org/drawingml/2006/table">
            <a:tbl>
              <a:tblPr firstRow="1" bandRow="1">
                <a:tableStyleId>{5C22544A-7EE6-4342-B048-85BDC9FD1C3A}</a:tableStyleId>
              </a:tblPr>
              <a:tblGrid>
                <a:gridCol w="1594287">
                  <a:extLst>
                    <a:ext uri="{9D8B030D-6E8A-4147-A177-3AD203B41FA5}">
                      <a16:colId xmlns:a16="http://schemas.microsoft.com/office/drawing/2014/main" val="3658494752"/>
                    </a:ext>
                  </a:extLst>
                </a:gridCol>
                <a:gridCol w="2105235">
                  <a:extLst>
                    <a:ext uri="{9D8B030D-6E8A-4147-A177-3AD203B41FA5}">
                      <a16:colId xmlns:a16="http://schemas.microsoft.com/office/drawing/2014/main" val="974762813"/>
                    </a:ext>
                  </a:extLst>
                </a:gridCol>
                <a:gridCol w="2814995">
                  <a:extLst>
                    <a:ext uri="{9D8B030D-6E8A-4147-A177-3AD203B41FA5}">
                      <a16:colId xmlns:a16="http://schemas.microsoft.com/office/drawing/2014/main" val="1351771686"/>
                    </a:ext>
                  </a:extLst>
                </a:gridCol>
                <a:gridCol w="2543865">
                  <a:extLst>
                    <a:ext uri="{9D8B030D-6E8A-4147-A177-3AD203B41FA5}">
                      <a16:colId xmlns:a16="http://schemas.microsoft.com/office/drawing/2014/main" val="2033620741"/>
                    </a:ext>
                  </a:extLst>
                </a:gridCol>
                <a:gridCol w="2130317">
                  <a:extLst>
                    <a:ext uri="{9D8B030D-6E8A-4147-A177-3AD203B41FA5}">
                      <a16:colId xmlns:a16="http://schemas.microsoft.com/office/drawing/2014/main" val="3863696078"/>
                    </a:ext>
                  </a:extLst>
                </a:gridCol>
              </a:tblGrid>
              <a:tr h="343365">
                <a:tc>
                  <a:txBody>
                    <a:bodyPr/>
                    <a:lstStyle/>
                    <a:p>
                      <a:endParaRPr lang="en-US" sz="1700" dirty="0">
                        <a:solidFill>
                          <a:srgbClr val="C00000"/>
                        </a:solidFill>
                      </a:endParaRPr>
                    </a:p>
                  </a:txBody>
                  <a:tcPr marL="84183" marR="84183" marT="42091" marB="42091"/>
                </a:tc>
                <a:tc>
                  <a:txBody>
                    <a:bodyPr/>
                    <a:lstStyle/>
                    <a:p>
                      <a:r>
                        <a:rPr lang="en-US" sz="1400" dirty="0">
                          <a:latin typeface="+mn-lt"/>
                        </a:rPr>
                        <a:t>MEMBRANE (US)</a:t>
                      </a:r>
                    </a:p>
                  </a:txBody>
                  <a:tcPr marL="84183" marR="84183" marT="42091" marB="42091"/>
                </a:tc>
                <a:tc>
                  <a:txBody>
                    <a:bodyPr/>
                    <a:lstStyle/>
                    <a:p>
                      <a:r>
                        <a:rPr lang="en-US" sz="1400" dirty="0">
                          <a:latin typeface="+mn-lt"/>
                        </a:rPr>
                        <a:t>STEM (US)*</a:t>
                      </a:r>
                    </a:p>
                  </a:txBody>
                  <a:tcPr marL="84183" marR="84183" marT="42091" marB="42091"/>
                </a:tc>
                <a:tc>
                  <a:txBody>
                    <a:bodyPr/>
                    <a:lstStyle/>
                    <a:p>
                      <a:r>
                        <a:rPr lang="en-US" sz="1400" dirty="0">
                          <a:latin typeface="+mn-lt"/>
                        </a:rPr>
                        <a:t>EMBOLISE (US)*</a:t>
                      </a:r>
                    </a:p>
                  </a:txBody>
                  <a:tcPr marL="84183" marR="84183" marT="42091" marB="42091"/>
                </a:tc>
                <a:tc>
                  <a:txBody>
                    <a:bodyPr/>
                    <a:lstStyle/>
                    <a:p>
                      <a:r>
                        <a:rPr lang="en-US" sz="1400" dirty="0">
                          <a:latin typeface="+mn-lt"/>
                        </a:rPr>
                        <a:t>MAGIC-MT (China)*</a:t>
                      </a:r>
                    </a:p>
                  </a:txBody>
                  <a:tcPr/>
                </a:tc>
                <a:extLst>
                  <a:ext uri="{0D108BD9-81ED-4DB2-BD59-A6C34878D82A}">
                    <a16:rowId xmlns:a16="http://schemas.microsoft.com/office/drawing/2014/main" val="3954588721"/>
                  </a:ext>
                </a:extLst>
              </a:tr>
              <a:tr h="297632">
                <a:tc>
                  <a:txBody>
                    <a:bodyPr/>
                    <a:lstStyle/>
                    <a:p>
                      <a:r>
                        <a:rPr lang="en-US" sz="1200" b="1" dirty="0">
                          <a:solidFill>
                            <a:schemeClr val="tx1"/>
                          </a:solidFill>
                        </a:rPr>
                        <a:t>Study Type</a:t>
                      </a:r>
                    </a:p>
                  </a:txBody>
                  <a:tcPr marL="84183" marR="84183" marT="42091" marB="42091"/>
                </a:tc>
                <a:tc>
                  <a:txBody>
                    <a:bodyPr/>
                    <a:lstStyle/>
                    <a:p>
                      <a:r>
                        <a:rPr lang="en-US" sz="1200" b="0" dirty="0"/>
                        <a:t>RCT</a:t>
                      </a:r>
                    </a:p>
                  </a:txBody>
                  <a:tcPr marL="84183" marR="84183" marT="42091" marB="42091"/>
                </a:tc>
                <a:tc>
                  <a:txBody>
                    <a:bodyPr/>
                    <a:lstStyle/>
                    <a:p>
                      <a:r>
                        <a:rPr lang="en-US" sz="1200" b="0"/>
                        <a:t>RCT</a:t>
                      </a:r>
                    </a:p>
                  </a:txBody>
                  <a:tcPr marL="84183" marR="84183" marT="42091" marB="42091"/>
                </a:tc>
                <a:tc>
                  <a:txBody>
                    <a:bodyPr/>
                    <a:lstStyle/>
                    <a:p>
                      <a:r>
                        <a:rPr lang="en-US" sz="1200" b="0" dirty="0"/>
                        <a:t>RCT</a:t>
                      </a:r>
                    </a:p>
                  </a:txBody>
                  <a:tcPr marL="84183" marR="84183" marT="42091" marB="42091"/>
                </a:tc>
                <a:tc>
                  <a:txBody>
                    <a:bodyPr/>
                    <a:lstStyle/>
                    <a:p>
                      <a:r>
                        <a:rPr lang="en-US" sz="1200" dirty="0"/>
                        <a:t>RCT</a:t>
                      </a:r>
                    </a:p>
                  </a:txBody>
                  <a:tcPr/>
                </a:tc>
                <a:extLst>
                  <a:ext uri="{0D108BD9-81ED-4DB2-BD59-A6C34878D82A}">
                    <a16:rowId xmlns:a16="http://schemas.microsoft.com/office/drawing/2014/main" val="1617686874"/>
                  </a:ext>
                </a:extLst>
              </a:tr>
              <a:tr h="299435">
                <a:tc>
                  <a:txBody>
                    <a:bodyPr/>
                    <a:lstStyle/>
                    <a:p>
                      <a:r>
                        <a:rPr lang="en-US" sz="1200" b="1" dirty="0">
                          <a:solidFill>
                            <a:schemeClr val="tx1"/>
                          </a:solidFill>
                        </a:rPr>
                        <a:t>Patients </a:t>
                      </a:r>
                    </a:p>
                  </a:txBody>
                  <a:tcPr marL="84183" marR="84183" marT="42091" marB="42091"/>
                </a:tc>
                <a:tc>
                  <a:txBody>
                    <a:bodyPr/>
                    <a:lstStyle/>
                    <a:p>
                      <a:r>
                        <a:rPr lang="en-US" sz="1200" dirty="0"/>
                        <a:t>Chronic SDH</a:t>
                      </a:r>
                    </a:p>
                  </a:txBody>
                  <a:tcPr marL="84183" marR="84183" marT="42091" marB="42091"/>
                </a:tc>
                <a:tc>
                  <a:txBody>
                    <a:bodyPr/>
                    <a:lstStyle/>
                    <a:p>
                      <a:r>
                        <a:rPr lang="en-US" sz="1200" dirty="0"/>
                        <a:t>Chronic or subacute SDH</a:t>
                      </a:r>
                    </a:p>
                  </a:txBody>
                  <a:tcPr marL="84183" marR="84183" marT="42091" marB="42091"/>
                </a:tc>
                <a:tc>
                  <a:txBody>
                    <a:bodyPr/>
                    <a:lstStyle/>
                    <a:p>
                      <a:r>
                        <a:rPr lang="en-US" sz="1200"/>
                        <a:t>Chronic or subacute SDH</a:t>
                      </a:r>
                    </a:p>
                  </a:txBody>
                  <a:tcPr marL="84183" marR="84183" marT="42091" marB="42091"/>
                </a:tc>
                <a:tc>
                  <a:txBody>
                    <a:bodyPr/>
                    <a:lstStyle/>
                    <a:p>
                      <a:r>
                        <a:rPr lang="en-US" sz="1200" dirty="0"/>
                        <a:t>Non-acute SDH</a:t>
                      </a:r>
                    </a:p>
                  </a:txBody>
                  <a:tcPr/>
                </a:tc>
                <a:extLst>
                  <a:ext uri="{0D108BD9-81ED-4DB2-BD59-A6C34878D82A}">
                    <a16:rowId xmlns:a16="http://schemas.microsoft.com/office/drawing/2014/main" val="1511589758"/>
                  </a:ext>
                </a:extLst>
              </a:tr>
              <a:tr h="1578650">
                <a:tc>
                  <a:txBody>
                    <a:bodyPr/>
                    <a:lstStyle/>
                    <a:p>
                      <a:r>
                        <a:rPr lang="en-US" sz="1200" b="1" dirty="0">
                          <a:solidFill>
                            <a:schemeClr val="tx1"/>
                          </a:solidFill>
                        </a:rPr>
                        <a:t>Inclusion Criteria</a:t>
                      </a:r>
                    </a:p>
                  </a:txBody>
                  <a:tcPr marL="84183" marR="84183" marT="42091" marB="42091"/>
                </a:tc>
                <a:tc>
                  <a:txBody>
                    <a:bodyPr/>
                    <a:lstStyle/>
                    <a:p>
                      <a:pPr marL="342900" indent="-342900">
                        <a:buAutoNum type="arabicParenR"/>
                      </a:pPr>
                      <a:r>
                        <a:rPr lang="en-US" sz="1200" dirty="0" err="1"/>
                        <a:t>mRS</a:t>
                      </a:r>
                      <a:r>
                        <a:rPr lang="en-US" sz="1200" dirty="0"/>
                        <a:t> 0 to 3</a:t>
                      </a:r>
                    </a:p>
                    <a:p>
                      <a:pPr marL="342900" indent="-342900">
                        <a:buAutoNum type="arabicParenR"/>
                      </a:pPr>
                      <a:r>
                        <a:rPr lang="en-US" sz="1200" b="1" dirty="0"/>
                        <a:t>No prior treatment</a:t>
                      </a:r>
                    </a:p>
                    <a:p>
                      <a:pPr marL="342900" indent="-342900">
                        <a:buAutoNum type="arabicParenR"/>
                      </a:pPr>
                      <a:r>
                        <a:rPr lang="en-US" sz="1200" dirty="0"/>
                        <a:t>GCS 9 or higher</a:t>
                      </a:r>
                    </a:p>
                    <a:p>
                      <a:pPr marL="342900" indent="-342900">
                        <a:buAutoNum type="arabicParenR"/>
                      </a:pPr>
                      <a:r>
                        <a:rPr lang="en-US" sz="1200" dirty="0" err="1"/>
                        <a:t>Markwalder</a:t>
                      </a:r>
                      <a:r>
                        <a:rPr lang="en-US" sz="1200" dirty="0"/>
                        <a:t> 2 or less</a:t>
                      </a:r>
                    </a:p>
                  </a:txBody>
                  <a:tcPr marL="84183" marR="84183" marT="42091" marB="42091"/>
                </a:tc>
                <a:tc>
                  <a:txBody>
                    <a:bodyPr/>
                    <a:lstStyle/>
                    <a:p>
                      <a:pPr marL="342900" indent="-342900">
                        <a:buAutoNum type="arabicParenR"/>
                      </a:pPr>
                      <a:r>
                        <a:rPr lang="en-US" sz="1200" dirty="0"/>
                        <a:t>Pre-morbid </a:t>
                      </a:r>
                      <a:r>
                        <a:rPr lang="en-US" sz="1200" dirty="0" err="1"/>
                        <a:t>mRS</a:t>
                      </a:r>
                      <a:r>
                        <a:rPr lang="en-US" sz="1200" dirty="0"/>
                        <a:t> 0 to 1</a:t>
                      </a:r>
                    </a:p>
                    <a:p>
                      <a:pPr marL="342900" indent="-342900">
                        <a:buAutoNum type="arabicParenR"/>
                      </a:pPr>
                      <a:r>
                        <a:rPr lang="en-US" sz="1200" dirty="0"/>
                        <a:t>No prior treatment</a:t>
                      </a:r>
                    </a:p>
                    <a:p>
                      <a:pPr marL="342900" indent="-342900">
                        <a:buAutoNum type="arabicParenR"/>
                      </a:pPr>
                      <a:r>
                        <a:rPr lang="en-US" sz="1200" dirty="0"/>
                        <a:t>Has neurological </a:t>
                      </a:r>
                      <a:r>
                        <a:rPr lang="en-US" sz="1200" dirty="0" err="1"/>
                        <a:t>symtoms</a:t>
                      </a:r>
                      <a:endParaRPr lang="en-US" sz="1200" dirty="0"/>
                    </a:p>
                    <a:p>
                      <a:pPr marL="342900" indent="-342900">
                        <a:buAutoNum type="arabicParenR"/>
                      </a:pPr>
                      <a:r>
                        <a:rPr lang="en-US" sz="1200" dirty="0"/>
                        <a:t>At least 10 mm </a:t>
                      </a:r>
                      <a:r>
                        <a:rPr lang="en-US" sz="1200" dirty="0" err="1"/>
                        <a:t>cSDH</a:t>
                      </a:r>
                      <a:r>
                        <a:rPr lang="en-US" sz="1200" dirty="0"/>
                        <a:t> thickness with mass effect</a:t>
                      </a:r>
                    </a:p>
                    <a:p>
                      <a:pPr marL="342900" indent="-342900">
                        <a:buAutoNum type="arabicParenR"/>
                      </a:pPr>
                      <a:r>
                        <a:rPr lang="en-US" sz="1200" dirty="0"/>
                        <a:t>Imaging evidence of chronicity (more than 50% hypo- or iso-dense on CT)</a:t>
                      </a:r>
                    </a:p>
                  </a:txBody>
                  <a:tcPr marL="84183" marR="84183" marT="42091" marB="42091"/>
                </a:tc>
                <a:tc>
                  <a:txBody>
                    <a:bodyPr/>
                    <a:lstStyle/>
                    <a:p>
                      <a:pPr marL="342900" indent="-342900">
                        <a:buAutoNum type="arabicParenR"/>
                      </a:pPr>
                      <a:r>
                        <a:rPr lang="en-US" sz="1200" dirty="0"/>
                        <a:t>Pre-morbid </a:t>
                      </a:r>
                      <a:r>
                        <a:rPr lang="en-US" sz="1200" dirty="0" err="1"/>
                        <a:t>mRS</a:t>
                      </a:r>
                      <a:r>
                        <a:rPr lang="en-US" sz="1200" dirty="0"/>
                        <a:t> 0 to 2</a:t>
                      </a:r>
                    </a:p>
                    <a:p>
                      <a:pPr marL="342900" indent="-342900">
                        <a:buAutoNum type="arabicParenR"/>
                      </a:pPr>
                      <a:r>
                        <a:rPr lang="en-US" sz="1200" dirty="0" err="1"/>
                        <a:t>Markwalder</a:t>
                      </a:r>
                      <a:r>
                        <a:rPr lang="en-US" sz="1200" dirty="0"/>
                        <a:t> 2 or less</a:t>
                      </a:r>
                    </a:p>
                  </a:txBody>
                  <a:tcPr marL="84183" marR="84183" marT="42091" marB="42091"/>
                </a:tc>
                <a:tc>
                  <a:txBody>
                    <a:bodyPr/>
                    <a:lstStyle/>
                    <a:p>
                      <a:pPr marL="228600" indent="-228600">
                        <a:buAutoNum type="arabicParenR"/>
                      </a:pPr>
                      <a:r>
                        <a:rPr lang="en-US" sz="1200" dirty="0"/>
                        <a:t>Symptomatic non-acute SDH with mass effect</a:t>
                      </a:r>
                    </a:p>
                    <a:p>
                      <a:pPr marL="228600" indent="-228600">
                        <a:buAutoNum type="arabicParenR"/>
                      </a:pPr>
                      <a:r>
                        <a:rPr lang="en-US" sz="1200" dirty="0" err="1"/>
                        <a:t>mRS</a:t>
                      </a:r>
                      <a:r>
                        <a:rPr lang="en-US" sz="1200" dirty="0"/>
                        <a:t> </a:t>
                      </a:r>
                      <a:r>
                        <a:rPr lang="en-US" sz="1200" u="sng" dirty="0"/>
                        <a:t>&lt;</a:t>
                      </a:r>
                      <a:r>
                        <a:rPr lang="en-US" sz="1200" dirty="0"/>
                        <a:t>2 prior to symptom onset.</a:t>
                      </a:r>
                    </a:p>
                  </a:txBody>
                  <a:tcPr/>
                </a:tc>
                <a:extLst>
                  <a:ext uri="{0D108BD9-81ED-4DB2-BD59-A6C34878D82A}">
                    <a16:rowId xmlns:a16="http://schemas.microsoft.com/office/drawing/2014/main" val="2411483379"/>
                  </a:ext>
                </a:extLst>
              </a:tr>
              <a:tr h="839459">
                <a:tc>
                  <a:txBody>
                    <a:bodyPr/>
                    <a:lstStyle/>
                    <a:p>
                      <a:r>
                        <a:rPr lang="en-US" sz="1200" b="1" dirty="0">
                          <a:solidFill>
                            <a:schemeClr val="tx1"/>
                          </a:solidFill>
                        </a:rPr>
                        <a:t>Treatment Groups</a:t>
                      </a:r>
                    </a:p>
                  </a:txBody>
                  <a:tcPr marL="84183" marR="84183" marT="42091" marB="42091"/>
                </a:tc>
                <a:tc>
                  <a:txBody>
                    <a:bodyPr/>
                    <a:lstStyle/>
                    <a:p>
                      <a:r>
                        <a:rPr lang="en-US" sz="1200" b="1" dirty="0"/>
                        <a:t>Conventional Management (surgical or non-surgical) vs. Conventional Management plus MMAE</a:t>
                      </a:r>
                    </a:p>
                  </a:txBody>
                  <a:tcPr marL="84183" marR="84183" marT="42091" marB="42091"/>
                </a:tc>
                <a:tc>
                  <a:txBody>
                    <a:bodyPr/>
                    <a:lstStyle/>
                    <a:p>
                      <a:r>
                        <a:rPr lang="en-US" sz="1200" dirty="0"/>
                        <a:t>Conventional Management (surgical or non-surgical) vs. Conventional Management plus MMAE</a:t>
                      </a:r>
                    </a:p>
                  </a:txBody>
                  <a:tcPr marL="84183" marR="84183" marT="42091" marB="42091"/>
                </a:tc>
                <a:tc>
                  <a:txBody>
                    <a:bodyPr/>
                    <a:lstStyle/>
                    <a:p>
                      <a:r>
                        <a:rPr lang="en-US" sz="1200" dirty="0"/>
                        <a:t>Conventional Management (surgical or non-surgical) vs. Conventional Management plus MMAE</a:t>
                      </a:r>
                    </a:p>
                  </a:txBody>
                  <a:tcPr marL="84183" marR="84183" marT="42091" marB="42091"/>
                </a:tc>
                <a:tc>
                  <a:txBody>
                    <a:bodyPr/>
                    <a:lstStyle/>
                    <a:p>
                      <a:r>
                        <a:rPr lang="en-US" sz="1200" dirty="0"/>
                        <a:t>Conventional Management (surgical or non-surgical) vs. Conventional Management plus MMAE</a:t>
                      </a:r>
                    </a:p>
                  </a:txBody>
                  <a:tcPr/>
                </a:tc>
                <a:extLst>
                  <a:ext uri="{0D108BD9-81ED-4DB2-BD59-A6C34878D82A}">
                    <a16:rowId xmlns:a16="http://schemas.microsoft.com/office/drawing/2014/main" val="940029299"/>
                  </a:ext>
                </a:extLst>
              </a:tr>
              <a:tr h="511056">
                <a:tc>
                  <a:txBody>
                    <a:bodyPr/>
                    <a:lstStyle/>
                    <a:p>
                      <a:r>
                        <a:rPr lang="en-US" sz="1200" b="1" dirty="0">
                          <a:solidFill>
                            <a:schemeClr val="tx1"/>
                          </a:solidFill>
                        </a:rPr>
                        <a:t>Number of patients</a:t>
                      </a:r>
                    </a:p>
                  </a:txBody>
                  <a:tcPr marL="84183" marR="84183" marT="42091" marB="42091"/>
                </a:tc>
                <a:tc>
                  <a:txBody>
                    <a:bodyPr/>
                    <a:lstStyle/>
                    <a:p>
                      <a:r>
                        <a:rPr lang="en-US" sz="1200" dirty="0"/>
                        <a:t>376</a:t>
                      </a:r>
                    </a:p>
                  </a:txBody>
                  <a:tcPr marL="84183" marR="84183" marT="42091" marB="42091"/>
                </a:tc>
                <a:tc>
                  <a:txBody>
                    <a:bodyPr/>
                    <a:lstStyle/>
                    <a:p>
                      <a:r>
                        <a:rPr lang="en-US" sz="1200" dirty="0"/>
                        <a:t>310</a:t>
                      </a:r>
                    </a:p>
                  </a:txBody>
                  <a:tcPr marL="84183" marR="84183" marT="42091" marB="42091"/>
                </a:tc>
                <a:tc>
                  <a:txBody>
                    <a:bodyPr/>
                    <a:lstStyle/>
                    <a:p>
                      <a:r>
                        <a:rPr lang="en-US" sz="1200" dirty="0"/>
                        <a:t>600</a:t>
                      </a:r>
                    </a:p>
                  </a:txBody>
                  <a:tcPr marL="84183" marR="84183" marT="42091" marB="42091"/>
                </a:tc>
                <a:tc>
                  <a:txBody>
                    <a:bodyPr/>
                    <a:lstStyle/>
                    <a:p>
                      <a:r>
                        <a:rPr lang="en-US" sz="1200" dirty="0"/>
                        <a:t>727</a:t>
                      </a:r>
                    </a:p>
                  </a:txBody>
                  <a:tcPr/>
                </a:tc>
                <a:extLst>
                  <a:ext uri="{0D108BD9-81ED-4DB2-BD59-A6C34878D82A}">
                    <a16:rowId xmlns:a16="http://schemas.microsoft.com/office/drawing/2014/main" val="491811271"/>
                  </a:ext>
                </a:extLst>
              </a:tr>
              <a:tr h="297632">
                <a:tc>
                  <a:txBody>
                    <a:bodyPr/>
                    <a:lstStyle/>
                    <a:p>
                      <a:r>
                        <a:rPr lang="en-US" sz="1200" b="1" dirty="0">
                          <a:solidFill>
                            <a:schemeClr val="tx1"/>
                          </a:solidFill>
                        </a:rPr>
                        <a:t>Embolic Agent</a:t>
                      </a:r>
                    </a:p>
                  </a:txBody>
                  <a:tcPr marL="84183" marR="84183" marT="42091" marB="42091"/>
                </a:tc>
                <a:tc>
                  <a:txBody>
                    <a:bodyPr/>
                    <a:lstStyle/>
                    <a:p>
                      <a:r>
                        <a:rPr lang="en-US" sz="1200" dirty="0"/>
                        <a:t>NBCA (</a:t>
                      </a:r>
                      <a:r>
                        <a:rPr lang="en-US" sz="1200" b="1" dirty="0"/>
                        <a:t>liquid</a:t>
                      </a:r>
                      <a:r>
                        <a:rPr lang="en-US" sz="1200" dirty="0"/>
                        <a:t>)</a:t>
                      </a:r>
                    </a:p>
                  </a:txBody>
                  <a:tcPr marL="84183" marR="84183" marT="42091" marB="42091"/>
                </a:tc>
                <a:tc>
                  <a:txBody>
                    <a:bodyPr/>
                    <a:lstStyle/>
                    <a:p>
                      <a:r>
                        <a:rPr lang="en-US" sz="1200" dirty="0"/>
                        <a:t>SQUID (liquid)</a:t>
                      </a:r>
                    </a:p>
                  </a:txBody>
                  <a:tcPr marL="84183" marR="84183" marT="42091" marB="42091"/>
                </a:tc>
                <a:tc>
                  <a:txBody>
                    <a:bodyPr/>
                    <a:lstStyle/>
                    <a:p>
                      <a:r>
                        <a:rPr lang="en-US" sz="1200" dirty="0"/>
                        <a:t>ONYX (liquid)</a:t>
                      </a:r>
                    </a:p>
                  </a:txBody>
                  <a:tcPr marL="84183" marR="84183" marT="42091" marB="42091"/>
                </a:tc>
                <a:tc>
                  <a:txBody>
                    <a:bodyPr/>
                    <a:lstStyle/>
                    <a:p>
                      <a:r>
                        <a:rPr lang="en-US" sz="1200" dirty="0"/>
                        <a:t>ONYX (liquid)</a:t>
                      </a:r>
                    </a:p>
                  </a:txBody>
                  <a:tcPr/>
                </a:tc>
                <a:extLst>
                  <a:ext uri="{0D108BD9-81ED-4DB2-BD59-A6C34878D82A}">
                    <a16:rowId xmlns:a16="http://schemas.microsoft.com/office/drawing/2014/main" val="3911499910"/>
                  </a:ext>
                </a:extLst>
              </a:tr>
              <a:tr h="1181818">
                <a:tc>
                  <a:txBody>
                    <a:bodyPr/>
                    <a:lstStyle/>
                    <a:p>
                      <a:r>
                        <a:rPr lang="en-US" sz="1200" b="1" dirty="0">
                          <a:solidFill>
                            <a:schemeClr val="tx1"/>
                          </a:solidFill>
                        </a:rPr>
                        <a:t>Primary Outcome</a:t>
                      </a:r>
                    </a:p>
                  </a:txBody>
                  <a:tcPr marL="84183" marR="84183" marT="42091" marB="42091"/>
                </a:tc>
                <a:tc>
                  <a:txBody>
                    <a:bodyPr/>
                    <a:lstStyle/>
                    <a:p>
                      <a:r>
                        <a:rPr lang="en-US" sz="1200" dirty="0"/>
                        <a:t>Hematoma recurrence/progression or requiring re-intervention </a:t>
                      </a:r>
                    </a:p>
                    <a:p>
                      <a:r>
                        <a:rPr lang="en-US" sz="1200" dirty="0"/>
                        <a:t>(180 days)</a:t>
                      </a:r>
                    </a:p>
                  </a:txBody>
                  <a:tcPr marL="84183" marR="84183" marT="42091" marB="42091"/>
                </a:tc>
                <a:tc>
                  <a:txBody>
                    <a:bodyPr/>
                    <a:lstStyle/>
                    <a:p>
                      <a:r>
                        <a:rPr lang="en-US" sz="1200" dirty="0"/>
                        <a:t>Residual or re-accumulation of the SDH (</a:t>
                      </a:r>
                      <a:r>
                        <a:rPr lang="en-US" sz="1200" u="sng" dirty="0"/>
                        <a:t>&gt;</a:t>
                      </a:r>
                      <a:r>
                        <a:rPr lang="en-US" sz="1200" dirty="0"/>
                        <a:t>10 mm) or Surgical Rescue surgery or any new, major disabling stroke after enrollment, MI, or death from any neurological cause (180 days)</a:t>
                      </a:r>
                    </a:p>
                  </a:txBody>
                  <a:tcPr marL="84183" marR="84183" marT="42091" marB="42091"/>
                </a:tc>
                <a:tc>
                  <a:txBody>
                    <a:bodyPr/>
                    <a:lstStyle/>
                    <a:p>
                      <a:r>
                        <a:rPr lang="en-US" sz="1200" dirty="0"/>
                        <a:t>Incidence of hematoma recurrence/progression requiring re-intervention (90 days)</a:t>
                      </a:r>
                    </a:p>
                  </a:txBody>
                  <a:tcPr marL="84183" marR="84183" marT="42091" marB="42091"/>
                </a:tc>
                <a:tc>
                  <a:txBody>
                    <a:bodyPr/>
                    <a:lstStyle/>
                    <a:p>
                      <a:r>
                        <a:rPr lang="en-US" sz="1200" dirty="0"/>
                        <a:t>Symptomatic SDH recurrence/progression rate (90 days)</a:t>
                      </a:r>
                    </a:p>
                  </a:txBody>
                  <a:tcPr/>
                </a:tc>
                <a:extLst>
                  <a:ext uri="{0D108BD9-81ED-4DB2-BD59-A6C34878D82A}">
                    <a16:rowId xmlns:a16="http://schemas.microsoft.com/office/drawing/2014/main" val="2582443062"/>
                  </a:ext>
                </a:extLst>
              </a:tr>
            </a:tbl>
          </a:graphicData>
        </a:graphic>
      </p:graphicFrame>
      <p:sp>
        <p:nvSpPr>
          <p:cNvPr id="3" name="TextBox 2">
            <a:extLst>
              <a:ext uri="{FF2B5EF4-FFF2-40B4-BE49-F238E27FC236}">
                <a16:creationId xmlns:a16="http://schemas.microsoft.com/office/drawing/2014/main" id="{3DE885EB-CE51-ABEB-91D9-F07CF30D8213}"/>
              </a:ext>
            </a:extLst>
          </p:cNvPr>
          <p:cNvSpPr txBox="1"/>
          <p:nvPr/>
        </p:nvSpPr>
        <p:spPr>
          <a:xfrm>
            <a:off x="261938" y="6430169"/>
            <a:ext cx="2799036" cy="276999"/>
          </a:xfrm>
          <a:prstGeom prst="rect">
            <a:avLst/>
          </a:prstGeom>
          <a:noFill/>
        </p:spPr>
        <p:txBody>
          <a:bodyPr wrap="none" rtlCol="0">
            <a:spAutoFit/>
          </a:bodyPr>
          <a:lstStyle/>
          <a:p>
            <a:r>
              <a:rPr lang="en-US" sz="1200" dirty="0"/>
              <a:t>*Partial results presented at ISC 2024</a:t>
            </a:r>
          </a:p>
        </p:txBody>
      </p:sp>
    </p:spTree>
    <p:extLst>
      <p:ext uri="{BB962C8B-B14F-4D97-AF65-F5344CB8AC3E}">
        <p14:creationId xmlns:p14="http://schemas.microsoft.com/office/powerpoint/2010/main" val="298808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close-up of a chart&#10;&#10;Description automatically generated">
            <a:extLst>
              <a:ext uri="{FF2B5EF4-FFF2-40B4-BE49-F238E27FC236}">
                <a16:creationId xmlns:a16="http://schemas.microsoft.com/office/drawing/2014/main" id="{127AFC61-33F1-32F5-2359-287E07264BBE}"/>
              </a:ext>
            </a:extLst>
          </p:cNvPr>
          <p:cNvPicPr>
            <a:picLocks noChangeAspect="1"/>
          </p:cNvPicPr>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180332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067A6-10C3-E523-F0E4-8263D100F65A}"/>
              </a:ext>
            </a:extLst>
          </p:cNvPr>
          <p:cNvSpPr>
            <a:spLocks noGrp="1"/>
          </p:cNvSpPr>
          <p:nvPr>
            <p:ph type="title"/>
          </p:nvPr>
        </p:nvSpPr>
        <p:spPr>
          <a:xfrm>
            <a:off x="2880485" y="841375"/>
            <a:ext cx="8098665" cy="1295538"/>
          </a:xfrm>
        </p:spPr>
        <p:txBody>
          <a:bodyPr anchor="t">
            <a:normAutofit/>
          </a:bodyPr>
          <a:lstStyle/>
          <a:p>
            <a:pPr algn="l"/>
            <a:r>
              <a:rPr lang="en-US" sz="3600" dirty="0">
                <a:solidFill>
                  <a:schemeClr val="accent1"/>
                </a:solidFill>
              </a:rPr>
              <a:t>STEM: Primary Effectiveness Endpoint: Subgroups</a:t>
            </a:r>
          </a:p>
        </p:txBody>
      </p:sp>
      <p:graphicFrame>
        <p:nvGraphicFramePr>
          <p:cNvPr id="6" name="Content Placeholder 5">
            <a:extLst>
              <a:ext uri="{FF2B5EF4-FFF2-40B4-BE49-F238E27FC236}">
                <a16:creationId xmlns:a16="http://schemas.microsoft.com/office/drawing/2014/main" id="{4D9036F9-C2FB-9918-0F2D-82ACC0F87795}"/>
              </a:ext>
            </a:extLst>
          </p:cNvPr>
          <p:cNvGraphicFramePr>
            <a:graphicFrameLocks noGrp="1"/>
          </p:cNvGraphicFramePr>
          <p:nvPr>
            <p:ph idx="1"/>
          </p:nvPr>
        </p:nvGraphicFramePr>
        <p:xfrm>
          <a:off x="2879724" y="1844675"/>
          <a:ext cx="8204201"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A154A75-25F9-39FA-4D98-4D669B3BF6DE}"/>
              </a:ext>
            </a:extLst>
          </p:cNvPr>
          <p:cNvSpPr txBox="1"/>
          <p:nvPr/>
        </p:nvSpPr>
        <p:spPr>
          <a:xfrm>
            <a:off x="3745686" y="3429000"/>
            <a:ext cx="2345168" cy="584775"/>
          </a:xfrm>
          <a:prstGeom prst="rect">
            <a:avLst/>
          </a:prstGeom>
          <a:noFill/>
        </p:spPr>
        <p:txBody>
          <a:bodyPr wrap="square" rtlCol="0">
            <a:spAutoFit/>
          </a:bodyPr>
          <a:lstStyle/>
          <a:p>
            <a:r>
              <a:rPr lang="en-US" sz="1600" dirty="0"/>
              <a:t>Surgical Arm OR = 2.4</a:t>
            </a:r>
          </a:p>
          <a:p>
            <a:r>
              <a:rPr lang="en-US" sz="1600" dirty="0"/>
              <a:t>(0.97-6.03; p=0.058)</a:t>
            </a:r>
          </a:p>
        </p:txBody>
      </p:sp>
    </p:spTree>
    <p:extLst>
      <p:ext uri="{BB962C8B-B14F-4D97-AF65-F5344CB8AC3E}">
        <p14:creationId xmlns:p14="http://schemas.microsoft.com/office/powerpoint/2010/main" val="223192207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D29D-85C9-8ED7-A2C6-FE35D57A93B7}"/>
              </a:ext>
            </a:extLst>
          </p:cNvPr>
          <p:cNvSpPr>
            <a:spLocks noGrp="1"/>
          </p:cNvSpPr>
          <p:nvPr>
            <p:ph type="title" idx="4294967295"/>
          </p:nvPr>
        </p:nvSpPr>
        <p:spPr>
          <a:xfrm>
            <a:off x="2616200" y="1946549"/>
            <a:ext cx="6959600" cy="1662112"/>
          </a:xfrm>
        </p:spPr>
        <p:txBody>
          <a:bodyPr vert="horz" lIns="228600" tIns="228600" rIns="228600" bIns="0" rtlCol="0" anchor="b">
            <a:normAutofit fontScale="90000"/>
          </a:bodyPr>
          <a:lstStyle/>
          <a:p>
            <a:pPr algn="ctr">
              <a:lnSpc>
                <a:spcPct val="80000"/>
              </a:lnSpc>
            </a:pPr>
            <a:r>
              <a:rPr lang="en-US" sz="3000" dirty="0"/>
              <a:t>This work is supported by the National Institute of Neurological Disorders and Stroke </a:t>
            </a:r>
            <a:br>
              <a:rPr lang="en-US" sz="3000" dirty="0"/>
            </a:br>
            <a:r>
              <a:rPr lang="en-US" sz="3000" dirty="0"/>
              <a:t>[Grant Number UG3NS128397]</a:t>
            </a:r>
          </a:p>
        </p:txBody>
      </p:sp>
    </p:spTree>
    <p:extLst>
      <p:ext uri="{BB962C8B-B14F-4D97-AF65-F5344CB8AC3E}">
        <p14:creationId xmlns:p14="http://schemas.microsoft.com/office/powerpoint/2010/main" val="322908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close-up of a chart&#10;&#10;Description automatically generated">
            <a:extLst>
              <a:ext uri="{FF2B5EF4-FFF2-40B4-BE49-F238E27FC236}">
                <a16:creationId xmlns:a16="http://schemas.microsoft.com/office/drawing/2014/main" id="{FFB93972-9D0A-53DD-65AA-4815BCDF4375}"/>
              </a:ext>
            </a:extLst>
          </p:cNvPr>
          <p:cNvPicPr>
            <a:picLocks noChangeAspect="1"/>
          </p:cNvPicPr>
          <p:nvPr/>
        </p:nvPicPr>
        <p:blipFill>
          <a:blip r:embed="rId2"/>
          <a:stretch>
            <a:fillRect/>
          </a:stretch>
        </p:blipFill>
        <p:spPr>
          <a:xfrm>
            <a:off x="211917" y="0"/>
            <a:ext cx="11768166" cy="6858000"/>
          </a:xfrm>
          <a:prstGeom prst="rect">
            <a:avLst/>
          </a:prstGeom>
        </p:spPr>
      </p:pic>
    </p:spTree>
    <p:extLst>
      <p:ext uri="{BB962C8B-B14F-4D97-AF65-F5344CB8AC3E}">
        <p14:creationId xmlns:p14="http://schemas.microsoft.com/office/powerpoint/2010/main" val="3956250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A red and white information sheet&#10;&#10;Description automatically generated with medium confidence">
            <a:extLst>
              <a:ext uri="{FF2B5EF4-FFF2-40B4-BE49-F238E27FC236}">
                <a16:creationId xmlns:a16="http://schemas.microsoft.com/office/drawing/2014/main" id="{6B0F6674-F1D0-EB57-1DCC-A5396130BF7C}"/>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2751635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557046-3F84-3C0A-8E48-D0C062AFF215}"/>
              </a:ext>
            </a:extLst>
          </p:cNvPr>
          <p:cNvSpPr>
            <a:spLocks noGrp="1"/>
          </p:cNvSpPr>
          <p:nvPr>
            <p:ph type="title"/>
          </p:nvPr>
        </p:nvSpPr>
        <p:spPr>
          <a:xfrm>
            <a:off x="2880485" y="841375"/>
            <a:ext cx="8005002" cy="1230570"/>
          </a:xfrm>
        </p:spPr>
        <p:txBody>
          <a:bodyPr anchor="t">
            <a:normAutofit/>
          </a:bodyPr>
          <a:lstStyle/>
          <a:p>
            <a:pPr algn="l"/>
            <a:r>
              <a:rPr lang="en-US" sz="3600" dirty="0">
                <a:solidFill>
                  <a:schemeClr val="accent1"/>
                </a:solidFill>
              </a:rPr>
              <a:t>MAGIC-MT PRIMARY OUTCOMES</a:t>
            </a:r>
          </a:p>
        </p:txBody>
      </p:sp>
      <p:graphicFrame>
        <p:nvGraphicFramePr>
          <p:cNvPr id="7" name="Content Placeholder 6">
            <a:extLst>
              <a:ext uri="{FF2B5EF4-FFF2-40B4-BE49-F238E27FC236}">
                <a16:creationId xmlns:a16="http://schemas.microsoft.com/office/drawing/2014/main" id="{E2E105F5-22DC-B12D-013D-D1120B1181EA}"/>
              </a:ext>
            </a:extLst>
          </p:cNvPr>
          <p:cNvGraphicFramePr>
            <a:graphicFrameLocks noGrp="1"/>
          </p:cNvGraphicFramePr>
          <p:nvPr>
            <p:ph idx="1"/>
            <p:extLst>
              <p:ext uri="{D42A27DB-BD31-4B8C-83A1-F6EECF244321}">
                <p14:modId xmlns:p14="http://schemas.microsoft.com/office/powerpoint/2010/main" val="1986978061"/>
              </p:ext>
            </p:extLst>
          </p:nvPr>
        </p:nvGraphicFramePr>
        <p:xfrm>
          <a:off x="571500" y="1844675"/>
          <a:ext cx="11022014" cy="4413251"/>
        </p:xfrm>
        <a:graphic>
          <a:graphicData uri="http://schemas.openxmlformats.org/drawingml/2006/table">
            <a:tbl>
              <a:tblPr firstRow="1" bandRow="1">
                <a:tableStyleId>{5C22544A-7EE6-4342-B048-85BDC9FD1C3A}</a:tableStyleId>
              </a:tblPr>
              <a:tblGrid>
                <a:gridCol w="2335753">
                  <a:extLst>
                    <a:ext uri="{9D8B030D-6E8A-4147-A177-3AD203B41FA5}">
                      <a16:colId xmlns:a16="http://schemas.microsoft.com/office/drawing/2014/main" val="990731708"/>
                    </a:ext>
                  </a:extLst>
                </a:gridCol>
                <a:gridCol w="2082422">
                  <a:extLst>
                    <a:ext uri="{9D8B030D-6E8A-4147-A177-3AD203B41FA5}">
                      <a16:colId xmlns:a16="http://schemas.microsoft.com/office/drawing/2014/main" val="4135535859"/>
                    </a:ext>
                  </a:extLst>
                </a:gridCol>
                <a:gridCol w="1513388">
                  <a:extLst>
                    <a:ext uri="{9D8B030D-6E8A-4147-A177-3AD203B41FA5}">
                      <a16:colId xmlns:a16="http://schemas.microsoft.com/office/drawing/2014/main" val="4249493010"/>
                    </a:ext>
                  </a:extLst>
                </a:gridCol>
                <a:gridCol w="1816066">
                  <a:extLst>
                    <a:ext uri="{9D8B030D-6E8A-4147-A177-3AD203B41FA5}">
                      <a16:colId xmlns:a16="http://schemas.microsoft.com/office/drawing/2014/main" val="2790292326"/>
                    </a:ext>
                  </a:extLst>
                </a:gridCol>
                <a:gridCol w="2058208">
                  <a:extLst>
                    <a:ext uri="{9D8B030D-6E8A-4147-A177-3AD203B41FA5}">
                      <a16:colId xmlns:a16="http://schemas.microsoft.com/office/drawing/2014/main" val="4033442050"/>
                    </a:ext>
                  </a:extLst>
                </a:gridCol>
                <a:gridCol w="1216177">
                  <a:extLst>
                    <a:ext uri="{9D8B030D-6E8A-4147-A177-3AD203B41FA5}">
                      <a16:colId xmlns:a16="http://schemas.microsoft.com/office/drawing/2014/main" val="2309901098"/>
                    </a:ext>
                  </a:extLst>
                </a:gridCol>
              </a:tblGrid>
              <a:tr h="1072859">
                <a:tc>
                  <a:txBody>
                    <a:bodyPr/>
                    <a:lstStyle/>
                    <a:p>
                      <a:pPr algn="ctr"/>
                      <a:endParaRPr lang="en-US" dirty="0"/>
                    </a:p>
                    <a:p>
                      <a:pPr algn="ctr"/>
                      <a:r>
                        <a:rPr lang="en-US" dirty="0"/>
                        <a:t>OUTCOME</a:t>
                      </a:r>
                    </a:p>
                  </a:txBody>
                  <a:tcPr/>
                </a:tc>
                <a:tc>
                  <a:txBody>
                    <a:bodyPr/>
                    <a:lstStyle/>
                    <a:p>
                      <a:pPr algn="ctr"/>
                      <a:r>
                        <a:rPr lang="en-US" dirty="0"/>
                        <a:t>Embolization(n=360)</a:t>
                      </a:r>
                    </a:p>
                  </a:txBody>
                  <a:tcPr/>
                </a:tc>
                <a:tc>
                  <a:txBody>
                    <a:bodyPr/>
                    <a:lstStyle/>
                    <a:p>
                      <a:pPr algn="ctr"/>
                      <a:r>
                        <a:rPr lang="en-US" dirty="0"/>
                        <a:t>Usual Care</a:t>
                      </a:r>
                    </a:p>
                    <a:p>
                      <a:pPr algn="ctr"/>
                      <a:r>
                        <a:rPr lang="en-US" dirty="0"/>
                        <a:t>(N=362)</a:t>
                      </a:r>
                    </a:p>
                  </a:txBody>
                  <a:tcPr/>
                </a:tc>
                <a:tc>
                  <a:txBody>
                    <a:bodyPr/>
                    <a:lstStyle/>
                    <a:p>
                      <a:pPr algn="ctr"/>
                      <a:r>
                        <a:rPr lang="en-US" dirty="0"/>
                        <a:t>Measure of Effect</a:t>
                      </a:r>
                    </a:p>
                  </a:txBody>
                  <a:tcPr/>
                </a:tc>
                <a:tc>
                  <a:txBody>
                    <a:bodyPr/>
                    <a:lstStyle/>
                    <a:p>
                      <a:pPr algn="ctr"/>
                      <a:r>
                        <a:rPr lang="en-US" dirty="0"/>
                        <a:t>Difference or Odds Ratio (95% CI)</a:t>
                      </a:r>
                    </a:p>
                  </a:txBody>
                  <a:tcPr/>
                </a:tc>
                <a:tc>
                  <a:txBody>
                    <a:bodyPr/>
                    <a:lstStyle/>
                    <a:p>
                      <a:pPr algn="ctr"/>
                      <a:r>
                        <a:rPr lang="en-US" dirty="0"/>
                        <a:t>P Value</a:t>
                      </a:r>
                    </a:p>
                  </a:txBody>
                  <a:tcPr/>
                </a:tc>
                <a:extLst>
                  <a:ext uri="{0D108BD9-81ED-4DB2-BD59-A6C34878D82A}">
                    <a16:rowId xmlns:a16="http://schemas.microsoft.com/office/drawing/2014/main" val="359806023"/>
                  </a:ext>
                </a:extLst>
              </a:tr>
              <a:tr h="835098">
                <a:tc>
                  <a:txBody>
                    <a:bodyPr/>
                    <a:lstStyle/>
                    <a:p>
                      <a:pPr algn="ctr"/>
                      <a:r>
                        <a:rPr lang="en-US" sz="1100" dirty="0"/>
                        <a:t>Primary Outcome- no. (%)</a:t>
                      </a:r>
                    </a:p>
                  </a:txBody>
                  <a:tcPr/>
                </a:tc>
                <a:tc>
                  <a:txBody>
                    <a:bodyPr/>
                    <a:lstStyle/>
                    <a:p>
                      <a:pPr algn="ctr"/>
                      <a:r>
                        <a:rPr lang="en-US" sz="1100" dirty="0"/>
                        <a:t>26 (7.2)</a:t>
                      </a:r>
                    </a:p>
                  </a:txBody>
                  <a:tcPr/>
                </a:tc>
                <a:tc>
                  <a:txBody>
                    <a:bodyPr/>
                    <a:lstStyle/>
                    <a:p>
                      <a:pPr algn="ctr"/>
                      <a:r>
                        <a:rPr lang="en-US" sz="1100" dirty="0"/>
                        <a:t>44 (12.2)</a:t>
                      </a:r>
                    </a:p>
                  </a:txBody>
                  <a:tcPr/>
                </a:tc>
                <a:tc>
                  <a:txBody>
                    <a:bodyPr/>
                    <a:lstStyle/>
                    <a:p>
                      <a:pPr algn="ctr"/>
                      <a:r>
                        <a:rPr lang="en-US" sz="1100" dirty="0"/>
                        <a:t>Percentage-point difference</a:t>
                      </a:r>
                    </a:p>
                  </a:txBody>
                  <a:tcPr/>
                </a:tc>
                <a:tc>
                  <a:txBody>
                    <a:bodyPr/>
                    <a:lstStyle/>
                    <a:p>
                      <a:pPr algn="ctr"/>
                      <a:r>
                        <a:rPr lang="en-US" sz="1100" dirty="0"/>
                        <a:t>-4.93 (-9.37 to -0.63)</a:t>
                      </a:r>
                    </a:p>
                  </a:txBody>
                  <a:tcPr/>
                </a:tc>
                <a:tc>
                  <a:txBody>
                    <a:bodyPr/>
                    <a:lstStyle/>
                    <a:p>
                      <a:pPr algn="ctr"/>
                      <a:r>
                        <a:rPr lang="en-US" sz="1100" dirty="0"/>
                        <a:t>0.02</a:t>
                      </a:r>
                    </a:p>
                  </a:txBody>
                  <a:tcPr/>
                </a:tc>
                <a:extLst>
                  <a:ext uri="{0D108BD9-81ED-4DB2-BD59-A6C34878D82A}">
                    <a16:rowId xmlns:a16="http://schemas.microsoft.com/office/drawing/2014/main" val="3193645055"/>
                  </a:ext>
                </a:extLst>
              </a:tr>
              <a:tr h="835098">
                <a:tc>
                  <a:txBody>
                    <a:bodyPr/>
                    <a:lstStyle/>
                    <a:p>
                      <a:pPr algn="ctr"/>
                      <a:r>
                        <a:rPr lang="en-US" sz="1100" dirty="0"/>
                        <a:t>Any death </a:t>
                      </a:r>
                    </a:p>
                  </a:txBody>
                  <a:tcPr/>
                </a:tc>
                <a:tc>
                  <a:txBody>
                    <a:bodyPr/>
                    <a:lstStyle/>
                    <a:p>
                      <a:pPr algn="ctr"/>
                      <a:r>
                        <a:rPr lang="en-US" sz="1100" dirty="0"/>
                        <a:t>2 (0.6)</a:t>
                      </a:r>
                    </a:p>
                  </a:txBody>
                  <a:tcPr/>
                </a:tc>
                <a:tc>
                  <a:txBody>
                    <a:bodyPr/>
                    <a:lstStyle/>
                    <a:p>
                      <a:pPr algn="ctr"/>
                      <a:r>
                        <a:rPr lang="en-US" sz="1100" dirty="0"/>
                        <a:t>8 (2.2)</a:t>
                      </a:r>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809988725"/>
                  </a:ext>
                </a:extLst>
              </a:tr>
              <a:tr h="835098">
                <a:tc>
                  <a:txBody>
                    <a:bodyPr/>
                    <a:lstStyle/>
                    <a:p>
                      <a:pPr algn="ctr"/>
                      <a:r>
                        <a:rPr lang="en-US" sz="1100" dirty="0"/>
                        <a:t>Symptomatic Subdural Hematoma Recurrence </a:t>
                      </a:r>
                    </a:p>
                    <a:p>
                      <a:pPr algn="ctr"/>
                      <a:r>
                        <a:rPr lang="en-US" sz="1100" dirty="0">
                          <a:solidFill>
                            <a:srgbClr val="FF0000"/>
                          </a:solidFill>
                        </a:rPr>
                        <a:t>(Burr hole arm)</a:t>
                      </a:r>
                    </a:p>
                  </a:txBody>
                  <a:tcPr/>
                </a:tc>
                <a:tc>
                  <a:txBody>
                    <a:bodyPr/>
                    <a:lstStyle/>
                    <a:p>
                      <a:pPr algn="ctr"/>
                      <a:r>
                        <a:rPr lang="en-US" sz="1100" dirty="0"/>
                        <a:t>17 (4.7)</a:t>
                      </a:r>
                    </a:p>
                  </a:txBody>
                  <a:tcPr/>
                </a:tc>
                <a:tc>
                  <a:txBody>
                    <a:bodyPr/>
                    <a:lstStyle/>
                    <a:p>
                      <a:pPr algn="ctr"/>
                      <a:r>
                        <a:rPr lang="en-US" sz="1100" dirty="0"/>
                        <a:t>19 (5.2)</a:t>
                      </a:r>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3228857"/>
                  </a:ext>
                </a:extLst>
              </a:tr>
              <a:tr h="835098">
                <a:tc>
                  <a:txBody>
                    <a:bodyPr/>
                    <a:lstStyle/>
                    <a:p>
                      <a:pPr algn="ctr"/>
                      <a:r>
                        <a:rPr lang="en-US" sz="1100" dirty="0"/>
                        <a:t>Symptomatic Subdural Hematoma progression</a:t>
                      </a:r>
                    </a:p>
                    <a:p>
                      <a:pPr algn="ctr"/>
                      <a:r>
                        <a:rPr lang="en-US" sz="1100" dirty="0">
                          <a:solidFill>
                            <a:srgbClr val="FF0000"/>
                          </a:solidFill>
                        </a:rPr>
                        <a:t> (No burr hole arm)</a:t>
                      </a:r>
                    </a:p>
                  </a:txBody>
                  <a:tcPr/>
                </a:tc>
                <a:tc>
                  <a:txBody>
                    <a:bodyPr/>
                    <a:lstStyle/>
                    <a:p>
                      <a:pPr algn="ctr"/>
                      <a:r>
                        <a:rPr lang="en-US" sz="1100" dirty="0"/>
                        <a:t>7 (1.9%) </a:t>
                      </a:r>
                    </a:p>
                  </a:txBody>
                  <a:tcPr/>
                </a:tc>
                <a:tc>
                  <a:txBody>
                    <a:bodyPr/>
                    <a:lstStyle/>
                    <a:p>
                      <a:pPr algn="ctr"/>
                      <a:r>
                        <a:rPr lang="en-US" sz="1100" dirty="0"/>
                        <a:t>17 (4.7)</a:t>
                      </a:r>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3224844671"/>
                  </a:ext>
                </a:extLst>
              </a:tr>
            </a:tbl>
          </a:graphicData>
        </a:graphic>
      </p:graphicFrame>
    </p:spTree>
    <p:extLst>
      <p:ext uri="{BB962C8B-B14F-4D97-AF65-F5344CB8AC3E}">
        <p14:creationId xmlns:p14="http://schemas.microsoft.com/office/powerpoint/2010/main" val="225629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174A0-6AB7-25DF-0624-43B3AC707640}"/>
              </a:ext>
            </a:extLst>
          </p:cNvPr>
          <p:cNvSpPr>
            <a:spLocks noGrp="1"/>
          </p:cNvSpPr>
          <p:nvPr>
            <p:ph type="title"/>
          </p:nvPr>
        </p:nvSpPr>
        <p:spPr>
          <a:xfrm>
            <a:off x="564777" y="521494"/>
            <a:ext cx="10704314" cy="1347252"/>
          </a:xfrm>
        </p:spPr>
        <p:txBody>
          <a:bodyPr anchor="t">
            <a:normAutofit/>
          </a:bodyPr>
          <a:lstStyle/>
          <a:p>
            <a:pPr algn="l"/>
            <a:r>
              <a:rPr lang="en-US" sz="3600" b="1" dirty="0"/>
              <a:t>Conclusions from RCTs presented at ISC 2024</a:t>
            </a:r>
          </a:p>
        </p:txBody>
      </p:sp>
      <p:sp>
        <p:nvSpPr>
          <p:cNvPr id="3" name="Content Placeholder 2">
            <a:extLst>
              <a:ext uri="{FF2B5EF4-FFF2-40B4-BE49-F238E27FC236}">
                <a16:creationId xmlns:a16="http://schemas.microsoft.com/office/drawing/2014/main" id="{5EF426C2-1E40-9012-EE92-A76A38CAF38B}"/>
              </a:ext>
            </a:extLst>
          </p:cNvPr>
          <p:cNvSpPr>
            <a:spLocks noGrp="1"/>
          </p:cNvSpPr>
          <p:nvPr>
            <p:ph idx="1"/>
          </p:nvPr>
        </p:nvSpPr>
        <p:spPr>
          <a:xfrm>
            <a:off x="839988" y="1628775"/>
            <a:ext cx="10704313" cy="4707731"/>
          </a:xfrm>
        </p:spPr>
        <p:txBody>
          <a:bodyPr anchor="t">
            <a:normAutofit fontScale="85000" lnSpcReduction="20000"/>
          </a:bodyPr>
          <a:lstStyle/>
          <a:p>
            <a:pPr marL="342900" indent="-342900">
              <a:lnSpc>
                <a:spcPct val="110000"/>
              </a:lnSpc>
              <a:buFont typeface="+mj-lt"/>
              <a:buAutoNum type="arabicPeriod"/>
            </a:pPr>
            <a:r>
              <a:rPr lang="en-US" dirty="0">
                <a:effectLst/>
                <a:latin typeface="Arial" panose="020B0604020202020204" pitchFamily="34" charset="0"/>
                <a:cs typeface="Arial" panose="020B0604020202020204" pitchFamily="34" charset="0"/>
              </a:rPr>
              <a:t>CHESS is asking a different primary question.</a:t>
            </a:r>
          </a:p>
          <a:p>
            <a:pPr marL="800100" lvl="1" indent="-342900">
              <a:lnSpc>
                <a:spcPct val="110000"/>
              </a:lnSpc>
              <a:buFont typeface="+mj-lt"/>
              <a:buAutoNum type="alphaLcParenR"/>
            </a:pPr>
            <a:r>
              <a:rPr lang="en-US" sz="1600" dirty="0">
                <a:effectLst/>
                <a:latin typeface="Arial" panose="020B0604020202020204" pitchFamily="34" charset="0"/>
                <a:cs typeface="Arial" panose="020B0604020202020204" pitchFamily="34" charset="0"/>
              </a:rPr>
              <a:t>All 3 studied the role of MMAE as an adjunct to standard of care in patients with mild or severe symptoms..</a:t>
            </a:r>
          </a:p>
          <a:p>
            <a:pPr marL="800100" lvl="1" indent="-342900">
              <a:lnSpc>
                <a:spcPct val="110000"/>
              </a:lnSpc>
              <a:buFont typeface="+mj-lt"/>
              <a:buAutoNum type="alphaLcParenR"/>
            </a:pPr>
            <a:r>
              <a:rPr lang="en-US" sz="1600" dirty="0">
                <a:effectLst/>
                <a:latin typeface="Arial" panose="020B0604020202020204" pitchFamily="34" charset="0"/>
                <a:cs typeface="Arial" panose="020B0604020202020204" pitchFamily="34" charset="0"/>
              </a:rPr>
              <a:t>CHESS asks whether MMAE can be used as a </a:t>
            </a:r>
            <a:r>
              <a:rPr lang="en-US" sz="1600" b="1" dirty="0">
                <a:effectLst/>
                <a:latin typeface="Arial" panose="020B0604020202020204" pitchFamily="34" charset="0"/>
                <a:cs typeface="Arial" panose="020B0604020202020204" pitchFamily="34" charset="0"/>
              </a:rPr>
              <a:t>standalone</a:t>
            </a:r>
            <a:r>
              <a:rPr lang="en-US" sz="1600" dirty="0">
                <a:effectLst/>
                <a:latin typeface="Arial" panose="020B0604020202020204" pitchFamily="34" charset="0"/>
                <a:cs typeface="Arial" panose="020B0604020202020204" pitchFamily="34" charset="0"/>
              </a:rPr>
              <a:t> therapy in moderately symptomatic patients. </a:t>
            </a:r>
          </a:p>
          <a:p>
            <a:pPr marL="342900" indent="-342900">
              <a:lnSpc>
                <a:spcPct val="110000"/>
              </a:lnSpc>
              <a:buFont typeface="+mj-lt"/>
              <a:buAutoNum type="arabicPeriod"/>
            </a:pPr>
            <a:r>
              <a:rPr lang="en-US" dirty="0">
                <a:effectLst/>
                <a:latin typeface="Arial" panose="020B0604020202020204" pitchFamily="34" charset="0"/>
                <a:cs typeface="Arial" panose="020B0604020202020204" pitchFamily="34" charset="0"/>
              </a:rPr>
              <a:t>Further data is needed to definitively answer the benefit of MMAE plus surgery vs. surgery alone. </a:t>
            </a:r>
          </a:p>
          <a:p>
            <a:pPr marL="800100" lvl="1" indent="-342900">
              <a:lnSpc>
                <a:spcPct val="110000"/>
              </a:lnSpc>
              <a:buFont typeface="+mj-lt"/>
              <a:buAutoNum type="alphaLcParenR"/>
            </a:pPr>
            <a:r>
              <a:rPr lang="en-US" sz="1600" dirty="0">
                <a:effectLst/>
                <a:latin typeface="Arial" panose="020B0604020202020204" pitchFamily="34" charset="0"/>
                <a:cs typeface="Arial" panose="020B0604020202020204" pitchFamily="34" charset="0"/>
              </a:rPr>
              <a:t>EMBOLISE showed a large benefit of MMAE plus surgery over MMAE in the primary outcome. </a:t>
            </a:r>
          </a:p>
          <a:p>
            <a:pPr marL="800100" lvl="1" indent="-342900">
              <a:lnSpc>
                <a:spcPct val="110000"/>
              </a:lnSpc>
              <a:buFont typeface="+mj-lt"/>
              <a:buAutoNum type="alphaLcParenR"/>
            </a:pPr>
            <a:r>
              <a:rPr lang="en-US" sz="1600" dirty="0">
                <a:effectLst/>
                <a:latin typeface="Arial" panose="020B0604020202020204" pitchFamily="34" charset="0"/>
                <a:cs typeface="Arial" panose="020B0604020202020204" pitchFamily="34" charset="0"/>
              </a:rPr>
              <a:t>MAGIC-MT did not show a benefit.</a:t>
            </a:r>
          </a:p>
          <a:p>
            <a:pPr marL="800100" lvl="1" indent="-342900">
              <a:lnSpc>
                <a:spcPct val="110000"/>
              </a:lnSpc>
              <a:buFont typeface="+mj-lt"/>
              <a:buAutoNum type="alphaLcParenR"/>
            </a:pPr>
            <a:r>
              <a:rPr lang="en-US" sz="1600" dirty="0">
                <a:effectLst/>
                <a:latin typeface="Arial" panose="020B0604020202020204" pitchFamily="34" charset="0"/>
                <a:cs typeface="Arial" panose="020B0604020202020204" pitchFamily="34" charset="0"/>
              </a:rPr>
              <a:t>Benefit for MMAE plus surgery over surgery in STEM just missed statistical significance. </a:t>
            </a:r>
          </a:p>
          <a:p>
            <a:pPr marL="342900" indent="-342900">
              <a:lnSpc>
                <a:spcPct val="110000"/>
              </a:lnSpc>
              <a:buFont typeface="+mj-lt"/>
              <a:buAutoNum type="arabicPeriod"/>
            </a:pPr>
            <a:r>
              <a:rPr lang="en-US" dirty="0">
                <a:effectLst/>
                <a:latin typeface="Arial" panose="020B0604020202020204" pitchFamily="34" charset="0"/>
                <a:cs typeface="Arial" panose="020B0604020202020204" pitchFamily="34" charset="0"/>
              </a:rPr>
              <a:t>CHESS is enrolling a different patient population and generalizable compared to the trials presented. </a:t>
            </a:r>
          </a:p>
          <a:p>
            <a:pPr marL="800100" lvl="1" indent="-342900">
              <a:lnSpc>
                <a:spcPct val="110000"/>
              </a:lnSpc>
              <a:buFont typeface="+mj-lt"/>
              <a:buAutoNum type="alphaLcParenR"/>
            </a:pPr>
            <a:r>
              <a:rPr lang="en-US" sz="1700" dirty="0">
                <a:latin typeface="Arial" panose="020B0604020202020204" pitchFamily="34" charset="0"/>
                <a:cs typeface="Arial" panose="020B0604020202020204" pitchFamily="34" charset="0"/>
              </a:rPr>
              <a:t>P</a:t>
            </a:r>
            <a:r>
              <a:rPr lang="en-US" sz="1700" dirty="0">
                <a:effectLst/>
                <a:latin typeface="Arial" panose="020B0604020202020204" pitchFamily="34" charset="0"/>
                <a:cs typeface="Arial" panose="020B0604020202020204" pitchFamily="34" charset="0"/>
              </a:rPr>
              <a:t>atients with recurrent disease (around 25% of patients) </a:t>
            </a:r>
          </a:p>
          <a:p>
            <a:pPr marL="800100" lvl="1" indent="-342900">
              <a:lnSpc>
                <a:spcPct val="110000"/>
              </a:lnSpc>
              <a:buFont typeface="+mj-lt"/>
              <a:buAutoNum type="alphaLcParenR"/>
            </a:pPr>
            <a:r>
              <a:rPr lang="en-US" sz="1700" dirty="0">
                <a:latin typeface="Arial" panose="020B0604020202020204" pitchFamily="34" charset="0"/>
                <a:cs typeface="Arial" panose="020B0604020202020204" pitchFamily="34" charset="0"/>
              </a:rPr>
              <a:t>P</a:t>
            </a:r>
            <a:r>
              <a:rPr lang="en-US" sz="1700" dirty="0">
                <a:effectLst/>
                <a:latin typeface="Arial" panose="020B0604020202020204" pitchFamily="34" charset="0"/>
                <a:cs typeface="Arial" panose="020B0604020202020204" pitchFamily="34" charset="0"/>
              </a:rPr>
              <a:t>atients with bilateral disease (around 15% of patients) </a:t>
            </a:r>
          </a:p>
          <a:p>
            <a:pPr marL="342900" indent="-342900">
              <a:lnSpc>
                <a:spcPct val="110000"/>
              </a:lnSpc>
              <a:buFont typeface="+mj-lt"/>
              <a:buAutoNum type="arabicPeriod"/>
            </a:pPr>
            <a:r>
              <a:rPr lang="en-US" dirty="0">
                <a:effectLst/>
                <a:latin typeface="Arial" panose="020B0604020202020204" pitchFamily="34" charset="0"/>
                <a:cs typeface="Arial" panose="020B0604020202020204" pitchFamily="34" charset="0"/>
              </a:rPr>
              <a:t>Difference in embolic agent. CHESS will be the first US study to look at particles as the embolic agent. </a:t>
            </a:r>
          </a:p>
          <a:p>
            <a:pPr marL="800100" lvl="1" indent="-342900">
              <a:lnSpc>
                <a:spcPct val="110000"/>
              </a:lnSpc>
              <a:buFont typeface="+mj-lt"/>
              <a:buAutoNum type="alphaLcParenR"/>
            </a:pPr>
            <a:r>
              <a:rPr lang="en-US" sz="1700" dirty="0">
                <a:latin typeface="Arial" panose="020B0604020202020204" pitchFamily="34" charset="0"/>
                <a:cs typeface="Arial" panose="020B0604020202020204" pitchFamily="34" charset="0"/>
              </a:rPr>
              <a:t>C</a:t>
            </a:r>
            <a:r>
              <a:rPr lang="en-US" sz="1700" dirty="0">
                <a:effectLst/>
                <a:latin typeface="Arial" panose="020B0604020202020204" pitchFamily="34" charset="0"/>
                <a:cs typeface="Arial" panose="020B0604020202020204" pitchFamily="34" charset="0"/>
              </a:rPr>
              <a:t>ost of particles is about 5% of liquid </a:t>
            </a:r>
            <a:r>
              <a:rPr lang="en-US" sz="1700" dirty="0" err="1">
                <a:effectLst/>
                <a:latin typeface="Arial" panose="020B0604020202020204" pitchFamily="34" charset="0"/>
                <a:cs typeface="Arial" panose="020B0604020202020204" pitchFamily="34" charset="0"/>
              </a:rPr>
              <a:t>embolics</a:t>
            </a:r>
            <a:r>
              <a:rPr lang="en-US" sz="1700" dirty="0">
                <a:effectLst/>
                <a:latin typeface="Arial" panose="020B0604020202020204" pitchFamily="34" charset="0"/>
                <a:cs typeface="Arial" panose="020B0604020202020204" pitchFamily="34" charset="0"/>
              </a:rPr>
              <a:t>.</a:t>
            </a:r>
          </a:p>
          <a:p>
            <a:pPr marL="800100" lvl="1" indent="-342900">
              <a:lnSpc>
                <a:spcPct val="110000"/>
              </a:lnSpc>
              <a:buFont typeface="+mj-lt"/>
              <a:buAutoNum type="alphaLcParenR"/>
            </a:pPr>
            <a:r>
              <a:rPr lang="en-US" sz="1700" dirty="0">
                <a:effectLst/>
                <a:latin typeface="Arial" panose="020B0604020202020204" pitchFamily="34" charset="0"/>
                <a:cs typeface="Arial" panose="020B0604020202020204" pitchFamily="34" charset="0"/>
              </a:rPr>
              <a:t>Particle embolization is done under conscious sedation, but liquid embolic embolization typically requires general anesthesia. </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73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8FC32-943E-845D-4A29-BEB992CE8456}"/>
              </a:ext>
            </a:extLst>
          </p:cNvPr>
          <p:cNvSpPr>
            <a:spLocks noGrp="1"/>
          </p:cNvSpPr>
          <p:nvPr>
            <p:ph type="title"/>
          </p:nvPr>
        </p:nvSpPr>
        <p:spPr>
          <a:xfrm>
            <a:off x="645459" y="960120"/>
            <a:ext cx="3865695" cy="4171278"/>
          </a:xfrm>
        </p:spPr>
        <p:txBody>
          <a:bodyPr>
            <a:normAutofit/>
          </a:bodyPr>
          <a:lstStyle/>
          <a:p>
            <a:pPr algn="r"/>
            <a:r>
              <a:rPr lang="en-US" sz="4400" b="1" dirty="0">
                <a:solidFill>
                  <a:schemeClr val="tx1"/>
                </a:solidFill>
              </a:rPr>
              <a:t>Site Feedback on Recent RCTs Presented at ISC </a:t>
            </a:r>
            <a:endParaRPr lang="en-US" sz="4400" b="1">
              <a:solidFill>
                <a:schemeClr val="tx1"/>
              </a:solidFill>
            </a:endParaRPr>
          </a:p>
        </p:txBody>
      </p:sp>
      <p:sp>
        <p:nvSpPr>
          <p:cNvPr id="3" name="Content Placeholder 2">
            <a:extLst>
              <a:ext uri="{FF2B5EF4-FFF2-40B4-BE49-F238E27FC236}">
                <a16:creationId xmlns:a16="http://schemas.microsoft.com/office/drawing/2014/main" id="{5C7B84F0-210D-D7D1-CA35-182AA3C9FE82}"/>
              </a:ext>
            </a:extLst>
          </p:cNvPr>
          <p:cNvSpPr>
            <a:spLocks noGrp="1"/>
          </p:cNvSpPr>
          <p:nvPr>
            <p:ph idx="1"/>
          </p:nvPr>
        </p:nvSpPr>
        <p:spPr>
          <a:xfrm>
            <a:off x="4983164" y="960120"/>
            <a:ext cx="5511800" cy="4171278"/>
          </a:xfrm>
        </p:spPr>
        <p:txBody>
          <a:bodyPr>
            <a:normAutofit/>
          </a:bodyPr>
          <a:lstStyle/>
          <a:p>
            <a:endParaRPr lang="en-US" dirty="0"/>
          </a:p>
          <a:p>
            <a:r>
              <a:rPr lang="en-US" dirty="0"/>
              <a:t>The site PI’s for the 26 confirmed sites were sent a letter summarizing the results from the 3 MMAE trials presented at ISC 2024. </a:t>
            </a:r>
          </a:p>
          <a:p>
            <a:pPr lvl="1"/>
            <a:r>
              <a:rPr lang="en-US" dirty="0"/>
              <a:t>Response Rate: 21/26 (81%)</a:t>
            </a:r>
          </a:p>
          <a:p>
            <a:pPr lvl="1"/>
            <a:r>
              <a:rPr lang="en-US" dirty="0"/>
              <a:t>20/21 had no concerns of equipoise</a:t>
            </a:r>
          </a:p>
          <a:p>
            <a:pPr lvl="1"/>
            <a:r>
              <a:rPr lang="en-US" dirty="0"/>
              <a:t>1/21 expressed concern about equipoise but later confirmed willingness to enroll</a:t>
            </a:r>
          </a:p>
        </p:txBody>
      </p:sp>
    </p:spTree>
    <p:extLst>
      <p:ext uri="{BB962C8B-B14F-4D97-AF65-F5344CB8AC3E}">
        <p14:creationId xmlns:p14="http://schemas.microsoft.com/office/powerpoint/2010/main" val="140448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698219"/>
            <a:ext cx="10880570" cy="3400653"/>
          </a:xfrm>
        </p:spPr>
        <p:txBody>
          <a:bodyPr>
            <a:normAutofit fontScale="90000"/>
          </a:bodyPr>
          <a:lstStyle/>
          <a:p>
            <a:pPr algn="ctr"/>
            <a:br>
              <a:rPr lang="en-US" sz="5400" b="1" dirty="0"/>
            </a:br>
            <a:br>
              <a:rPr lang="en-US" sz="5400" b="1" dirty="0"/>
            </a:br>
            <a:br>
              <a:rPr lang="en-US" sz="5400" b="1" dirty="0"/>
            </a:br>
            <a:r>
              <a:rPr lang="en-US" sz="5400" b="1" dirty="0"/>
              <a:t>Randomization and Procedures</a:t>
            </a:r>
            <a:br>
              <a:rPr lang="en-US" sz="5400" b="1" dirty="0"/>
            </a:br>
            <a:br>
              <a:rPr lang="en-US" sz="5400" b="1" dirty="0"/>
            </a:br>
            <a:endParaRPr lang="en-US" sz="5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3F68572-5382-76A3-C4D5-D27A63C955BE}"/>
              </a:ext>
            </a:extLst>
          </p:cNvPr>
          <p:cNvSpPr txBox="1">
            <a:spLocks/>
          </p:cNvSpPr>
          <p:nvPr/>
        </p:nvSpPr>
        <p:spPr>
          <a:xfrm>
            <a:off x="655715" y="3530668"/>
            <a:ext cx="10880570" cy="1694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AE3B3A"/>
                </a:solidFill>
                <a:latin typeface="Calibri" panose="020F0502020204030204" pitchFamily="34" charset="0"/>
                <a:ea typeface="+mj-ea"/>
                <a:cs typeface="Calibri" panose="020F0502020204030204" pitchFamily="34" charset="0"/>
              </a:defRPr>
            </a:lvl1pPr>
          </a:lstStyle>
          <a:p>
            <a:pPr algn="ctr"/>
            <a:endParaRPr lang="en-US" sz="3200" dirty="0">
              <a:solidFill>
                <a:schemeClr val="tx1"/>
              </a:solidFill>
            </a:endParaRPr>
          </a:p>
        </p:txBody>
      </p:sp>
    </p:spTree>
    <p:extLst>
      <p:ext uri="{BB962C8B-B14F-4D97-AF65-F5344CB8AC3E}">
        <p14:creationId xmlns:p14="http://schemas.microsoft.com/office/powerpoint/2010/main" val="3558341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698219"/>
            <a:ext cx="10880570" cy="3400653"/>
          </a:xfrm>
        </p:spPr>
        <p:txBody>
          <a:bodyPr>
            <a:normAutofit/>
          </a:bodyPr>
          <a:lstStyle/>
          <a:p>
            <a:pPr algn="ctr"/>
            <a:br>
              <a:rPr lang="en-US" sz="5400" b="1" dirty="0"/>
            </a:br>
            <a:r>
              <a:rPr lang="en-US" sz="5400" b="1" dirty="0"/>
              <a:t>Assessments</a:t>
            </a:r>
            <a:endParaRPr lang="en-US" sz="5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3F68572-5382-76A3-C4D5-D27A63C955BE}"/>
              </a:ext>
            </a:extLst>
          </p:cNvPr>
          <p:cNvSpPr txBox="1">
            <a:spLocks/>
          </p:cNvSpPr>
          <p:nvPr/>
        </p:nvSpPr>
        <p:spPr>
          <a:xfrm>
            <a:off x="655715" y="3530668"/>
            <a:ext cx="10880570" cy="169401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AE3B3A"/>
                </a:solidFill>
                <a:latin typeface="Calibri" panose="020F0502020204030204" pitchFamily="34" charset="0"/>
                <a:ea typeface="+mj-ea"/>
                <a:cs typeface="Calibri" panose="020F0502020204030204" pitchFamily="34" charset="0"/>
              </a:defRPr>
            </a:lvl1pPr>
          </a:lstStyle>
          <a:p>
            <a:pPr algn="ctr"/>
            <a:endParaRPr lang="en-US" sz="3200" dirty="0">
              <a:solidFill>
                <a:schemeClr val="tx1"/>
              </a:solidFill>
            </a:endParaRPr>
          </a:p>
        </p:txBody>
      </p:sp>
    </p:spTree>
    <p:extLst>
      <p:ext uri="{BB962C8B-B14F-4D97-AF65-F5344CB8AC3E}">
        <p14:creationId xmlns:p14="http://schemas.microsoft.com/office/powerpoint/2010/main" val="3061457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A3E63E-6901-6BCC-9F9D-2EC1DC491565}"/>
              </a:ext>
            </a:extLst>
          </p:cNvPr>
          <p:cNvSpPr>
            <a:spLocks noGrp="1"/>
          </p:cNvSpPr>
          <p:nvPr>
            <p:ph type="title"/>
          </p:nvPr>
        </p:nvSpPr>
        <p:spPr>
          <a:xfrm>
            <a:off x="394474" y="290056"/>
            <a:ext cx="1710372" cy="451816"/>
          </a:xfrm>
        </p:spPr>
        <p:txBody>
          <a:bodyPr>
            <a:normAutofit/>
          </a:bodyPr>
          <a:lstStyle/>
          <a:p>
            <a:r>
              <a:rPr lang="en-US" sz="1800" b="1" kern="1600" dirty="0">
                <a:effectLst/>
                <a:latin typeface="Times New Roman" panose="02020603050405020304" pitchFamily="18" charset="0"/>
                <a:ea typeface="MS Mincho" panose="02020609040205080304" pitchFamily="49" charset="-128"/>
                <a:cs typeface="Arial" panose="020B0604020202020204" pitchFamily="34" charset="0"/>
              </a:rPr>
              <a:t>STUDY FLOW</a:t>
            </a:r>
            <a:endParaRPr lang="en-US" dirty="0"/>
          </a:p>
        </p:txBody>
      </p:sp>
      <p:cxnSp>
        <p:nvCxnSpPr>
          <p:cNvPr id="12" name="Straight Arrow Connector 11">
            <a:extLst>
              <a:ext uri="{FF2B5EF4-FFF2-40B4-BE49-F238E27FC236}">
                <a16:creationId xmlns:a16="http://schemas.microsoft.com/office/drawing/2014/main" id="{95CDD13C-70C1-183D-A23D-1F172FF2AB3C}"/>
              </a:ext>
            </a:extLst>
          </p:cNvPr>
          <p:cNvCxnSpPr>
            <a:cxnSpLocks/>
          </p:cNvCxnSpPr>
          <p:nvPr/>
        </p:nvCxnSpPr>
        <p:spPr>
          <a:xfrm>
            <a:off x="8302364" y="3429000"/>
            <a:ext cx="0" cy="36230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21" name="Group 20">
            <a:extLst>
              <a:ext uri="{FF2B5EF4-FFF2-40B4-BE49-F238E27FC236}">
                <a16:creationId xmlns:a16="http://schemas.microsoft.com/office/drawing/2014/main" id="{DAEDC245-9061-1E76-B0FD-0BE7990023D0}"/>
              </a:ext>
            </a:extLst>
          </p:cNvPr>
          <p:cNvGrpSpPr/>
          <p:nvPr/>
        </p:nvGrpSpPr>
        <p:grpSpPr>
          <a:xfrm>
            <a:off x="288756" y="979102"/>
            <a:ext cx="11757793" cy="5588842"/>
            <a:chOff x="288756" y="979102"/>
            <a:chExt cx="11757793" cy="5588842"/>
          </a:xfrm>
        </p:grpSpPr>
        <p:pic>
          <p:nvPicPr>
            <p:cNvPr id="4" name="Picture 3">
              <a:extLst>
                <a:ext uri="{FF2B5EF4-FFF2-40B4-BE49-F238E27FC236}">
                  <a16:creationId xmlns:a16="http://schemas.microsoft.com/office/drawing/2014/main" id="{C044BB6C-69AE-C7F9-D4C9-DB3B224E5F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86" b="35752"/>
            <a:stretch/>
          </p:blipFill>
          <p:spPr bwMode="auto">
            <a:xfrm>
              <a:off x="288756" y="1561380"/>
              <a:ext cx="5807244" cy="5006563"/>
            </a:xfrm>
            <a:prstGeom prst="rect">
              <a:avLst/>
            </a:prstGeom>
            <a:noFill/>
            <a:ln>
              <a:noFill/>
            </a:ln>
          </p:spPr>
        </p:pic>
        <p:pic>
          <p:nvPicPr>
            <p:cNvPr id="5" name="Picture 4">
              <a:extLst>
                <a:ext uri="{FF2B5EF4-FFF2-40B4-BE49-F238E27FC236}">
                  <a16:creationId xmlns:a16="http://schemas.microsoft.com/office/drawing/2014/main" id="{11AA9127-D5CD-D98B-0495-B2FAC5E4B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441" t="64800" r="4641" b="-1"/>
            <a:stretch/>
          </p:blipFill>
          <p:spPr bwMode="auto">
            <a:xfrm>
              <a:off x="7148422" y="3791309"/>
              <a:ext cx="2530413" cy="2776635"/>
            </a:xfrm>
            <a:prstGeom prst="rect">
              <a:avLst/>
            </a:prstGeom>
            <a:noFill/>
            <a:ln>
              <a:noFill/>
            </a:ln>
          </p:spPr>
        </p:pic>
        <p:cxnSp>
          <p:nvCxnSpPr>
            <p:cNvPr id="7" name="Straight Arrow Connector 6">
              <a:extLst>
                <a:ext uri="{FF2B5EF4-FFF2-40B4-BE49-F238E27FC236}">
                  <a16:creationId xmlns:a16="http://schemas.microsoft.com/office/drawing/2014/main" id="{DAE119F3-AE44-34E5-771A-E240A5772DF9}"/>
                </a:ext>
              </a:extLst>
            </p:cNvPr>
            <p:cNvCxnSpPr>
              <a:cxnSpLocks/>
            </p:cNvCxnSpPr>
            <p:nvPr/>
          </p:nvCxnSpPr>
          <p:spPr>
            <a:xfrm>
              <a:off x="4356340" y="6567944"/>
              <a:ext cx="1972573"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1" name="Straight Arrow Connector 10">
              <a:extLst>
                <a:ext uri="{FF2B5EF4-FFF2-40B4-BE49-F238E27FC236}">
                  <a16:creationId xmlns:a16="http://schemas.microsoft.com/office/drawing/2014/main" id="{D5AD5130-30B8-57E0-F80B-609F6E6E7ED6}"/>
                </a:ext>
              </a:extLst>
            </p:cNvPr>
            <p:cNvCxnSpPr>
              <a:cxnSpLocks/>
            </p:cNvCxnSpPr>
            <p:nvPr/>
          </p:nvCxnSpPr>
          <p:spPr>
            <a:xfrm flipV="1">
              <a:off x="6328913" y="3429000"/>
              <a:ext cx="0" cy="3138944"/>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C46918D9-9AA4-2419-F16C-1C1F6768DEA1}"/>
                </a:ext>
              </a:extLst>
            </p:cNvPr>
            <p:cNvCxnSpPr>
              <a:cxnSpLocks/>
            </p:cNvCxnSpPr>
            <p:nvPr/>
          </p:nvCxnSpPr>
          <p:spPr>
            <a:xfrm>
              <a:off x="6328913" y="3429000"/>
              <a:ext cx="1972573"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9" name="Picture 18">
              <a:extLst>
                <a:ext uri="{FF2B5EF4-FFF2-40B4-BE49-F238E27FC236}">
                  <a16:creationId xmlns:a16="http://schemas.microsoft.com/office/drawing/2014/main" id="{51461CA8-0F6A-7EDC-A47F-8CDAC3CF6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0067" r="54029" b="5436"/>
            <a:stretch/>
          </p:blipFill>
          <p:spPr bwMode="auto">
            <a:xfrm>
              <a:off x="9619004" y="2100533"/>
              <a:ext cx="2427545" cy="1932316"/>
            </a:xfrm>
            <a:prstGeom prst="rect">
              <a:avLst/>
            </a:prstGeom>
            <a:noFill/>
            <a:ln>
              <a:noFill/>
            </a:ln>
          </p:spPr>
        </p:pic>
        <p:pic>
          <p:nvPicPr>
            <p:cNvPr id="20" name="Picture 19">
              <a:extLst>
                <a:ext uri="{FF2B5EF4-FFF2-40B4-BE49-F238E27FC236}">
                  <a16:creationId xmlns:a16="http://schemas.microsoft.com/office/drawing/2014/main" id="{54789CEE-05C9-0EDF-8957-013EFA83B3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29" r="24856" b="93282"/>
            <a:stretch/>
          </p:blipFill>
          <p:spPr bwMode="auto">
            <a:xfrm>
              <a:off x="877018" y="979102"/>
              <a:ext cx="3769743" cy="582277"/>
            </a:xfrm>
            <a:prstGeom prst="rect">
              <a:avLst/>
            </a:prstGeom>
            <a:noFill/>
            <a:ln>
              <a:noFill/>
            </a:ln>
          </p:spPr>
        </p:pic>
      </p:grpSp>
      <p:sp>
        <p:nvSpPr>
          <p:cNvPr id="3" name="Donut 2">
            <a:extLst>
              <a:ext uri="{FF2B5EF4-FFF2-40B4-BE49-F238E27FC236}">
                <a16:creationId xmlns:a16="http://schemas.microsoft.com/office/drawing/2014/main" id="{0BB0EC6B-1C5C-9A45-B958-239EDA67C943}"/>
              </a:ext>
            </a:extLst>
          </p:cNvPr>
          <p:cNvSpPr/>
          <p:nvPr/>
        </p:nvSpPr>
        <p:spPr>
          <a:xfrm>
            <a:off x="6609050" y="2790092"/>
            <a:ext cx="3481754" cy="3927231"/>
          </a:xfrm>
          <a:prstGeom prst="donut">
            <a:avLst>
              <a:gd name="adj" fmla="val 342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8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8D52-A602-F799-A558-9CF52856C666}"/>
              </a:ext>
            </a:extLst>
          </p:cNvPr>
          <p:cNvSpPr>
            <a:spLocks noGrp="1"/>
          </p:cNvSpPr>
          <p:nvPr>
            <p:ph type="title"/>
          </p:nvPr>
        </p:nvSpPr>
        <p:spPr>
          <a:xfrm>
            <a:off x="475130" y="256061"/>
            <a:ext cx="10515599" cy="740597"/>
          </a:xfrm>
        </p:spPr>
        <p:txBody>
          <a:bodyPr>
            <a:normAutofit/>
          </a:bodyPr>
          <a:lstStyle/>
          <a:p>
            <a:pPr algn="ctr"/>
            <a:r>
              <a:rPr lang="en-US" sz="3600" dirty="0"/>
              <a:t>Timeline for Assessments</a:t>
            </a:r>
          </a:p>
        </p:txBody>
      </p:sp>
      <p:graphicFrame>
        <p:nvGraphicFramePr>
          <p:cNvPr id="3" name="Table 2">
            <a:extLst>
              <a:ext uri="{FF2B5EF4-FFF2-40B4-BE49-F238E27FC236}">
                <a16:creationId xmlns:a16="http://schemas.microsoft.com/office/drawing/2014/main" id="{9DF5C565-F512-5773-2A03-92AB9BB9E496}"/>
              </a:ext>
            </a:extLst>
          </p:cNvPr>
          <p:cNvGraphicFramePr>
            <a:graphicFrameLocks noGrp="1"/>
          </p:cNvGraphicFramePr>
          <p:nvPr>
            <p:extLst>
              <p:ext uri="{D42A27DB-BD31-4B8C-83A1-F6EECF244321}">
                <p14:modId xmlns:p14="http://schemas.microsoft.com/office/powerpoint/2010/main" val="213695458"/>
              </p:ext>
            </p:extLst>
          </p:nvPr>
        </p:nvGraphicFramePr>
        <p:xfrm>
          <a:off x="411532" y="996658"/>
          <a:ext cx="11368936" cy="5469942"/>
        </p:xfrm>
        <a:graphic>
          <a:graphicData uri="http://schemas.openxmlformats.org/drawingml/2006/table">
            <a:tbl>
              <a:tblPr firstRow="1" bandRow="1">
                <a:tableStyleId>{9DCAF9ED-07DC-4A11-8D7F-57B35C25682E}</a:tableStyleId>
              </a:tblPr>
              <a:tblGrid>
                <a:gridCol w="1540937">
                  <a:extLst>
                    <a:ext uri="{9D8B030D-6E8A-4147-A177-3AD203B41FA5}">
                      <a16:colId xmlns:a16="http://schemas.microsoft.com/office/drawing/2014/main" val="2437329828"/>
                    </a:ext>
                  </a:extLst>
                </a:gridCol>
                <a:gridCol w="858243">
                  <a:extLst>
                    <a:ext uri="{9D8B030D-6E8A-4147-A177-3AD203B41FA5}">
                      <a16:colId xmlns:a16="http://schemas.microsoft.com/office/drawing/2014/main" val="761507833"/>
                    </a:ext>
                  </a:extLst>
                </a:gridCol>
                <a:gridCol w="1497080">
                  <a:extLst>
                    <a:ext uri="{9D8B030D-6E8A-4147-A177-3AD203B41FA5}">
                      <a16:colId xmlns:a16="http://schemas.microsoft.com/office/drawing/2014/main" val="2085927861"/>
                    </a:ext>
                  </a:extLst>
                </a:gridCol>
                <a:gridCol w="1192140">
                  <a:extLst>
                    <a:ext uri="{9D8B030D-6E8A-4147-A177-3AD203B41FA5}">
                      <a16:colId xmlns:a16="http://schemas.microsoft.com/office/drawing/2014/main" val="2506749545"/>
                    </a:ext>
                  </a:extLst>
                </a:gridCol>
                <a:gridCol w="1227676">
                  <a:extLst>
                    <a:ext uri="{9D8B030D-6E8A-4147-A177-3AD203B41FA5}">
                      <a16:colId xmlns:a16="http://schemas.microsoft.com/office/drawing/2014/main" val="1437286872"/>
                    </a:ext>
                  </a:extLst>
                </a:gridCol>
                <a:gridCol w="1263215">
                  <a:extLst>
                    <a:ext uri="{9D8B030D-6E8A-4147-A177-3AD203B41FA5}">
                      <a16:colId xmlns:a16="http://schemas.microsoft.com/office/drawing/2014/main" val="932342436"/>
                    </a:ext>
                  </a:extLst>
                </a:gridCol>
                <a:gridCol w="1263215">
                  <a:extLst>
                    <a:ext uri="{9D8B030D-6E8A-4147-A177-3AD203B41FA5}">
                      <a16:colId xmlns:a16="http://schemas.microsoft.com/office/drawing/2014/main" val="1881751740"/>
                    </a:ext>
                  </a:extLst>
                </a:gridCol>
                <a:gridCol w="1263215">
                  <a:extLst>
                    <a:ext uri="{9D8B030D-6E8A-4147-A177-3AD203B41FA5}">
                      <a16:colId xmlns:a16="http://schemas.microsoft.com/office/drawing/2014/main" val="1233801475"/>
                    </a:ext>
                  </a:extLst>
                </a:gridCol>
                <a:gridCol w="1263215">
                  <a:extLst>
                    <a:ext uri="{9D8B030D-6E8A-4147-A177-3AD203B41FA5}">
                      <a16:colId xmlns:a16="http://schemas.microsoft.com/office/drawing/2014/main" val="1562342161"/>
                    </a:ext>
                  </a:extLst>
                </a:gridCol>
              </a:tblGrid>
              <a:tr h="903128">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Study event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Baseline</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Randomization</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48 hours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 hours</a:t>
                      </a:r>
                      <a:r>
                        <a:rPr lang="en-GB" sz="1400" b="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GB" sz="14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0</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indent="1778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 or at Discharge</a:t>
                      </a:r>
                      <a:r>
                        <a:rPr lang="en-GB" sz="14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90 DAYS 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180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Rescue Surgery</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89647998"/>
                  </a:ext>
                </a:extLst>
              </a:tr>
              <a:tr h="299332">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Informed Consent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816867319"/>
                  </a:ext>
                </a:extLst>
              </a:tr>
              <a:tr h="438459">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Study Treatment (Surgery or MMAE)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3948946629"/>
                  </a:ext>
                </a:extLst>
              </a:tr>
              <a:tr h="214449">
                <a:tc gridSpan="9">
                  <a:txBody>
                    <a:bodyPr/>
                    <a:lstStyle/>
                    <a:p>
                      <a:pPr marL="0" marR="0" algn="ctr">
                        <a:lnSpc>
                          <a:spcPct val="107000"/>
                        </a:lnSpc>
                        <a:spcBef>
                          <a:spcPts val="0"/>
                        </a:spcBef>
                        <a:spcAft>
                          <a:spcPts val="0"/>
                        </a:spcAft>
                      </a:pPr>
                      <a:r>
                        <a:rPr lang="en-US" sz="1400" b="1" i="0" dirty="0">
                          <a:effectLst/>
                          <a:latin typeface="Calibri" panose="020F0502020204030204" pitchFamily="34" charset="0"/>
                          <a:ea typeface="Calibri" panose="020F0502020204030204" pitchFamily="34" charset="0"/>
                          <a:cs typeface="Calibri" panose="020F0502020204030204" pitchFamily="34" charset="0"/>
                        </a:rPr>
                        <a:t>Lab Work/Imaging</a:t>
                      </a:r>
                    </a:p>
                  </a:txBody>
                  <a:tcPr marL="17780" marR="17780" marT="0" marB="0"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6853791"/>
                  </a:ext>
                </a:extLst>
              </a:tr>
              <a:tr h="438459">
                <a:tc>
                  <a:txBody>
                    <a:bodyPr/>
                    <a:lstStyle/>
                    <a:p>
                      <a:pPr marL="0" marR="0">
                        <a:lnSpc>
                          <a:spcPct val="107000"/>
                        </a:lnSpc>
                        <a:spcBef>
                          <a:spcPts val="0"/>
                        </a:spcBef>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Pregnancy Test (Women)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137298096"/>
                  </a:ext>
                </a:extLst>
              </a:tr>
              <a:tr h="299332">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Platelet count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045028622"/>
                  </a:ext>
                </a:extLst>
              </a:tr>
              <a:tr h="377961">
                <a:tc>
                  <a:txBody>
                    <a:bodyPr/>
                    <a:lstStyle/>
                    <a:p>
                      <a:pPr marL="0" marR="0">
                        <a:lnSpc>
                          <a:spcPct val="107000"/>
                        </a:lnSpc>
                        <a:spcBef>
                          <a:spcPts val="0"/>
                        </a:spcBef>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Coagulation Profile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818666494"/>
                  </a:ext>
                </a:extLst>
              </a:tr>
              <a:tr h="299332">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Serum Creatinine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97510689"/>
                  </a:ext>
                </a:extLst>
              </a:tr>
              <a:tr h="438459">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CT Scan of Head Without Contrast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lang="en-GB" sz="1400" baseline="30000" dirty="0">
                          <a:effectLst/>
                          <a:latin typeface="Calibri" panose="020F0502020204030204" pitchFamily="34" charset="0"/>
                          <a:ea typeface="Calibri" panose="020F0502020204030204" pitchFamily="34" charset="0"/>
                          <a:cs typeface="Calibri" panose="020F0502020204030204" pitchFamily="34" charset="0"/>
                        </a:rPr>
                        <a:t>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69295795"/>
                  </a:ext>
                </a:extLst>
              </a:tr>
              <a:tr h="289316">
                <a:tc gridSpan="9">
                  <a:txBody>
                    <a:bodyPr/>
                    <a:lstStyle/>
                    <a:p>
                      <a:pPr marL="0" marR="0" algn="ctr">
                        <a:lnSpc>
                          <a:spcPct val="107000"/>
                        </a:lnSpc>
                        <a:spcBef>
                          <a:spcPts val="0"/>
                        </a:spcBef>
                        <a:spcAft>
                          <a:spcPts val="0"/>
                        </a:spcAft>
                      </a:pPr>
                      <a:r>
                        <a:rPr lang="en-US" sz="1400" b="1" i="0" dirty="0">
                          <a:effectLst/>
                          <a:latin typeface="Calibri" panose="020F0502020204030204" pitchFamily="34" charset="0"/>
                          <a:ea typeface="Calibri" panose="020F0502020204030204" pitchFamily="34" charset="0"/>
                          <a:cs typeface="Calibri" panose="020F0502020204030204" pitchFamily="34" charset="0"/>
                        </a:rPr>
                        <a:t>Clinical History Assessment</a:t>
                      </a:r>
                    </a:p>
                  </a:txBody>
                  <a:tcPr marL="17780" marR="17780" marT="0" marB="0"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99139445"/>
                  </a:ext>
                </a:extLst>
              </a:tr>
              <a:tr h="438459">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Medical History, Demographics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algn="ctr"/>
                      <a:r>
                        <a:rPr lang="en-US" sz="1400" b="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400" dirty="0">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83713124"/>
                  </a:ext>
                </a:extLst>
              </a:tr>
              <a:tr h="299332">
                <a:tc>
                  <a:txBody>
                    <a:bodyPr/>
                    <a:lstStyle/>
                    <a:p>
                      <a:pPr marL="0" marR="0">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Medications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18501231"/>
                  </a:ext>
                </a:extLst>
              </a:tr>
              <a:tr h="299332">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SAE Monitoring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589440429"/>
                  </a:ext>
                </a:extLst>
              </a:tr>
              <a:tr h="371731">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AE Monitoring</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142496807"/>
                  </a:ext>
                </a:extLst>
              </a:tr>
            </a:tbl>
          </a:graphicData>
        </a:graphic>
      </p:graphicFrame>
    </p:spTree>
    <p:extLst>
      <p:ext uri="{BB962C8B-B14F-4D97-AF65-F5344CB8AC3E}">
        <p14:creationId xmlns:p14="http://schemas.microsoft.com/office/powerpoint/2010/main" val="4087483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8D52-A602-F799-A558-9CF52856C666}"/>
              </a:ext>
            </a:extLst>
          </p:cNvPr>
          <p:cNvSpPr>
            <a:spLocks noGrp="1"/>
          </p:cNvSpPr>
          <p:nvPr>
            <p:ph type="title"/>
          </p:nvPr>
        </p:nvSpPr>
        <p:spPr>
          <a:xfrm>
            <a:off x="475130" y="256061"/>
            <a:ext cx="10515599" cy="740597"/>
          </a:xfrm>
        </p:spPr>
        <p:txBody>
          <a:bodyPr>
            <a:normAutofit/>
          </a:bodyPr>
          <a:lstStyle/>
          <a:p>
            <a:pPr algn="ctr"/>
            <a:r>
              <a:rPr lang="en-US" sz="3600" dirty="0"/>
              <a:t>Timeline for Assessments</a:t>
            </a:r>
          </a:p>
        </p:txBody>
      </p:sp>
      <p:graphicFrame>
        <p:nvGraphicFramePr>
          <p:cNvPr id="4" name="Table 3">
            <a:extLst>
              <a:ext uri="{FF2B5EF4-FFF2-40B4-BE49-F238E27FC236}">
                <a16:creationId xmlns:a16="http://schemas.microsoft.com/office/drawing/2014/main" id="{3FCBE5EB-68FD-76F3-5D57-4CB61D604294}"/>
              </a:ext>
            </a:extLst>
          </p:cNvPr>
          <p:cNvGraphicFramePr>
            <a:graphicFrameLocks noGrp="1"/>
          </p:cNvGraphicFramePr>
          <p:nvPr>
            <p:extLst>
              <p:ext uri="{D42A27DB-BD31-4B8C-83A1-F6EECF244321}">
                <p14:modId xmlns:p14="http://schemas.microsoft.com/office/powerpoint/2010/main" val="3539612753"/>
              </p:ext>
            </p:extLst>
          </p:nvPr>
        </p:nvGraphicFramePr>
        <p:xfrm>
          <a:off x="313226" y="996658"/>
          <a:ext cx="11572931" cy="4332986"/>
        </p:xfrm>
        <a:graphic>
          <a:graphicData uri="http://schemas.openxmlformats.org/drawingml/2006/table">
            <a:tbl>
              <a:tblPr firstRow="1" bandRow="1">
                <a:tableStyleId>{9DCAF9ED-07DC-4A11-8D7F-57B35C25682E}</a:tableStyleId>
              </a:tblPr>
              <a:tblGrid>
                <a:gridCol w="1560269">
                  <a:extLst>
                    <a:ext uri="{9D8B030D-6E8A-4147-A177-3AD203B41FA5}">
                      <a16:colId xmlns:a16="http://schemas.microsoft.com/office/drawing/2014/main" val="448082653"/>
                    </a:ext>
                  </a:extLst>
                </a:gridCol>
                <a:gridCol w="909023">
                  <a:extLst>
                    <a:ext uri="{9D8B030D-6E8A-4147-A177-3AD203B41FA5}">
                      <a16:colId xmlns:a16="http://schemas.microsoft.com/office/drawing/2014/main" val="1108711150"/>
                    </a:ext>
                  </a:extLst>
                </a:gridCol>
                <a:gridCol w="1527815">
                  <a:extLst>
                    <a:ext uri="{9D8B030D-6E8A-4147-A177-3AD203B41FA5}">
                      <a16:colId xmlns:a16="http://schemas.microsoft.com/office/drawing/2014/main" val="1421430994"/>
                    </a:ext>
                  </a:extLst>
                </a:gridCol>
                <a:gridCol w="1241976">
                  <a:extLst>
                    <a:ext uri="{9D8B030D-6E8A-4147-A177-3AD203B41FA5}">
                      <a16:colId xmlns:a16="http://schemas.microsoft.com/office/drawing/2014/main" val="2674292951"/>
                    </a:ext>
                  </a:extLst>
                </a:gridCol>
                <a:gridCol w="1369585">
                  <a:extLst>
                    <a:ext uri="{9D8B030D-6E8A-4147-A177-3AD203B41FA5}">
                      <a16:colId xmlns:a16="http://schemas.microsoft.com/office/drawing/2014/main" val="2921254691"/>
                    </a:ext>
                  </a:extLst>
                </a:gridCol>
                <a:gridCol w="1234209">
                  <a:extLst>
                    <a:ext uri="{9D8B030D-6E8A-4147-A177-3AD203B41FA5}">
                      <a16:colId xmlns:a16="http://schemas.microsoft.com/office/drawing/2014/main" val="3533841887"/>
                    </a:ext>
                  </a:extLst>
                </a:gridCol>
                <a:gridCol w="1234210">
                  <a:extLst>
                    <a:ext uri="{9D8B030D-6E8A-4147-A177-3AD203B41FA5}">
                      <a16:colId xmlns:a16="http://schemas.microsoft.com/office/drawing/2014/main" val="471262313"/>
                    </a:ext>
                  </a:extLst>
                </a:gridCol>
                <a:gridCol w="1215925">
                  <a:extLst>
                    <a:ext uri="{9D8B030D-6E8A-4147-A177-3AD203B41FA5}">
                      <a16:colId xmlns:a16="http://schemas.microsoft.com/office/drawing/2014/main" val="3344333405"/>
                    </a:ext>
                  </a:extLst>
                </a:gridCol>
                <a:gridCol w="1279919">
                  <a:extLst>
                    <a:ext uri="{9D8B030D-6E8A-4147-A177-3AD203B41FA5}">
                      <a16:colId xmlns:a16="http://schemas.microsoft.com/office/drawing/2014/main" val="2315562311"/>
                    </a:ext>
                  </a:extLst>
                </a:gridCol>
              </a:tblGrid>
              <a:tr h="0">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Study event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Baseline</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Randomization</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48 hours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 hours</a:t>
                      </a:r>
                      <a:r>
                        <a:rPr lang="en-GB" sz="1400" b="0" baseline="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GB" sz="14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0</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indent="1778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a:t>
                      </a: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Randomized or </a:t>
                      </a: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Discharge</a:t>
                      </a:r>
                      <a:r>
                        <a:rPr lang="en-GB" sz="14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(±7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8194" marR="18194"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90 DAYS 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(±14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0178" marR="70178"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180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After Randomized</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 days)</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0178" marR="70178" marT="0" marB="0" anchor="ctr"/>
                </a:tc>
                <a:tc>
                  <a:txBody>
                    <a:bodyPr/>
                    <a:lstStyle/>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Rescue Surgery</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GB"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4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70178" marR="70178" marT="0" marB="0" anchor="ctr"/>
                </a:tc>
                <a:extLst>
                  <a:ext uri="{0D108BD9-81ED-4DB2-BD59-A6C34878D82A}">
                    <a16:rowId xmlns:a16="http://schemas.microsoft.com/office/drawing/2014/main" val="916907195"/>
                  </a:ext>
                </a:extLst>
              </a:tr>
              <a:tr h="0">
                <a:tc gridSpan="9">
                  <a:txBody>
                    <a:bodyPr/>
                    <a:lstStyle/>
                    <a:p>
                      <a:pPr marL="0" marR="0" algn="ctr">
                        <a:lnSpc>
                          <a:spcPct val="107000"/>
                        </a:lnSpc>
                        <a:spcBef>
                          <a:spcPts val="0"/>
                        </a:spcBef>
                        <a:spcAft>
                          <a:spcPts val="0"/>
                        </a:spcAft>
                      </a:pPr>
                      <a:r>
                        <a:rPr lang="en-US" sz="1400" b="1" i="0" dirty="0">
                          <a:effectLst/>
                          <a:latin typeface="Calibri" panose="020F0502020204030204" pitchFamily="34" charset="0"/>
                          <a:ea typeface="Calibri" panose="020F0502020204030204" pitchFamily="34" charset="0"/>
                          <a:cs typeface="Calibri" panose="020F0502020204030204" pitchFamily="34" charset="0"/>
                        </a:rPr>
                        <a:t>Clinical Assessments</a:t>
                      </a:r>
                    </a:p>
                  </a:txBody>
                  <a:tcPr marL="17780" marR="17780" marT="0" marB="0" anchor="ctr">
                    <a:solidFill>
                      <a:schemeClr val="accent1">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00539247"/>
                  </a:ext>
                </a:extLst>
              </a:tr>
              <a:tr h="0">
                <a:tc>
                  <a:txBody>
                    <a:bodyPr/>
                    <a:lstStyle/>
                    <a:p>
                      <a:pPr marL="0" marR="0">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Markwalder</a:t>
                      </a:r>
                      <a:r>
                        <a:rPr lang="en-US" sz="1400" dirty="0">
                          <a:effectLst/>
                          <a:latin typeface="Calibri" panose="020F0502020204030204" pitchFamily="34" charset="0"/>
                          <a:ea typeface="Calibri" panose="020F0502020204030204" pitchFamily="34" charset="0"/>
                          <a:cs typeface="Calibri" panose="020F0502020204030204" pitchFamily="34" charset="0"/>
                        </a:rPr>
                        <a:t> Scale</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123602778"/>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NIHSS</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51391714"/>
                  </a:ext>
                </a:extLst>
              </a:tr>
              <a:tr h="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MRC</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801032792"/>
                  </a:ext>
                </a:extLst>
              </a:tr>
              <a:tr h="0">
                <a:tc>
                  <a:txBody>
                    <a:bodyPr/>
                    <a:lstStyle/>
                    <a:p>
                      <a:pPr marL="0" marR="0" algn="l">
                        <a:lnSpc>
                          <a:spcPct val="107000"/>
                        </a:lnSpc>
                        <a:spcBef>
                          <a:spcPts val="0"/>
                        </a:spcBef>
                        <a:spcAft>
                          <a:spcPts val="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mRS</a:t>
                      </a:r>
                      <a:r>
                        <a:rPr lang="en-US" sz="1400" dirty="0">
                          <a:effectLst/>
                          <a:latin typeface="Calibri" panose="020F0502020204030204" pitchFamily="34" charset="0"/>
                          <a:ea typeface="Calibri" panose="020F0502020204030204" pitchFamily="34" charset="0"/>
                          <a:cs typeface="Calibri" panose="020F0502020204030204" pitchFamily="34" charset="0"/>
                        </a:rPr>
                        <a:t> (RFA)</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ea typeface="Calibri" panose="020F0502020204030204" pitchFamily="34" charset="0"/>
                          <a:cs typeface="Calibri" panose="020F0502020204030204" pitchFamily="34" charset="0"/>
                        </a:rPr>
                        <a:t>_</a:t>
                      </a:r>
                    </a:p>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43750025"/>
                  </a:ext>
                </a:extLst>
              </a:tr>
              <a:tr h="0">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Pre-</a:t>
                      </a:r>
                      <a:r>
                        <a:rPr lang="en-GB" sz="1400" dirty="0" err="1">
                          <a:effectLst/>
                          <a:latin typeface="Calibri" panose="020F0502020204030204" pitchFamily="34" charset="0"/>
                          <a:ea typeface="Calibri" panose="020F0502020204030204" pitchFamily="34" charset="0"/>
                          <a:cs typeface="Calibri" panose="020F0502020204030204" pitchFamily="34" charset="0"/>
                        </a:rPr>
                        <a:t>cSDH</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err="1">
                          <a:effectLst/>
                          <a:latin typeface="Calibri" panose="020F0502020204030204" pitchFamily="34" charset="0"/>
                          <a:ea typeface="Calibri" panose="020F0502020204030204" pitchFamily="34" charset="0"/>
                          <a:cs typeface="Calibri" panose="020F0502020204030204" pitchFamily="34" charset="0"/>
                        </a:rPr>
                        <a:t>mRS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239788093"/>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EQ-5D-5L</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77921432"/>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t-MOCA</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4251579580"/>
                  </a:ext>
                </a:extLst>
              </a:tr>
              <a:tr h="0">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HIT-6</a:t>
                      </a: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extLst>
                  <a:ext uri="{0D108BD9-81ED-4DB2-BD59-A6C34878D82A}">
                    <a16:rowId xmlns:a16="http://schemas.microsoft.com/office/drawing/2014/main" val="2297978101"/>
                  </a:ext>
                </a:extLst>
              </a:tr>
              <a:tr h="0">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TUG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1908137"/>
                  </a:ext>
                </a:extLst>
              </a:tr>
              <a:tr h="0">
                <a:tc>
                  <a:txBody>
                    <a:bodyPr/>
                    <a:lstStyle/>
                    <a:p>
                      <a:pPr marL="0" marR="0" algn="l">
                        <a:lnSpc>
                          <a:spcPct val="107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ASR</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17780" marR="177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_</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GB" sz="1400" b="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5</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06904472"/>
                  </a:ext>
                </a:extLst>
              </a:tr>
            </a:tbl>
          </a:graphicData>
        </a:graphic>
      </p:graphicFrame>
    </p:spTree>
    <p:extLst>
      <p:ext uri="{BB962C8B-B14F-4D97-AF65-F5344CB8AC3E}">
        <p14:creationId xmlns:p14="http://schemas.microsoft.com/office/powerpoint/2010/main" val="305233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23CCC-76F5-65EA-4044-327CC42C6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DE2C0-443B-4F50-5BC1-CD476119BB17}"/>
              </a:ext>
            </a:extLst>
          </p:cNvPr>
          <p:cNvSpPr>
            <a:spLocks noGrp="1"/>
          </p:cNvSpPr>
          <p:nvPr>
            <p:ph type="title"/>
          </p:nvPr>
        </p:nvSpPr>
        <p:spPr>
          <a:xfrm>
            <a:off x="13921" y="-549529"/>
            <a:ext cx="3501197" cy="2379000"/>
          </a:xfrm>
        </p:spPr>
        <p:txBody>
          <a:bodyPr/>
          <a:lstStyle/>
          <a:p>
            <a:pPr algn="ctr"/>
            <a:r>
              <a:rPr lang="en-US" sz="3200" dirty="0"/>
              <a:t>Principal </a:t>
            </a:r>
            <a:br>
              <a:rPr lang="en-US" sz="3200" dirty="0"/>
            </a:br>
            <a:r>
              <a:rPr lang="en-US" sz="3200" dirty="0"/>
              <a:t>Investigators</a:t>
            </a:r>
          </a:p>
        </p:txBody>
      </p:sp>
      <p:sp>
        <p:nvSpPr>
          <p:cNvPr id="5" name="Content Placeholder 4">
            <a:extLst>
              <a:ext uri="{FF2B5EF4-FFF2-40B4-BE49-F238E27FC236}">
                <a16:creationId xmlns:a16="http://schemas.microsoft.com/office/drawing/2014/main" id="{62307E74-F572-9998-0128-B098A96B8692}"/>
              </a:ext>
            </a:extLst>
          </p:cNvPr>
          <p:cNvSpPr>
            <a:spLocks noGrp="1"/>
          </p:cNvSpPr>
          <p:nvPr>
            <p:ph idx="1"/>
          </p:nvPr>
        </p:nvSpPr>
        <p:spPr>
          <a:xfrm>
            <a:off x="8352161" y="1981066"/>
            <a:ext cx="8079888" cy="5850239"/>
          </a:xfrm>
        </p:spPr>
        <p:txBody>
          <a:bodyPr numCol="2">
            <a:normAutofit/>
          </a:bodyPr>
          <a:lstStyle/>
          <a:p>
            <a:r>
              <a:rPr lang="en-US" sz="2200" dirty="0"/>
              <a:t>Ibrahim Bhatti, MD</a:t>
            </a:r>
          </a:p>
          <a:p>
            <a:pPr lvl="1"/>
            <a:r>
              <a:rPr lang="en-US" sz="2200" dirty="0"/>
              <a:t>Clinical Review Committee Manager</a:t>
            </a:r>
          </a:p>
          <a:p>
            <a:r>
              <a:rPr lang="en-US" sz="2200" dirty="0"/>
              <a:t>Muhammad Shakir, MD</a:t>
            </a:r>
          </a:p>
          <a:p>
            <a:pPr lvl="1"/>
            <a:r>
              <a:rPr lang="en-US" sz="2200" dirty="0"/>
              <a:t>Clinical Imaging Laboratory Manager</a:t>
            </a:r>
          </a:p>
          <a:p>
            <a:r>
              <a:rPr lang="en-US" sz="2200" dirty="0"/>
              <a:t>Riley Luckmann</a:t>
            </a:r>
          </a:p>
          <a:p>
            <a:pPr lvl="1"/>
            <a:r>
              <a:rPr lang="en-US" sz="2200" dirty="0"/>
              <a:t>Data Manager</a:t>
            </a:r>
          </a:p>
          <a:p>
            <a:r>
              <a:rPr lang="en-US" sz="2200" dirty="0"/>
              <a:t>Emily Philpot</a:t>
            </a:r>
          </a:p>
          <a:p>
            <a:pPr lvl="1"/>
            <a:r>
              <a:rPr lang="en-US" sz="2200" dirty="0"/>
              <a:t>Data Manager</a:t>
            </a:r>
          </a:p>
          <a:p>
            <a:pPr lvl="1"/>
            <a:endParaRPr lang="en-US" sz="2200" dirty="0"/>
          </a:p>
        </p:txBody>
      </p:sp>
      <p:sp>
        <p:nvSpPr>
          <p:cNvPr id="3" name="Title 1">
            <a:extLst>
              <a:ext uri="{FF2B5EF4-FFF2-40B4-BE49-F238E27FC236}">
                <a16:creationId xmlns:a16="http://schemas.microsoft.com/office/drawing/2014/main" id="{48C3C489-320A-750F-EFA8-3B9E71E02BC7}"/>
              </a:ext>
            </a:extLst>
          </p:cNvPr>
          <p:cNvSpPr txBox="1">
            <a:spLocks/>
          </p:cNvSpPr>
          <p:nvPr/>
        </p:nvSpPr>
        <p:spPr>
          <a:xfrm>
            <a:off x="5515648" y="-549529"/>
            <a:ext cx="4624904" cy="2379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3200" dirty="0"/>
              <a:t>Key Study Team </a:t>
            </a:r>
          </a:p>
          <a:p>
            <a:pPr algn="ctr"/>
            <a:r>
              <a:rPr lang="en-US" sz="3200" dirty="0"/>
              <a:t>Members</a:t>
            </a:r>
          </a:p>
        </p:txBody>
      </p:sp>
      <p:sp>
        <p:nvSpPr>
          <p:cNvPr id="4" name="Content Placeholder 4">
            <a:extLst>
              <a:ext uri="{FF2B5EF4-FFF2-40B4-BE49-F238E27FC236}">
                <a16:creationId xmlns:a16="http://schemas.microsoft.com/office/drawing/2014/main" id="{62307E74-F572-9998-0128-B098A96B8692}"/>
              </a:ext>
            </a:extLst>
          </p:cNvPr>
          <p:cNvSpPr txBox="1">
            <a:spLocks/>
          </p:cNvSpPr>
          <p:nvPr/>
        </p:nvSpPr>
        <p:spPr>
          <a:xfrm>
            <a:off x="345886" y="1268917"/>
            <a:ext cx="7620000" cy="5577840"/>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endParaRPr lang="en-US" sz="2200" dirty="0"/>
          </a:p>
          <a:p>
            <a:endParaRPr lang="en-US" sz="2200" dirty="0"/>
          </a:p>
          <a:p>
            <a:r>
              <a:rPr lang="en-US" sz="2200" dirty="0"/>
              <a:t>Peter Kan, MD</a:t>
            </a:r>
          </a:p>
          <a:p>
            <a:pPr lvl="1"/>
            <a:r>
              <a:rPr lang="en-US" sz="2200" dirty="0"/>
              <a:t>Contact PI</a:t>
            </a:r>
          </a:p>
          <a:p>
            <a:r>
              <a:rPr lang="en-US" sz="2200" dirty="0"/>
              <a:t>Ajith Thomas, MD</a:t>
            </a:r>
          </a:p>
          <a:p>
            <a:pPr lvl="1"/>
            <a:r>
              <a:rPr lang="en-US" sz="2200" dirty="0"/>
              <a:t>Co-PI</a:t>
            </a:r>
          </a:p>
          <a:p>
            <a:r>
              <a:rPr lang="en-US" sz="2200" dirty="0"/>
              <a:t>Christy Cassarly,  PhD</a:t>
            </a:r>
          </a:p>
          <a:p>
            <a:pPr lvl="1"/>
            <a:r>
              <a:rPr lang="en-US" sz="2200" dirty="0"/>
              <a:t>Co-PI</a:t>
            </a:r>
          </a:p>
          <a:p>
            <a:pPr lvl="1"/>
            <a:r>
              <a:rPr lang="en-US" sz="2200" dirty="0"/>
              <a:t>Unblinded Statistician</a:t>
            </a:r>
          </a:p>
          <a:p>
            <a:r>
              <a:rPr lang="en-US" sz="2200" dirty="0"/>
              <a:t>Farhan Siddiq, MD</a:t>
            </a:r>
          </a:p>
          <a:p>
            <a:pPr lvl="1"/>
            <a:r>
              <a:rPr lang="en-US" sz="2200" dirty="0"/>
              <a:t>Co-PI</a:t>
            </a:r>
          </a:p>
          <a:p>
            <a:pPr lvl="1" indent="0">
              <a:buFont typeface="Arial" pitchFamily="34" charset="0"/>
              <a:buNone/>
            </a:pPr>
            <a:endParaRPr lang="en-US" sz="2200" dirty="0"/>
          </a:p>
          <a:p>
            <a:pPr lvl="1"/>
            <a:endParaRPr lang="en-US" sz="2200" dirty="0"/>
          </a:p>
        </p:txBody>
      </p:sp>
      <p:sp>
        <p:nvSpPr>
          <p:cNvPr id="6" name="Content Placeholder 4">
            <a:extLst>
              <a:ext uri="{FF2B5EF4-FFF2-40B4-BE49-F238E27FC236}">
                <a16:creationId xmlns:a16="http://schemas.microsoft.com/office/drawing/2014/main" id="{6590090A-0BFB-4CFA-CB93-26526F1441E1}"/>
              </a:ext>
            </a:extLst>
          </p:cNvPr>
          <p:cNvSpPr txBox="1">
            <a:spLocks/>
          </p:cNvSpPr>
          <p:nvPr/>
        </p:nvSpPr>
        <p:spPr>
          <a:xfrm>
            <a:off x="3960270" y="1981066"/>
            <a:ext cx="7620000" cy="5577840"/>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r>
              <a:rPr lang="en-US" sz="2200" dirty="0"/>
              <a:t>Magdy Selim, MD</a:t>
            </a:r>
          </a:p>
          <a:p>
            <a:pPr lvl="1"/>
            <a:r>
              <a:rPr lang="en-US" sz="2200" dirty="0"/>
              <a:t>Neurologist, Steering Committee</a:t>
            </a:r>
          </a:p>
          <a:p>
            <a:r>
              <a:rPr lang="en-US" sz="2200" dirty="0"/>
              <a:t>Adnan Qureshi, MD</a:t>
            </a:r>
          </a:p>
          <a:p>
            <a:pPr lvl="1"/>
            <a:r>
              <a:rPr lang="en-US" sz="2200" dirty="0"/>
              <a:t>Chair of Steering Committee</a:t>
            </a:r>
          </a:p>
          <a:p>
            <a:r>
              <a:rPr lang="en-US" sz="2200" dirty="0"/>
              <a:t>Renee Martin, PhD</a:t>
            </a:r>
          </a:p>
          <a:p>
            <a:pPr lvl="1"/>
            <a:r>
              <a:rPr lang="en-US" sz="2200" dirty="0"/>
              <a:t>Blinded Statistician</a:t>
            </a:r>
          </a:p>
          <a:p>
            <a:r>
              <a:rPr lang="en-US" sz="2200" dirty="0"/>
              <a:t>Suzan Moser</a:t>
            </a:r>
          </a:p>
          <a:p>
            <a:pPr lvl="1"/>
            <a:r>
              <a:rPr lang="en-US" sz="2200" dirty="0"/>
              <a:t>FDA Regulatory Affairs</a:t>
            </a:r>
          </a:p>
          <a:p>
            <a:r>
              <a:rPr lang="en-US" sz="2200" dirty="0"/>
              <a:t>Jessica Spahn</a:t>
            </a:r>
          </a:p>
          <a:p>
            <a:pPr lvl="1"/>
            <a:r>
              <a:rPr lang="en-US" sz="2200" dirty="0"/>
              <a:t>Project Manager</a:t>
            </a:r>
          </a:p>
        </p:txBody>
      </p:sp>
      <p:sp>
        <p:nvSpPr>
          <p:cNvPr id="7" name="Content Placeholder 4">
            <a:extLst>
              <a:ext uri="{FF2B5EF4-FFF2-40B4-BE49-F238E27FC236}">
                <a16:creationId xmlns:a16="http://schemas.microsoft.com/office/drawing/2014/main" id="{53F3218D-56C7-5A81-5FFF-1A34FA8BAD35}"/>
              </a:ext>
            </a:extLst>
          </p:cNvPr>
          <p:cNvSpPr txBox="1">
            <a:spLocks/>
          </p:cNvSpPr>
          <p:nvPr/>
        </p:nvSpPr>
        <p:spPr>
          <a:xfrm>
            <a:off x="3897537" y="419826"/>
            <a:ext cx="7620000" cy="5577840"/>
          </a:xfrm>
          <a:prstGeom prst="rect">
            <a:avLst/>
          </a:prstGeom>
        </p:spPr>
        <p:txBody>
          <a:bodyPr vert="horz" lIns="91440" tIns="45720" rIns="91440" bIns="45720" numCol="1"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9pPr>
          </a:lstStyle>
          <a:p>
            <a:endParaRPr lang="en-US" sz="2200" dirty="0"/>
          </a:p>
        </p:txBody>
      </p:sp>
    </p:spTree>
    <p:extLst>
      <p:ext uri="{BB962C8B-B14F-4D97-AF65-F5344CB8AC3E}">
        <p14:creationId xmlns:p14="http://schemas.microsoft.com/office/powerpoint/2010/main" val="179728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8E04-1123-50EB-DEFB-4B04A15A9FCD}"/>
              </a:ext>
            </a:extLst>
          </p:cNvPr>
          <p:cNvSpPr>
            <a:spLocks noGrp="1"/>
          </p:cNvSpPr>
          <p:nvPr>
            <p:ph type="title"/>
          </p:nvPr>
        </p:nvSpPr>
        <p:spPr>
          <a:xfrm>
            <a:off x="558134" y="454646"/>
            <a:ext cx="10972800" cy="990600"/>
          </a:xfrm>
        </p:spPr>
        <p:txBody>
          <a:bodyPr/>
          <a:lstStyle/>
          <a:p>
            <a:r>
              <a:rPr lang="en-US" dirty="0"/>
              <a:t>Screening for Potential Subjects</a:t>
            </a:r>
          </a:p>
        </p:txBody>
      </p:sp>
      <p:sp>
        <p:nvSpPr>
          <p:cNvPr id="3" name="Text Placeholder 2">
            <a:extLst>
              <a:ext uri="{FF2B5EF4-FFF2-40B4-BE49-F238E27FC236}">
                <a16:creationId xmlns:a16="http://schemas.microsoft.com/office/drawing/2014/main" id="{CFCDA11F-0232-AC58-0D28-BFF6E6C0F393}"/>
              </a:ext>
            </a:extLst>
          </p:cNvPr>
          <p:cNvSpPr>
            <a:spLocks noGrp="1"/>
          </p:cNvSpPr>
          <p:nvPr>
            <p:ph type="body" idx="1"/>
          </p:nvPr>
        </p:nvSpPr>
        <p:spPr>
          <a:xfrm>
            <a:off x="776641" y="2219805"/>
            <a:ext cx="5242560" cy="639762"/>
          </a:xfrm>
        </p:spPr>
        <p:txBody>
          <a:bodyPr>
            <a:normAutofit/>
          </a:bodyPr>
          <a:lstStyle/>
          <a:p>
            <a:pPr algn="l"/>
            <a:r>
              <a:rPr lang="en-US" sz="2400" dirty="0"/>
              <a:t>Pre-Consent Screening</a:t>
            </a:r>
          </a:p>
        </p:txBody>
      </p:sp>
      <p:sp>
        <p:nvSpPr>
          <p:cNvPr id="4" name="Content Placeholder 3">
            <a:extLst>
              <a:ext uri="{FF2B5EF4-FFF2-40B4-BE49-F238E27FC236}">
                <a16:creationId xmlns:a16="http://schemas.microsoft.com/office/drawing/2014/main" id="{2D0661F5-D8B1-C26B-AEB5-30D08625D6FF}"/>
              </a:ext>
            </a:extLst>
          </p:cNvPr>
          <p:cNvSpPr>
            <a:spLocks noGrp="1"/>
          </p:cNvSpPr>
          <p:nvPr>
            <p:ph sz="half" idx="2"/>
          </p:nvPr>
        </p:nvSpPr>
        <p:spPr>
          <a:xfrm>
            <a:off x="776641" y="2841753"/>
            <a:ext cx="5242560" cy="3951288"/>
          </a:xfrm>
        </p:spPr>
        <p:txBody>
          <a:bodyPr>
            <a:normAutofit/>
          </a:bodyPr>
          <a:lstStyle/>
          <a:p>
            <a:r>
              <a:rPr lang="en-US" sz="2000" dirty="0"/>
              <a:t>Demographics</a:t>
            </a:r>
          </a:p>
          <a:p>
            <a:r>
              <a:rPr lang="en-US" sz="2000" dirty="0"/>
              <a:t>Medical History</a:t>
            </a:r>
          </a:p>
          <a:p>
            <a:r>
              <a:rPr lang="en-US" sz="2000" dirty="0"/>
              <a:t>Review of Medications</a:t>
            </a:r>
          </a:p>
          <a:p>
            <a:r>
              <a:rPr lang="en-US" sz="2000" dirty="0"/>
              <a:t>General Physical Exam</a:t>
            </a:r>
          </a:p>
          <a:p>
            <a:r>
              <a:rPr lang="en-US" sz="2000" dirty="0"/>
              <a:t>Vital Signs</a:t>
            </a:r>
          </a:p>
          <a:p>
            <a:r>
              <a:rPr lang="en-US" sz="2000" dirty="0"/>
              <a:t>Neurological Examination</a:t>
            </a:r>
          </a:p>
          <a:p>
            <a:r>
              <a:rPr lang="en-US" sz="2000" dirty="0"/>
              <a:t>Head CT (Viz RECRUIT)</a:t>
            </a:r>
          </a:p>
        </p:txBody>
      </p:sp>
      <p:sp>
        <p:nvSpPr>
          <p:cNvPr id="5" name="Text Placeholder 4">
            <a:extLst>
              <a:ext uri="{FF2B5EF4-FFF2-40B4-BE49-F238E27FC236}">
                <a16:creationId xmlns:a16="http://schemas.microsoft.com/office/drawing/2014/main" id="{96808FE8-11E2-BBCF-011E-D225953B1570}"/>
              </a:ext>
            </a:extLst>
          </p:cNvPr>
          <p:cNvSpPr>
            <a:spLocks noGrp="1"/>
          </p:cNvSpPr>
          <p:nvPr>
            <p:ph type="body" sz="quarter" idx="3"/>
          </p:nvPr>
        </p:nvSpPr>
        <p:spPr>
          <a:xfrm>
            <a:off x="4287845" y="2219805"/>
            <a:ext cx="5242560" cy="639762"/>
          </a:xfrm>
        </p:spPr>
        <p:txBody>
          <a:bodyPr>
            <a:normAutofit/>
          </a:bodyPr>
          <a:lstStyle/>
          <a:p>
            <a:pPr algn="l"/>
            <a:r>
              <a:rPr lang="en-US" sz="2400" dirty="0"/>
              <a:t>Post-Consent Screening</a:t>
            </a:r>
          </a:p>
        </p:txBody>
      </p:sp>
      <p:sp>
        <p:nvSpPr>
          <p:cNvPr id="6" name="Content Placeholder 5">
            <a:extLst>
              <a:ext uri="{FF2B5EF4-FFF2-40B4-BE49-F238E27FC236}">
                <a16:creationId xmlns:a16="http://schemas.microsoft.com/office/drawing/2014/main" id="{A3CFA35C-C6CA-86A6-2D69-F7992AEB5E9D}"/>
              </a:ext>
            </a:extLst>
          </p:cNvPr>
          <p:cNvSpPr>
            <a:spLocks noGrp="1"/>
          </p:cNvSpPr>
          <p:nvPr>
            <p:ph sz="quarter" idx="4"/>
          </p:nvPr>
        </p:nvSpPr>
        <p:spPr>
          <a:xfrm>
            <a:off x="4287845" y="2841753"/>
            <a:ext cx="5242560" cy="3951288"/>
          </a:xfrm>
        </p:spPr>
        <p:txBody>
          <a:bodyPr>
            <a:normAutofit/>
          </a:bodyPr>
          <a:lstStyle/>
          <a:p>
            <a:r>
              <a:rPr lang="en-US" sz="2000" dirty="0"/>
              <a:t>Lab Work</a:t>
            </a:r>
          </a:p>
          <a:p>
            <a:r>
              <a:rPr lang="en-US" sz="2000" dirty="0"/>
              <a:t>Markwalder Scale</a:t>
            </a:r>
          </a:p>
          <a:p>
            <a:r>
              <a:rPr lang="en-US" sz="2000" dirty="0"/>
              <a:t>MRC</a:t>
            </a:r>
          </a:p>
          <a:p>
            <a:r>
              <a:rPr lang="en-US" sz="2000" dirty="0"/>
              <a:t>TUG</a:t>
            </a:r>
          </a:p>
          <a:p>
            <a:r>
              <a:rPr lang="en-US" sz="2000" dirty="0"/>
              <a:t>ASR</a:t>
            </a:r>
          </a:p>
        </p:txBody>
      </p:sp>
      <p:sp>
        <p:nvSpPr>
          <p:cNvPr id="8" name="TextBox 7">
            <a:extLst>
              <a:ext uri="{FF2B5EF4-FFF2-40B4-BE49-F238E27FC236}">
                <a16:creationId xmlns:a16="http://schemas.microsoft.com/office/drawing/2014/main" id="{BFF35F24-A73C-7D30-47A9-D406FAC6D3C4}"/>
              </a:ext>
            </a:extLst>
          </p:cNvPr>
          <p:cNvSpPr txBox="1"/>
          <p:nvPr/>
        </p:nvSpPr>
        <p:spPr>
          <a:xfrm>
            <a:off x="558134" y="1323815"/>
            <a:ext cx="10972800" cy="830997"/>
          </a:xfrm>
          <a:prstGeom prst="rect">
            <a:avLst/>
          </a:prstGeom>
          <a:solidFill>
            <a:schemeClr val="bg1"/>
          </a:solidFill>
        </p:spPr>
        <p:txBody>
          <a:bodyPr wrap="square">
            <a:spAutoFit/>
          </a:bodyPr>
          <a:lstStyle/>
          <a:p>
            <a:r>
              <a:rPr lang="en-US" sz="2400" dirty="0">
                <a:latin typeface="Calibri" panose="020F0502020204030204" pitchFamily="34" charset="0"/>
                <a:cs typeface="Calibri" panose="020F0502020204030204" pitchFamily="34" charset="0"/>
              </a:rPr>
              <a:t>All consecutive CSDH subjects admitted are expected to be reviewed by study team (within 24 hr of admission) for eligibility </a:t>
            </a:r>
          </a:p>
        </p:txBody>
      </p:sp>
      <p:sp>
        <p:nvSpPr>
          <p:cNvPr id="9" name="TextBox 8">
            <a:extLst>
              <a:ext uri="{FF2B5EF4-FFF2-40B4-BE49-F238E27FC236}">
                <a16:creationId xmlns:a16="http://schemas.microsoft.com/office/drawing/2014/main" id="{F7A96EEC-196B-66E5-A693-2CD19D70423B}"/>
              </a:ext>
            </a:extLst>
          </p:cNvPr>
          <p:cNvSpPr txBox="1"/>
          <p:nvPr/>
        </p:nvSpPr>
        <p:spPr>
          <a:xfrm>
            <a:off x="558134" y="5611232"/>
            <a:ext cx="10018426" cy="830997"/>
          </a:xfrm>
          <a:prstGeom prst="rect">
            <a:avLst/>
          </a:prstGeom>
          <a:solidFill>
            <a:schemeClr val="bg1"/>
          </a:solidFill>
        </p:spPr>
        <p:txBody>
          <a:bodyPr wrap="square">
            <a:spAutoFit/>
          </a:bodyPr>
          <a:lstStyle/>
          <a:p>
            <a:r>
              <a:rPr lang="en-US" sz="2400" dirty="0">
                <a:latin typeface="Calibri" panose="020F0502020204030204" pitchFamily="34" charset="0"/>
                <a:cs typeface="Calibri" panose="020F0502020204030204" pitchFamily="34" charset="0"/>
              </a:rPr>
              <a:t>Screen failures for patients meeting radiographic criteria but otherwise are ineligible for CHESS must be documented</a:t>
            </a:r>
          </a:p>
        </p:txBody>
      </p:sp>
      <p:cxnSp>
        <p:nvCxnSpPr>
          <p:cNvPr id="11" name="Straight Connector 10">
            <a:extLst>
              <a:ext uri="{FF2B5EF4-FFF2-40B4-BE49-F238E27FC236}">
                <a16:creationId xmlns:a16="http://schemas.microsoft.com/office/drawing/2014/main" id="{0AE86585-C41C-CBF7-7B4D-1CE487F16C12}"/>
              </a:ext>
            </a:extLst>
          </p:cNvPr>
          <p:cNvCxnSpPr>
            <a:cxnSpLocks/>
          </p:cNvCxnSpPr>
          <p:nvPr/>
        </p:nvCxnSpPr>
        <p:spPr>
          <a:xfrm>
            <a:off x="3995504" y="2304842"/>
            <a:ext cx="0" cy="3304805"/>
          </a:xfrm>
          <a:prstGeom prst="line">
            <a:avLst/>
          </a:prstGeom>
          <a:ln w="19050">
            <a:solidFill>
              <a:srgbClr val="AE3B3A"/>
            </a:solidFill>
          </a:ln>
        </p:spPr>
        <p:style>
          <a:lnRef idx="1">
            <a:schemeClr val="accent1"/>
          </a:lnRef>
          <a:fillRef idx="0">
            <a:schemeClr val="accent1"/>
          </a:fillRef>
          <a:effectRef idx="0">
            <a:schemeClr val="accent1"/>
          </a:effectRef>
          <a:fontRef idx="minor">
            <a:schemeClr val="tx1"/>
          </a:fontRef>
        </p:style>
      </p:cxnSp>
      <p:sp>
        <p:nvSpPr>
          <p:cNvPr id="15" name="Content Placeholder 5">
            <a:extLst>
              <a:ext uri="{FF2B5EF4-FFF2-40B4-BE49-F238E27FC236}">
                <a16:creationId xmlns:a16="http://schemas.microsoft.com/office/drawing/2014/main" id="{83AC353F-FAE6-1118-3679-76F8A490A723}"/>
              </a:ext>
            </a:extLst>
          </p:cNvPr>
          <p:cNvSpPr txBox="1">
            <a:spLocks/>
          </p:cNvSpPr>
          <p:nvPr/>
        </p:nvSpPr>
        <p:spPr>
          <a:xfrm>
            <a:off x="7823552" y="2841753"/>
            <a:ext cx="5242560" cy="395128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US" sz="2000" dirty="0"/>
              <a:t>mRS/Rankin Focused Assessment</a:t>
            </a:r>
          </a:p>
          <a:p>
            <a:r>
              <a:rPr lang="en-US" sz="2000" dirty="0"/>
              <a:t>EQ-5D</a:t>
            </a:r>
          </a:p>
          <a:p>
            <a:r>
              <a:rPr lang="en-US" sz="2000" dirty="0"/>
              <a:t>T-MOCA</a:t>
            </a:r>
          </a:p>
          <a:p>
            <a:r>
              <a:rPr lang="en-US" sz="2000" dirty="0"/>
              <a:t>HIT-6</a:t>
            </a:r>
          </a:p>
          <a:p>
            <a:r>
              <a:rPr lang="en-US" sz="2000" dirty="0"/>
              <a:t>NIHSS</a:t>
            </a:r>
          </a:p>
        </p:txBody>
      </p:sp>
      <p:sp>
        <p:nvSpPr>
          <p:cNvPr id="7" name="Text Placeholder 4">
            <a:extLst>
              <a:ext uri="{FF2B5EF4-FFF2-40B4-BE49-F238E27FC236}">
                <a16:creationId xmlns:a16="http://schemas.microsoft.com/office/drawing/2014/main" id="{62526337-93AB-374E-EEFD-95D217CF6B0A}"/>
              </a:ext>
            </a:extLst>
          </p:cNvPr>
          <p:cNvSpPr txBox="1">
            <a:spLocks/>
          </p:cNvSpPr>
          <p:nvPr/>
        </p:nvSpPr>
        <p:spPr>
          <a:xfrm>
            <a:off x="7829631" y="2219805"/>
            <a:ext cx="4345247" cy="639762"/>
          </a:xfrm>
          <a:prstGeom prst="rect">
            <a:avLst/>
          </a:prstGeom>
          <a:noFill/>
          <a:ln w="44450" cap="flat" cmpd="sng" algn="ctr">
            <a:noFill/>
            <a:prstDash val="solid"/>
          </a:ln>
          <a:effectLst/>
        </p:spPr>
        <p:txBody>
          <a:bodyPr vert="horz" lIns="91440" tIns="45720" rIns="91440" bIns="45720" rtlCol="0" anchor="ctr">
            <a:norm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algn="l"/>
            <a:r>
              <a:rPr lang="en-US" sz="2400" dirty="0"/>
              <a:t>Post-Consent Additional Baseline</a:t>
            </a:r>
          </a:p>
        </p:txBody>
      </p:sp>
      <p:cxnSp>
        <p:nvCxnSpPr>
          <p:cNvPr id="10" name="Straight Connector 9">
            <a:extLst>
              <a:ext uri="{FF2B5EF4-FFF2-40B4-BE49-F238E27FC236}">
                <a16:creationId xmlns:a16="http://schemas.microsoft.com/office/drawing/2014/main" id="{7A6D6DB8-B6DF-E8A6-0EEC-F43ECDF0FC9C}"/>
              </a:ext>
            </a:extLst>
          </p:cNvPr>
          <p:cNvCxnSpPr>
            <a:cxnSpLocks/>
          </p:cNvCxnSpPr>
          <p:nvPr/>
        </p:nvCxnSpPr>
        <p:spPr>
          <a:xfrm>
            <a:off x="7604514" y="2261135"/>
            <a:ext cx="0" cy="3304805"/>
          </a:xfrm>
          <a:prstGeom prst="line">
            <a:avLst/>
          </a:prstGeom>
          <a:ln w="19050">
            <a:solidFill>
              <a:srgbClr val="AE3B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549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985-F90B-CBEE-D950-894CFE8D7ADF}"/>
              </a:ext>
            </a:extLst>
          </p:cNvPr>
          <p:cNvSpPr>
            <a:spLocks noGrp="1"/>
          </p:cNvSpPr>
          <p:nvPr>
            <p:ph type="title"/>
          </p:nvPr>
        </p:nvSpPr>
        <p:spPr/>
        <p:txBody>
          <a:bodyPr/>
          <a:lstStyle/>
          <a:p>
            <a:r>
              <a:rPr lang="en-US" dirty="0"/>
              <a:t>Informed Consent</a:t>
            </a:r>
          </a:p>
        </p:txBody>
      </p:sp>
      <p:sp>
        <p:nvSpPr>
          <p:cNvPr id="4" name="Content Placeholder 3">
            <a:extLst>
              <a:ext uri="{FF2B5EF4-FFF2-40B4-BE49-F238E27FC236}">
                <a16:creationId xmlns:a16="http://schemas.microsoft.com/office/drawing/2014/main" id="{71037AC7-449B-652B-D065-E96348B99A58}"/>
              </a:ext>
            </a:extLst>
          </p:cNvPr>
          <p:cNvSpPr>
            <a:spLocks noGrp="1"/>
          </p:cNvSpPr>
          <p:nvPr>
            <p:ph idx="1"/>
          </p:nvPr>
        </p:nvSpPr>
        <p:spPr/>
        <p:txBody>
          <a:bodyPr>
            <a:noAutofit/>
          </a:bodyPr>
          <a:lstStyle/>
          <a:p>
            <a:r>
              <a:rPr lang="en-US" sz="2800" dirty="0"/>
              <a:t>Informed Consent/HIPAA is required </a:t>
            </a:r>
            <a:r>
              <a:rPr lang="en-US" sz="2800" u="sng" dirty="0"/>
              <a:t>before</a:t>
            </a:r>
            <a:r>
              <a:rPr lang="en-US" sz="2800" dirty="0"/>
              <a:t> research-related activities</a:t>
            </a:r>
          </a:p>
          <a:p>
            <a:r>
              <a:rPr lang="en-US" sz="2800" dirty="0"/>
              <a:t>Up-to-date consent forms available on </a:t>
            </a:r>
            <a:r>
              <a:rPr lang="en-US" sz="2800" dirty="0" err="1"/>
              <a:t>WebDCU</a:t>
            </a:r>
            <a:r>
              <a:rPr lang="en-US" sz="2800" dirty="0"/>
              <a:t> (English and Spanish)</a:t>
            </a:r>
          </a:p>
          <a:p>
            <a:r>
              <a:rPr lang="en-US" sz="2800" dirty="0"/>
              <a:t>Authorized, trained personnel facilitate in-person consent </a:t>
            </a:r>
          </a:p>
          <a:p>
            <a:pPr lvl="1"/>
            <a:r>
              <a:rPr lang="en-US" sz="2400" dirty="0"/>
              <a:t>Remote/e-Sign provisions available if approved by IRBs at onboarding</a:t>
            </a:r>
          </a:p>
          <a:p>
            <a:r>
              <a:rPr lang="en-US" sz="2800" dirty="0"/>
              <a:t>Use of Legal Authorized Representative (LAR)</a:t>
            </a:r>
          </a:p>
          <a:p>
            <a:pPr lvl="1"/>
            <a:r>
              <a:rPr lang="en-US" sz="2400" dirty="0"/>
              <a:t>If subject’s decision-making ability is impaired/lacks cognitive ability per investigator assessment</a:t>
            </a:r>
          </a:p>
          <a:p>
            <a:pPr lvl="1"/>
            <a:r>
              <a:rPr lang="en-US" sz="2400" dirty="0"/>
              <a:t>Subject will need to be reconsented if capacity is regained</a:t>
            </a:r>
          </a:p>
          <a:p>
            <a:pPr lvl="1"/>
            <a:r>
              <a:rPr lang="en-US" sz="2400" dirty="0"/>
              <a:t>If no LAR is available + subject unable to provide consent, do </a:t>
            </a:r>
            <a:r>
              <a:rPr lang="en-US" sz="2400" u="sng" dirty="0"/>
              <a:t>not</a:t>
            </a:r>
            <a:r>
              <a:rPr lang="en-US" sz="2400" dirty="0"/>
              <a:t> enroll</a:t>
            </a:r>
          </a:p>
        </p:txBody>
      </p:sp>
    </p:spTree>
    <p:extLst>
      <p:ext uri="{BB962C8B-B14F-4D97-AF65-F5344CB8AC3E}">
        <p14:creationId xmlns:p14="http://schemas.microsoft.com/office/powerpoint/2010/main" val="4031123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365761" y="2708804"/>
            <a:ext cx="3337560" cy="1440394"/>
          </a:xfrm>
          <a:noFill/>
          <a:ln>
            <a:noFill/>
          </a:ln>
        </p:spPr>
        <p:txBody>
          <a:bodyPr vert="horz" lIns="182880" tIns="182880" rIns="182880" bIns="182880" rtlCol="0" anchor="ctr">
            <a:noAutofit/>
          </a:bodyPr>
          <a:lstStyle/>
          <a:p>
            <a:r>
              <a:rPr lang="en-US" sz="3200" kern="1200" spc="200" dirty="0">
                <a:ea typeface="Calibri" panose="020F0502020204030204" pitchFamily="34" charset="0"/>
              </a:rPr>
              <a:t>Randomization</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3703321" y="802638"/>
            <a:ext cx="7754557" cy="5252722"/>
          </a:xfrm>
        </p:spPr>
        <p:txBody>
          <a:bodyPr vert="horz" lIns="91440" tIns="45720" rIns="91440" bIns="45720" rtlCol="0" anchor="ctr">
            <a:normAutofit/>
          </a:bodyPr>
          <a:lstStyle/>
          <a:p>
            <a:pPr lvl="1">
              <a:lnSpc>
                <a:spcPct val="90000"/>
              </a:lnSpc>
            </a:pPr>
            <a:r>
              <a:rPr lang="en-US" dirty="0"/>
              <a:t>Randomization can occur:</a:t>
            </a:r>
          </a:p>
          <a:p>
            <a:pPr lvl="2">
              <a:lnSpc>
                <a:spcPct val="90000"/>
              </a:lnSpc>
            </a:pPr>
            <a:r>
              <a:rPr lang="en-US" sz="2800" dirty="0"/>
              <a:t>Once informed consent is obtained</a:t>
            </a:r>
          </a:p>
          <a:p>
            <a:pPr lvl="2">
              <a:lnSpc>
                <a:spcPct val="90000"/>
              </a:lnSpc>
            </a:pPr>
            <a:r>
              <a:rPr lang="en-US" sz="2800" dirty="0"/>
              <a:t>All inclusion criteria and no exclusion criteria are met</a:t>
            </a:r>
          </a:p>
          <a:p>
            <a:pPr lvl="1">
              <a:lnSpc>
                <a:spcPct val="90000"/>
              </a:lnSpc>
            </a:pPr>
            <a:r>
              <a:rPr lang="en-US" dirty="0" err="1"/>
              <a:t>WebDCU</a:t>
            </a:r>
            <a:r>
              <a:rPr lang="en-US" dirty="0"/>
              <a:t> will randomly assign treatment</a:t>
            </a:r>
          </a:p>
          <a:p>
            <a:pPr lvl="1">
              <a:lnSpc>
                <a:spcPct val="90000"/>
              </a:lnSpc>
            </a:pPr>
            <a:r>
              <a:rPr lang="en-US" dirty="0"/>
              <a:t>Must undergo assigned treatment within 48hr</a:t>
            </a:r>
          </a:p>
          <a:p>
            <a:pPr lvl="1">
              <a:lnSpc>
                <a:spcPct val="90000"/>
              </a:lnSpc>
            </a:pPr>
            <a:r>
              <a:rPr lang="en-US" dirty="0"/>
              <a:t>Once a subject is randomized, they are considered enrolled in the study</a:t>
            </a:r>
          </a:p>
        </p:txBody>
      </p:sp>
    </p:spTree>
    <p:extLst>
      <p:ext uri="{BB962C8B-B14F-4D97-AF65-F5344CB8AC3E}">
        <p14:creationId xmlns:p14="http://schemas.microsoft.com/office/powerpoint/2010/main" val="1648965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7985-F90B-CBEE-D950-894CFE8D7ADF}"/>
              </a:ext>
            </a:extLst>
          </p:cNvPr>
          <p:cNvSpPr>
            <a:spLocks noGrp="1"/>
          </p:cNvSpPr>
          <p:nvPr>
            <p:ph type="title"/>
          </p:nvPr>
        </p:nvSpPr>
        <p:spPr/>
        <p:txBody>
          <a:bodyPr/>
          <a:lstStyle/>
          <a:p>
            <a:r>
              <a:rPr lang="en-US" dirty="0"/>
              <a:t>Recruitment Goals</a:t>
            </a:r>
          </a:p>
        </p:txBody>
      </p:sp>
      <p:sp>
        <p:nvSpPr>
          <p:cNvPr id="4" name="Content Placeholder 3">
            <a:extLst>
              <a:ext uri="{FF2B5EF4-FFF2-40B4-BE49-F238E27FC236}">
                <a16:creationId xmlns:a16="http://schemas.microsoft.com/office/drawing/2014/main" id="{71037AC7-449B-652B-D065-E96348B99A58}"/>
              </a:ext>
            </a:extLst>
          </p:cNvPr>
          <p:cNvSpPr>
            <a:spLocks noGrp="1"/>
          </p:cNvSpPr>
          <p:nvPr>
            <p:ph idx="1"/>
          </p:nvPr>
        </p:nvSpPr>
        <p:spPr/>
        <p:txBody>
          <a:bodyPr>
            <a:noAutofit/>
          </a:bodyPr>
          <a:lstStyle/>
          <a:p>
            <a:endParaRPr lang="en-US" sz="2400" dirty="0"/>
          </a:p>
        </p:txBody>
      </p:sp>
      <p:graphicFrame>
        <p:nvGraphicFramePr>
          <p:cNvPr id="3" name="Content Placeholder 6">
            <a:extLst>
              <a:ext uri="{FF2B5EF4-FFF2-40B4-BE49-F238E27FC236}">
                <a16:creationId xmlns:a16="http://schemas.microsoft.com/office/drawing/2014/main" id="{2726D521-DA26-3251-431B-171798F46135}"/>
              </a:ext>
            </a:extLst>
          </p:cNvPr>
          <p:cNvGraphicFramePr>
            <a:graphicFrameLocks/>
          </p:cNvGraphicFramePr>
          <p:nvPr/>
        </p:nvGraphicFramePr>
        <p:xfrm>
          <a:off x="729678" y="1637847"/>
          <a:ext cx="10624122" cy="3352800"/>
        </p:xfrm>
        <a:graphic>
          <a:graphicData uri="http://schemas.openxmlformats.org/drawingml/2006/table">
            <a:tbl>
              <a:tblPr firstRow="1" bandRow="1">
                <a:tableStyleId>{72833802-FEF1-4C79-8D5D-14CF1EAF98D9}</a:tableStyleId>
              </a:tblPr>
              <a:tblGrid>
                <a:gridCol w="2448587">
                  <a:extLst>
                    <a:ext uri="{9D8B030D-6E8A-4147-A177-3AD203B41FA5}">
                      <a16:colId xmlns:a16="http://schemas.microsoft.com/office/drawing/2014/main" val="3797053924"/>
                    </a:ext>
                  </a:extLst>
                </a:gridCol>
                <a:gridCol w="4260760">
                  <a:extLst>
                    <a:ext uri="{9D8B030D-6E8A-4147-A177-3AD203B41FA5}">
                      <a16:colId xmlns:a16="http://schemas.microsoft.com/office/drawing/2014/main" val="1653729919"/>
                    </a:ext>
                  </a:extLst>
                </a:gridCol>
                <a:gridCol w="3914775">
                  <a:extLst>
                    <a:ext uri="{9D8B030D-6E8A-4147-A177-3AD203B41FA5}">
                      <a16:colId xmlns:a16="http://schemas.microsoft.com/office/drawing/2014/main" val="1345222477"/>
                    </a:ext>
                  </a:extLst>
                </a:gridCol>
              </a:tblGrid>
              <a:tr h="990600">
                <a:tc>
                  <a:txBody>
                    <a:bodyPr/>
                    <a:lstStyle/>
                    <a:p>
                      <a:pPr algn="ctr"/>
                      <a:r>
                        <a:rPr lang="en-US" sz="2400" b="0" dirty="0">
                          <a:solidFill>
                            <a:schemeClr val="tx1"/>
                          </a:solidFill>
                          <a:latin typeface="Calibri" panose="020F0502020204030204" pitchFamily="34" charset="0"/>
                          <a:cs typeface="Calibri" panose="020F0502020204030204" pitchFamily="34" charset="0"/>
                        </a:rPr>
                        <a:t># of Subjects</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chemeClr val="bg1"/>
                    </a:solidFill>
                  </a:tcPr>
                </a:tc>
                <a:tc>
                  <a:txBody>
                    <a:bodyPr/>
                    <a:lstStyle/>
                    <a:p>
                      <a:pPr algn="ctr"/>
                      <a:r>
                        <a:rPr lang="en-US" sz="2400" b="0" dirty="0">
                          <a:latin typeface="Calibri" panose="020F0502020204030204" pitchFamily="34" charset="0"/>
                          <a:cs typeface="Calibri" panose="020F0502020204030204" pitchFamily="34" charset="0"/>
                        </a:rPr>
                        <a:t>Minimum Per Site Per Year</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tc>
                  <a:txBody>
                    <a:bodyPr/>
                    <a:lstStyle/>
                    <a:p>
                      <a:pPr algn="ctr"/>
                      <a:r>
                        <a:rPr lang="en-US" sz="2400" b="0" dirty="0">
                          <a:latin typeface="Calibri" panose="020F0502020204030204" pitchFamily="34" charset="0"/>
                          <a:cs typeface="Calibri" panose="020F0502020204030204" pitchFamily="34" charset="0"/>
                        </a:rPr>
                        <a:t>Across 4 Years</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extLst>
                  <a:ext uri="{0D108BD9-81ED-4DB2-BD59-A6C34878D82A}">
                    <a16:rowId xmlns:a16="http://schemas.microsoft.com/office/drawing/2014/main" val="4046081922"/>
                  </a:ext>
                </a:extLst>
              </a:tr>
              <a:tr h="1181100">
                <a:tc>
                  <a:txBody>
                    <a:bodyPr/>
                    <a:lstStyle/>
                    <a:p>
                      <a:pPr algn="ctr"/>
                      <a:r>
                        <a:rPr lang="en-US" sz="2400" b="0" dirty="0">
                          <a:solidFill>
                            <a:schemeClr val="bg1"/>
                          </a:solidFill>
                          <a:latin typeface="Calibri" panose="020F0502020204030204" pitchFamily="34" charset="0"/>
                          <a:cs typeface="Calibri" panose="020F0502020204030204" pitchFamily="34" charset="0"/>
                        </a:rPr>
                        <a:t>Consent</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tc>
                  <a:txBody>
                    <a:bodyPr/>
                    <a:lstStyle/>
                    <a:p>
                      <a:pPr algn="ctr"/>
                      <a:r>
                        <a:rPr lang="en-US" sz="2400" b="0" dirty="0">
                          <a:latin typeface="Calibri" panose="020F0502020204030204" pitchFamily="34" charset="0"/>
                          <a:cs typeface="Calibri" panose="020F0502020204030204" pitchFamily="34" charset="0"/>
                        </a:rPr>
                        <a:t>4-5</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tc>
                  <a:txBody>
                    <a:bodyPr/>
                    <a:lstStyle/>
                    <a:p>
                      <a:pPr algn="ctr"/>
                      <a:r>
                        <a:rPr lang="en-US" sz="2400" b="0" dirty="0">
                          <a:latin typeface="Calibri" panose="020F0502020204030204" pitchFamily="34" charset="0"/>
                          <a:cs typeface="Calibri" panose="020F0502020204030204" pitchFamily="34" charset="0"/>
                        </a:rPr>
                        <a:t>~520</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extLst>
                  <a:ext uri="{0D108BD9-81ED-4DB2-BD59-A6C34878D82A}">
                    <a16:rowId xmlns:a16="http://schemas.microsoft.com/office/drawing/2014/main" val="4139854974"/>
                  </a:ext>
                </a:extLst>
              </a:tr>
              <a:tr h="1181100">
                <a:tc>
                  <a:txBody>
                    <a:bodyPr/>
                    <a:lstStyle/>
                    <a:p>
                      <a:pPr algn="ctr"/>
                      <a:r>
                        <a:rPr lang="en-US" sz="2400" b="0" dirty="0">
                          <a:solidFill>
                            <a:schemeClr val="bg1"/>
                          </a:solidFill>
                          <a:latin typeface="Calibri" panose="020F0502020204030204" pitchFamily="34" charset="0"/>
                          <a:cs typeface="Calibri" panose="020F0502020204030204" pitchFamily="34" charset="0"/>
                        </a:rPr>
                        <a:t>Randomize</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solidFill>
                      <a:srgbClr val="AE3B3A"/>
                    </a:solidFill>
                  </a:tcPr>
                </a:tc>
                <a:tc>
                  <a:txBody>
                    <a:bodyPr/>
                    <a:lstStyle/>
                    <a:p>
                      <a:pPr algn="ctr"/>
                      <a:r>
                        <a:rPr lang="en-US" sz="2400" b="0" dirty="0">
                          <a:latin typeface="Calibri" panose="020F0502020204030204" pitchFamily="34" charset="0"/>
                          <a:cs typeface="Calibri" panose="020F0502020204030204" pitchFamily="34" charset="0"/>
                        </a:rPr>
                        <a:t>3-4</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tc>
                  <a:txBody>
                    <a:bodyPr/>
                    <a:lstStyle/>
                    <a:p>
                      <a:pPr algn="ctr"/>
                      <a:r>
                        <a:rPr lang="en-US" sz="2400" b="0" dirty="0">
                          <a:latin typeface="Calibri" panose="020F0502020204030204" pitchFamily="34" charset="0"/>
                          <a:cs typeface="Calibri" panose="020F0502020204030204" pitchFamily="34" charset="0"/>
                        </a:rPr>
                        <a:t>~394</a:t>
                      </a:r>
                    </a:p>
                  </a:txBody>
                  <a:tcPr anchor="ctr">
                    <a:lnL w="12700" cap="flat" cmpd="sng" algn="ctr">
                      <a:solidFill>
                        <a:srgbClr val="E2D1CD"/>
                      </a:solidFill>
                      <a:prstDash val="solid"/>
                      <a:round/>
                      <a:headEnd type="none" w="med" len="med"/>
                      <a:tailEnd type="none" w="med" len="med"/>
                    </a:lnL>
                    <a:lnR w="12700" cap="flat" cmpd="sng" algn="ctr">
                      <a:solidFill>
                        <a:srgbClr val="E2D1CD"/>
                      </a:solidFill>
                      <a:prstDash val="solid"/>
                      <a:round/>
                      <a:headEnd type="none" w="med" len="med"/>
                      <a:tailEnd type="none" w="med" len="med"/>
                    </a:lnR>
                    <a:lnT w="12700" cap="flat" cmpd="sng" algn="ctr">
                      <a:solidFill>
                        <a:srgbClr val="E2D1CD"/>
                      </a:solidFill>
                      <a:prstDash val="solid"/>
                      <a:round/>
                      <a:headEnd type="none" w="med" len="med"/>
                      <a:tailEnd type="none" w="med" len="med"/>
                    </a:lnT>
                    <a:lnB w="12700" cap="flat" cmpd="sng" algn="ctr">
                      <a:solidFill>
                        <a:srgbClr val="E2D1CD"/>
                      </a:solidFill>
                      <a:prstDash val="solid"/>
                      <a:round/>
                      <a:headEnd type="none" w="med" len="med"/>
                      <a:tailEnd type="none" w="med" len="med"/>
                    </a:lnB>
                  </a:tcPr>
                </a:tc>
                <a:extLst>
                  <a:ext uri="{0D108BD9-81ED-4DB2-BD59-A6C34878D82A}">
                    <a16:rowId xmlns:a16="http://schemas.microsoft.com/office/drawing/2014/main" val="349743601"/>
                  </a:ext>
                </a:extLst>
              </a:tr>
            </a:tbl>
          </a:graphicData>
        </a:graphic>
      </p:graphicFrame>
    </p:spTree>
    <p:extLst>
      <p:ext uri="{BB962C8B-B14F-4D97-AF65-F5344CB8AC3E}">
        <p14:creationId xmlns:p14="http://schemas.microsoft.com/office/powerpoint/2010/main" val="144956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90945" y="2708804"/>
            <a:ext cx="3412376" cy="1440394"/>
          </a:xfrm>
          <a:noFill/>
          <a:ln>
            <a:noFill/>
          </a:ln>
        </p:spPr>
        <p:txBody>
          <a:bodyPr vert="horz" lIns="182880" tIns="182880" rIns="182880" bIns="182880" rtlCol="0" anchor="ctr">
            <a:noAutofit/>
          </a:bodyPr>
          <a:lstStyle/>
          <a:p>
            <a:pPr algn="ctr"/>
            <a:r>
              <a:rPr lang="en-US" sz="3200" kern="1200" spc="200" dirty="0">
                <a:ea typeface="Calibri" panose="020F0502020204030204" pitchFamily="34" charset="0"/>
              </a:rPr>
              <a:t>Anticoagulation after Randomization</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3703321" y="802638"/>
            <a:ext cx="7754557" cy="5252722"/>
          </a:xfrm>
        </p:spPr>
        <p:txBody>
          <a:bodyPr vert="horz" lIns="91440" tIns="45720" rIns="91440" bIns="45720" rtlCol="0" anchor="ctr">
            <a:normAutofit/>
          </a:bodyPr>
          <a:lstStyle/>
          <a:p>
            <a:pPr lvl="1">
              <a:lnSpc>
                <a:spcPct val="107000"/>
              </a:lnSpc>
              <a:spcBef>
                <a:spcPts val="0"/>
              </a:spcBef>
              <a:buSzPct val="85000"/>
            </a:pPr>
            <a:r>
              <a:rPr lang="en-US" sz="2400" dirty="0">
                <a:ea typeface="Arial" panose="020B0604020202020204" pitchFamily="34" charset="0"/>
                <a:cs typeface="Arial" panose="020B0604020202020204" pitchFamily="34" charset="0"/>
              </a:rPr>
              <a:t>Antiplatelets and OACs withheld for the first 7 days after randomization</a:t>
            </a:r>
          </a:p>
          <a:p>
            <a:pPr lvl="2">
              <a:lnSpc>
                <a:spcPct val="107000"/>
              </a:lnSpc>
              <a:spcBef>
                <a:spcPts val="0"/>
              </a:spcBef>
              <a:buSzPct val="85000"/>
            </a:pPr>
            <a:r>
              <a:rPr lang="en-US" sz="2400" dirty="0">
                <a:effectLst/>
                <a:ea typeface="Arial" panose="020B0604020202020204" pitchFamily="34" charset="0"/>
                <a:cs typeface="Arial" panose="020B0604020202020204" pitchFamily="34" charset="0"/>
              </a:rPr>
              <a:t>After 7 days they may be restarted at the discretion of the local investigator if the CT scan is stable or better</a:t>
            </a:r>
          </a:p>
          <a:p>
            <a:pPr marL="457200" lvl="2" indent="0">
              <a:lnSpc>
                <a:spcPct val="107000"/>
              </a:lnSpc>
              <a:spcBef>
                <a:spcPts val="0"/>
              </a:spcBef>
              <a:buSzPct val="85000"/>
              <a:buNone/>
            </a:pPr>
            <a:endParaRPr lang="en-US" sz="2400" dirty="0">
              <a:ea typeface="Arial" panose="020B0604020202020204" pitchFamily="34" charset="0"/>
              <a:cs typeface="Arial" panose="020B0604020202020204" pitchFamily="34" charset="0"/>
            </a:endParaRPr>
          </a:p>
          <a:p>
            <a:pPr lvl="1">
              <a:lnSpc>
                <a:spcPct val="107000"/>
              </a:lnSpc>
              <a:spcBef>
                <a:spcPts val="0"/>
              </a:spcBef>
              <a:buSzPct val="85000"/>
            </a:pPr>
            <a:r>
              <a:rPr lang="en-US" sz="2400" dirty="0">
                <a:effectLst/>
                <a:ea typeface="Arial" panose="020B0604020202020204" pitchFamily="34" charset="0"/>
                <a:cs typeface="Arial" panose="020B0604020202020204" pitchFamily="34" charset="0"/>
              </a:rPr>
              <a:t>If an antiplatelet agent or OAC cannot be held for 7 days the patient should </a:t>
            </a:r>
            <a:r>
              <a:rPr lang="en-US" sz="2400" u="sng" dirty="0">
                <a:effectLst/>
                <a:ea typeface="Arial" panose="020B0604020202020204" pitchFamily="34" charset="0"/>
                <a:cs typeface="Arial" panose="020B0604020202020204" pitchFamily="34" charset="0"/>
              </a:rPr>
              <a:t>NOT</a:t>
            </a:r>
            <a:r>
              <a:rPr lang="en-US" sz="2400" dirty="0">
                <a:effectLst/>
                <a:ea typeface="Arial" panose="020B0604020202020204" pitchFamily="34" charset="0"/>
                <a:cs typeface="Arial" panose="020B0604020202020204" pitchFamily="34" charset="0"/>
              </a:rPr>
              <a:t> be randomized </a:t>
            </a:r>
          </a:p>
          <a:p>
            <a:pPr lvl="2">
              <a:lnSpc>
                <a:spcPct val="107000"/>
              </a:lnSpc>
              <a:spcBef>
                <a:spcPts val="0"/>
              </a:spcBef>
              <a:buSzPct val="85000"/>
            </a:pPr>
            <a:r>
              <a:rPr lang="en-US" sz="2200" dirty="0">
                <a:ea typeface="Arial" panose="020B0604020202020204" pitchFamily="34" charset="0"/>
                <a:cs typeface="Arial" panose="020B0604020202020204" pitchFamily="34" charset="0"/>
              </a:rPr>
              <a:t>*Reminder, this is an Exclusion Criteria*</a:t>
            </a:r>
            <a:endParaRPr lang="en-US" sz="2200" dirty="0">
              <a:effectLst/>
              <a:ea typeface="Arial" panose="020B0604020202020204" pitchFamily="34" charset="0"/>
              <a:cs typeface="Arial" panose="020B0604020202020204" pitchFamily="34" charset="0"/>
            </a:endParaRPr>
          </a:p>
          <a:p>
            <a:pPr lvl="1">
              <a:lnSpc>
                <a:spcPct val="107000"/>
              </a:lnSpc>
              <a:spcBef>
                <a:spcPts val="0"/>
              </a:spcBef>
            </a:pPr>
            <a:r>
              <a:rPr lang="en-US" sz="2400" dirty="0">
                <a:ea typeface="Arial" panose="020B0604020202020204" pitchFamily="34" charset="0"/>
                <a:cs typeface="Arial" panose="020B0604020202020204" pitchFamily="34" charset="0"/>
              </a:rPr>
              <a:t>If a patient is randomized and an antiplatelet agent or OAC later becomes required before treatment (either MMAE or conventional surgery) the treatment should </a:t>
            </a:r>
            <a:r>
              <a:rPr lang="en-US" sz="2400" u="sng" dirty="0">
                <a:ea typeface="Arial" panose="020B0604020202020204" pitchFamily="34" charset="0"/>
                <a:cs typeface="Arial" panose="020B0604020202020204" pitchFamily="34" charset="0"/>
              </a:rPr>
              <a:t>NOT</a:t>
            </a:r>
            <a:r>
              <a:rPr lang="en-US" sz="2400" dirty="0">
                <a:ea typeface="Arial" panose="020B0604020202020204" pitchFamily="34" charset="0"/>
                <a:cs typeface="Arial" panose="020B0604020202020204" pitchFamily="34" charset="0"/>
              </a:rPr>
              <a:t> be performed </a:t>
            </a:r>
          </a:p>
        </p:txBody>
      </p:sp>
    </p:spTree>
    <p:extLst>
      <p:ext uri="{BB962C8B-B14F-4D97-AF65-F5344CB8AC3E}">
        <p14:creationId xmlns:p14="http://schemas.microsoft.com/office/powerpoint/2010/main" val="122260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vert="horz" lIns="91440" tIns="45720" rIns="91440" bIns="45720" rtlCol="0" anchor="ctr">
            <a:normAutofit/>
          </a:bodyPr>
          <a:lstStyle/>
          <a:p>
            <a:pPr marL="0" indent="0">
              <a:buNone/>
            </a:pPr>
            <a:r>
              <a:rPr lang="en-US" dirty="0"/>
              <a:t>At the discretion of the interventionalist:</a:t>
            </a:r>
          </a:p>
          <a:p>
            <a:pPr lvl="1"/>
            <a:r>
              <a:rPr lang="en-US" dirty="0" err="1">
                <a:solidFill>
                  <a:schemeClr val="tx1">
                    <a:lumMod val="85000"/>
                    <a:lumOff val="15000"/>
                  </a:schemeClr>
                </a:solidFill>
              </a:rPr>
              <a:t>Embosphere</a:t>
            </a:r>
            <a:r>
              <a:rPr lang="en-US" dirty="0">
                <a:solidFill>
                  <a:schemeClr val="tx1">
                    <a:lumMod val="85000"/>
                    <a:lumOff val="15000"/>
                  </a:schemeClr>
                </a:solidFill>
              </a:rPr>
              <a:t> Microspheres </a:t>
            </a:r>
          </a:p>
          <a:p>
            <a:pPr marL="274320" lvl="1" indent="0">
              <a:buNone/>
            </a:pPr>
            <a:r>
              <a:rPr lang="en-US" sz="1800" dirty="0"/>
              <a:t>	(100-300, or 300-500 microns)</a:t>
            </a:r>
          </a:p>
          <a:p>
            <a:pPr marL="274320" lvl="1" indent="0">
              <a:buNone/>
            </a:pPr>
            <a:r>
              <a:rPr lang="en-US" sz="2400" i="1" dirty="0"/>
              <a:t>		OR</a:t>
            </a:r>
          </a:p>
          <a:p>
            <a:pPr lvl="1"/>
            <a:r>
              <a:rPr lang="en-US" dirty="0">
                <a:solidFill>
                  <a:schemeClr val="tx1">
                    <a:lumMod val="85000"/>
                    <a:lumOff val="15000"/>
                  </a:schemeClr>
                </a:solidFill>
              </a:rPr>
              <a:t>PVA CONTOUR Embolization particles </a:t>
            </a:r>
          </a:p>
          <a:p>
            <a:pPr marL="274320" lvl="1" indent="0">
              <a:buNone/>
            </a:pPr>
            <a:r>
              <a:rPr lang="en-US" sz="2400" dirty="0"/>
              <a:t>	</a:t>
            </a:r>
            <a:r>
              <a:rPr lang="en-US" sz="1800" dirty="0"/>
              <a:t>(150-250, 250-355, or 355-500 microns)</a:t>
            </a:r>
            <a:endParaRPr lang="en-US" sz="2400" dirty="0"/>
          </a:p>
          <a:p>
            <a:pPr lvl="1"/>
            <a:r>
              <a:rPr lang="en-US" dirty="0">
                <a:solidFill>
                  <a:schemeClr val="tx1">
                    <a:lumMod val="85000"/>
                    <a:lumOff val="15000"/>
                  </a:schemeClr>
                </a:solidFill>
              </a:rPr>
              <a:t>General anesthesia (GA) or monitored anesthesia care (MAC)</a:t>
            </a:r>
          </a:p>
          <a:p>
            <a:pPr lvl="1"/>
            <a:r>
              <a:rPr lang="en-US" dirty="0">
                <a:solidFill>
                  <a:schemeClr val="tx1">
                    <a:lumMod val="85000"/>
                    <a:lumOff val="15000"/>
                  </a:schemeClr>
                </a:solidFill>
              </a:rPr>
              <a:t>+/- Intravenous heparin (ACT)</a:t>
            </a:r>
          </a:p>
          <a:p>
            <a:pPr lvl="1"/>
            <a:r>
              <a:rPr lang="en-US" dirty="0">
                <a:solidFill>
                  <a:schemeClr val="tx1">
                    <a:lumMod val="85000"/>
                    <a:lumOff val="15000"/>
                  </a:schemeClr>
                </a:solidFill>
              </a:rPr>
              <a:t>Femoral artery or radial artery access </a:t>
            </a:r>
            <a:endParaRPr lang="en-US" sz="2400" b="1" dirty="0"/>
          </a:p>
          <a:p>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Randomized to MMAE</a:t>
            </a:r>
          </a:p>
        </p:txBody>
      </p:sp>
    </p:spTree>
    <p:extLst>
      <p:ext uri="{BB962C8B-B14F-4D97-AF65-F5344CB8AC3E}">
        <p14:creationId xmlns:p14="http://schemas.microsoft.com/office/powerpoint/2010/main" val="1967318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100361" y="1784539"/>
            <a:ext cx="3657600" cy="2809764"/>
          </a:xfrm>
          <a:prstGeom prst="ellipse">
            <a:avLst/>
          </a:prstGeom>
          <a:solidFill>
            <a:schemeClr val="accent2"/>
          </a:solidFill>
          <a:ln>
            <a:noFill/>
          </a:ln>
        </p:spPr>
        <p:txBody>
          <a:bodyPr vert="horz" lIns="182880" tIns="182880" rIns="182880" bIns="182880" rtlCol="0" anchor="ctr">
            <a:normAutofit/>
          </a:bodyPr>
          <a:lstStyle/>
          <a:p>
            <a:pPr algn="ctr"/>
            <a:r>
              <a:rPr lang="en-US" sz="2300" kern="1200" cap="all" spc="200" baseline="0" dirty="0">
                <a:solidFill>
                  <a:srgbClr val="FFFFFF"/>
                </a:solidFill>
                <a:latin typeface="+mj-lt"/>
                <a:ea typeface="+mj-ea"/>
                <a:cs typeface="+mj-cs"/>
              </a:rPr>
              <a:t>Randomized </a:t>
            </a:r>
            <a:br>
              <a:rPr lang="en-US" sz="2300" kern="1200" cap="all" spc="200" baseline="0" dirty="0">
                <a:solidFill>
                  <a:srgbClr val="FFFFFF"/>
                </a:solidFill>
                <a:latin typeface="+mj-lt"/>
                <a:ea typeface="+mj-ea"/>
                <a:cs typeface="+mj-cs"/>
              </a:rPr>
            </a:br>
            <a:r>
              <a:rPr lang="en-US" sz="2300" kern="1200" cap="all" spc="200" baseline="0" dirty="0">
                <a:solidFill>
                  <a:srgbClr val="FFFFFF"/>
                </a:solidFill>
                <a:latin typeface="+mj-lt"/>
                <a:ea typeface="+mj-ea"/>
                <a:cs typeface="+mj-cs"/>
              </a:rPr>
              <a:t>to </a:t>
            </a:r>
            <a:br>
              <a:rPr lang="en-US" sz="2300" kern="1200" cap="all" spc="200" baseline="0" dirty="0">
                <a:solidFill>
                  <a:srgbClr val="FFFFFF"/>
                </a:solidFill>
                <a:latin typeface="+mj-lt"/>
                <a:ea typeface="+mj-ea"/>
                <a:cs typeface="+mj-cs"/>
              </a:rPr>
            </a:br>
            <a:r>
              <a:rPr lang="en-US" sz="2300" kern="1200" cap="all" spc="200" baseline="0" dirty="0">
                <a:solidFill>
                  <a:srgbClr val="FFFFFF"/>
                </a:solidFill>
                <a:latin typeface="+mj-lt"/>
                <a:ea typeface="+mj-ea"/>
                <a:cs typeface="+mj-cs"/>
              </a:rPr>
              <a:t>MMAE</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vert="horz" lIns="91440" tIns="45720" rIns="91440" bIns="45720" rtlCol="0" anchor="ctr">
            <a:normAutofit/>
          </a:bodyPr>
          <a:lstStyle/>
          <a:p>
            <a:pPr lvl="1"/>
            <a:r>
              <a:rPr lang="en-US" dirty="0">
                <a:solidFill>
                  <a:srgbClr val="AE3B3A"/>
                </a:solidFill>
              </a:rPr>
              <a:t>Subject will undergo particle embolization with:</a:t>
            </a:r>
          </a:p>
          <a:p>
            <a:pPr lvl="2"/>
            <a:r>
              <a:rPr lang="en-US" u="sng" dirty="0" err="1">
                <a:solidFill>
                  <a:srgbClr val="AE3B3A"/>
                </a:solidFill>
              </a:rPr>
              <a:t>Embosphere</a:t>
            </a:r>
            <a:r>
              <a:rPr lang="en-US" u="sng" dirty="0">
                <a:solidFill>
                  <a:srgbClr val="AE3B3A"/>
                </a:solidFill>
              </a:rPr>
              <a:t> Microspheres </a:t>
            </a:r>
          </a:p>
          <a:p>
            <a:pPr lvl="3"/>
            <a:r>
              <a:rPr lang="en-US" u="sng" dirty="0">
                <a:solidFill>
                  <a:srgbClr val="AE3B3A"/>
                </a:solidFill>
              </a:rPr>
              <a:t>(100 to 300 or 300 to 500 micron)</a:t>
            </a:r>
          </a:p>
          <a:p>
            <a:pPr indent="0">
              <a:buNone/>
            </a:pPr>
            <a:r>
              <a:rPr lang="en-US" dirty="0"/>
              <a:t>OR</a:t>
            </a:r>
          </a:p>
          <a:p>
            <a:pPr lvl="2"/>
            <a:r>
              <a:rPr lang="en-US" u="sng" dirty="0">
                <a:solidFill>
                  <a:srgbClr val="AE3B3A"/>
                </a:solidFill>
              </a:rPr>
              <a:t>PVA CONTOUR Embolization particles</a:t>
            </a:r>
          </a:p>
          <a:p>
            <a:pPr lvl="3"/>
            <a:r>
              <a:rPr lang="en-US" u="sng" dirty="0">
                <a:solidFill>
                  <a:srgbClr val="AE3B3A"/>
                </a:solidFill>
              </a:rPr>
              <a:t>(150 to 250, 250 to 355, or 355 to 500 micron)</a:t>
            </a:r>
            <a:endParaRPr lang="en-US" dirty="0">
              <a:solidFill>
                <a:srgbClr val="404040"/>
              </a:solidFill>
            </a:endParaRPr>
          </a:p>
          <a:p>
            <a:pPr marL="914400" lvl="2"/>
            <a:endParaRPr lang="en-US" dirty="0">
              <a:solidFill>
                <a:srgbClr val="404040"/>
              </a:solidFill>
            </a:endParaRPr>
          </a:p>
          <a:p>
            <a:pPr marL="0" indent="0" algn="ctr">
              <a:buNone/>
            </a:pPr>
            <a:r>
              <a:rPr lang="en-US" b="1" dirty="0"/>
              <a:t>*This decision is based on discretion of the treating physician*</a:t>
            </a:r>
          </a:p>
        </p:txBody>
      </p:sp>
    </p:spTree>
    <p:extLst>
      <p:ext uri="{BB962C8B-B14F-4D97-AF65-F5344CB8AC3E}">
        <p14:creationId xmlns:p14="http://schemas.microsoft.com/office/powerpoint/2010/main" val="10546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1260873" y="1586484"/>
            <a:ext cx="3779478"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100" kern="1200" cap="all" spc="200" baseline="0" dirty="0">
                <a:solidFill>
                  <a:srgbClr val="FFFFFF"/>
                </a:solidFill>
                <a:latin typeface="+mj-lt"/>
                <a:ea typeface="+mj-ea"/>
                <a:cs typeface="+mj-cs"/>
              </a:rPr>
              <a:t>Middle meningeal artery embolization (MMAE)</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5591695" y="1402080"/>
            <a:ext cx="6056966" cy="4053840"/>
          </a:xfrm>
        </p:spPr>
        <p:txBody>
          <a:bodyPr vert="horz" lIns="91440" tIns="45720" rIns="91440" bIns="45720" rtlCol="0" anchor="ctr">
            <a:normAutofit/>
          </a:bodyPr>
          <a:lstStyle/>
          <a:p>
            <a:pPr marL="0"/>
            <a:r>
              <a:rPr lang="en-US" sz="3200" dirty="0">
                <a:solidFill>
                  <a:schemeClr val="tx1">
                    <a:lumMod val="85000"/>
                    <a:lumOff val="15000"/>
                  </a:schemeClr>
                </a:solidFill>
              </a:rPr>
              <a:t>Discretion of the Interventionalist</a:t>
            </a:r>
          </a:p>
          <a:p>
            <a:pPr lvl="1"/>
            <a:r>
              <a:rPr lang="en-US" sz="2400" dirty="0">
                <a:solidFill>
                  <a:schemeClr val="tx1">
                    <a:lumMod val="85000"/>
                    <a:lumOff val="15000"/>
                  </a:schemeClr>
                </a:solidFill>
              </a:rPr>
              <a:t>General anesthesia (GA) or monitored anesthesia care (MAC)</a:t>
            </a:r>
          </a:p>
          <a:p>
            <a:pPr lvl="1"/>
            <a:r>
              <a:rPr lang="en-US" sz="2400" dirty="0">
                <a:solidFill>
                  <a:schemeClr val="tx1">
                    <a:lumMod val="85000"/>
                    <a:lumOff val="15000"/>
                  </a:schemeClr>
                </a:solidFill>
              </a:rPr>
              <a:t>+/- Intravenous heparin (ACT)</a:t>
            </a:r>
          </a:p>
          <a:p>
            <a:pPr lvl="1"/>
            <a:r>
              <a:rPr lang="en-US" sz="2400" dirty="0">
                <a:solidFill>
                  <a:schemeClr val="tx1">
                    <a:lumMod val="85000"/>
                    <a:lumOff val="15000"/>
                  </a:schemeClr>
                </a:solidFill>
              </a:rPr>
              <a:t>Femoral artery or radial artery access </a:t>
            </a:r>
          </a:p>
        </p:txBody>
      </p:sp>
    </p:spTree>
    <p:extLst>
      <p:ext uri="{BB962C8B-B14F-4D97-AF65-F5344CB8AC3E}">
        <p14:creationId xmlns:p14="http://schemas.microsoft.com/office/powerpoint/2010/main" val="2417836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4239491" y="792080"/>
            <a:ext cx="7003474" cy="5577840"/>
          </a:xfrm>
        </p:spPr>
        <p:txBody>
          <a:bodyPr vert="horz" lIns="91440" tIns="45720" rIns="91440" bIns="45720" rtlCol="0" anchor="ctr">
            <a:normAutofit fontScale="70000" lnSpcReduction="20000"/>
          </a:bodyPr>
          <a:lstStyle/>
          <a:p>
            <a:pPr marL="0" marR="0">
              <a:lnSpc>
                <a:spcPct val="90000"/>
              </a:lnSpc>
              <a:spcAft>
                <a:spcPts val="800"/>
              </a:spcAft>
            </a:pPr>
            <a:r>
              <a:rPr lang="en-US" sz="3600" dirty="0">
                <a:solidFill>
                  <a:schemeClr val="tx1">
                    <a:lumMod val="85000"/>
                    <a:lumOff val="15000"/>
                  </a:schemeClr>
                </a:solidFill>
                <a:effectLst/>
              </a:rPr>
              <a:t>An </a:t>
            </a:r>
            <a:r>
              <a:rPr lang="en-US" sz="3600" b="1" dirty="0">
                <a:solidFill>
                  <a:schemeClr val="tx1">
                    <a:lumMod val="85000"/>
                    <a:lumOff val="15000"/>
                  </a:schemeClr>
                </a:solidFill>
                <a:effectLst/>
              </a:rPr>
              <a:t>ICA</a:t>
            </a:r>
            <a:r>
              <a:rPr lang="en-US" sz="3600" dirty="0">
                <a:solidFill>
                  <a:schemeClr val="tx1">
                    <a:lumMod val="85000"/>
                    <a:lumOff val="15000"/>
                  </a:schemeClr>
                </a:solidFill>
                <a:effectLst/>
              </a:rPr>
              <a:t> angiogram will be performed over the cranium to assess the </a:t>
            </a:r>
            <a:r>
              <a:rPr lang="en-US" sz="3600" b="1" dirty="0">
                <a:solidFill>
                  <a:schemeClr val="tx1">
                    <a:lumMod val="85000"/>
                    <a:lumOff val="15000"/>
                  </a:schemeClr>
                </a:solidFill>
                <a:effectLst/>
              </a:rPr>
              <a:t>ophthalmic artery anatomy and retinal blush</a:t>
            </a:r>
            <a:r>
              <a:rPr lang="en-US" sz="3600" dirty="0">
                <a:solidFill>
                  <a:schemeClr val="tx1">
                    <a:lumMod val="85000"/>
                    <a:lumOff val="15000"/>
                  </a:schemeClr>
                </a:solidFill>
                <a:effectLst/>
              </a:rPr>
              <a:t>.  </a:t>
            </a:r>
          </a:p>
          <a:p>
            <a:pPr marL="0" marR="0">
              <a:lnSpc>
                <a:spcPct val="90000"/>
              </a:lnSpc>
              <a:spcAft>
                <a:spcPts val="800"/>
              </a:spcAft>
            </a:pPr>
            <a:r>
              <a:rPr lang="en-US" sz="3600" b="1" dirty="0">
                <a:solidFill>
                  <a:schemeClr val="tx1">
                    <a:lumMod val="85000"/>
                    <a:lumOff val="15000"/>
                  </a:schemeClr>
                </a:solidFill>
                <a:effectLst/>
              </a:rPr>
              <a:t>ECA</a:t>
            </a:r>
            <a:r>
              <a:rPr lang="en-US" sz="3600" dirty="0">
                <a:solidFill>
                  <a:schemeClr val="tx1">
                    <a:lumMod val="85000"/>
                    <a:lumOff val="15000"/>
                  </a:schemeClr>
                </a:solidFill>
                <a:effectLst/>
              </a:rPr>
              <a:t> angiography to identify angiographic </a:t>
            </a:r>
            <a:r>
              <a:rPr lang="en-US" sz="3600" b="1" dirty="0">
                <a:solidFill>
                  <a:schemeClr val="tx1">
                    <a:lumMod val="85000"/>
                    <a:lumOff val="15000"/>
                  </a:schemeClr>
                </a:solidFill>
                <a:effectLst/>
              </a:rPr>
              <a:t>anastomosis</a:t>
            </a:r>
            <a:r>
              <a:rPr lang="en-US" sz="3600" dirty="0">
                <a:solidFill>
                  <a:schemeClr val="tx1">
                    <a:lumMod val="85000"/>
                    <a:lumOff val="15000"/>
                  </a:schemeClr>
                </a:solidFill>
                <a:effectLst/>
              </a:rPr>
              <a:t> to the internal carotid artery and the ophthalmic.  </a:t>
            </a:r>
          </a:p>
          <a:p>
            <a:pPr marL="0" marR="0">
              <a:lnSpc>
                <a:spcPct val="90000"/>
              </a:lnSpc>
              <a:spcAft>
                <a:spcPts val="800"/>
              </a:spcAft>
            </a:pPr>
            <a:r>
              <a:rPr lang="en-US" sz="3600" dirty="0">
                <a:solidFill>
                  <a:schemeClr val="tx1">
                    <a:lumMod val="85000"/>
                    <a:lumOff val="15000"/>
                  </a:schemeClr>
                </a:solidFill>
                <a:effectLst/>
              </a:rPr>
              <a:t>If collateral vessels (anastomoses to the internal carotid artery or ophthalmic artery) are present, </a:t>
            </a:r>
            <a:r>
              <a:rPr lang="en-US" sz="3600" b="1" dirty="0">
                <a:solidFill>
                  <a:schemeClr val="tx1">
                    <a:lumMod val="85000"/>
                    <a:lumOff val="15000"/>
                  </a:schemeClr>
                </a:solidFill>
                <a:effectLst/>
              </a:rPr>
              <a:t>coil embolization</a:t>
            </a:r>
            <a:r>
              <a:rPr lang="en-US" sz="3600" dirty="0">
                <a:solidFill>
                  <a:schemeClr val="tx1">
                    <a:lumMod val="85000"/>
                    <a:lumOff val="15000"/>
                  </a:schemeClr>
                </a:solidFill>
                <a:effectLst/>
              </a:rPr>
              <a:t> of the proximal vessels will be performed.  If no collateral vessels are found, a microcatheter of choice will be advanced selectively to the frontal followed by the parietal branch followed by embolization.</a:t>
            </a:r>
          </a:p>
          <a:p>
            <a:pPr marL="0" marR="0">
              <a:lnSpc>
                <a:spcPct val="90000"/>
              </a:lnSpc>
              <a:spcAft>
                <a:spcPts val="800"/>
              </a:spcAft>
            </a:pPr>
            <a:r>
              <a:rPr lang="en-US" sz="3600" dirty="0">
                <a:solidFill>
                  <a:schemeClr val="tx1">
                    <a:lumMod val="85000"/>
                    <a:lumOff val="15000"/>
                  </a:schemeClr>
                </a:solidFill>
                <a:effectLst/>
              </a:rPr>
              <a:t>Alternatively, if no collaterals are identified, particle embolization can take place in the parent MMA before the bifurcation once the catheter is above the orbit on the lateral projection.</a:t>
            </a:r>
          </a:p>
          <a:p>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Middle Meningeal Artery Embolization (MMAE)</a:t>
            </a:r>
            <a:br>
              <a:rPr lang="en-US" sz="2100" spc="200" dirty="0">
                <a:solidFill>
                  <a:srgbClr val="FFFFFF"/>
                </a:solidFill>
                <a:latin typeface="+mj-lt"/>
                <a:cs typeface="+mj-cs"/>
              </a:rPr>
            </a:br>
            <a:r>
              <a:rPr lang="en-US" sz="2100" spc="200" dirty="0">
                <a:solidFill>
                  <a:srgbClr val="FFFFFF"/>
                </a:solidFill>
                <a:latin typeface="+mj-lt"/>
                <a:cs typeface="+mj-cs"/>
              </a:rPr>
              <a:t>Procedure</a:t>
            </a:r>
          </a:p>
        </p:txBody>
      </p:sp>
    </p:spTree>
    <p:extLst>
      <p:ext uri="{BB962C8B-B14F-4D97-AF65-F5344CB8AC3E}">
        <p14:creationId xmlns:p14="http://schemas.microsoft.com/office/powerpoint/2010/main" val="2313908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a:xfrm>
            <a:off x="4239490" y="792080"/>
            <a:ext cx="7342909" cy="5577840"/>
          </a:xfrm>
        </p:spPr>
        <p:txBody>
          <a:bodyPr vert="horz" lIns="91440" tIns="45720" rIns="91440" bIns="45720" rtlCol="0" anchor="ctr">
            <a:normAutofit fontScale="55000" lnSpcReduction="20000"/>
          </a:bodyPr>
          <a:lstStyle/>
          <a:p>
            <a:pPr marL="0" marR="0">
              <a:lnSpc>
                <a:spcPct val="90000"/>
              </a:lnSpc>
              <a:spcAft>
                <a:spcPts val="800"/>
              </a:spcAft>
            </a:pPr>
            <a:r>
              <a:rPr lang="en-US" sz="3600" dirty="0"/>
              <a:t>O</a:t>
            </a:r>
            <a:r>
              <a:rPr lang="en-US" sz="3600" dirty="0">
                <a:effectLst/>
              </a:rPr>
              <a:t>rigin of the </a:t>
            </a:r>
            <a:r>
              <a:rPr lang="en-US" sz="3600" b="1" dirty="0">
                <a:effectLst/>
              </a:rPr>
              <a:t>MMA from the ophthalmic artery </a:t>
            </a:r>
            <a:r>
              <a:rPr lang="en-US" sz="3600" dirty="0">
                <a:effectLst/>
              </a:rPr>
              <a:t>would entail a trans-internal carotid artery approach to the MMA. MMAE will not be performed and the procedure ended.   </a:t>
            </a:r>
          </a:p>
          <a:p>
            <a:pPr marL="0" marR="0">
              <a:lnSpc>
                <a:spcPct val="90000"/>
              </a:lnSpc>
              <a:spcAft>
                <a:spcPts val="800"/>
              </a:spcAft>
            </a:pPr>
            <a:r>
              <a:rPr lang="en-US" sz="3600" dirty="0">
                <a:effectLst/>
              </a:rPr>
              <a:t>In the case of </a:t>
            </a:r>
            <a:r>
              <a:rPr lang="en-US" sz="3600" b="1" dirty="0">
                <a:effectLst/>
              </a:rPr>
              <a:t>MMA perforation</a:t>
            </a:r>
            <a:r>
              <a:rPr lang="en-US" sz="3600" dirty="0">
                <a:effectLst/>
              </a:rPr>
              <a:t> (noted on microcatheter injection), immediate </a:t>
            </a:r>
            <a:r>
              <a:rPr lang="en-US" sz="3600" b="1" dirty="0">
                <a:effectLst/>
              </a:rPr>
              <a:t>coil embolization</a:t>
            </a:r>
            <a:r>
              <a:rPr lang="en-US" sz="3600" dirty="0">
                <a:effectLst/>
              </a:rPr>
              <a:t> and occlusion of the MMA will be performed through the same microcatheter and the procedure will end after.</a:t>
            </a:r>
          </a:p>
          <a:p>
            <a:pPr marL="0" marR="0">
              <a:lnSpc>
                <a:spcPct val="90000"/>
              </a:lnSpc>
              <a:spcAft>
                <a:spcPts val="800"/>
              </a:spcAft>
            </a:pPr>
            <a:r>
              <a:rPr lang="en-US" sz="3600" dirty="0">
                <a:effectLst/>
              </a:rPr>
              <a:t>It is suggested that </a:t>
            </a:r>
            <a:r>
              <a:rPr lang="en-US" sz="3600" dirty="0" err="1">
                <a:effectLst/>
              </a:rPr>
              <a:t>Embosphere</a:t>
            </a:r>
            <a:r>
              <a:rPr lang="en-US" sz="3600" dirty="0">
                <a:effectLst/>
              </a:rPr>
              <a:t> Microsphere 100 to 300 micron variant or CONTOUR Embolization Particles 150 to 250 micron be used with an 017 microcatheter, and </a:t>
            </a:r>
            <a:r>
              <a:rPr lang="en-US" sz="3600" dirty="0" err="1">
                <a:effectLst/>
              </a:rPr>
              <a:t>Embosphere</a:t>
            </a:r>
            <a:r>
              <a:rPr lang="en-US" sz="3600" dirty="0">
                <a:effectLst/>
              </a:rPr>
              <a:t> Microsphere 300 to 500 micron variant or CONTOUR Embolization Particles 250 to 355 micron or 355 to 500 micron variants be used with an 021 microcatheter.  </a:t>
            </a:r>
          </a:p>
          <a:p>
            <a:pPr marL="0" marR="0">
              <a:lnSpc>
                <a:spcPct val="90000"/>
              </a:lnSpc>
              <a:spcAft>
                <a:spcPts val="800"/>
              </a:spcAft>
            </a:pPr>
            <a:r>
              <a:rPr lang="en-US" sz="3600" dirty="0">
                <a:effectLst/>
              </a:rPr>
              <a:t>The microcatheter shall be occasionally flushed of particles and </a:t>
            </a:r>
            <a:r>
              <a:rPr lang="en-US" sz="3600" b="1" dirty="0">
                <a:effectLst/>
              </a:rPr>
              <a:t>super-selective angiography</a:t>
            </a:r>
            <a:r>
              <a:rPr lang="en-US" sz="3600" dirty="0">
                <a:effectLst/>
              </a:rPr>
              <a:t> repeated during the procedure to identify emerging dangerous anastomosis as MMA flow diminishes. If any new anastomotic pathway is seen on micro catheter injections as the MMA embolization progresses, the procedure will be stopped to avoid untoward events.  </a:t>
            </a:r>
          </a:p>
          <a:p>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Middle Meningeal Artery Embolization (MMAE)</a:t>
            </a:r>
            <a:br>
              <a:rPr lang="en-US" sz="2100" spc="200" dirty="0">
                <a:solidFill>
                  <a:srgbClr val="FFFFFF"/>
                </a:solidFill>
                <a:latin typeface="+mj-lt"/>
                <a:cs typeface="+mj-cs"/>
              </a:rPr>
            </a:br>
            <a:r>
              <a:rPr lang="en-US" sz="2100" spc="200" dirty="0">
                <a:solidFill>
                  <a:srgbClr val="FFFFFF"/>
                </a:solidFill>
                <a:latin typeface="+mj-lt"/>
                <a:cs typeface="+mj-cs"/>
              </a:rPr>
              <a:t>Procedure</a:t>
            </a:r>
          </a:p>
        </p:txBody>
      </p:sp>
    </p:spTree>
    <p:extLst>
      <p:ext uri="{BB962C8B-B14F-4D97-AF65-F5344CB8AC3E}">
        <p14:creationId xmlns:p14="http://schemas.microsoft.com/office/powerpoint/2010/main" val="34413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623CCC-76F5-65EA-4044-327CC42C6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DE2C0-443B-4F50-5BC1-CD476119BB17}"/>
              </a:ext>
            </a:extLst>
          </p:cNvPr>
          <p:cNvSpPr>
            <a:spLocks noGrp="1"/>
          </p:cNvSpPr>
          <p:nvPr>
            <p:ph type="title"/>
          </p:nvPr>
        </p:nvSpPr>
        <p:spPr>
          <a:xfrm>
            <a:off x="888632" y="2812774"/>
            <a:ext cx="3501197" cy="1030474"/>
          </a:xfrm>
        </p:spPr>
        <p:txBody>
          <a:bodyPr/>
          <a:lstStyle/>
          <a:p>
            <a:br>
              <a:rPr lang="en-US" dirty="0"/>
            </a:br>
            <a:r>
              <a:rPr lang="en-US" dirty="0"/>
              <a:t>NINDS Representatives</a:t>
            </a:r>
          </a:p>
        </p:txBody>
      </p:sp>
      <p:sp>
        <p:nvSpPr>
          <p:cNvPr id="5" name="Content Placeholder 4">
            <a:extLst>
              <a:ext uri="{FF2B5EF4-FFF2-40B4-BE49-F238E27FC236}">
                <a16:creationId xmlns:a16="http://schemas.microsoft.com/office/drawing/2014/main" id="{62307E74-F572-9998-0128-B098A96B8692}"/>
              </a:ext>
            </a:extLst>
          </p:cNvPr>
          <p:cNvSpPr>
            <a:spLocks noGrp="1"/>
          </p:cNvSpPr>
          <p:nvPr>
            <p:ph idx="1"/>
          </p:nvPr>
        </p:nvSpPr>
        <p:spPr>
          <a:xfrm>
            <a:off x="5109984" y="1007761"/>
            <a:ext cx="5395678" cy="5011073"/>
          </a:xfrm>
        </p:spPr>
        <p:txBody>
          <a:bodyPr numCol="1">
            <a:normAutofit fontScale="40000" lnSpcReduction="20000"/>
          </a:bodyPr>
          <a:lstStyle/>
          <a:p>
            <a:pPr marL="457200" lvl="1" indent="0">
              <a:buNone/>
            </a:pPr>
            <a:endParaRPr lang="en-US" sz="5600" dirty="0"/>
          </a:p>
          <a:p>
            <a:pPr marL="457200" lvl="1" indent="0">
              <a:buNone/>
            </a:pPr>
            <a:endParaRPr lang="en-US" sz="5600" dirty="0"/>
          </a:p>
          <a:p>
            <a:r>
              <a:rPr lang="en-US" sz="5800" dirty="0"/>
              <a:t>Jeremy Brown, MD</a:t>
            </a:r>
          </a:p>
          <a:p>
            <a:pPr lvl="1"/>
            <a:r>
              <a:rPr lang="en-US" sz="5600" dirty="0"/>
              <a:t>NINDS Program Scientist</a:t>
            </a:r>
          </a:p>
          <a:p>
            <a:pPr lvl="1"/>
            <a:endParaRPr lang="en-US" sz="5600" dirty="0"/>
          </a:p>
          <a:p>
            <a:r>
              <a:rPr lang="en-US" sz="5800" dirty="0"/>
              <a:t>Bruce Mertz, M.S. </a:t>
            </a:r>
          </a:p>
          <a:p>
            <a:pPr lvl="1"/>
            <a:r>
              <a:rPr lang="en-US" sz="5400" dirty="0"/>
              <a:t>NINDS Grants Specialist</a:t>
            </a:r>
          </a:p>
          <a:p>
            <a:pPr lvl="1"/>
            <a:endParaRPr lang="en-US" sz="5400" dirty="0"/>
          </a:p>
          <a:p>
            <a:r>
              <a:rPr lang="en-US" sz="5600" dirty="0"/>
              <a:t>Gretchen Scott, BSN, RN</a:t>
            </a:r>
          </a:p>
          <a:p>
            <a:pPr lvl="1"/>
            <a:r>
              <a:rPr lang="en-US" sz="5400" dirty="0"/>
              <a:t>NINDS Program Official</a:t>
            </a:r>
          </a:p>
          <a:p>
            <a:pPr marL="457200" lvl="1" indent="0">
              <a:buNone/>
            </a:pPr>
            <a:endParaRPr lang="en-US" sz="5400" dirty="0"/>
          </a:p>
          <a:p>
            <a:r>
              <a:rPr lang="en-US" sz="5800" dirty="0"/>
              <a:t>Joan </a:t>
            </a:r>
            <a:r>
              <a:rPr lang="en-US" sz="5800" dirty="0" err="1"/>
              <a:t>Ohayon</a:t>
            </a:r>
            <a:r>
              <a:rPr lang="en-US" sz="5800" dirty="0"/>
              <a:t>, MSN, CRNP, MSCN</a:t>
            </a:r>
          </a:p>
          <a:p>
            <a:pPr lvl="1"/>
            <a:r>
              <a:rPr lang="en-US" sz="5600" dirty="0"/>
              <a:t>NINDS Liaison to DSMB</a:t>
            </a:r>
          </a:p>
          <a:p>
            <a:pPr marL="0" indent="0">
              <a:buNone/>
            </a:pPr>
            <a:endParaRPr lang="en-US" sz="5600" dirty="0"/>
          </a:p>
          <a:p>
            <a:pPr lvl="1"/>
            <a:endParaRPr lang="en-US" dirty="0"/>
          </a:p>
        </p:txBody>
      </p:sp>
    </p:spTree>
    <p:extLst>
      <p:ext uri="{BB962C8B-B14F-4D97-AF65-F5344CB8AC3E}">
        <p14:creationId xmlns:p14="http://schemas.microsoft.com/office/powerpoint/2010/main" val="2291558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461203" y="2200184"/>
            <a:ext cx="3501197" cy="2004942"/>
          </a:xfrm>
        </p:spPr>
        <p:txBody>
          <a:bodyPr>
            <a:normAutofit/>
          </a:bodyPr>
          <a:lstStyle/>
          <a:p>
            <a:pPr algn="ctr">
              <a:lnSpc>
                <a:spcPct val="150000"/>
              </a:lnSpc>
            </a:pPr>
            <a:r>
              <a:rPr lang="en-US" dirty="0"/>
              <a:t>Middle Meningeal </a:t>
            </a:r>
            <a:br>
              <a:rPr lang="en-US" dirty="0"/>
            </a:br>
            <a:r>
              <a:rPr lang="en-US" dirty="0"/>
              <a:t>Artery Embolization</a:t>
            </a:r>
            <a:br>
              <a:rPr lang="en-US" dirty="0"/>
            </a:br>
            <a:r>
              <a:rPr lang="en-US" dirty="0"/>
              <a:t> (MMAE)</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a:normAutofit fontScale="77500" lnSpcReduction="20000"/>
          </a:bodyPr>
          <a:lstStyle/>
          <a:p>
            <a:r>
              <a:rPr lang="en-US" dirty="0"/>
              <a:t>The following will be recorded on the Case Report Form:</a:t>
            </a:r>
          </a:p>
          <a:p>
            <a:pPr lvl="1"/>
            <a:r>
              <a:rPr lang="en-US" dirty="0"/>
              <a:t>MMAE procedure outcome (when the vasculature surrounding the MMA territory can no longer be visualized)</a:t>
            </a:r>
          </a:p>
          <a:p>
            <a:pPr lvl="1"/>
            <a:r>
              <a:rPr lang="en-US" dirty="0" err="1"/>
              <a:t>Embosphere</a:t>
            </a:r>
            <a:r>
              <a:rPr lang="en-US" dirty="0"/>
              <a:t> Microsphere or CONTOUR Embolization Particles Used</a:t>
            </a:r>
          </a:p>
          <a:p>
            <a:pPr lvl="1"/>
            <a:r>
              <a:rPr lang="en-US" dirty="0"/>
              <a:t>Coils used &amp; reasons for their use, including to treat perforation </a:t>
            </a:r>
          </a:p>
          <a:p>
            <a:pPr lvl="1"/>
            <a:r>
              <a:rPr lang="en-US" dirty="0"/>
              <a:t>Estimated blood loss</a:t>
            </a:r>
          </a:p>
          <a:p>
            <a:pPr lvl="1"/>
            <a:r>
              <a:rPr lang="en-US" dirty="0"/>
              <a:t>Procedure time (time of vascular access to last sheath removed)</a:t>
            </a:r>
          </a:p>
          <a:p>
            <a:pPr lvl="1"/>
            <a:r>
              <a:rPr lang="en-US" dirty="0"/>
              <a:t>Fluoroscopy time (the total time that fluoroscopy is used during the MMAE procedure as noted on the fluoroscopy monitor)</a:t>
            </a:r>
          </a:p>
          <a:p>
            <a:pPr lvl="1"/>
            <a:r>
              <a:rPr lang="en-US" dirty="0"/>
              <a:t>Dose of heparin use and ACT result after heparin administration</a:t>
            </a:r>
          </a:p>
        </p:txBody>
      </p:sp>
    </p:spTree>
    <p:extLst>
      <p:ext uri="{BB962C8B-B14F-4D97-AF65-F5344CB8AC3E}">
        <p14:creationId xmlns:p14="http://schemas.microsoft.com/office/powerpoint/2010/main" val="2036142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vert="horz" lIns="91440" tIns="45720" rIns="91440" bIns="45720" rtlCol="0" anchor="ctr">
            <a:normAutofit/>
          </a:bodyPr>
          <a:lstStyle/>
          <a:p>
            <a:pPr marL="0" indent="0">
              <a:buNone/>
            </a:pPr>
            <a:r>
              <a:rPr lang="en-US" dirty="0"/>
              <a:t>At the discretion of the treating physician:</a:t>
            </a:r>
          </a:p>
          <a:p>
            <a:pPr lvl="1"/>
            <a:r>
              <a:rPr lang="en-US" dirty="0">
                <a:solidFill>
                  <a:schemeClr val="tx1">
                    <a:lumMod val="85000"/>
                    <a:lumOff val="15000"/>
                  </a:schemeClr>
                </a:solidFill>
              </a:rPr>
              <a:t>Burr hole drainage</a:t>
            </a:r>
          </a:p>
          <a:p>
            <a:pPr marL="274320" lvl="1" indent="0">
              <a:buNone/>
            </a:pPr>
            <a:r>
              <a:rPr lang="en-US" dirty="0">
                <a:solidFill>
                  <a:schemeClr val="tx1">
                    <a:lumMod val="85000"/>
                    <a:lumOff val="15000"/>
                  </a:schemeClr>
                </a:solidFill>
              </a:rPr>
              <a:t>	</a:t>
            </a:r>
            <a:r>
              <a:rPr lang="en-US" i="1" dirty="0">
                <a:solidFill>
                  <a:schemeClr val="tx1">
                    <a:lumMod val="85000"/>
                    <a:lumOff val="15000"/>
                  </a:schemeClr>
                </a:solidFill>
              </a:rPr>
              <a:t>OR</a:t>
            </a:r>
          </a:p>
          <a:p>
            <a:pPr lvl="1"/>
            <a:r>
              <a:rPr lang="en-US" dirty="0">
                <a:solidFill>
                  <a:schemeClr val="tx1">
                    <a:lumMod val="85000"/>
                    <a:lumOff val="15000"/>
                  </a:schemeClr>
                </a:solidFill>
              </a:rPr>
              <a:t>Craniotomy</a:t>
            </a:r>
          </a:p>
          <a:p>
            <a:pPr lvl="1"/>
            <a:endParaRPr lang="en-US" dirty="0">
              <a:solidFill>
                <a:schemeClr val="tx1">
                  <a:lumMod val="85000"/>
                  <a:lumOff val="15000"/>
                </a:schemeClr>
              </a:solidFill>
            </a:endParaRPr>
          </a:p>
          <a:p>
            <a:pPr lvl="1"/>
            <a:r>
              <a:rPr lang="en-US" sz="2400" dirty="0">
                <a:solidFill>
                  <a:schemeClr val="tx1">
                    <a:lumMod val="85000"/>
                    <a:lumOff val="15000"/>
                  </a:schemeClr>
                </a:solidFill>
              </a:rPr>
              <a:t>Please Note: Subdural Evacuating Port System (SEPS) is not an option for conventional surgery</a:t>
            </a:r>
            <a:endParaRPr lang="en-US" b="1" dirty="0"/>
          </a:p>
        </p:txBody>
      </p:sp>
      <p:sp>
        <p:nvSpPr>
          <p:cNvPr id="6" name="Title 1">
            <a:extLst>
              <a:ext uri="{FF2B5EF4-FFF2-40B4-BE49-F238E27FC236}">
                <a16:creationId xmlns:a16="http://schemas.microsoft.com/office/drawing/2014/main" id="{4FB48B6E-EF58-CB38-E6EB-5A82FC35F8DC}"/>
              </a:ext>
            </a:extLst>
          </p:cNvPr>
          <p:cNvSpPr txBox="1">
            <a:spLocks/>
          </p:cNvSpPr>
          <p:nvPr/>
        </p:nvSpPr>
        <p:spPr>
          <a:xfrm>
            <a:off x="338085" y="1423016"/>
            <a:ext cx="3797329" cy="3685032"/>
          </a:xfrm>
          <a:prstGeom prst="ellipse">
            <a:avLst/>
          </a:prstGeom>
          <a:solidFill>
            <a:schemeClr val="accent2">
              <a:lumMod val="75000"/>
            </a:schemeClr>
          </a:solidFill>
          <a:ln>
            <a:noFill/>
          </a:ln>
        </p:spPr>
        <p:txBody>
          <a:bodyPr vert="horz" lIns="182880" tIns="182880" rIns="182880" bIns="182880" rtlCol="0" anchor="ctr">
            <a:normAutofit/>
          </a:bodyPr>
          <a:lstStyle>
            <a:lvl1pPr algn="l" defTabSz="914400" rtl="0" eaLnBrk="1" latinLnBrk="0" hangingPunct="1">
              <a:spcBef>
                <a:spcPct val="0"/>
              </a:spcBef>
              <a:buNone/>
              <a:defRPr sz="2400" b="0" kern="1200" spc="-100" baseline="0">
                <a:solidFill>
                  <a:srgbClr val="AE3B3A"/>
                </a:solidFill>
                <a:latin typeface="Calibri" panose="020F0502020204030204" pitchFamily="34" charset="0"/>
                <a:ea typeface="+mj-ea"/>
                <a:cs typeface="Calibri" panose="020F0502020204030204" pitchFamily="34" charset="0"/>
              </a:defRPr>
            </a:lvl1pPr>
          </a:lstStyle>
          <a:p>
            <a:pPr algn="ctr"/>
            <a:r>
              <a:rPr lang="en-US" sz="2100" spc="200" dirty="0">
                <a:solidFill>
                  <a:srgbClr val="FFFFFF"/>
                </a:solidFill>
                <a:latin typeface="+mj-lt"/>
                <a:cs typeface="+mj-cs"/>
              </a:rPr>
              <a:t>Randomized to Conventional Surgery</a:t>
            </a:r>
          </a:p>
        </p:txBody>
      </p:sp>
    </p:spTree>
    <p:extLst>
      <p:ext uri="{BB962C8B-B14F-4D97-AF65-F5344CB8AC3E}">
        <p14:creationId xmlns:p14="http://schemas.microsoft.com/office/powerpoint/2010/main" val="1357023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196043" y="2969351"/>
            <a:ext cx="3501197" cy="1223298"/>
          </a:xfrm>
        </p:spPr>
        <p:txBody>
          <a:bodyPr>
            <a:noAutofit/>
          </a:bodyPr>
          <a:lstStyle/>
          <a:p>
            <a:pPr algn="ctr">
              <a:lnSpc>
                <a:spcPct val="150000"/>
              </a:lnSpc>
            </a:pPr>
            <a:r>
              <a:rPr lang="en-US" sz="3600" dirty="0"/>
              <a:t>Conventional Surgery</a:t>
            </a:r>
          </a:p>
        </p:txBody>
      </p:sp>
      <p:sp>
        <p:nvSpPr>
          <p:cNvPr id="3" name="Content Placeholder 2">
            <a:extLst>
              <a:ext uri="{FF2B5EF4-FFF2-40B4-BE49-F238E27FC236}">
                <a16:creationId xmlns:a16="http://schemas.microsoft.com/office/drawing/2014/main" id="{00B1C58B-0FE9-D320-F4D9-AD35E1D2A568}"/>
              </a:ext>
            </a:extLst>
          </p:cNvPr>
          <p:cNvSpPr>
            <a:spLocks noGrp="1"/>
          </p:cNvSpPr>
          <p:nvPr>
            <p:ph idx="1"/>
          </p:nvPr>
        </p:nvSpPr>
        <p:spPr/>
        <p:txBody>
          <a:bodyPr/>
          <a:lstStyle/>
          <a:p>
            <a:r>
              <a:rPr lang="en-US" dirty="0"/>
              <a:t>The following will be recorded on the Case Report Form: </a:t>
            </a:r>
          </a:p>
          <a:p>
            <a:pPr lvl="1"/>
            <a:r>
              <a:rPr lang="en-US" dirty="0"/>
              <a:t>Conventional surgery procedure outcome (evacuation of &gt;50% of the hematoma volume based on the 24-hour post-operative CT scan)</a:t>
            </a:r>
          </a:p>
          <a:p>
            <a:pPr lvl="1"/>
            <a:r>
              <a:rPr lang="en-US" dirty="0"/>
              <a:t>Procedure performed (craniotomy or burr hole)</a:t>
            </a:r>
          </a:p>
          <a:p>
            <a:pPr lvl="1"/>
            <a:r>
              <a:rPr lang="en-US" dirty="0"/>
              <a:t>Estimate blood loss</a:t>
            </a:r>
          </a:p>
          <a:p>
            <a:pPr lvl="1"/>
            <a:r>
              <a:rPr lang="en-US" dirty="0"/>
              <a:t>Drain location</a:t>
            </a:r>
          </a:p>
          <a:p>
            <a:pPr lvl="1"/>
            <a:r>
              <a:rPr lang="en-US" dirty="0"/>
              <a:t>Procedure Time (time of anesthesia induction to </a:t>
            </a:r>
            <a:r>
              <a:rPr lang="en-US" dirty="0" err="1"/>
              <a:t>extubation</a:t>
            </a:r>
            <a:r>
              <a:rPr lang="en-US" dirty="0"/>
              <a:t>)</a:t>
            </a:r>
          </a:p>
          <a:p>
            <a:pPr lvl="1"/>
            <a:r>
              <a:rPr lang="en-US" dirty="0"/>
              <a:t>Surgical time (skin incision to closure) </a:t>
            </a:r>
          </a:p>
        </p:txBody>
      </p:sp>
    </p:spTree>
    <p:extLst>
      <p:ext uri="{BB962C8B-B14F-4D97-AF65-F5344CB8AC3E}">
        <p14:creationId xmlns:p14="http://schemas.microsoft.com/office/powerpoint/2010/main" val="422664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CFA35C-C6CA-86A6-2D69-F7992AEB5E9D}"/>
              </a:ext>
            </a:extLst>
          </p:cNvPr>
          <p:cNvSpPr>
            <a:spLocks noGrp="1"/>
          </p:cNvSpPr>
          <p:nvPr>
            <p:ph sz="quarter" idx="4"/>
          </p:nvPr>
        </p:nvSpPr>
        <p:spPr>
          <a:xfrm>
            <a:off x="5082376" y="2165083"/>
            <a:ext cx="6886689" cy="4382366"/>
          </a:xfrm>
          <a:solidFill>
            <a:schemeClr val="accent2"/>
          </a:solidFill>
          <a:ln>
            <a:noFill/>
          </a:ln>
        </p:spPr>
        <p:style>
          <a:lnRef idx="0">
            <a:scrgbClr r="0" g="0" b="0"/>
          </a:lnRef>
          <a:fillRef idx="0">
            <a:scrgbClr r="0" g="0" b="0"/>
          </a:fillRef>
          <a:effectRef idx="0">
            <a:scrgbClr r="0" g="0" b="0"/>
          </a:effectRef>
          <a:fontRef idx="minor">
            <a:schemeClr val="lt1"/>
          </a:fontRef>
        </p:style>
        <p:txBody>
          <a:bodyPr>
            <a:noAutofit/>
          </a:bodyPr>
          <a:lstStyle/>
          <a:p>
            <a:pPr>
              <a:buClrTx/>
            </a:pPr>
            <a:r>
              <a:rPr lang="en-US" sz="2000" dirty="0">
                <a:solidFill>
                  <a:schemeClr val="tx1"/>
                </a:solidFill>
              </a:rPr>
              <a:t>Lab Work (Creatinine)</a:t>
            </a:r>
          </a:p>
          <a:p>
            <a:pPr>
              <a:buClrTx/>
            </a:pPr>
            <a:r>
              <a:rPr lang="en-US" sz="2000" dirty="0">
                <a:solidFill>
                  <a:schemeClr val="tx1"/>
                </a:solidFill>
              </a:rPr>
              <a:t>Head CT without Contrast (48hrs,90d,180d)</a:t>
            </a:r>
          </a:p>
          <a:p>
            <a:pPr>
              <a:buClrTx/>
            </a:pPr>
            <a:r>
              <a:rPr lang="en-GB" sz="2000" dirty="0">
                <a:solidFill>
                  <a:schemeClr val="tx1"/>
                </a:solidFill>
                <a:ea typeface="Calibri" panose="020F0502020204030204" pitchFamily="34" charset="0"/>
              </a:rPr>
              <a:t>A</a:t>
            </a: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and SAE Monitoring</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buClrTx/>
            </a:pPr>
            <a:r>
              <a:rPr lang="en-US" sz="2000" dirty="0">
                <a:solidFill>
                  <a:schemeClr val="tx1"/>
                </a:solidFill>
              </a:rPr>
              <a:t>Clinical Scale Assessments:</a:t>
            </a:r>
          </a:p>
          <a:p>
            <a:pPr marL="457200" indent="-457200">
              <a:buClrTx/>
              <a:buFont typeface="+mj-lt"/>
              <a:buAutoNum type="arabicPeriod"/>
            </a:pPr>
            <a:r>
              <a:rPr lang="en-US" sz="2000" dirty="0" err="1">
                <a:solidFill>
                  <a:schemeClr val="tx1"/>
                </a:solidFill>
              </a:rPr>
              <a:t>Markwalder</a:t>
            </a:r>
            <a:r>
              <a:rPr lang="en-US" sz="2000" dirty="0">
                <a:solidFill>
                  <a:schemeClr val="tx1"/>
                </a:solidFill>
              </a:rPr>
              <a:t> Scale</a:t>
            </a:r>
          </a:p>
          <a:p>
            <a:pPr marL="457200" indent="-457200">
              <a:buClrTx/>
              <a:buFont typeface="+mj-lt"/>
              <a:buAutoNum type="arabicPeriod"/>
            </a:pPr>
            <a:r>
              <a:rPr lang="en-US" sz="2000" dirty="0">
                <a:solidFill>
                  <a:schemeClr val="tx1"/>
                </a:solidFill>
              </a:rPr>
              <a:t>MRC</a:t>
            </a:r>
          </a:p>
          <a:p>
            <a:pPr marL="457200" indent="-457200">
              <a:buClrTx/>
              <a:buFont typeface="+mj-lt"/>
              <a:buAutoNum type="arabicPeriod"/>
            </a:pPr>
            <a:r>
              <a:rPr lang="en-US" sz="2000" dirty="0">
                <a:solidFill>
                  <a:schemeClr val="tx1"/>
                </a:solidFill>
              </a:rPr>
              <a:t>TUG</a:t>
            </a:r>
          </a:p>
          <a:p>
            <a:pPr marL="457200" indent="-457200">
              <a:buClrTx/>
              <a:buFont typeface="+mj-lt"/>
              <a:buAutoNum type="arabicPeriod"/>
            </a:pPr>
            <a:r>
              <a:rPr lang="en-US" sz="2000" dirty="0">
                <a:solidFill>
                  <a:schemeClr val="tx1"/>
                </a:solidFill>
              </a:rPr>
              <a:t>ASR</a:t>
            </a:r>
          </a:p>
          <a:p>
            <a:pPr marL="457200" indent="-457200">
              <a:buClrTx/>
              <a:buFont typeface="+mj-lt"/>
              <a:buAutoNum type="arabicPeriod"/>
            </a:pPr>
            <a:r>
              <a:rPr lang="en-US" sz="2000" dirty="0" err="1">
                <a:solidFill>
                  <a:schemeClr val="tx1"/>
                </a:solidFill>
              </a:rPr>
              <a:t>mRS</a:t>
            </a:r>
            <a:endParaRPr lang="en-US" sz="2000" dirty="0">
              <a:solidFill>
                <a:schemeClr val="tx1"/>
              </a:solidFill>
            </a:endParaRPr>
          </a:p>
          <a:p>
            <a:pPr marL="274320" marR="0" indent="-457200" algn="l">
              <a:lnSpc>
                <a:spcPct val="107000"/>
              </a:lnSpc>
              <a:spcBef>
                <a:spcPts val="0"/>
              </a:spcBef>
              <a:spcAft>
                <a:spcPts val="0"/>
              </a:spcAft>
              <a:buClrTx/>
              <a:buFont typeface="+mj-lt"/>
              <a:buAutoNum type="arabicPeriod"/>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EQ-5D-5L</a:t>
            </a:r>
          </a:p>
          <a:p>
            <a:pPr marL="274320" marR="0" indent="-457200" algn="l">
              <a:lnSpc>
                <a:spcPct val="107000"/>
              </a:lnSpc>
              <a:spcBef>
                <a:spcPts val="0"/>
              </a:spcBef>
              <a:spcAft>
                <a:spcPts val="0"/>
              </a:spcAft>
              <a:buClrTx/>
              <a:buFont typeface="+mj-lt"/>
              <a:buAutoNum type="arabicPeriod"/>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t-MOCA</a:t>
            </a:r>
          </a:p>
          <a:p>
            <a:pPr marL="274320" marR="0" indent="-457200" algn="l">
              <a:lnSpc>
                <a:spcPct val="107000"/>
              </a:lnSpc>
              <a:spcBef>
                <a:spcPts val="0"/>
              </a:spcBef>
              <a:spcAft>
                <a:spcPts val="0"/>
              </a:spcAft>
              <a:buClrTx/>
              <a:buFont typeface="+mj-lt"/>
              <a:buAutoNum type="arabicPeriod"/>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HIT-6</a:t>
            </a:r>
          </a:p>
        </p:txBody>
      </p:sp>
      <p:sp>
        <p:nvSpPr>
          <p:cNvPr id="2" name="Title 1">
            <a:extLst>
              <a:ext uri="{FF2B5EF4-FFF2-40B4-BE49-F238E27FC236}">
                <a16:creationId xmlns:a16="http://schemas.microsoft.com/office/drawing/2014/main" id="{97CC8E04-1123-50EB-DEFB-4B04A15A9FCD}"/>
              </a:ext>
            </a:extLst>
          </p:cNvPr>
          <p:cNvSpPr>
            <a:spLocks noGrp="1"/>
          </p:cNvSpPr>
          <p:nvPr>
            <p:ph type="title"/>
          </p:nvPr>
        </p:nvSpPr>
        <p:spPr>
          <a:xfrm>
            <a:off x="558134" y="139121"/>
            <a:ext cx="10972800" cy="990600"/>
          </a:xfrm>
        </p:spPr>
        <p:txBody>
          <a:bodyPr>
            <a:normAutofit/>
          </a:bodyPr>
          <a:lstStyle/>
          <a:p>
            <a:pPr algn="ctr"/>
            <a:r>
              <a:rPr lang="en-US" dirty="0"/>
              <a:t>Assessment of Subjects</a:t>
            </a:r>
          </a:p>
        </p:txBody>
      </p:sp>
      <p:sp>
        <p:nvSpPr>
          <p:cNvPr id="3" name="Text Placeholder 2">
            <a:extLst>
              <a:ext uri="{FF2B5EF4-FFF2-40B4-BE49-F238E27FC236}">
                <a16:creationId xmlns:a16="http://schemas.microsoft.com/office/drawing/2014/main" id="{CFCDA11F-0232-AC58-0D28-BFF6E6C0F393}"/>
              </a:ext>
            </a:extLst>
          </p:cNvPr>
          <p:cNvSpPr>
            <a:spLocks noGrp="1"/>
          </p:cNvSpPr>
          <p:nvPr>
            <p:ph type="body" idx="1"/>
          </p:nvPr>
        </p:nvSpPr>
        <p:spPr>
          <a:xfrm>
            <a:off x="327226" y="1490153"/>
            <a:ext cx="4658842" cy="547812"/>
          </a:xfrm>
          <a:ln>
            <a:solidFill>
              <a:schemeClr val="accent2">
                <a:lumMod val="60000"/>
                <a:lumOff val="40000"/>
              </a:schemeClr>
            </a:solidFill>
            <a:prstDash val="sysDot"/>
          </a:ln>
        </p:spPr>
        <p:txBody>
          <a:bodyPr>
            <a:noAutofit/>
          </a:bodyPr>
          <a:lstStyle/>
          <a:p>
            <a:r>
              <a:rPr lang="en-US" sz="2400" dirty="0"/>
              <a:t>Before Randomization Assessments</a:t>
            </a:r>
          </a:p>
        </p:txBody>
      </p:sp>
      <p:sp>
        <p:nvSpPr>
          <p:cNvPr id="4" name="Content Placeholder 3">
            <a:extLst>
              <a:ext uri="{FF2B5EF4-FFF2-40B4-BE49-F238E27FC236}">
                <a16:creationId xmlns:a16="http://schemas.microsoft.com/office/drawing/2014/main" id="{2D0661F5-D8B1-C26B-AEB5-30D08625D6FF}"/>
              </a:ext>
            </a:extLst>
          </p:cNvPr>
          <p:cNvSpPr>
            <a:spLocks noGrp="1"/>
          </p:cNvSpPr>
          <p:nvPr>
            <p:ph sz="half" idx="2"/>
          </p:nvPr>
        </p:nvSpPr>
        <p:spPr>
          <a:xfrm>
            <a:off x="327226" y="2165084"/>
            <a:ext cx="4658843" cy="4382366"/>
          </a:xfrm>
          <a:solidFill>
            <a:schemeClr val="accent2"/>
          </a:solidFill>
          <a:ln>
            <a:noFill/>
          </a:ln>
        </p:spPr>
        <p:style>
          <a:lnRef idx="0">
            <a:scrgbClr r="0" g="0" b="0"/>
          </a:lnRef>
          <a:fillRef idx="0">
            <a:scrgbClr r="0" g="0" b="0"/>
          </a:fillRef>
          <a:effectRef idx="0">
            <a:scrgbClr r="0" g="0" b="0"/>
          </a:effectRef>
          <a:fontRef idx="minor">
            <a:schemeClr val="lt1"/>
          </a:fontRef>
        </p:style>
        <p:txBody>
          <a:bodyPr>
            <a:noAutofit/>
          </a:bodyPr>
          <a:lstStyle/>
          <a:p>
            <a:pPr>
              <a:buClrTx/>
            </a:pPr>
            <a:r>
              <a:rPr lang="en-US" dirty="0">
                <a:solidFill>
                  <a:schemeClr val="tx1"/>
                </a:solidFill>
              </a:rPr>
              <a:t>Demographics</a:t>
            </a:r>
          </a:p>
          <a:p>
            <a:pPr>
              <a:buClrTx/>
            </a:pPr>
            <a:r>
              <a:rPr lang="en-US" dirty="0">
                <a:solidFill>
                  <a:schemeClr val="tx1"/>
                </a:solidFill>
              </a:rPr>
              <a:t>Medical History</a:t>
            </a:r>
          </a:p>
          <a:p>
            <a:pPr>
              <a:buClrTx/>
            </a:pPr>
            <a:r>
              <a:rPr lang="en-US" dirty="0">
                <a:solidFill>
                  <a:schemeClr val="tx1"/>
                </a:solidFill>
              </a:rPr>
              <a:t>Review of Medications</a:t>
            </a:r>
          </a:p>
          <a:p>
            <a:pPr>
              <a:buClrTx/>
            </a:pPr>
            <a:r>
              <a:rPr lang="en-GB"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Informed Consent</a:t>
            </a:r>
            <a:endParaRPr lang="en-US" dirty="0">
              <a:solidFill>
                <a:schemeClr val="tx1"/>
              </a:solidFill>
            </a:endParaRPr>
          </a:p>
          <a:p>
            <a:pPr>
              <a:buClrTx/>
            </a:pPr>
            <a:r>
              <a:rPr lang="en-US" dirty="0">
                <a:solidFill>
                  <a:schemeClr val="tx1"/>
                </a:solidFill>
              </a:rPr>
              <a:t>Screening Lab Work</a:t>
            </a:r>
          </a:p>
          <a:p>
            <a:pPr>
              <a:buClrTx/>
            </a:pPr>
            <a:r>
              <a:rPr lang="en-US" dirty="0">
                <a:solidFill>
                  <a:schemeClr val="tx1"/>
                </a:solidFill>
              </a:rPr>
              <a:t>Baseline Clinical Scale Assessments</a:t>
            </a:r>
          </a:p>
          <a:p>
            <a:pPr>
              <a:buClrTx/>
            </a:pPr>
            <a:r>
              <a:rPr lang="en-US" dirty="0">
                <a:solidFill>
                  <a:schemeClr val="tx1"/>
                </a:solidFill>
              </a:rPr>
              <a:t>Head CT without Contrast</a:t>
            </a:r>
          </a:p>
        </p:txBody>
      </p:sp>
      <p:sp>
        <p:nvSpPr>
          <p:cNvPr id="5" name="Text Placeholder 4">
            <a:extLst>
              <a:ext uri="{FF2B5EF4-FFF2-40B4-BE49-F238E27FC236}">
                <a16:creationId xmlns:a16="http://schemas.microsoft.com/office/drawing/2014/main" id="{96808FE8-11E2-BBCF-011E-D225953B1570}"/>
              </a:ext>
            </a:extLst>
          </p:cNvPr>
          <p:cNvSpPr>
            <a:spLocks noGrp="1"/>
          </p:cNvSpPr>
          <p:nvPr>
            <p:ph type="body" sz="quarter" idx="3"/>
          </p:nvPr>
        </p:nvSpPr>
        <p:spPr>
          <a:xfrm>
            <a:off x="5128368" y="1490153"/>
            <a:ext cx="6794707" cy="547811"/>
          </a:xfrm>
          <a:ln>
            <a:solidFill>
              <a:schemeClr val="accent2">
                <a:lumMod val="60000"/>
                <a:lumOff val="40000"/>
              </a:schemeClr>
            </a:solidFill>
            <a:prstDash val="sysDot"/>
          </a:ln>
        </p:spPr>
        <p:txBody>
          <a:bodyPr>
            <a:normAutofit/>
          </a:bodyPr>
          <a:lstStyle/>
          <a:p>
            <a:r>
              <a:rPr lang="en-US" sz="2400" dirty="0"/>
              <a:t>After Randomization Assessments</a:t>
            </a:r>
          </a:p>
        </p:txBody>
      </p:sp>
      <p:sp>
        <p:nvSpPr>
          <p:cNvPr id="7" name="TextBox 6">
            <a:extLst>
              <a:ext uri="{FF2B5EF4-FFF2-40B4-BE49-F238E27FC236}">
                <a16:creationId xmlns:a16="http://schemas.microsoft.com/office/drawing/2014/main" id="{9A99AFB2-D0A1-0863-B48E-245482347BC6}"/>
              </a:ext>
            </a:extLst>
          </p:cNvPr>
          <p:cNvSpPr txBox="1"/>
          <p:nvPr/>
        </p:nvSpPr>
        <p:spPr>
          <a:xfrm>
            <a:off x="7854428" y="4756929"/>
            <a:ext cx="4010346" cy="1631216"/>
          </a:xfrm>
          <a:prstGeom prst="rect">
            <a:avLst/>
          </a:prstGeom>
          <a:noFill/>
          <a:ln>
            <a:solidFill>
              <a:schemeClr val="tx1"/>
            </a:solidFill>
            <a:prstDash val="sysDash"/>
          </a:ln>
        </p:spPr>
        <p:txBody>
          <a:bodyPr wrap="square" rtlCol="0">
            <a:spAutoFi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MRC, TUG, and ASR will be performed by trained study team members not directly performing the surgical, endovascular, or medical treatment </a:t>
            </a:r>
          </a:p>
        </p:txBody>
      </p:sp>
    </p:spTree>
    <p:extLst>
      <p:ext uri="{BB962C8B-B14F-4D97-AF65-F5344CB8AC3E}">
        <p14:creationId xmlns:p14="http://schemas.microsoft.com/office/powerpoint/2010/main" val="1740792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CFA35C-C6CA-86A6-2D69-F7992AEB5E9D}"/>
              </a:ext>
            </a:extLst>
          </p:cNvPr>
          <p:cNvSpPr>
            <a:spLocks noGrp="1"/>
          </p:cNvSpPr>
          <p:nvPr>
            <p:ph sz="quarter" idx="4"/>
          </p:nvPr>
        </p:nvSpPr>
        <p:spPr>
          <a:xfrm>
            <a:off x="3999341" y="2578611"/>
            <a:ext cx="3471133" cy="3986089"/>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a:bodyPr>
          <a:lstStyle/>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a:solidFill>
                  <a:schemeClr val="tx1"/>
                </a:solidFill>
                <a:effectLst/>
                <a:ea typeface="Calibri" panose="020F0502020204030204" pitchFamily="34" charset="0"/>
              </a:rPr>
              <a:t>Medications</a:t>
            </a:r>
          </a:p>
          <a:p>
            <a:pPr marL="342900" indent="-342900">
              <a:lnSpc>
                <a:spcPct val="107000"/>
              </a:lnSpc>
              <a:spcBef>
                <a:spcPts val="0"/>
              </a:spcBef>
              <a:buClrTx/>
              <a:buFont typeface="Symbol" panose="05050102010706020507" pitchFamily="18" charset="2"/>
              <a:buChar char=""/>
              <a:tabLst>
                <a:tab pos="457200" algn="l"/>
              </a:tabLst>
            </a:pPr>
            <a:r>
              <a:rPr lang="en-US" dirty="0">
                <a:solidFill>
                  <a:schemeClr val="tx1"/>
                </a:solidFill>
                <a:ea typeface="Calibri" panose="020F0502020204030204" pitchFamily="34" charset="0"/>
              </a:rPr>
              <a:t>MRC</a:t>
            </a:r>
          </a:p>
          <a:p>
            <a:pPr marL="342900" indent="-342900">
              <a:lnSpc>
                <a:spcPct val="107000"/>
              </a:lnSpc>
              <a:spcBef>
                <a:spcPts val="0"/>
              </a:spcBef>
              <a:buClrTx/>
              <a:buFont typeface="Symbol" panose="05050102010706020507" pitchFamily="18" charset="2"/>
              <a:buChar char=""/>
              <a:tabLst>
                <a:tab pos="457200" algn="l"/>
              </a:tabLst>
            </a:pPr>
            <a:r>
              <a:rPr lang="en-US" dirty="0" err="1">
                <a:solidFill>
                  <a:schemeClr val="tx1"/>
                </a:solidFill>
                <a:ea typeface="Calibri" panose="020F0502020204030204" pitchFamily="34" charset="0"/>
              </a:rPr>
              <a:t>Markwalder</a:t>
            </a:r>
            <a:r>
              <a:rPr lang="en-US" dirty="0">
                <a:solidFill>
                  <a:schemeClr val="tx1"/>
                </a:solidFill>
                <a:ea typeface="Calibri" panose="020F0502020204030204" pitchFamily="34" charset="0"/>
              </a:rPr>
              <a:t> Scale</a:t>
            </a:r>
            <a:endParaRPr lang="en-US" sz="24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2400" dirty="0">
                <a:solidFill>
                  <a:schemeClr val="tx1"/>
                </a:solidFill>
                <a:effectLst/>
                <a:ea typeface="Calibri" panose="020F0502020204030204" pitchFamily="34" charset="0"/>
              </a:rPr>
              <a:t>AE/SAE Monitoring</a:t>
            </a:r>
          </a:p>
        </p:txBody>
      </p:sp>
      <p:sp>
        <p:nvSpPr>
          <p:cNvPr id="2" name="Title 1">
            <a:extLst>
              <a:ext uri="{FF2B5EF4-FFF2-40B4-BE49-F238E27FC236}">
                <a16:creationId xmlns:a16="http://schemas.microsoft.com/office/drawing/2014/main" id="{97CC8E04-1123-50EB-DEFB-4B04A15A9FCD}"/>
              </a:ext>
            </a:extLst>
          </p:cNvPr>
          <p:cNvSpPr>
            <a:spLocks noGrp="1"/>
          </p:cNvSpPr>
          <p:nvPr>
            <p:ph type="title"/>
          </p:nvPr>
        </p:nvSpPr>
        <p:spPr>
          <a:xfrm>
            <a:off x="327226" y="424379"/>
            <a:ext cx="10543973" cy="990600"/>
          </a:xfrm>
        </p:spPr>
        <p:txBody>
          <a:bodyPr>
            <a:normAutofit/>
          </a:bodyPr>
          <a:lstStyle/>
          <a:p>
            <a:pPr algn="ctr"/>
            <a:r>
              <a:rPr lang="en-US" dirty="0"/>
              <a:t>Assessment of Subjects After Randomization</a:t>
            </a:r>
          </a:p>
        </p:txBody>
      </p:sp>
      <p:sp>
        <p:nvSpPr>
          <p:cNvPr id="3" name="Text Placeholder 2">
            <a:extLst>
              <a:ext uri="{FF2B5EF4-FFF2-40B4-BE49-F238E27FC236}">
                <a16:creationId xmlns:a16="http://schemas.microsoft.com/office/drawing/2014/main" id="{CFCDA11F-0232-AC58-0D28-BFF6E6C0F393}"/>
              </a:ext>
            </a:extLst>
          </p:cNvPr>
          <p:cNvSpPr>
            <a:spLocks noGrp="1"/>
          </p:cNvSpPr>
          <p:nvPr>
            <p:ph type="body" idx="1"/>
          </p:nvPr>
        </p:nvSpPr>
        <p:spPr>
          <a:xfrm>
            <a:off x="327227" y="1814287"/>
            <a:ext cx="3373915" cy="687884"/>
          </a:xfrm>
          <a:ln>
            <a:solidFill>
              <a:schemeClr val="accent2">
                <a:lumMod val="60000"/>
                <a:lumOff val="40000"/>
              </a:schemeClr>
            </a:solidFill>
            <a:prstDash val="sysDot"/>
          </a:ln>
        </p:spPr>
        <p:txBody>
          <a:bodyPr>
            <a:noAutofit/>
          </a:bodyPr>
          <a:lstStyle/>
          <a:p>
            <a:r>
              <a:rPr lang="en-US" sz="2400" dirty="0">
                <a:effectLst/>
                <a:ea typeface="Calibri" panose="020F0502020204030204" pitchFamily="34" charset="0"/>
              </a:rPr>
              <a:t>24-72hrs </a:t>
            </a:r>
            <a:r>
              <a:rPr lang="en-US" sz="2400" dirty="0">
                <a:ea typeface="Calibri" panose="020F0502020204030204" pitchFamily="34" charset="0"/>
              </a:rPr>
              <a:t>A</a:t>
            </a:r>
            <a:r>
              <a:rPr lang="en-US" sz="2400" dirty="0">
                <a:effectLst/>
                <a:ea typeface="Calibri" panose="020F0502020204030204" pitchFamily="34" charset="0"/>
              </a:rPr>
              <a:t>fter Randomization</a:t>
            </a:r>
            <a:endParaRPr lang="en-US" sz="2400" dirty="0">
              <a:ea typeface="Calibri" panose="020F0502020204030204" pitchFamily="34" charset="0"/>
            </a:endParaRPr>
          </a:p>
        </p:txBody>
      </p:sp>
      <p:sp>
        <p:nvSpPr>
          <p:cNvPr id="4" name="Content Placeholder 3">
            <a:extLst>
              <a:ext uri="{FF2B5EF4-FFF2-40B4-BE49-F238E27FC236}">
                <a16:creationId xmlns:a16="http://schemas.microsoft.com/office/drawing/2014/main" id="{2D0661F5-D8B1-C26B-AEB5-30D08625D6FF}"/>
              </a:ext>
            </a:extLst>
          </p:cNvPr>
          <p:cNvSpPr>
            <a:spLocks noGrp="1"/>
          </p:cNvSpPr>
          <p:nvPr>
            <p:ph sz="half" idx="2"/>
          </p:nvPr>
        </p:nvSpPr>
        <p:spPr>
          <a:xfrm>
            <a:off x="327226" y="2566562"/>
            <a:ext cx="3373917" cy="3998139"/>
          </a:xfrm>
          <a:solidFill>
            <a:schemeClr val="accent2"/>
          </a:solidFill>
          <a:ln>
            <a:noFill/>
          </a:ln>
        </p:spPr>
        <p:style>
          <a:lnRef idx="0">
            <a:scrgbClr r="0" g="0" b="0"/>
          </a:lnRef>
          <a:fillRef idx="0">
            <a:scrgbClr r="0" g="0" b="0"/>
          </a:fillRef>
          <a:effectRef idx="0">
            <a:scrgbClr r="0" g="0" b="0"/>
          </a:effectRef>
          <a:fontRef idx="minor">
            <a:schemeClr val="lt1"/>
          </a:fontRef>
        </p:style>
        <p:txBody>
          <a:bodyPr>
            <a:noAutofit/>
          </a:bodyPr>
          <a:lstStyle/>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a:solidFill>
                  <a:schemeClr val="tx1"/>
                </a:solidFill>
                <a:effectLst/>
                <a:ea typeface="Calibri" panose="020F0502020204030204" pitchFamily="34" charset="0"/>
              </a:rPr>
              <a:t>Medications</a:t>
            </a:r>
          </a:p>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a:solidFill>
                  <a:schemeClr val="tx1"/>
                </a:solidFill>
                <a:effectLst/>
                <a:ea typeface="Calibri" panose="020F0502020204030204" pitchFamily="34" charset="0"/>
              </a:rPr>
              <a:t>Serum creatinine</a:t>
            </a:r>
          </a:p>
          <a:p>
            <a:pPr marL="342900" indent="-342900">
              <a:lnSpc>
                <a:spcPct val="107000"/>
              </a:lnSpc>
              <a:spcBef>
                <a:spcPts val="0"/>
              </a:spcBef>
              <a:buClrTx/>
              <a:buFont typeface="Symbol" panose="05050102010706020507" pitchFamily="18" charset="2"/>
              <a:buChar char=""/>
              <a:tabLst>
                <a:tab pos="457200" algn="l"/>
              </a:tabLst>
            </a:pPr>
            <a:r>
              <a:rPr lang="en-US" dirty="0">
                <a:solidFill>
                  <a:schemeClr val="tx1"/>
                </a:solidFill>
                <a:ea typeface="Calibri" panose="020F0502020204030204" pitchFamily="34" charset="0"/>
              </a:rPr>
              <a:t>MRC</a:t>
            </a:r>
          </a:p>
          <a:p>
            <a:pPr marL="342900" indent="-342900">
              <a:lnSpc>
                <a:spcPct val="107000"/>
              </a:lnSpc>
              <a:spcBef>
                <a:spcPts val="0"/>
              </a:spcBef>
              <a:buClrTx/>
              <a:buFont typeface="Symbol" panose="05050102010706020507" pitchFamily="18" charset="2"/>
              <a:buChar char=""/>
              <a:tabLst>
                <a:tab pos="457200" algn="l"/>
              </a:tabLst>
            </a:pPr>
            <a:r>
              <a:rPr lang="en-US" dirty="0" err="1">
                <a:solidFill>
                  <a:schemeClr val="tx1"/>
                </a:solidFill>
                <a:ea typeface="Calibri" panose="020F0502020204030204" pitchFamily="34" charset="0"/>
              </a:rPr>
              <a:t>Markwalder</a:t>
            </a:r>
            <a:r>
              <a:rPr lang="en-US" dirty="0">
                <a:solidFill>
                  <a:schemeClr val="tx1"/>
                </a:solidFill>
                <a:ea typeface="Calibri" panose="020F0502020204030204" pitchFamily="34" charset="0"/>
              </a:rPr>
              <a:t> Scale</a:t>
            </a:r>
            <a:endParaRPr lang="en-US" sz="24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a:solidFill>
                  <a:schemeClr val="tx1"/>
                </a:solidFill>
                <a:effectLst/>
                <a:ea typeface="Calibri" panose="020F0502020204030204" pitchFamily="34" charset="0"/>
              </a:rPr>
              <a:t>Head CT without contrast (within 24 hours after conventional surgery or MMAE treatment)</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2400" dirty="0">
                <a:solidFill>
                  <a:schemeClr val="tx1"/>
                </a:solidFill>
                <a:effectLst/>
                <a:ea typeface="Calibri" panose="020F0502020204030204" pitchFamily="34" charset="0"/>
              </a:rPr>
              <a:t>AE/SAE Monitoring</a:t>
            </a:r>
          </a:p>
        </p:txBody>
      </p:sp>
      <p:sp>
        <p:nvSpPr>
          <p:cNvPr id="15" name="Content Placeholder 5">
            <a:extLst>
              <a:ext uri="{FF2B5EF4-FFF2-40B4-BE49-F238E27FC236}">
                <a16:creationId xmlns:a16="http://schemas.microsoft.com/office/drawing/2014/main" id="{83AC353F-FAE6-1118-3679-76F8A490A723}"/>
              </a:ext>
            </a:extLst>
          </p:cNvPr>
          <p:cNvSpPr txBox="1">
            <a:spLocks/>
          </p:cNvSpPr>
          <p:nvPr/>
        </p:nvSpPr>
        <p:spPr>
          <a:xfrm>
            <a:off x="7779656" y="2578612"/>
            <a:ext cx="3091543" cy="398608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a:buClrTx/>
            </a:pPr>
            <a:r>
              <a:rPr lang="en-US" dirty="0"/>
              <a:t>Medications</a:t>
            </a:r>
          </a:p>
          <a:p>
            <a:pPr>
              <a:lnSpc>
                <a:spcPct val="107000"/>
              </a:lnSpc>
              <a:spcBef>
                <a:spcPts val="0"/>
              </a:spcBef>
              <a:buClrTx/>
              <a:tabLst>
                <a:tab pos="457200" algn="l"/>
              </a:tabLst>
            </a:pPr>
            <a:r>
              <a:rPr lang="en-US" dirty="0">
                <a:ea typeface="Calibri" panose="020F0502020204030204" pitchFamily="34" charset="0"/>
              </a:rPr>
              <a:t>MRC</a:t>
            </a:r>
          </a:p>
          <a:p>
            <a:pPr>
              <a:lnSpc>
                <a:spcPct val="107000"/>
              </a:lnSpc>
              <a:spcBef>
                <a:spcPts val="0"/>
              </a:spcBef>
              <a:buClrTx/>
              <a:tabLst>
                <a:tab pos="457200" algn="l"/>
              </a:tabLst>
            </a:pPr>
            <a:r>
              <a:rPr lang="en-US" dirty="0" err="1">
                <a:ea typeface="Calibri" panose="020F0502020204030204" pitchFamily="34" charset="0"/>
              </a:rPr>
              <a:t>Markwalder</a:t>
            </a:r>
            <a:r>
              <a:rPr lang="en-US" dirty="0">
                <a:ea typeface="Calibri" panose="020F0502020204030204" pitchFamily="34" charset="0"/>
              </a:rPr>
              <a:t> Scale</a:t>
            </a:r>
            <a:endParaRPr lang="en-US" dirty="0"/>
          </a:p>
          <a:p>
            <a:pPr>
              <a:buClrTx/>
            </a:pPr>
            <a:r>
              <a:rPr lang="en-US" dirty="0"/>
              <a:t> AE/SAE Monitoring</a:t>
            </a:r>
          </a:p>
          <a:p>
            <a:endParaRPr lang="en-US" dirty="0">
              <a:solidFill>
                <a:schemeClr val="bg1"/>
              </a:solidFill>
            </a:endParaRPr>
          </a:p>
        </p:txBody>
      </p:sp>
      <p:sp>
        <p:nvSpPr>
          <p:cNvPr id="11" name="Text Placeholder 2">
            <a:extLst>
              <a:ext uri="{FF2B5EF4-FFF2-40B4-BE49-F238E27FC236}">
                <a16:creationId xmlns:a16="http://schemas.microsoft.com/office/drawing/2014/main" id="{1B095EA9-358F-755A-98E0-521ADF5D709A}"/>
              </a:ext>
            </a:extLst>
          </p:cNvPr>
          <p:cNvSpPr txBox="1">
            <a:spLocks/>
          </p:cNvSpPr>
          <p:nvPr/>
        </p:nvSpPr>
        <p:spPr>
          <a:xfrm>
            <a:off x="7779656" y="1814287"/>
            <a:ext cx="3091543" cy="699933"/>
          </a:xfrm>
          <a:prstGeom prst="rect">
            <a:avLst/>
          </a:prstGeom>
          <a:noFill/>
          <a:ln w="44450" cap="flat" cmpd="sng" algn="ctr">
            <a:solidFill>
              <a:schemeClr val="accent2">
                <a:lumMod val="60000"/>
                <a:lumOff val="40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sz="2000" b="0" kern="120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ea typeface="Calibri" panose="020F0502020204030204" pitchFamily="34" charset="0"/>
              </a:rPr>
              <a:t>30±7 days After Randomization</a:t>
            </a:r>
          </a:p>
        </p:txBody>
      </p:sp>
      <p:sp>
        <p:nvSpPr>
          <p:cNvPr id="12" name="Text Placeholder 2">
            <a:extLst>
              <a:ext uri="{FF2B5EF4-FFF2-40B4-BE49-F238E27FC236}">
                <a16:creationId xmlns:a16="http://schemas.microsoft.com/office/drawing/2014/main" id="{00C606B1-7AB5-7725-772A-EB9CB801C183}"/>
              </a:ext>
            </a:extLst>
          </p:cNvPr>
          <p:cNvSpPr txBox="1">
            <a:spLocks/>
          </p:cNvSpPr>
          <p:nvPr/>
        </p:nvSpPr>
        <p:spPr>
          <a:xfrm>
            <a:off x="3999342" y="1807002"/>
            <a:ext cx="3471132" cy="695169"/>
          </a:xfrm>
          <a:prstGeom prst="rect">
            <a:avLst/>
          </a:prstGeom>
          <a:noFill/>
          <a:ln w="44450" cap="flat" cmpd="sng" algn="ctr">
            <a:solidFill>
              <a:schemeClr val="accent2">
                <a:lumMod val="60000"/>
                <a:lumOff val="40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sz="2000" b="0" kern="120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ea typeface="Calibri" panose="020F0502020204030204" pitchFamily="34" charset="0"/>
              </a:rPr>
              <a:t>7 days After Randomization</a:t>
            </a:r>
          </a:p>
        </p:txBody>
      </p:sp>
    </p:spTree>
    <p:extLst>
      <p:ext uri="{BB962C8B-B14F-4D97-AF65-F5344CB8AC3E}">
        <p14:creationId xmlns:p14="http://schemas.microsoft.com/office/powerpoint/2010/main" val="1468447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CFA35C-C6CA-86A6-2D69-F7992AEB5E9D}"/>
              </a:ext>
            </a:extLst>
          </p:cNvPr>
          <p:cNvSpPr>
            <a:spLocks noGrp="1"/>
          </p:cNvSpPr>
          <p:nvPr>
            <p:ph sz="quarter" idx="4"/>
          </p:nvPr>
        </p:nvSpPr>
        <p:spPr>
          <a:xfrm>
            <a:off x="6096000" y="2258218"/>
            <a:ext cx="4412343" cy="4376498"/>
          </a:xfrm>
          <a:solidFill>
            <a:schemeClr val="accent2"/>
          </a:solidFill>
          <a:ln>
            <a:noFill/>
          </a:ln>
        </p:spPr>
        <p:style>
          <a:lnRef idx="0">
            <a:scrgbClr r="0" g="0" b="0"/>
          </a:lnRef>
          <a:fillRef idx="0">
            <a:scrgbClr r="0" g="0" b="0"/>
          </a:fillRef>
          <a:effectRef idx="0">
            <a:scrgbClr r="0" g="0" b="0"/>
          </a:effectRef>
          <a:fontRef idx="minor">
            <a:schemeClr val="lt1"/>
          </a:fontRef>
        </p:style>
        <p:txBody>
          <a:bodyPr>
            <a:noAutofit/>
          </a:bodyPr>
          <a:lstStyle/>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dirty="0">
                <a:solidFill>
                  <a:schemeClr val="tx1"/>
                </a:solidFill>
                <a:effectLst/>
                <a:ea typeface="Calibri" panose="020F0502020204030204" pitchFamily="34" charset="0"/>
              </a:rPr>
              <a:t>Medications</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err="1">
                <a:solidFill>
                  <a:schemeClr val="tx1"/>
                </a:solidFill>
                <a:effectLst/>
                <a:ea typeface="Calibri" panose="020F0502020204030204" pitchFamily="34" charset="0"/>
              </a:rPr>
              <a:t>Markwalder</a:t>
            </a:r>
            <a:r>
              <a:rPr lang="en-US" dirty="0">
                <a:solidFill>
                  <a:schemeClr val="tx1"/>
                </a:solidFill>
                <a:effectLst/>
                <a:ea typeface="Calibri" panose="020F0502020204030204" pitchFamily="34" charset="0"/>
              </a:rPr>
              <a:t> Scale</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MRC</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Head CT without contrast</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err="1">
                <a:solidFill>
                  <a:schemeClr val="tx1"/>
                </a:solidFill>
                <a:effectLst/>
                <a:ea typeface="Calibri" panose="020F0502020204030204" pitchFamily="34" charset="0"/>
              </a:rPr>
              <a:t>mRS</a:t>
            </a:r>
            <a:endParaRPr lang="en-US"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EQ-5D-5L</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t-MOCA</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HIT-6</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TUG</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ASR</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dirty="0">
                <a:solidFill>
                  <a:schemeClr val="tx1"/>
                </a:solidFill>
                <a:effectLst/>
                <a:ea typeface="Calibri" panose="020F0502020204030204" pitchFamily="34" charset="0"/>
              </a:rPr>
              <a:t>AE/SAE Monitoring</a:t>
            </a:r>
          </a:p>
        </p:txBody>
      </p:sp>
      <p:sp>
        <p:nvSpPr>
          <p:cNvPr id="2" name="Title 1">
            <a:extLst>
              <a:ext uri="{FF2B5EF4-FFF2-40B4-BE49-F238E27FC236}">
                <a16:creationId xmlns:a16="http://schemas.microsoft.com/office/drawing/2014/main" id="{97CC8E04-1123-50EB-DEFB-4B04A15A9FCD}"/>
              </a:ext>
            </a:extLst>
          </p:cNvPr>
          <p:cNvSpPr>
            <a:spLocks noGrp="1"/>
          </p:cNvSpPr>
          <p:nvPr>
            <p:ph type="title"/>
          </p:nvPr>
        </p:nvSpPr>
        <p:spPr>
          <a:xfrm>
            <a:off x="327226" y="424379"/>
            <a:ext cx="10543973" cy="990600"/>
          </a:xfrm>
        </p:spPr>
        <p:txBody>
          <a:bodyPr>
            <a:normAutofit/>
          </a:bodyPr>
          <a:lstStyle/>
          <a:p>
            <a:pPr algn="ctr"/>
            <a:r>
              <a:rPr lang="en-US" dirty="0"/>
              <a:t>Assessment of Subjects After Randomization</a:t>
            </a:r>
          </a:p>
        </p:txBody>
      </p:sp>
      <p:sp>
        <p:nvSpPr>
          <p:cNvPr id="3" name="Text Placeholder 2">
            <a:extLst>
              <a:ext uri="{FF2B5EF4-FFF2-40B4-BE49-F238E27FC236}">
                <a16:creationId xmlns:a16="http://schemas.microsoft.com/office/drawing/2014/main" id="{CFCDA11F-0232-AC58-0D28-BFF6E6C0F393}"/>
              </a:ext>
            </a:extLst>
          </p:cNvPr>
          <p:cNvSpPr>
            <a:spLocks noGrp="1"/>
          </p:cNvSpPr>
          <p:nvPr>
            <p:ph type="body" idx="1"/>
          </p:nvPr>
        </p:nvSpPr>
        <p:spPr>
          <a:xfrm>
            <a:off x="1207556" y="1498658"/>
            <a:ext cx="4557486" cy="687884"/>
          </a:xfrm>
          <a:ln>
            <a:solidFill>
              <a:schemeClr val="accent2">
                <a:lumMod val="60000"/>
                <a:lumOff val="40000"/>
              </a:schemeClr>
            </a:solidFill>
            <a:prstDash val="sysDot"/>
          </a:ln>
        </p:spPr>
        <p:txBody>
          <a:bodyPr>
            <a:noAutofit/>
          </a:bodyPr>
          <a:lstStyle/>
          <a:p>
            <a:r>
              <a:rPr lang="en-US" sz="2400" dirty="0">
                <a:ea typeface="Calibri" panose="020F0502020204030204" pitchFamily="34" charset="0"/>
              </a:rPr>
              <a:t>90±14 days A</a:t>
            </a:r>
            <a:r>
              <a:rPr lang="en-US" sz="2400" dirty="0">
                <a:effectLst/>
                <a:ea typeface="Calibri" panose="020F0502020204030204" pitchFamily="34" charset="0"/>
              </a:rPr>
              <a:t>fter Randomization</a:t>
            </a:r>
            <a:endParaRPr lang="en-US" sz="2400" dirty="0">
              <a:ea typeface="Calibri" panose="020F0502020204030204" pitchFamily="34" charset="0"/>
            </a:endParaRPr>
          </a:p>
        </p:txBody>
      </p:sp>
      <p:sp>
        <p:nvSpPr>
          <p:cNvPr id="4" name="Content Placeholder 3">
            <a:extLst>
              <a:ext uri="{FF2B5EF4-FFF2-40B4-BE49-F238E27FC236}">
                <a16:creationId xmlns:a16="http://schemas.microsoft.com/office/drawing/2014/main" id="{2D0661F5-D8B1-C26B-AEB5-30D08625D6FF}"/>
              </a:ext>
            </a:extLst>
          </p:cNvPr>
          <p:cNvSpPr>
            <a:spLocks noGrp="1"/>
          </p:cNvSpPr>
          <p:nvPr>
            <p:ph sz="half" idx="2"/>
          </p:nvPr>
        </p:nvSpPr>
        <p:spPr>
          <a:xfrm>
            <a:off x="1228820" y="2290117"/>
            <a:ext cx="4557486" cy="4355232"/>
          </a:xfrm>
          <a:solidFill>
            <a:schemeClr val="accent2"/>
          </a:solidFill>
          <a:ln>
            <a:noFill/>
          </a:ln>
        </p:spPr>
        <p:style>
          <a:lnRef idx="0">
            <a:scrgbClr r="0" g="0" b="0"/>
          </a:lnRef>
          <a:fillRef idx="0">
            <a:scrgbClr r="0" g="0" b="0"/>
          </a:fillRef>
          <a:effectRef idx="0">
            <a:scrgbClr r="0" g="0" b="0"/>
          </a:effectRef>
          <a:fontRef idx="minor">
            <a:schemeClr val="lt1"/>
          </a:fontRef>
        </p:style>
        <p:txBody>
          <a:bodyPr>
            <a:noAutofit/>
          </a:bodyPr>
          <a:lstStyle/>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a:solidFill>
                  <a:schemeClr val="tx1"/>
                </a:solidFill>
                <a:effectLst/>
                <a:ea typeface="Calibri" panose="020F0502020204030204" pitchFamily="34" charset="0"/>
              </a:rPr>
              <a:t>Medications</a:t>
            </a:r>
          </a:p>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err="1">
                <a:solidFill>
                  <a:schemeClr val="tx1"/>
                </a:solidFill>
                <a:effectLst/>
                <a:ea typeface="Calibri" panose="020F0502020204030204" pitchFamily="34" charset="0"/>
              </a:rPr>
              <a:t>Markwalder</a:t>
            </a:r>
            <a:r>
              <a:rPr lang="en-US" sz="2400" dirty="0">
                <a:solidFill>
                  <a:schemeClr val="tx1"/>
                </a:solidFill>
                <a:effectLst/>
                <a:ea typeface="Calibri" panose="020F0502020204030204" pitchFamily="34" charset="0"/>
              </a:rPr>
              <a:t> Scale</a:t>
            </a:r>
          </a:p>
          <a:p>
            <a:pPr marL="342900" marR="0" lvl="0" indent="-342900">
              <a:lnSpc>
                <a:spcPct val="107000"/>
              </a:lnSpc>
              <a:spcBef>
                <a:spcPts val="0"/>
              </a:spcBef>
              <a:spcAft>
                <a:spcPts val="0"/>
              </a:spcAft>
              <a:buClrTx/>
              <a:buFont typeface="Symbol" panose="05050102010706020507" pitchFamily="18" charset="2"/>
              <a:buChar char=""/>
              <a:tabLst>
                <a:tab pos="457200" algn="l"/>
              </a:tabLst>
            </a:pPr>
            <a:r>
              <a:rPr lang="en-US" sz="2400" dirty="0">
                <a:solidFill>
                  <a:schemeClr val="tx1"/>
                </a:solidFill>
                <a:effectLst/>
                <a:ea typeface="Calibri" panose="020F0502020204030204" pitchFamily="34" charset="0"/>
              </a:rPr>
              <a:t>MRC</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2400" dirty="0">
                <a:solidFill>
                  <a:schemeClr val="tx1"/>
                </a:solidFill>
                <a:effectLst/>
                <a:ea typeface="Calibri" panose="020F0502020204030204" pitchFamily="34" charset="0"/>
              </a:rPr>
              <a:t>TUG</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2400" dirty="0">
                <a:solidFill>
                  <a:schemeClr val="tx1"/>
                </a:solidFill>
                <a:effectLst/>
                <a:ea typeface="Calibri" panose="020F0502020204030204" pitchFamily="34" charset="0"/>
              </a:rPr>
              <a:t>ASR</a:t>
            </a:r>
          </a:p>
          <a:p>
            <a:pPr marL="342900" indent="-342900">
              <a:lnSpc>
                <a:spcPct val="107000"/>
              </a:lnSpc>
              <a:spcBef>
                <a:spcPts val="0"/>
              </a:spcBef>
              <a:buClrTx/>
              <a:buFont typeface="Symbol" panose="05050102010706020507" pitchFamily="18" charset="2"/>
              <a:buChar char=""/>
              <a:tabLst>
                <a:tab pos="0" algn="l"/>
              </a:tabLst>
            </a:pPr>
            <a:r>
              <a:rPr lang="en-US" sz="2400" dirty="0">
                <a:solidFill>
                  <a:schemeClr val="tx1"/>
                </a:solidFill>
                <a:effectLst/>
                <a:ea typeface="Calibri" panose="020F0502020204030204" pitchFamily="34" charset="0"/>
              </a:rPr>
              <a:t>Head CT without contrast</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2400" dirty="0">
                <a:solidFill>
                  <a:schemeClr val="tx1"/>
                </a:solidFill>
                <a:effectLst/>
                <a:ea typeface="Calibri" panose="020F0502020204030204" pitchFamily="34" charset="0"/>
              </a:rPr>
              <a:t>AE/SAE Monitoring</a:t>
            </a:r>
          </a:p>
        </p:txBody>
      </p:sp>
      <p:sp>
        <p:nvSpPr>
          <p:cNvPr id="12" name="Text Placeholder 2">
            <a:extLst>
              <a:ext uri="{FF2B5EF4-FFF2-40B4-BE49-F238E27FC236}">
                <a16:creationId xmlns:a16="http://schemas.microsoft.com/office/drawing/2014/main" id="{00C606B1-7AB5-7725-772A-EB9CB801C183}"/>
              </a:ext>
            </a:extLst>
          </p:cNvPr>
          <p:cNvSpPr txBox="1">
            <a:spLocks/>
          </p:cNvSpPr>
          <p:nvPr/>
        </p:nvSpPr>
        <p:spPr>
          <a:xfrm>
            <a:off x="6106633" y="1498657"/>
            <a:ext cx="4412343" cy="695169"/>
          </a:xfrm>
          <a:prstGeom prst="rect">
            <a:avLst/>
          </a:prstGeom>
          <a:noFill/>
          <a:ln w="44450" cap="flat" cmpd="sng" algn="ctr">
            <a:solidFill>
              <a:schemeClr val="accent2">
                <a:lumMod val="60000"/>
                <a:lumOff val="40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sz="2000" b="0" kern="120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ea typeface="Calibri" panose="020F0502020204030204" pitchFamily="34" charset="0"/>
              </a:rPr>
              <a:t>180+30</a:t>
            </a:r>
            <a:r>
              <a:rPr lang="en-US" sz="2400" dirty="0">
                <a:effectLst/>
                <a:ea typeface="Calibri" panose="020F0502020204030204" pitchFamily="34" charset="0"/>
              </a:rPr>
              <a:t> days </a:t>
            </a:r>
            <a:r>
              <a:rPr lang="en-US" sz="2400" dirty="0">
                <a:ea typeface="Calibri" panose="020F0502020204030204" pitchFamily="34" charset="0"/>
              </a:rPr>
              <a:t>After Randomization</a:t>
            </a:r>
          </a:p>
        </p:txBody>
      </p:sp>
    </p:spTree>
    <p:extLst>
      <p:ext uri="{BB962C8B-B14F-4D97-AF65-F5344CB8AC3E}">
        <p14:creationId xmlns:p14="http://schemas.microsoft.com/office/powerpoint/2010/main" val="2352009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A28E-5E6C-F749-47AF-EFFC89FDC83E}"/>
              </a:ext>
            </a:extLst>
          </p:cNvPr>
          <p:cNvSpPr>
            <a:spLocks noGrp="1"/>
          </p:cNvSpPr>
          <p:nvPr>
            <p:ph type="title"/>
          </p:nvPr>
        </p:nvSpPr>
        <p:spPr>
          <a:xfrm>
            <a:off x="609600" y="212258"/>
            <a:ext cx="10972800" cy="990600"/>
          </a:xfrm>
        </p:spPr>
        <p:txBody>
          <a:bodyPr/>
          <a:lstStyle/>
          <a:p>
            <a:pPr algn="ctr"/>
            <a:r>
              <a:rPr lang="en-US" dirty="0"/>
              <a:t>Measurement of Midline Shift (MLS)</a:t>
            </a:r>
          </a:p>
        </p:txBody>
      </p:sp>
      <p:sp>
        <p:nvSpPr>
          <p:cNvPr id="3" name="Text Placeholder 2">
            <a:extLst>
              <a:ext uri="{FF2B5EF4-FFF2-40B4-BE49-F238E27FC236}">
                <a16:creationId xmlns:a16="http://schemas.microsoft.com/office/drawing/2014/main" id="{9DCD822F-696B-962E-1E15-8167EB03B1BF}"/>
              </a:ext>
            </a:extLst>
          </p:cNvPr>
          <p:cNvSpPr>
            <a:spLocks noGrp="1"/>
          </p:cNvSpPr>
          <p:nvPr>
            <p:ph type="body" idx="1"/>
          </p:nvPr>
        </p:nvSpPr>
        <p:spPr>
          <a:xfrm>
            <a:off x="609601" y="1108357"/>
            <a:ext cx="10972799" cy="734263"/>
          </a:xfrm>
        </p:spPr>
        <p:txBody>
          <a:bodyPr>
            <a:noAutofit/>
          </a:bodyPr>
          <a:lstStyle/>
          <a:p>
            <a:r>
              <a:rPr lang="en-US" dirty="0">
                <a:solidFill>
                  <a:schemeClr val="tx1"/>
                </a:solidFill>
              </a:rPr>
              <a:t>MLS will be measured in mm as the perpendicular distance from a midline structure (Septum Pellucidum) to a line drawn between the anterior and posterior attachments of the falx. Measured at level of foramen of Monroe</a:t>
            </a:r>
          </a:p>
        </p:txBody>
      </p:sp>
      <p:pic>
        <p:nvPicPr>
          <p:cNvPr id="5" name="Picture 4">
            <a:extLst>
              <a:ext uri="{FF2B5EF4-FFF2-40B4-BE49-F238E27FC236}">
                <a16:creationId xmlns:a16="http://schemas.microsoft.com/office/drawing/2014/main" id="{49D7F3C2-CB44-72B8-7911-4A360167ED25}"/>
              </a:ext>
            </a:extLst>
          </p:cNvPr>
          <p:cNvPicPr>
            <a:picLocks noChangeAspect="1"/>
          </p:cNvPicPr>
          <p:nvPr/>
        </p:nvPicPr>
        <p:blipFill>
          <a:blip r:embed="rId3"/>
          <a:stretch>
            <a:fillRect/>
          </a:stretch>
        </p:blipFill>
        <p:spPr>
          <a:xfrm>
            <a:off x="1322822" y="2086443"/>
            <a:ext cx="3351416" cy="4428657"/>
          </a:xfrm>
          <a:prstGeom prst="rect">
            <a:avLst/>
          </a:prstGeom>
        </p:spPr>
      </p:pic>
      <p:cxnSp>
        <p:nvCxnSpPr>
          <p:cNvPr id="7" name="Straight Connector 6">
            <a:extLst>
              <a:ext uri="{FF2B5EF4-FFF2-40B4-BE49-F238E27FC236}">
                <a16:creationId xmlns:a16="http://schemas.microsoft.com/office/drawing/2014/main" id="{89D35B96-0653-4E85-F618-8F5043A80381}"/>
              </a:ext>
            </a:extLst>
          </p:cNvPr>
          <p:cNvCxnSpPr>
            <a:cxnSpLocks/>
          </p:cNvCxnSpPr>
          <p:nvPr/>
        </p:nvCxnSpPr>
        <p:spPr>
          <a:xfrm>
            <a:off x="2936361" y="2501900"/>
            <a:ext cx="124339" cy="370840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F1748417-DBD5-31A1-3D84-4A942814C169}"/>
              </a:ext>
            </a:extLst>
          </p:cNvPr>
          <p:cNvCxnSpPr/>
          <p:nvPr/>
        </p:nvCxnSpPr>
        <p:spPr>
          <a:xfrm flipH="1">
            <a:off x="2936361" y="4114907"/>
            <a:ext cx="303470" cy="0"/>
          </a:xfrm>
          <a:prstGeom prst="line">
            <a:avLst/>
          </a:prstGeom>
          <a:ln w="2857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CD2B149C-0D51-9473-ACD9-E1FFBBAB1813}"/>
              </a:ext>
            </a:extLst>
          </p:cNvPr>
          <p:cNvSpPr txBox="1"/>
          <p:nvPr/>
        </p:nvSpPr>
        <p:spPr>
          <a:xfrm>
            <a:off x="2569029" y="2815771"/>
            <a:ext cx="338554" cy="369332"/>
          </a:xfrm>
          <a:prstGeom prst="rect">
            <a:avLst/>
          </a:prstGeom>
          <a:noFill/>
        </p:spPr>
        <p:txBody>
          <a:bodyPr wrap="none" rtlCol="0">
            <a:spAutoFit/>
          </a:bodyPr>
          <a:lstStyle/>
          <a:p>
            <a:r>
              <a:rPr lang="en-US" dirty="0">
                <a:solidFill>
                  <a:srgbClr val="FF0000"/>
                </a:solidFill>
              </a:rPr>
              <a:t>A</a:t>
            </a:r>
          </a:p>
        </p:txBody>
      </p:sp>
      <p:sp>
        <p:nvSpPr>
          <p:cNvPr id="16" name="TextBox 15">
            <a:extLst>
              <a:ext uri="{FF2B5EF4-FFF2-40B4-BE49-F238E27FC236}">
                <a16:creationId xmlns:a16="http://schemas.microsoft.com/office/drawing/2014/main" id="{7973EF58-2FD9-BC29-E9AA-55D3F571D634}"/>
              </a:ext>
            </a:extLst>
          </p:cNvPr>
          <p:cNvSpPr txBox="1"/>
          <p:nvPr/>
        </p:nvSpPr>
        <p:spPr>
          <a:xfrm>
            <a:off x="3060700" y="4116105"/>
            <a:ext cx="241300" cy="369332"/>
          </a:xfrm>
          <a:prstGeom prst="rect">
            <a:avLst/>
          </a:prstGeom>
          <a:noFill/>
        </p:spPr>
        <p:txBody>
          <a:bodyPr wrap="square" rtlCol="0">
            <a:spAutoFit/>
          </a:bodyPr>
          <a:lstStyle/>
          <a:p>
            <a:r>
              <a:rPr lang="en-US" dirty="0">
                <a:solidFill>
                  <a:srgbClr val="00B0F0"/>
                </a:solidFill>
              </a:rPr>
              <a:t>B</a:t>
            </a:r>
          </a:p>
        </p:txBody>
      </p:sp>
      <p:pic>
        <p:nvPicPr>
          <p:cNvPr id="17" name="Picture 16">
            <a:extLst>
              <a:ext uri="{FF2B5EF4-FFF2-40B4-BE49-F238E27FC236}">
                <a16:creationId xmlns:a16="http://schemas.microsoft.com/office/drawing/2014/main" id="{5E7F109C-2541-9C31-86D1-C4F6B287D139}"/>
              </a:ext>
            </a:extLst>
          </p:cNvPr>
          <p:cNvPicPr>
            <a:picLocks noChangeAspect="1"/>
          </p:cNvPicPr>
          <p:nvPr/>
        </p:nvPicPr>
        <p:blipFill>
          <a:blip r:embed="rId4"/>
          <a:stretch>
            <a:fillRect/>
          </a:stretch>
        </p:blipFill>
        <p:spPr>
          <a:xfrm>
            <a:off x="7048168" y="2089149"/>
            <a:ext cx="3489203" cy="4459791"/>
          </a:xfrm>
          <a:prstGeom prst="rect">
            <a:avLst/>
          </a:prstGeom>
        </p:spPr>
      </p:pic>
      <p:cxnSp>
        <p:nvCxnSpPr>
          <p:cNvPr id="19" name="Straight Connector 18">
            <a:extLst>
              <a:ext uri="{FF2B5EF4-FFF2-40B4-BE49-F238E27FC236}">
                <a16:creationId xmlns:a16="http://schemas.microsoft.com/office/drawing/2014/main" id="{D0642AA2-3290-6570-85AB-F0B53E63B2C7}"/>
              </a:ext>
            </a:extLst>
          </p:cNvPr>
          <p:cNvCxnSpPr>
            <a:cxnSpLocks/>
          </p:cNvCxnSpPr>
          <p:nvPr/>
        </p:nvCxnSpPr>
        <p:spPr>
          <a:xfrm flipH="1" flipV="1">
            <a:off x="8752114" y="2501900"/>
            <a:ext cx="87086" cy="3594100"/>
          </a:xfrm>
          <a:prstGeom prst="line">
            <a:avLst/>
          </a:prstGeom>
          <a:ln w="254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45C1CD33-BB22-C7B5-B1A7-6EE4873851FF}"/>
              </a:ext>
            </a:extLst>
          </p:cNvPr>
          <p:cNvCxnSpPr/>
          <p:nvPr/>
        </p:nvCxnSpPr>
        <p:spPr>
          <a:xfrm>
            <a:off x="8519886" y="4116105"/>
            <a:ext cx="232228" cy="0"/>
          </a:xfrm>
          <a:prstGeom prst="line">
            <a:avLst/>
          </a:prstGeom>
          <a:ln w="222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8918303A-540B-E014-0BC1-1927FCB2145C}"/>
              </a:ext>
            </a:extLst>
          </p:cNvPr>
          <p:cNvSpPr txBox="1"/>
          <p:nvPr/>
        </p:nvSpPr>
        <p:spPr>
          <a:xfrm>
            <a:off x="8839200" y="2833220"/>
            <a:ext cx="354270" cy="369332"/>
          </a:xfrm>
          <a:prstGeom prst="rect">
            <a:avLst/>
          </a:prstGeom>
          <a:noFill/>
        </p:spPr>
        <p:txBody>
          <a:bodyPr wrap="square" rtlCol="0">
            <a:spAutoFit/>
          </a:bodyPr>
          <a:lstStyle/>
          <a:p>
            <a:r>
              <a:rPr lang="en-US" dirty="0">
                <a:solidFill>
                  <a:srgbClr val="FF0000"/>
                </a:solidFill>
              </a:rPr>
              <a:t>A</a:t>
            </a:r>
          </a:p>
        </p:txBody>
      </p:sp>
      <p:sp>
        <p:nvSpPr>
          <p:cNvPr id="26" name="TextBox 25">
            <a:extLst>
              <a:ext uri="{FF2B5EF4-FFF2-40B4-BE49-F238E27FC236}">
                <a16:creationId xmlns:a16="http://schemas.microsoft.com/office/drawing/2014/main" id="{291B20F1-C576-26EF-BD7F-F63A12394EA2}"/>
              </a:ext>
            </a:extLst>
          </p:cNvPr>
          <p:cNvSpPr txBox="1"/>
          <p:nvPr/>
        </p:nvSpPr>
        <p:spPr>
          <a:xfrm>
            <a:off x="8315065" y="4209533"/>
            <a:ext cx="232228" cy="369331"/>
          </a:xfrm>
          <a:prstGeom prst="rect">
            <a:avLst/>
          </a:prstGeom>
          <a:noFill/>
        </p:spPr>
        <p:txBody>
          <a:bodyPr wrap="square" rtlCol="0">
            <a:spAutoFit/>
          </a:bodyPr>
          <a:lstStyle/>
          <a:p>
            <a:r>
              <a:rPr lang="en-US" dirty="0">
                <a:solidFill>
                  <a:srgbClr val="00B0F0"/>
                </a:solidFill>
              </a:rPr>
              <a:t>B</a:t>
            </a:r>
          </a:p>
        </p:txBody>
      </p:sp>
    </p:spTree>
    <p:extLst>
      <p:ext uri="{BB962C8B-B14F-4D97-AF65-F5344CB8AC3E}">
        <p14:creationId xmlns:p14="http://schemas.microsoft.com/office/powerpoint/2010/main" val="1237790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A28E-5E6C-F749-47AF-EFFC89FDC83E}"/>
              </a:ext>
            </a:extLst>
          </p:cNvPr>
          <p:cNvSpPr>
            <a:spLocks noGrp="1"/>
          </p:cNvSpPr>
          <p:nvPr>
            <p:ph type="title"/>
          </p:nvPr>
        </p:nvSpPr>
        <p:spPr>
          <a:xfrm>
            <a:off x="609600" y="212258"/>
            <a:ext cx="10972800" cy="990600"/>
          </a:xfrm>
        </p:spPr>
        <p:txBody>
          <a:bodyPr/>
          <a:lstStyle/>
          <a:p>
            <a:pPr algn="ctr"/>
            <a:r>
              <a:rPr lang="en-US" dirty="0"/>
              <a:t>Measurement of Hematoma Thickness</a:t>
            </a:r>
          </a:p>
        </p:txBody>
      </p:sp>
      <p:sp>
        <p:nvSpPr>
          <p:cNvPr id="3" name="Text Placeholder 2">
            <a:extLst>
              <a:ext uri="{FF2B5EF4-FFF2-40B4-BE49-F238E27FC236}">
                <a16:creationId xmlns:a16="http://schemas.microsoft.com/office/drawing/2014/main" id="{9DCD822F-696B-962E-1E15-8167EB03B1BF}"/>
              </a:ext>
            </a:extLst>
          </p:cNvPr>
          <p:cNvSpPr>
            <a:spLocks noGrp="1"/>
          </p:cNvSpPr>
          <p:nvPr>
            <p:ph type="body" idx="1"/>
          </p:nvPr>
        </p:nvSpPr>
        <p:spPr>
          <a:xfrm>
            <a:off x="348347" y="1832428"/>
            <a:ext cx="5486399" cy="4437743"/>
          </a:xfrm>
        </p:spPr>
        <p:txBody>
          <a:bodyPr>
            <a:noAutofit/>
          </a:bodyPr>
          <a:lstStyle/>
          <a:p>
            <a:pPr marL="342900" indent="-342900" algn="l">
              <a:buClrTx/>
              <a:buFont typeface="Arial" panose="020B0604020202020204" pitchFamily="34" charset="0"/>
              <a:buChar char="•"/>
            </a:pPr>
            <a:r>
              <a:rPr lang="en-US" sz="2400" dirty="0">
                <a:solidFill>
                  <a:schemeClr val="tx1"/>
                </a:solidFill>
              </a:rPr>
              <a:t>Maximum thickness calculated as maximal width of CSDH above temporal bones and up to two slices above lateral ventricles and one slice below the lateral ventricles.</a:t>
            </a:r>
            <a:br>
              <a:rPr lang="en-US" sz="2400" dirty="0">
                <a:solidFill>
                  <a:schemeClr val="tx1"/>
                </a:solidFill>
              </a:rPr>
            </a:br>
            <a:endParaRPr lang="en-US" sz="2400" dirty="0">
              <a:solidFill>
                <a:schemeClr val="tx1"/>
              </a:solidFill>
            </a:endParaRPr>
          </a:p>
          <a:p>
            <a:pPr marL="342900" indent="-342900" algn="l">
              <a:buClrTx/>
              <a:buFont typeface="Arial" panose="020B0604020202020204" pitchFamily="34" charset="0"/>
              <a:buChar char="•"/>
            </a:pPr>
            <a:r>
              <a:rPr lang="en-US" sz="2400" dirty="0">
                <a:solidFill>
                  <a:schemeClr val="tx1"/>
                </a:solidFill>
              </a:rPr>
              <a:t>Upper limit excludes miscalculation due to high skull calvarium</a:t>
            </a:r>
          </a:p>
          <a:p>
            <a:pPr marL="342900" indent="-342900" algn="l">
              <a:buClrTx/>
              <a:buFont typeface="Arial" panose="020B0604020202020204" pitchFamily="34" charset="0"/>
              <a:buChar char="•"/>
            </a:pPr>
            <a:r>
              <a:rPr lang="en-US" sz="2400" dirty="0">
                <a:solidFill>
                  <a:schemeClr val="tx1"/>
                </a:solidFill>
              </a:rPr>
              <a:t>Lower limit avoids measurement on tentorial bleeding, excludes slices below one below ventricles</a:t>
            </a:r>
          </a:p>
          <a:p>
            <a:pPr marL="342900" indent="-342900" algn="l">
              <a:buFont typeface="Arial" panose="020B0604020202020204" pitchFamily="34" charset="0"/>
              <a:buChar char="•"/>
            </a:pPr>
            <a:endParaRPr lang="en-US" sz="2400" dirty="0"/>
          </a:p>
          <a:p>
            <a:pPr algn="l"/>
            <a:endParaRPr lang="en-US" sz="2400" dirty="0"/>
          </a:p>
        </p:txBody>
      </p:sp>
      <p:pic>
        <p:nvPicPr>
          <p:cNvPr id="5" name="Picture 4">
            <a:extLst>
              <a:ext uri="{FF2B5EF4-FFF2-40B4-BE49-F238E27FC236}">
                <a16:creationId xmlns:a16="http://schemas.microsoft.com/office/drawing/2014/main" id="{6B79DC40-278A-0949-DE6B-6402FFF67A4C}"/>
              </a:ext>
            </a:extLst>
          </p:cNvPr>
          <p:cNvPicPr>
            <a:picLocks noChangeAspect="1"/>
          </p:cNvPicPr>
          <p:nvPr/>
        </p:nvPicPr>
        <p:blipFill>
          <a:blip r:embed="rId3"/>
          <a:stretch>
            <a:fillRect/>
          </a:stretch>
        </p:blipFill>
        <p:spPr>
          <a:xfrm>
            <a:off x="6463787" y="1202858"/>
            <a:ext cx="3976912" cy="5276759"/>
          </a:xfrm>
          <a:prstGeom prst="rect">
            <a:avLst/>
          </a:prstGeom>
        </p:spPr>
      </p:pic>
      <p:cxnSp>
        <p:nvCxnSpPr>
          <p:cNvPr id="7" name="Straight Connector 6">
            <a:extLst>
              <a:ext uri="{FF2B5EF4-FFF2-40B4-BE49-F238E27FC236}">
                <a16:creationId xmlns:a16="http://schemas.microsoft.com/office/drawing/2014/main" id="{E2260616-3309-B57A-0AD9-2FA36AFC64C7}"/>
              </a:ext>
            </a:extLst>
          </p:cNvPr>
          <p:cNvCxnSpPr>
            <a:cxnSpLocks/>
          </p:cNvCxnSpPr>
          <p:nvPr/>
        </p:nvCxnSpPr>
        <p:spPr>
          <a:xfrm flipV="1">
            <a:off x="6869916" y="1698171"/>
            <a:ext cx="1185513" cy="2685143"/>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3543C0B8-0FEF-7CB5-7E61-0807F682D98A}"/>
              </a:ext>
            </a:extLst>
          </p:cNvPr>
          <p:cNvSpPr txBox="1"/>
          <p:nvPr/>
        </p:nvSpPr>
        <p:spPr>
          <a:xfrm>
            <a:off x="7634514" y="2743200"/>
            <a:ext cx="420915" cy="369332"/>
          </a:xfrm>
          <a:prstGeom prst="rect">
            <a:avLst/>
          </a:prstGeom>
          <a:noFill/>
        </p:spPr>
        <p:txBody>
          <a:bodyPr wrap="square" rtlCol="0">
            <a:spAutoFit/>
          </a:bodyPr>
          <a:lstStyle/>
          <a:p>
            <a:r>
              <a:rPr lang="en-US" dirty="0">
                <a:solidFill>
                  <a:srgbClr val="FF0000"/>
                </a:solidFill>
              </a:rPr>
              <a:t>L</a:t>
            </a:r>
          </a:p>
        </p:txBody>
      </p:sp>
      <p:cxnSp>
        <p:nvCxnSpPr>
          <p:cNvPr id="11" name="Straight Connector 10">
            <a:extLst>
              <a:ext uri="{FF2B5EF4-FFF2-40B4-BE49-F238E27FC236}">
                <a16:creationId xmlns:a16="http://schemas.microsoft.com/office/drawing/2014/main" id="{33B40FF0-6577-73AA-6858-1B67ABD05930}"/>
              </a:ext>
            </a:extLst>
          </p:cNvPr>
          <p:cNvCxnSpPr/>
          <p:nvPr/>
        </p:nvCxnSpPr>
        <p:spPr>
          <a:xfrm>
            <a:off x="6869916" y="2587896"/>
            <a:ext cx="517856" cy="339970"/>
          </a:xfrm>
          <a:prstGeom prst="line">
            <a:avLst/>
          </a:prstGeom>
          <a:ln w="190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28E26E34-16DB-A2B3-1819-375399EA48CC}"/>
              </a:ext>
            </a:extLst>
          </p:cNvPr>
          <p:cNvSpPr txBox="1"/>
          <p:nvPr/>
        </p:nvSpPr>
        <p:spPr>
          <a:xfrm>
            <a:off x="6954673" y="2373868"/>
            <a:ext cx="258928" cy="369332"/>
          </a:xfrm>
          <a:prstGeom prst="rect">
            <a:avLst/>
          </a:prstGeom>
          <a:noFill/>
        </p:spPr>
        <p:txBody>
          <a:bodyPr wrap="square" rtlCol="0">
            <a:spAutoFit/>
          </a:bodyPr>
          <a:lstStyle/>
          <a:p>
            <a:r>
              <a:rPr lang="en-US" dirty="0">
                <a:solidFill>
                  <a:srgbClr val="00B0F0"/>
                </a:solidFill>
                <a:effectLst>
                  <a:outerShdw blurRad="50800" dist="50800" dir="5400000" algn="ctr" rotWithShape="0">
                    <a:srgbClr val="00B0F0"/>
                  </a:outerShdw>
                </a:effectLst>
              </a:rPr>
              <a:t>W</a:t>
            </a:r>
          </a:p>
        </p:txBody>
      </p:sp>
    </p:spTree>
    <p:extLst>
      <p:ext uri="{BB962C8B-B14F-4D97-AF65-F5344CB8AC3E}">
        <p14:creationId xmlns:p14="http://schemas.microsoft.com/office/powerpoint/2010/main" val="3354444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4" name="Content Placeholder 3">
            <a:extLst>
              <a:ext uri="{FF2B5EF4-FFF2-40B4-BE49-F238E27FC236}">
                <a16:creationId xmlns:a16="http://schemas.microsoft.com/office/drawing/2014/main" id="{5081891E-D125-CB2A-BD64-F212D9876E59}"/>
              </a:ext>
            </a:extLst>
          </p:cNvPr>
          <p:cNvSpPr>
            <a:spLocks noGrp="1"/>
          </p:cNvSpPr>
          <p:nvPr>
            <p:ph sz="half" idx="2"/>
          </p:nvPr>
        </p:nvSpPr>
        <p:spPr>
          <a:xfrm>
            <a:off x="440052" y="2172038"/>
            <a:ext cx="5534721" cy="3301835"/>
          </a:xfrm>
          <a:solidFill>
            <a:schemeClr val="accent2"/>
          </a:solidFill>
        </p:spPr>
        <p:txBody>
          <a:bodyPr>
            <a:noAutofit/>
          </a:bodyPr>
          <a:lstStyle/>
          <a:p>
            <a:pPr marL="514350" indent="-514350">
              <a:buClrTx/>
              <a:buFont typeface="+mj-lt"/>
              <a:buAutoNum type="arabicPeriod"/>
            </a:pPr>
            <a:r>
              <a:rPr lang="en-US" sz="2000" dirty="0"/>
              <a:t>Sit in a chair with your back against the back</a:t>
            </a:r>
          </a:p>
          <a:p>
            <a:pPr marL="514350" indent="-514350">
              <a:buClrTx/>
              <a:buFont typeface="+mj-lt"/>
              <a:buAutoNum type="arabicPeriod"/>
            </a:pPr>
            <a:r>
              <a:rPr lang="en-US" sz="2000" dirty="0"/>
              <a:t>Rising from the chair on the command "go"</a:t>
            </a:r>
          </a:p>
          <a:p>
            <a:pPr marL="514350" indent="-514350">
              <a:buClrTx/>
              <a:buFont typeface="+mj-lt"/>
              <a:buAutoNum type="arabicPeriod"/>
            </a:pPr>
            <a:r>
              <a:rPr lang="en-US" sz="2000" dirty="0"/>
              <a:t>Walking 3 meters at a comfortable pace</a:t>
            </a:r>
          </a:p>
          <a:p>
            <a:pPr marL="514350" indent="-514350">
              <a:buClrTx/>
              <a:buFont typeface="+mj-lt"/>
              <a:buAutoNum type="arabicPeriod"/>
            </a:pPr>
            <a:r>
              <a:rPr lang="en-US" sz="2000" dirty="0"/>
              <a:t>Turning around at the 3 meter mark</a:t>
            </a:r>
          </a:p>
          <a:p>
            <a:pPr marL="514350" indent="-514350">
              <a:buClrTx/>
              <a:buFont typeface="+mj-lt"/>
              <a:buAutoNum type="arabicPeriod"/>
            </a:pPr>
            <a:r>
              <a:rPr lang="en-US" sz="2000" dirty="0"/>
              <a:t>Walking back to the starting point</a:t>
            </a:r>
          </a:p>
          <a:p>
            <a:pPr marL="514350" indent="-514350">
              <a:buClrTx/>
              <a:buFont typeface="+mj-lt"/>
              <a:buAutoNum type="arabicPeriod"/>
            </a:pPr>
            <a:r>
              <a:rPr lang="en-US" sz="2000" dirty="0"/>
              <a:t>Returning to sitting in the chair </a:t>
            </a:r>
          </a:p>
        </p:txBody>
      </p:sp>
      <p:sp>
        <p:nvSpPr>
          <p:cNvPr id="5" name="Text Placeholder 4">
            <a:extLst>
              <a:ext uri="{FF2B5EF4-FFF2-40B4-BE49-F238E27FC236}">
                <a16:creationId xmlns:a16="http://schemas.microsoft.com/office/drawing/2014/main" id="{2042F4D2-63BA-CA6D-F250-BB5205AE4049}"/>
              </a:ext>
            </a:extLst>
          </p:cNvPr>
          <p:cNvSpPr>
            <a:spLocks noGrp="1"/>
          </p:cNvSpPr>
          <p:nvPr>
            <p:ph type="body" sz="quarter" idx="3"/>
          </p:nvPr>
        </p:nvSpPr>
        <p:spPr>
          <a:xfrm>
            <a:off x="6096000" y="1762827"/>
            <a:ext cx="5591331" cy="352993"/>
          </a:xfrm>
          <a:ln w="19050">
            <a:solidFill>
              <a:schemeClr val="accent2">
                <a:lumMod val="75000"/>
              </a:schemeClr>
            </a:solidFill>
          </a:ln>
        </p:spPr>
        <p:txBody>
          <a:bodyPr>
            <a:normAutofit fontScale="85000" lnSpcReduction="20000"/>
          </a:bodyPr>
          <a:lstStyle/>
          <a:p>
            <a:r>
              <a:rPr lang="en-US" sz="2400" dirty="0">
                <a:solidFill>
                  <a:schemeClr val="tx1"/>
                </a:solidFill>
              </a:rPr>
              <a:t>Interpretation</a:t>
            </a:r>
          </a:p>
        </p:txBody>
      </p:sp>
      <p:sp>
        <p:nvSpPr>
          <p:cNvPr id="6" name="Content Placeholder 5">
            <a:extLst>
              <a:ext uri="{FF2B5EF4-FFF2-40B4-BE49-F238E27FC236}">
                <a16:creationId xmlns:a16="http://schemas.microsoft.com/office/drawing/2014/main" id="{905D828C-99D4-D23D-E7AA-EB795736122F}"/>
              </a:ext>
            </a:extLst>
          </p:cNvPr>
          <p:cNvSpPr>
            <a:spLocks noGrp="1"/>
          </p:cNvSpPr>
          <p:nvPr>
            <p:ph sz="quarter" idx="4"/>
          </p:nvPr>
        </p:nvSpPr>
        <p:spPr>
          <a:xfrm>
            <a:off x="6096000" y="2172038"/>
            <a:ext cx="5591331" cy="3301835"/>
          </a:xfrm>
          <a:solidFill>
            <a:schemeClr val="accent2"/>
          </a:solidFill>
        </p:spPr>
        <p:txBody>
          <a:bodyPr>
            <a:noAutofit/>
          </a:bodyPr>
          <a:lstStyle/>
          <a:p>
            <a:pPr>
              <a:buClr>
                <a:schemeClr val="bg1"/>
              </a:buClr>
            </a:pPr>
            <a:r>
              <a:rPr lang="en-US" sz="2000" dirty="0"/>
              <a:t>Mobility is assessed based on time to complete the test:</a:t>
            </a:r>
          </a:p>
          <a:p>
            <a:pPr marL="548640" lvl="2" indent="0">
              <a:buClrTx/>
              <a:buNone/>
            </a:pPr>
            <a:r>
              <a:rPr lang="en-US" dirty="0"/>
              <a:t>&lt; 10 seconds: Normal</a:t>
            </a:r>
          </a:p>
          <a:p>
            <a:pPr marL="548640" lvl="2" indent="0">
              <a:buClrTx/>
              <a:buNone/>
            </a:pPr>
            <a:r>
              <a:rPr lang="en-US" dirty="0"/>
              <a:t>&lt; 20 seconds: Good mobility</a:t>
            </a:r>
          </a:p>
          <a:p>
            <a:pPr marL="548640" lvl="2" indent="0">
              <a:buClrTx/>
              <a:buNone/>
            </a:pPr>
            <a:r>
              <a:rPr lang="en-US" dirty="0"/>
              <a:t>&lt; 30 seconds: Walking and balance problems</a:t>
            </a:r>
          </a:p>
          <a:p>
            <a:pPr>
              <a:buClr>
                <a:schemeClr val="bg1"/>
              </a:buClr>
            </a:pPr>
            <a:r>
              <a:rPr lang="en-US" sz="2000" dirty="0"/>
              <a:t> TUG score of  &lt;11 seconds will still qualify with measurable deficit on the ASR or MRC</a:t>
            </a:r>
          </a:p>
          <a:p>
            <a:pPr marL="274320" lvl="1" indent="0">
              <a:buClr>
                <a:schemeClr val="bg1"/>
              </a:buClr>
              <a:buNone/>
            </a:pPr>
            <a:r>
              <a:rPr lang="en-US" sz="1800" dirty="0"/>
              <a:t>At least one of these scales has to have a measurable deficit for enrollment purposes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TUG: </a:t>
            </a:r>
            <a:r>
              <a:rPr lang="en-US" dirty="0">
                <a:solidFill>
                  <a:schemeClr val="tx1"/>
                </a:solidFill>
              </a:rPr>
              <a:t>Assesses balance, walking ability, and fall risk in older adults </a:t>
            </a:r>
          </a:p>
        </p:txBody>
      </p:sp>
      <p:sp>
        <p:nvSpPr>
          <p:cNvPr id="8" name="Text Placeholder 4">
            <a:extLst>
              <a:ext uri="{FF2B5EF4-FFF2-40B4-BE49-F238E27FC236}">
                <a16:creationId xmlns:a16="http://schemas.microsoft.com/office/drawing/2014/main" id="{42A09335-C4CC-355F-6112-F749AE4182C7}"/>
              </a:ext>
            </a:extLst>
          </p:cNvPr>
          <p:cNvSpPr txBox="1">
            <a:spLocks/>
          </p:cNvSpPr>
          <p:nvPr/>
        </p:nvSpPr>
        <p:spPr>
          <a:xfrm>
            <a:off x="440052" y="1762826"/>
            <a:ext cx="5534721" cy="352993"/>
          </a:xfrm>
          <a:prstGeom prst="rect">
            <a:avLst/>
          </a:prstGeom>
          <a:noFill/>
          <a:ln w="19050" cap="flat" cmpd="sng" algn="ctr">
            <a:solidFill>
              <a:schemeClr val="accent2">
                <a:lumMod val="75000"/>
              </a:schemeClr>
            </a:solidFill>
            <a:prstDash val="solid"/>
          </a:ln>
          <a:effectLst/>
        </p:spPr>
        <p:txBody>
          <a:bodyPr vert="horz" lIns="91440" tIns="45720" rIns="91440" bIns="45720" rtlCol="0" anchor="ctr">
            <a:normAutofit fontScale="85000" lnSpcReduction="20000"/>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solidFill>
                  <a:schemeClr val="tx1"/>
                </a:solidFill>
                <a:effectLst/>
              </a:rPr>
              <a:t>The Timed Up and Go (</a:t>
            </a:r>
            <a:r>
              <a:rPr lang="en-US" sz="2400" dirty="0">
                <a:solidFill>
                  <a:schemeClr val="tx1"/>
                </a:solidFill>
              </a:rPr>
              <a:t>TUG) Test</a:t>
            </a:r>
          </a:p>
        </p:txBody>
      </p:sp>
    </p:spTree>
    <p:extLst>
      <p:ext uri="{BB962C8B-B14F-4D97-AF65-F5344CB8AC3E}">
        <p14:creationId xmlns:p14="http://schemas.microsoft.com/office/powerpoint/2010/main" val="2606521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erson walking&#10;&#10;Description automatically generated">
            <a:extLst>
              <a:ext uri="{FF2B5EF4-FFF2-40B4-BE49-F238E27FC236}">
                <a16:creationId xmlns:a16="http://schemas.microsoft.com/office/drawing/2014/main" id="{6B3D6545-4068-B42B-913C-C5A49BF3A7DC}"/>
              </a:ext>
            </a:extLst>
          </p:cNvPr>
          <p:cNvPicPr>
            <a:picLocks noChangeAspect="1"/>
          </p:cNvPicPr>
          <p:nvPr/>
        </p:nvPicPr>
        <p:blipFill rotWithShape="1">
          <a:blip r:embed="rId3">
            <a:extLst>
              <a:ext uri="{28A0092B-C50C-407E-A947-70E740481C1C}">
                <a14:useLocalDpi xmlns:a14="http://schemas.microsoft.com/office/drawing/2010/main" val="0"/>
              </a:ext>
            </a:extLst>
          </a:blip>
          <a:srcRect l="4440" t="2607" r="3818" b="1242"/>
          <a:stretch/>
        </p:blipFill>
        <p:spPr>
          <a:xfrm>
            <a:off x="2020406" y="229036"/>
            <a:ext cx="8980099" cy="6399928"/>
          </a:xfrm>
          <a:prstGeom prst="rect">
            <a:avLst/>
          </a:prstGeom>
        </p:spPr>
      </p:pic>
      <p:sp>
        <p:nvSpPr>
          <p:cNvPr id="2" name="TextBox 1">
            <a:extLst>
              <a:ext uri="{FF2B5EF4-FFF2-40B4-BE49-F238E27FC236}">
                <a16:creationId xmlns:a16="http://schemas.microsoft.com/office/drawing/2014/main" id="{C3303F5A-92C4-8CD7-60EC-8B19BD481F40}"/>
              </a:ext>
            </a:extLst>
          </p:cNvPr>
          <p:cNvSpPr txBox="1"/>
          <p:nvPr/>
        </p:nvSpPr>
        <p:spPr>
          <a:xfrm>
            <a:off x="6383215" y="4809392"/>
            <a:ext cx="1160585" cy="369332"/>
          </a:xfrm>
          <a:prstGeom prst="rect">
            <a:avLst/>
          </a:prstGeom>
          <a:solidFill>
            <a:schemeClr val="accent2"/>
          </a:solidFill>
        </p:spPr>
        <p:txBody>
          <a:bodyPr wrap="square" rtlCol="0">
            <a:spAutoFit/>
          </a:bodyPr>
          <a:lstStyle/>
          <a:p>
            <a:r>
              <a:rPr lang="en-US" dirty="0"/>
              <a:t>3 meters</a:t>
            </a:r>
          </a:p>
        </p:txBody>
      </p:sp>
      <p:sp>
        <p:nvSpPr>
          <p:cNvPr id="5" name="Text Placeholder 2">
            <a:extLst>
              <a:ext uri="{FF2B5EF4-FFF2-40B4-BE49-F238E27FC236}">
                <a16:creationId xmlns:a16="http://schemas.microsoft.com/office/drawing/2014/main" id="{A53907CF-BCA2-1967-44BF-AB219E9723DA}"/>
              </a:ext>
            </a:extLst>
          </p:cNvPr>
          <p:cNvSpPr txBox="1">
            <a:spLocks/>
          </p:cNvSpPr>
          <p:nvPr/>
        </p:nvSpPr>
        <p:spPr>
          <a:xfrm>
            <a:off x="817682" y="751899"/>
            <a:ext cx="4568983" cy="461726"/>
          </a:xfrm>
          <a:prstGeom prst="rect">
            <a:avLst/>
          </a:prstGeom>
          <a:ln w="28575">
            <a:solidFill>
              <a:schemeClr val="accent2">
                <a:lumMod val="75000"/>
              </a:schemeClr>
            </a:solidFill>
            <a:prstDash val="solid"/>
          </a:ln>
        </p:spPr>
        <p:txBody>
          <a:bodyPr>
            <a:normAutofit fontScale="92500"/>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rgbClr val="AE3B3A"/>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t>The Timed Up and Go (TUG) Test</a:t>
            </a:r>
          </a:p>
        </p:txBody>
      </p:sp>
    </p:spTree>
    <p:extLst>
      <p:ext uri="{BB962C8B-B14F-4D97-AF65-F5344CB8AC3E}">
        <p14:creationId xmlns:p14="http://schemas.microsoft.com/office/powerpoint/2010/main" val="176332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623CCC-76F5-65EA-4044-327CC42C6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DE2C0-443B-4F50-5BC1-CD476119BB17}"/>
              </a:ext>
            </a:extLst>
          </p:cNvPr>
          <p:cNvSpPr>
            <a:spLocks noGrp="1"/>
          </p:cNvSpPr>
          <p:nvPr>
            <p:ph type="title"/>
          </p:nvPr>
        </p:nvSpPr>
        <p:spPr/>
        <p:txBody>
          <a:bodyPr vert="horz" lIns="228600" tIns="228600" rIns="228600" bIns="228600" rtlCol="0" anchor="t">
            <a:normAutofit fontScale="90000"/>
          </a:bodyPr>
          <a:lstStyle/>
          <a:p>
            <a:pPr algn="l"/>
            <a:r>
              <a:rPr lang="en-US" sz="3600" dirty="0"/>
              <a:t>Clinical Site PI’s</a:t>
            </a:r>
          </a:p>
        </p:txBody>
      </p:sp>
      <p:sp>
        <p:nvSpPr>
          <p:cNvPr id="4" name="Content Placeholder 3">
            <a:extLst>
              <a:ext uri="{FF2B5EF4-FFF2-40B4-BE49-F238E27FC236}">
                <a16:creationId xmlns:a16="http://schemas.microsoft.com/office/drawing/2014/main" id="{2A88A66C-6AE0-998B-90D3-38FD443C2ED7}"/>
              </a:ext>
            </a:extLst>
          </p:cNvPr>
          <p:cNvSpPr>
            <a:spLocks noGrp="1"/>
          </p:cNvSpPr>
          <p:nvPr>
            <p:ph idx="4294967295"/>
          </p:nvPr>
        </p:nvSpPr>
        <p:spPr>
          <a:xfrm>
            <a:off x="1413094" y="1524000"/>
            <a:ext cx="8918575" cy="4960938"/>
          </a:xfrm>
        </p:spPr>
        <p:txBody>
          <a:bodyPr vert="horz" lIns="91440" tIns="45720" rIns="91440" bIns="45720" numCol="3" rtlCol="0" anchor="t">
            <a:normAutofit/>
          </a:bodyPr>
          <a:lstStyle/>
          <a:p>
            <a:pPr marL="342900">
              <a:lnSpc>
                <a:spcPct val="110000"/>
              </a:lnSpc>
            </a:pPr>
            <a:r>
              <a:rPr lang="en-US" sz="1100" dirty="0"/>
              <a:t>University of Texas Medical Branch</a:t>
            </a:r>
          </a:p>
          <a:p>
            <a:pPr marL="800100" lvl="1">
              <a:lnSpc>
                <a:spcPct val="110000"/>
              </a:lnSpc>
            </a:pPr>
            <a:r>
              <a:rPr lang="en-US" sz="1100" dirty="0"/>
              <a:t>Peter Kan, MD</a:t>
            </a:r>
          </a:p>
          <a:p>
            <a:pPr marL="342900">
              <a:lnSpc>
                <a:spcPct val="110000"/>
              </a:lnSpc>
            </a:pPr>
            <a:r>
              <a:rPr lang="en-US" sz="1100" dirty="0"/>
              <a:t>Cooper Health System</a:t>
            </a:r>
          </a:p>
          <a:p>
            <a:pPr marL="800100" lvl="1">
              <a:lnSpc>
                <a:spcPct val="110000"/>
              </a:lnSpc>
            </a:pPr>
            <a:r>
              <a:rPr lang="en-US" sz="1100" dirty="0"/>
              <a:t>Ajith Thomas, MD</a:t>
            </a:r>
          </a:p>
          <a:p>
            <a:pPr marL="342900">
              <a:lnSpc>
                <a:spcPct val="110000"/>
              </a:lnSpc>
            </a:pPr>
            <a:r>
              <a:rPr lang="en-US" sz="1100" dirty="0"/>
              <a:t>Baptist Medical Center-Jacksonville</a:t>
            </a:r>
          </a:p>
          <a:p>
            <a:pPr marL="800100" lvl="1">
              <a:lnSpc>
                <a:spcPct val="110000"/>
              </a:lnSpc>
            </a:pPr>
            <a:r>
              <a:rPr lang="en-US" sz="1100" dirty="0"/>
              <a:t>Ricardo </a:t>
            </a:r>
            <a:r>
              <a:rPr lang="en-US" sz="1100" dirty="0" err="1"/>
              <a:t>Hanel</a:t>
            </a:r>
            <a:r>
              <a:rPr lang="en-US" sz="1100" dirty="0"/>
              <a:t>, MD</a:t>
            </a:r>
          </a:p>
          <a:p>
            <a:pPr marL="342900">
              <a:lnSpc>
                <a:spcPct val="110000"/>
              </a:lnSpc>
            </a:pPr>
            <a:r>
              <a:rPr lang="en-US" sz="1100" dirty="0"/>
              <a:t>Beth Israel Deaconess Medical Center</a:t>
            </a:r>
          </a:p>
          <a:p>
            <a:pPr marL="800100" lvl="1">
              <a:lnSpc>
                <a:spcPct val="110000"/>
              </a:lnSpc>
            </a:pPr>
            <a:r>
              <a:rPr lang="en-US" sz="1100" dirty="0"/>
              <a:t>Phillip </a:t>
            </a:r>
            <a:r>
              <a:rPr lang="en-US" sz="1100" dirty="0" err="1"/>
              <a:t>Taussky</a:t>
            </a:r>
            <a:r>
              <a:rPr lang="en-US" sz="1100" dirty="0"/>
              <a:t>, MD</a:t>
            </a:r>
          </a:p>
          <a:p>
            <a:pPr marL="342900">
              <a:lnSpc>
                <a:spcPct val="110000"/>
              </a:lnSpc>
            </a:pPr>
            <a:r>
              <a:rPr lang="en-US" sz="1100" dirty="0"/>
              <a:t>Emory University</a:t>
            </a:r>
          </a:p>
          <a:p>
            <a:pPr marL="800100" lvl="1">
              <a:lnSpc>
                <a:spcPct val="110000"/>
              </a:lnSpc>
            </a:pPr>
            <a:r>
              <a:rPr lang="en-US" sz="1100" dirty="0"/>
              <a:t>Jonathan Grossberg, MD</a:t>
            </a:r>
          </a:p>
          <a:p>
            <a:pPr marL="342900">
              <a:lnSpc>
                <a:spcPct val="110000"/>
              </a:lnSpc>
            </a:pPr>
            <a:r>
              <a:rPr lang="en-US" sz="1100" dirty="0"/>
              <a:t>Geisinger Medical Center</a:t>
            </a:r>
          </a:p>
          <a:p>
            <a:pPr marL="800100" lvl="1">
              <a:lnSpc>
                <a:spcPct val="110000"/>
              </a:lnSpc>
            </a:pPr>
            <a:r>
              <a:rPr lang="en-US" sz="1100"/>
              <a:t>Clemens Schirmer, MD</a:t>
            </a:r>
            <a:endParaRPr lang="en-US" sz="1100" dirty="0"/>
          </a:p>
          <a:p>
            <a:pPr marL="342900">
              <a:lnSpc>
                <a:spcPct val="110000"/>
              </a:lnSpc>
            </a:pPr>
            <a:r>
              <a:rPr lang="en-US" sz="1100" dirty="0"/>
              <a:t>Global Neurological Institute</a:t>
            </a:r>
          </a:p>
          <a:p>
            <a:pPr marL="800100" lvl="1">
              <a:lnSpc>
                <a:spcPct val="110000"/>
              </a:lnSpc>
            </a:pPr>
            <a:r>
              <a:rPr lang="en-US" sz="1100" dirty="0"/>
              <a:t>Mandy Binning, MD</a:t>
            </a:r>
          </a:p>
          <a:p>
            <a:pPr marL="342900">
              <a:lnSpc>
                <a:spcPct val="110000"/>
              </a:lnSpc>
            </a:pPr>
            <a:r>
              <a:rPr lang="en-US" sz="1100" dirty="0"/>
              <a:t>Good Samaritan Hospital</a:t>
            </a:r>
          </a:p>
          <a:p>
            <a:pPr marL="800100" lvl="1">
              <a:lnSpc>
                <a:spcPct val="110000"/>
              </a:lnSpc>
            </a:pPr>
            <a:r>
              <a:rPr lang="en-US" sz="1100" dirty="0"/>
              <a:t>Andrew Ringer, MD</a:t>
            </a:r>
          </a:p>
          <a:p>
            <a:pPr marL="342900">
              <a:lnSpc>
                <a:spcPct val="110000"/>
              </a:lnSpc>
            </a:pPr>
            <a:r>
              <a:rPr lang="en-US" sz="1100" dirty="0" err="1"/>
              <a:t>Ichan</a:t>
            </a:r>
            <a:r>
              <a:rPr lang="en-US" sz="1100" dirty="0"/>
              <a:t> School of Medicine at Mount Sinai</a:t>
            </a:r>
          </a:p>
          <a:p>
            <a:pPr marL="800100" lvl="1">
              <a:lnSpc>
                <a:spcPct val="110000"/>
              </a:lnSpc>
            </a:pPr>
            <a:r>
              <a:rPr lang="en-US" sz="1100" dirty="0"/>
              <a:t>Christopher Kellner, MD</a:t>
            </a:r>
          </a:p>
          <a:p>
            <a:pPr marL="342900">
              <a:lnSpc>
                <a:spcPct val="110000"/>
              </a:lnSpc>
            </a:pPr>
            <a:r>
              <a:rPr lang="en-US" sz="1100" dirty="0"/>
              <a:t>Massachusetts General Hospital</a:t>
            </a:r>
          </a:p>
          <a:p>
            <a:pPr marL="800100" lvl="1">
              <a:lnSpc>
                <a:spcPct val="110000"/>
              </a:lnSpc>
            </a:pPr>
            <a:r>
              <a:rPr lang="en-US" sz="1100" dirty="0"/>
              <a:t>Stapleton, Christopher, MD</a:t>
            </a:r>
          </a:p>
          <a:p>
            <a:pPr marL="457200" lvl="1">
              <a:lnSpc>
                <a:spcPct val="110000"/>
              </a:lnSpc>
            </a:pPr>
            <a:endParaRPr lang="en-US" sz="1100" dirty="0"/>
          </a:p>
          <a:p>
            <a:pPr marL="228600" lvl="1" indent="0">
              <a:lnSpc>
                <a:spcPct val="110000"/>
              </a:lnSpc>
              <a:buNone/>
            </a:pPr>
            <a:endParaRPr lang="en-US" sz="1100" dirty="0"/>
          </a:p>
          <a:p>
            <a:pPr marL="342900">
              <a:lnSpc>
                <a:spcPct val="110000"/>
              </a:lnSpc>
            </a:pPr>
            <a:r>
              <a:rPr lang="en-US" sz="1100" dirty="0"/>
              <a:t>North Shore University Health System</a:t>
            </a:r>
          </a:p>
          <a:p>
            <a:pPr marL="800100" lvl="1">
              <a:lnSpc>
                <a:spcPct val="110000"/>
              </a:lnSpc>
            </a:pPr>
            <a:r>
              <a:rPr lang="en-US" sz="1100" dirty="0"/>
              <a:t>William Ares, MD</a:t>
            </a:r>
          </a:p>
          <a:p>
            <a:pPr marL="342900">
              <a:lnSpc>
                <a:spcPct val="110000"/>
              </a:lnSpc>
            </a:pPr>
            <a:r>
              <a:rPr lang="en-US" sz="1100" dirty="0"/>
              <a:t>Northwestern University</a:t>
            </a:r>
          </a:p>
          <a:p>
            <a:pPr marL="800100" lvl="1">
              <a:lnSpc>
                <a:spcPct val="110000"/>
              </a:lnSpc>
            </a:pPr>
            <a:r>
              <a:rPr lang="en-US" sz="1100" dirty="0"/>
              <a:t>Matthew Potts, MD</a:t>
            </a:r>
          </a:p>
          <a:p>
            <a:pPr marL="342900">
              <a:lnSpc>
                <a:spcPct val="110000"/>
              </a:lnSpc>
            </a:pPr>
            <a:r>
              <a:rPr lang="en-US" sz="1100" dirty="0"/>
              <a:t>Rutgers, The State University of New Jersey</a:t>
            </a:r>
          </a:p>
          <a:p>
            <a:pPr marL="800100" lvl="1">
              <a:lnSpc>
                <a:spcPct val="110000"/>
              </a:lnSpc>
            </a:pPr>
            <a:r>
              <a:rPr lang="en-US" sz="1100" dirty="0"/>
              <a:t>Amit Singla, MD</a:t>
            </a:r>
          </a:p>
          <a:p>
            <a:pPr marL="342900">
              <a:lnSpc>
                <a:spcPct val="110000"/>
              </a:lnSpc>
            </a:pPr>
            <a:r>
              <a:rPr lang="en-US" sz="1100" dirty="0"/>
              <a:t>SUNY Upstate Medical University</a:t>
            </a:r>
          </a:p>
          <a:p>
            <a:pPr marL="800100" lvl="1">
              <a:lnSpc>
                <a:spcPct val="110000"/>
              </a:lnSpc>
            </a:pPr>
            <a:r>
              <a:rPr lang="en-US" sz="1100" dirty="0"/>
              <a:t>Grahame Gould, MD</a:t>
            </a:r>
          </a:p>
          <a:p>
            <a:pPr marL="342900">
              <a:lnSpc>
                <a:spcPct val="110000"/>
              </a:lnSpc>
            </a:pPr>
            <a:r>
              <a:rPr lang="en-US" sz="1100" dirty="0"/>
              <a:t>University of Illinois</a:t>
            </a:r>
          </a:p>
          <a:p>
            <a:pPr marL="800100" lvl="1">
              <a:lnSpc>
                <a:spcPct val="110000"/>
              </a:lnSpc>
            </a:pPr>
            <a:r>
              <a:rPr lang="en-US" sz="1100" dirty="0"/>
              <a:t>Ali </a:t>
            </a:r>
            <a:r>
              <a:rPr lang="en-US" sz="1100" dirty="0" err="1"/>
              <a:t>Alaraj</a:t>
            </a:r>
            <a:r>
              <a:rPr lang="en-US" sz="1100" dirty="0"/>
              <a:t>, MD</a:t>
            </a:r>
          </a:p>
          <a:p>
            <a:pPr marL="342900">
              <a:lnSpc>
                <a:spcPct val="110000"/>
              </a:lnSpc>
            </a:pPr>
            <a:r>
              <a:rPr lang="en-US" sz="1100" dirty="0"/>
              <a:t>University of Kansas Medical Center</a:t>
            </a:r>
          </a:p>
          <a:p>
            <a:pPr marL="800100" lvl="1">
              <a:lnSpc>
                <a:spcPct val="110000"/>
              </a:lnSpc>
            </a:pPr>
            <a:r>
              <a:rPr lang="en-US" sz="1100" dirty="0"/>
              <a:t>Koji Ebersole, MD</a:t>
            </a:r>
          </a:p>
          <a:p>
            <a:pPr marL="342900">
              <a:lnSpc>
                <a:spcPct val="110000"/>
              </a:lnSpc>
            </a:pPr>
            <a:r>
              <a:rPr lang="en-US" sz="1100" dirty="0"/>
              <a:t>University of Miami</a:t>
            </a:r>
          </a:p>
          <a:p>
            <a:pPr marL="800100" lvl="1">
              <a:lnSpc>
                <a:spcPct val="110000"/>
              </a:lnSpc>
            </a:pPr>
            <a:r>
              <a:rPr lang="en-US" sz="1100" dirty="0"/>
              <a:t>Robert Starke, MD</a:t>
            </a:r>
          </a:p>
          <a:p>
            <a:pPr marL="342900">
              <a:lnSpc>
                <a:spcPct val="110000"/>
              </a:lnSpc>
            </a:pPr>
            <a:r>
              <a:rPr lang="en-US" sz="1100" dirty="0"/>
              <a:t>University of Minnesota</a:t>
            </a:r>
          </a:p>
          <a:p>
            <a:pPr marL="800100" lvl="1">
              <a:lnSpc>
                <a:spcPct val="110000"/>
              </a:lnSpc>
            </a:pPr>
            <a:r>
              <a:rPr lang="en-US" sz="1100" dirty="0"/>
              <a:t>Bharathi </a:t>
            </a:r>
            <a:r>
              <a:rPr lang="en-US" sz="1100" dirty="0" err="1"/>
              <a:t>Jagadeesan</a:t>
            </a:r>
            <a:r>
              <a:rPr lang="en-US" sz="1100" dirty="0"/>
              <a:t>, MD</a:t>
            </a:r>
          </a:p>
          <a:p>
            <a:pPr marL="342900">
              <a:lnSpc>
                <a:spcPct val="110000"/>
              </a:lnSpc>
            </a:pPr>
            <a:r>
              <a:rPr lang="en-US" sz="1100" dirty="0"/>
              <a:t>University of Missouri</a:t>
            </a:r>
          </a:p>
          <a:p>
            <a:pPr marL="800100" lvl="1">
              <a:lnSpc>
                <a:spcPct val="110000"/>
              </a:lnSpc>
            </a:pPr>
            <a:r>
              <a:rPr lang="en-US" sz="1100" dirty="0"/>
              <a:t>Steven Carr, MD</a:t>
            </a:r>
          </a:p>
          <a:p>
            <a:pPr marL="342900">
              <a:lnSpc>
                <a:spcPct val="110000"/>
              </a:lnSpc>
            </a:pPr>
            <a:r>
              <a:rPr lang="en-US" sz="1100" dirty="0"/>
              <a:t>University of Pennsylvania</a:t>
            </a:r>
          </a:p>
          <a:p>
            <a:pPr marL="800100" lvl="1">
              <a:lnSpc>
                <a:spcPct val="110000"/>
              </a:lnSpc>
            </a:pPr>
            <a:r>
              <a:rPr lang="en-US" sz="1100" dirty="0"/>
              <a:t>Jan Burkhardt, MD</a:t>
            </a:r>
          </a:p>
          <a:p>
            <a:pPr marL="617220" lvl="1" indent="0">
              <a:lnSpc>
                <a:spcPct val="110000"/>
              </a:lnSpc>
              <a:buNone/>
            </a:pPr>
            <a:endParaRPr lang="en-US" sz="1100" dirty="0"/>
          </a:p>
          <a:p>
            <a:pPr marL="342900">
              <a:lnSpc>
                <a:spcPct val="110000"/>
              </a:lnSpc>
            </a:pPr>
            <a:r>
              <a:rPr lang="en-US" sz="1100" dirty="0"/>
              <a:t>University of South Florida</a:t>
            </a:r>
          </a:p>
          <a:p>
            <a:pPr marL="800100" lvl="1">
              <a:lnSpc>
                <a:spcPct val="110000"/>
              </a:lnSpc>
            </a:pPr>
            <a:r>
              <a:rPr lang="en-US" sz="1100" dirty="0"/>
              <a:t>Maxim, </a:t>
            </a:r>
            <a:r>
              <a:rPr lang="en-US" sz="1100" dirty="0" err="1"/>
              <a:t>Mokin</a:t>
            </a:r>
            <a:r>
              <a:rPr lang="en-US" sz="1100" dirty="0"/>
              <a:t>, MD</a:t>
            </a:r>
          </a:p>
          <a:p>
            <a:pPr marL="342900">
              <a:lnSpc>
                <a:spcPct val="110000"/>
              </a:lnSpc>
            </a:pPr>
            <a:r>
              <a:rPr lang="en-US" sz="1100" dirty="0"/>
              <a:t>University of Utah</a:t>
            </a:r>
          </a:p>
          <a:p>
            <a:pPr marL="800100" lvl="1">
              <a:lnSpc>
                <a:spcPct val="110000"/>
              </a:lnSpc>
            </a:pPr>
            <a:r>
              <a:rPr lang="en-US" sz="1100" dirty="0"/>
              <a:t>Ramesh </a:t>
            </a:r>
            <a:r>
              <a:rPr lang="en-US" sz="1100" dirty="0" err="1"/>
              <a:t>Grandhi</a:t>
            </a:r>
            <a:r>
              <a:rPr lang="en-US" sz="1100" dirty="0"/>
              <a:t>, MD</a:t>
            </a:r>
          </a:p>
          <a:p>
            <a:pPr marL="342900">
              <a:lnSpc>
                <a:spcPct val="110000"/>
              </a:lnSpc>
            </a:pPr>
            <a:r>
              <a:rPr lang="en-US" sz="1100" dirty="0"/>
              <a:t>University of Washington</a:t>
            </a:r>
          </a:p>
          <a:p>
            <a:pPr marL="800100" lvl="1">
              <a:lnSpc>
                <a:spcPct val="110000"/>
              </a:lnSpc>
            </a:pPr>
            <a:r>
              <a:rPr lang="en-US" sz="1100" dirty="0"/>
              <a:t>Michael Levitt, MD</a:t>
            </a:r>
          </a:p>
          <a:p>
            <a:pPr marL="342900">
              <a:lnSpc>
                <a:spcPct val="110000"/>
              </a:lnSpc>
            </a:pPr>
            <a:r>
              <a:rPr lang="en-US" sz="1100" dirty="0"/>
              <a:t>UT-Health Science Center-Houston</a:t>
            </a:r>
          </a:p>
          <a:p>
            <a:pPr marL="800100" lvl="1">
              <a:lnSpc>
                <a:spcPct val="110000"/>
              </a:lnSpc>
            </a:pPr>
            <a:r>
              <a:rPr lang="en-US" sz="1100" dirty="0"/>
              <a:t>Sunil Sheth, MD</a:t>
            </a:r>
          </a:p>
          <a:p>
            <a:pPr marL="342900">
              <a:lnSpc>
                <a:spcPct val="110000"/>
              </a:lnSpc>
            </a:pPr>
            <a:r>
              <a:rPr lang="en-US" sz="1100" dirty="0"/>
              <a:t>UT-Health Science Center-San Antonio</a:t>
            </a:r>
          </a:p>
          <a:p>
            <a:pPr marL="800100" lvl="1">
              <a:lnSpc>
                <a:spcPct val="110000"/>
              </a:lnSpc>
            </a:pPr>
            <a:r>
              <a:rPr lang="en-US" sz="1100" dirty="0"/>
              <a:t>Justin </a:t>
            </a:r>
            <a:r>
              <a:rPr lang="en-US" sz="1100" dirty="0" err="1"/>
              <a:t>Mascitelli</a:t>
            </a:r>
            <a:r>
              <a:rPr lang="en-US" sz="1100" dirty="0"/>
              <a:t>, MD</a:t>
            </a:r>
          </a:p>
          <a:p>
            <a:pPr marL="342900">
              <a:lnSpc>
                <a:spcPct val="110000"/>
              </a:lnSpc>
            </a:pPr>
            <a:r>
              <a:rPr lang="en-US" sz="1100" dirty="0"/>
              <a:t>UT Southwestern Medical Center</a:t>
            </a:r>
          </a:p>
          <a:p>
            <a:pPr marL="800100" lvl="1">
              <a:lnSpc>
                <a:spcPct val="110000"/>
              </a:lnSpc>
            </a:pPr>
            <a:r>
              <a:rPr lang="en-US" sz="1100" dirty="0"/>
              <a:t>Babu Welch, MD</a:t>
            </a:r>
          </a:p>
          <a:p>
            <a:pPr marL="342900">
              <a:lnSpc>
                <a:spcPct val="110000"/>
              </a:lnSpc>
            </a:pPr>
            <a:r>
              <a:rPr lang="en-US" sz="1100" dirty="0"/>
              <a:t>Wake Forest University Health Science</a:t>
            </a:r>
          </a:p>
          <a:p>
            <a:pPr marL="800100" lvl="1">
              <a:lnSpc>
                <a:spcPct val="110000"/>
              </a:lnSpc>
            </a:pPr>
            <a:r>
              <a:rPr lang="en-US" sz="1100" dirty="0"/>
              <a:t>Stacey Wolfe, MD</a:t>
            </a:r>
          </a:p>
          <a:p>
            <a:pPr marL="342900">
              <a:lnSpc>
                <a:spcPct val="110000"/>
              </a:lnSpc>
            </a:pPr>
            <a:r>
              <a:rPr lang="en-US" sz="1100" dirty="0"/>
              <a:t>Washington University, St. Louis</a:t>
            </a:r>
          </a:p>
          <a:p>
            <a:pPr marL="800100" lvl="1">
              <a:lnSpc>
                <a:spcPct val="110000"/>
              </a:lnSpc>
            </a:pPr>
            <a:r>
              <a:rPr lang="en-US" sz="1100" dirty="0"/>
              <a:t>Joshua </a:t>
            </a:r>
            <a:r>
              <a:rPr lang="en-US" sz="1100" dirty="0" err="1"/>
              <a:t>Osbun</a:t>
            </a:r>
            <a:r>
              <a:rPr lang="en-US" sz="1100" dirty="0"/>
              <a:t>, MD</a:t>
            </a:r>
          </a:p>
          <a:p>
            <a:pPr marL="342900">
              <a:lnSpc>
                <a:spcPct val="110000"/>
              </a:lnSpc>
            </a:pPr>
            <a:r>
              <a:rPr lang="en-US" sz="1100" dirty="0"/>
              <a:t>Westchester Medical Center </a:t>
            </a:r>
          </a:p>
          <a:p>
            <a:pPr marL="800100" lvl="1">
              <a:lnSpc>
                <a:spcPct val="110000"/>
              </a:lnSpc>
            </a:pPr>
            <a:r>
              <a:rPr lang="en-US" sz="1100" dirty="0"/>
              <a:t>Chirag Gandhi, MD</a:t>
            </a:r>
          </a:p>
          <a:p>
            <a:pPr marL="342900">
              <a:lnSpc>
                <a:spcPct val="110000"/>
              </a:lnSpc>
            </a:pPr>
            <a:r>
              <a:rPr lang="en-US" sz="1100" dirty="0"/>
              <a:t>Mayo Clinic Arizona</a:t>
            </a:r>
          </a:p>
          <a:p>
            <a:pPr marL="800100" lvl="1">
              <a:lnSpc>
                <a:spcPct val="110000"/>
              </a:lnSpc>
            </a:pPr>
            <a:r>
              <a:rPr lang="en-US" sz="1100" dirty="0"/>
              <a:t>Bernard </a:t>
            </a:r>
            <a:r>
              <a:rPr lang="en-US" sz="1100" dirty="0" err="1"/>
              <a:t>Bendock</a:t>
            </a:r>
            <a:r>
              <a:rPr lang="en-US" sz="1100" dirty="0"/>
              <a:t>, MD</a:t>
            </a:r>
          </a:p>
          <a:p>
            <a:pPr marL="342900">
              <a:lnSpc>
                <a:spcPct val="110000"/>
              </a:lnSpc>
            </a:pPr>
            <a:endParaRPr lang="en-US" sz="1100" dirty="0"/>
          </a:p>
          <a:p>
            <a:pPr marL="0">
              <a:lnSpc>
                <a:spcPct val="110000"/>
              </a:lnSpc>
            </a:pPr>
            <a:endParaRPr lang="en-US" sz="500" dirty="0"/>
          </a:p>
        </p:txBody>
      </p:sp>
    </p:spTree>
    <p:extLst>
      <p:ext uri="{BB962C8B-B14F-4D97-AF65-F5344CB8AC3E}">
        <p14:creationId xmlns:p14="http://schemas.microsoft.com/office/powerpoint/2010/main" val="2819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2130582" y="159632"/>
            <a:ext cx="8099834" cy="641631"/>
          </a:xfrm>
        </p:spPr>
        <p:txBody>
          <a:bodyPr>
            <a:normAutofit fontScale="90000"/>
          </a:bodyPr>
          <a:lstStyle/>
          <a:p>
            <a:pPr algn="ctr"/>
            <a:r>
              <a:rPr lang="en-US" dirty="0"/>
              <a:t>Neurological Assessment of Subjects </a:t>
            </a:r>
          </a:p>
        </p:txBody>
      </p:sp>
      <p:sp>
        <p:nvSpPr>
          <p:cNvPr id="3" name="Text Placeholder 2">
            <a:extLst>
              <a:ext uri="{FF2B5EF4-FFF2-40B4-BE49-F238E27FC236}">
                <a16:creationId xmlns:a16="http://schemas.microsoft.com/office/drawing/2014/main" id="{705CBADC-FA64-F5F4-57C8-7F56582F7F7D}"/>
              </a:ext>
            </a:extLst>
          </p:cNvPr>
          <p:cNvSpPr>
            <a:spLocks noGrp="1"/>
          </p:cNvSpPr>
          <p:nvPr>
            <p:ph type="body" idx="1"/>
          </p:nvPr>
        </p:nvSpPr>
        <p:spPr>
          <a:xfrm>
            <a:off x="3811508" y="878249"/>
            <a:ext cx="4568983" cy="461726"/>
          </a:xfrm>
          <a:ln w="28575">
            <a:solidFill>
              <a:schemeClr val="accent2">
                <a:lumMod val="75000"/>
              </a:schemeClr>
            </a:solidFill>
            <a:prstDash val="solid"/>
          </a:ln>
        </p:spPr>
        <p:txBody>
          <a:bodyPr>
            <a:normAutofit/>
          </a:bodyPr>
          <a:lstStyle/>
          <a:p>
            <a:r>
              <a:rPr lang="en-US" sz="2400" dirty="0">
                <a:solidFill>
                  <a:schemeClr val="tx1"/>
                </a:solidFill>
                <a:effectLst/>
              </a:rPr>
              <a:t>The Timed Up and Go (</a:t>
            </a:r>
            <a:r>
              <a:rPr lang="en-US" sz="2400" dirty="0">
                <a:solidFill>
                  <a:schemeClr val="tx1"/>
                </a:solidFill>
              </a:rPr>
              <a:t>TUG) Test</a:t>
            </a:r>
          </a:p>
        </p:txBody>
      </p:sp>
      <p:sp>
        <p:nvSpPr>
          <p:cNvPr id="5" name="Content Placeholder 4">
            <a:extLst>
              <a:ext uri="{FF2B5EF4-FFF2-40B4-BE49-F238E27FC236}">
                <a16:creationId xmlns:a16="http://schemas.microsoft.com/office/drawing/2014/main" id="{BF85C3FD-D573-D2F2-650D-33314268ECF5}"/>
              </a:ext>
            </a:extLst>
          </p:cNvPr>
          <p:cNvSpPr>
            <a:spLocks noGrp="1"/>
          </p:cNvSpPr>
          <p:nvPr>
            <p:ph sz="half" idx="2"/>
          </p:nvPr>
        </p:nvSpPr>
        <p:spPr>
          <a:xfrm>
            <a:off x="609600" y="2438400"/>
            <a:ext cx="9620816" cy="3951288"/>
          </a:xfrm>
        </p:spPr>
        <p:txBody>
          <a:bodyPr/>
          <a:lstStyle/>
          <a:p>
            <a:r>
              <a:rPr lang="en-US" dirty="0"/>
              <a:t>Please Click Link for Video</a:t>
            </a:r>
          </a:p>
          <a:p>
            <a:r>
              <a:rPr lang="en-US" dirty="0">
                <a:hlinkClick r:id="rId3"/>
              </a:rPr>
              <a:t>https://</a:t>
            </a:r>
            <a:r>
              <a:rPr lang="en-US" dirty="0" err="1">
                <a:hlinkClick r:id="rId3"/>
              </a:rPr>
              <a:t>www.youtube.com</a:t>
            </a:r>
            <a:r>
              <a:rPr lang="en-US" dirty="0">
                <a:hlinkClick r:id="rId3"/>
              </a:rPr>
              <a:t>/</a:t>
            </a:r>
            <a:r>
              <a:rPr lang="en-US" dirty="0" err="1">
                <a:hlinkClick r:id="rId3"/>
              </a:rPr>
              <a:t>watch?v</a:t>
            </a:r>
            <a:r>
              <a:rPr lang="en-US" dirty="0">
                <a:hlinkClick r:id="rId3"/>
              </a:rPr>
              <a:t>=tNay64Mab78</a:t>
            </a:r>
            <a:endParaRPr lang="en-US" dirty="0"/>
          </a:p>
        </p:txBody>
      </p:sp>
    </p:spTree>
    <p:extLst>
      <p:ext uri="{BB962C8B-B14F-4D97-AF65-F5344CB8AC3E}">
        <p14:creationId xmlns:p14="http://schemas.microsoft.com/office/powerpoint/2010/main" val="2587888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FB47D20-278A-B1C1-F2E8-0DC96BB6711A}"/>
              </a:ext>
            </a:extLst>
          </p:cNvPr>
          <p:cNvSpPr/>
          <p:nvPr/>
        </p:nvSpPr>
        <p:spPr>
          <a:xfrm>
            <a:off x="10333973" y="5413883"/>
            <a:ext cx="1628383" cy="990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4" name="Content Placeholder 3">
            <a:extLst>
              <a:ext uri="{FF2B5EF4-FFF2-40B4-BE49-F238E27FC236}">
                <a16:creationId xmlns:a16="http://schemas.microsoft.com/office/drawing/2014/main" id="{5081891E-D125-CB2A-BD64-F212D9876E59}"/>
              </a:ext>
            </a:extLst>
          </p:cNvPr>
          <p:cNvSpPr>
            <a:spLocks noGrp="1"/>
          </p:cNvSpPr>
          <p:nvPr>
            <p:ph sz="half" idx="2"/>
          </p:nvPr>
        </p:nvSpPr>
        <p:spPr>
          <a:xfrm>
            <a:off x="440052" y="2146987"/>
            <a:ext cx="5534721" cy="2103196"/>
          </a:xfrm>
          <a:solidFill>
            <a:schemeClr val="accent2"/>
          </a:solidFill>
        </p:spPr>
        <p:txBody>
          <a:bodyPr>
            <a:noAutofit/>
          </a:bodyPr>
          <a:lstStyle/>
          <a:p>
            <a:pPr>
              <a:buClrTx/>
            </a:pPr>
            <a:r>
              <a:rPr lang="en-US" sz="2000" b="1" dirty="0"/>
              <a:t>Patient seated or lying down with arms relaxed.</a:t>
            </a:r>
          </a:p>
          <a:p>
            <a:pPr>
              <a:buClrTx/>
            </a:pPr>
            <a:r>
              <a:rPr lang="en-US" sz="2000" b="1" dirty="0"/>
              <a:t>Shoulder Abduction: </a:t>
            </a:r>
            <a:r>
              <a:rPr lang="en-US" sz="2000" dirty="0"/>
              <a:t>Resist as patient lifts arm out to the side.</a:t>
            </a:r>
          </a:p>
          <a:p>
            <a:pPr>
              <a:buClrTx/>
            </a:pPr>
            <a:r>
              <a:rPr lang="en-US" sz="2000" b="1" dirty="0"/>
              <a:t>Elbow Flexion</a:t>
            </a:r>
            <a:r>
              <a:rPr lang="en-US" sz="2000" dirty="0"/>
              <a:t>: Resist as patient bends elbow against your hand.</a:t>
            </a:r>
          </a:p>
          <a:p>
            <a:pPr>
              <a:buClrTx/>
            </a:pPr>
            <a:r>
              <a:rPr lang="en-US" sz="2000" b="1" dirty="0"/>
              <a:t>Wrist Extension: </a:t>
            </a:r>
            <a:r>
              <a:rPr lang="en-US" sz="2000" dirty="0"/>
              <a:t>Resist as patient pulls wrist back.</a:t>
            </a:r>
          </a:p>
        </p:txBody>
      </p:sp>
      <p:sp>
        <p:nvSpPr>
          <p:cNvPr id="5" name="Text Placeholder 4">
            <a:extLst>
              <a:ext uri="{FF2B5EF4-FFF2-40B4-BE49-F238E27FC236}">
                <a16:creationId xmlns:a16="http://schemas.microsoft.com/office/drawing/2014/main" id="{2042F4D2-63BA-CA6D-F250-BB5205AE4049}"/>
              </a:ext>
            </a:extLst>
          </p:cNvPr>
          <p:cNvSpPr>
            <a:spLocks noGrp="1"/>
          </p:cNvSpPr>
          <p:nvPr>
            <p:ph type="body" sz="quarter" idx="3"/>
          </p:nvPr>
        </p:nvSpPr>
        <p:spPr>
          <a:xfrm>
            <a:off x="6096000" y="1762827"/>
            <a:ext cx="5591331" cy="352993"/>
          </a:xfrm>
          <a:ln w="19050">
            <a:solidFill>
              <a:schemeClr val="accent2">
                <a:lumMod val="75000"/>
              </a:schemeClr>
            </a:solidFill>
          </a:ln>
        </p:spPr>
        <p:txBody>
          <a:bodyPr>
            <a:normAutofit fontScale="85000" lnSpcReduction="20000"/>
          </a:bodyPr>
          <a:lstStyle/>
          <a:p>
            <a:r>
              <a:rPr lang="en-US" sz="2400" dirty="0">
                <a:solidFill>
                  <a:schemeClr val="tx1"/>
                </a:solidFill>
              </a:rPr>
              <a:t>Lower Limb</a:t>
            </a:r>
          </a:p>
        </p:txBody>
      </p:sp>
      <p:sp>
        <p:nvSpPr>
          <p:cNvPr id="6" name="Content Placeholder 5">
            <a:extLst>
              <a:ext uri="{FF2B5EF4-FFF2-40B4-BE49-F238E27FC236}">
                <a16:creationId xmlns:a16="http://schemas.microsoft.com/office/drawing/2014/main" id="{905D828C-99D4-D23D-E7AA-EB795736122F}"/>
              </a:ext>
            </a:extLst>
          </p:cNvPr>
          <p:cNvSpPr>
            <a:spLocks noGrp="1"/>
          </p:cNvSpPr>
          <p:nvPr>
            <p:ph sz="quarter" idx="4"/>
          </p:nvPr>
        </p:nvSpPr>
        <p:spPr>
          <a:xfrm>
            <a:off x="6096000" y="2146988"/>
            <a:ext cx="5591331" cy="2103195"/>
          </a:xfrm>
          <a:solidFill>
            <a:schemeClr val="accent2"/>
          </a:solidFill>
        </p:spPr>
        <p:txBody>
          <a:bodyPr>
            <a:noAutofit/>
          </a:bodyPr>
          <a:lstStyle/>
          <a:p>
            <a:pPr>
              <a:buClrTx/>
            </a:pPr>
            <a:r>
              <a:rPr lang="en-US" sz="2000" b="1" dirty="0"/>
              <a:t>Patient lying down with legs extended.</a:t>
            </a:r>
          </a:p>
          <a:p>
            <a:pPr>
              <a:buClrTx/>
            </a:pPr>
            <a:r>
              <a:rPr lang="en-US" sz="2000" b="1" dirty="0"/>
              <a:t>Hip Flexion: </a:t>
            </a:r>
            <a:r>
              <a:rPr lang="en-US" sz="2000" dirty="0"/>
              <a:t>Ask patient to lift leg off the bed.</a:t>
            </a:r>
          </a:p>
          <a:p>
            <a:pPr>
              <a:buClrTx/>
            </a:pPr>
            <a:r>
              <a:rPr lang="en-US" sz="2000" b="1" dirty="0"/>
              <a:t>Knee Extension: </a:t>
            </a:r>
            <a:r>
              <a:rPr lang="en-US" sz="2000" dirty="0"/>
              <a:t>Resist as patient extends knee against your hand.</a:t>
            </a:r>
          </a:p>
          <a:p>
            <a:pPr>
              <a:buClrTx/>
            </a:pPr>
            <a:r>
              <a:rPr lang="en-US" sz="2000" b="1" dirty="0"/>
              <a:t>Foot Dorsiflexion : </a:t>
            </a:r>
            <a:r>
              <a:rPr lang="en-US" sz="2000" dirty="0"/>
              <a:t>Resist as patient pulls toes towards shin.</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MRC (Medical Research Council) Scale: Assesses muscle strength</a:t>
            </a:r>
          </a:p>
        </p:txBody>
      </p:sp>
      <p:sp>
        <p:nvSpPr>
          <p:cNvPr id="8" name="Text Placeholder 4">
            <a:extLst>
              <a:ext uri="{FF2B5EF4-FFF2-40B4-BE49-F238E27FC236}">
                <a16:creationId xmlns:a16="http://schemas.microsoft.com/office/drawing/2014/main" id="{42A09335-C4CC-355F-6112-F749AE4182C7}"/>
              </a:ext>
            </a:extLst>
          </p:cNvPr>
          <p:cNvSpPr txBox="1">
            <a:spLocks/>
          </p:cNvSpPr>
          <p:nvPr/>
        </p:nvSpPr>
        <p:spPr>
          <a:xfrm>
            <a:off x="440052" y="1762826"/>
            <a:ext cx="5534721" cy="352993"/>
          </a:xfrm>
          <a:prstGeom prst="rect">
            <a:avLst/>
          </a:prstGeom>
          <a:noFill/>
          <a:ln w="19050" cap="flat" cmpd="sng" algn="ctr">
            <a:solidFill>
              <a:schemeClr val="accent2">
                <a:lumMod val="75000"/>
              </a:schemeClr>
            </a:solidFill>
            <a:prstDash val="solid"/>
          </a:ln>
          <a:effectLst/>
        </p:spPr>
        <p:txBody>
          <a:bodyPr vert="horz" lIns="91440" tIns="45720" rIns="91440" bIns="45720" rtlCol="0" anchor="ctr">
            <a:normAutofit fontScale="85000" lnSpcReduction="20000"/>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solidFill>
                  <a:schemeClr val="tx1"/>
                </a:solidFill>
                <a:effectLst/>
              </a:rPr>
              <a:t>Upper Limb</a:t>
            </a:r>
            <a:endParaRPr lang="en-US" sz="2400" dirty="0">
              <a:solidFill>
                <a:schemeClr val="tx1"/>
              </a:solidFill>
            </a:endParaRPr>
          </a:p>
        </p:txBody>
      </p:sp>
      <p:sp>
        <p:nvSpPr>
          <p:cNvPr id="3" name="Text Placeholder 4">
            <a:extLst>
              <a:ext uri="{FF2B5EF4-FFF2-40B4-BE49-F238E27FC236}">
                <a16:creationId xmlns:a16="http://schemas.microsoft.com/office/drawing/2014/main" id="{50DFA67A-5604-01B0-685F-6A2E76DDF54D}"/>
              </a:ext>
            </a:extLst>
          </p:cNvPr>
          <p:cNvSpPr txBox="1">
            <a:spLocks/>
          </p:cNvSpPr>
          <p:nvPr/>
        </p:nvSpPr>
        <p:spPr>
          <a:xfrm>
            <a:off x="440052" y="4270120"/>
            <a:ext cx="11247279" cy="352993"/>
          </a:xfrm>
          <a:prstGeom prst="rect">
            <a:avLst/>
          </a:prstGeom>
          <a:noFill/>
          <a:ln w="19050" cap="flat" cmpd="sng" algn="ctr">
            <a:solidFill>
              <a:schemeClr val="accent2">
                <a:lumMod val="75000"/>
              </a:schemeClr>
            </a:solidFill>
            <a:prstDash val="solid"/>
          </a:ln>
          <a:effectLst/>
        </p:spPr>
        <p:txBody>
          <a:bodyPr vert="horz" lIns="91440" tIns="45720" rIns="91440" bIns="45720" rtlCol="0" anchor="ctr">
            <a:normAutofit fontScale="85000" lnSpcReduction="20000"/>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400" dirty="0">
                <a:solidFill>
                  <a:schemeClr val="tx1"/>
                </a:solidFill>
                <a:effectLst/>
              </a:rPr>
              <a:t>Scoring</a:t>
            </a:r>
            <a:endParaRPr lang="en-US" sz="2400" dirty="0">
              <a:solidFill>
                <a:schemeClr val="tx1"/>
              </a:solidFill>
            </a:endParaRPr>
          </a:p>
        </p:txBody>
      </p:sp>
      <p:sp>
        <p:nvSpPr>
          <p:cNvPr id="9" name="Content Placeholder 3">
            <a:extLst>
              <a:ext uri="{FF2B5EF4-FFF2-40B4-BE49-F238E27FC236}">
                <a16:creationId xmlns:a16="http://schemas.microsoft.com/office/drawing/2014/main" id="{BD061F36-F36A-4ADA-C9D9-180CB33833C1}"/>
              </a:ext>
            </a:extLst>
          </p:cNvPr>
          <p:cNvSpPr txBox="1">
            <a:spLocks/>
          </p:cNvSpPr>
          <p:nvPr/>
        </p:nvSpPr>
        <p:spPr>
          <a:xfrm>
            <a:off x="440052" y="4659433"/>
            <a:ext cx="11247279" cy="1257540"/>
          </a:xfrm>
          <a:prstGeom prst="rect">
            <a:avLst/>
          </a:prstGeom>
          <a:solidFill>
            <a:schemeClr val="accent2"/>
          </a:solidFill>
        </p:spPr>
        <p:txBody>
          <a:bodyPr vert="horz" lIns="91440" tIns="45720" rIns="91440" bIns="45720" numCol="2" rtlCol="0">
            <a:noAutofit/>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Clr>
                <a:schemeClr val="bg1"/>
              </a:buClr>
              <a:buNone/>
            </a:pPr>
            <a:r>
              <a:rPr lang="en-US" sz="2000" dirty="0"/>
              <a:t>(0) No contraction</a:t>
            </a:r>
          </a:p>
          <a:p>
            <a:pPr marL="0" indent="0">
              <a:buClr>
                <a:schemeClr val="bg1"/>
              </a:buClr>
              <a:buNone/>
            </a:pPr>
            <a:r>
              <a:rPr lang="en-US" sz="2000" dirty="0"/>
              <a:t>(1) Flicker or trace of contraction</a:t>
            </a:r>
          </a:p>
          <a:p>
            <a:pPr marL="0" indent="0">
              <a:buClr>
                <a:schemeClr val="bg1"/>
              </a:buClr>
              <a:buNone/>
            </a:pPr>
            <a:r>
              <a:rPr lang="en-US" sz="2000" dirty="0"/>
              <a:t>(2) Active movement, with gravity eliminated</a:t>
            </a:r>
          </a:p>
          <a:p>
            <a:pPr marL="0" indent="0">
              <a:buClr>
                <a:schemeClr val="bg1"/>
              </a:buClr>
              <a:buNone/>
            </a:pPr>
            <a:endParaRPr lang="en-US" sz="2000" dirty="0"/>
          </a:p>
          <a:p>
            <a:pPr marL="0" indent="0">
              <a:buClr>
                <a:schemeClr val="bg1"/>
              </a:buClr>
              <a:buNone/>
            </a:pPr>
            <a:r>
              <a:rPr lang="en-US" sz="2000" dirty="0"/>
              <a:t>(3) Active movement against gravity</a:t>
            </a:r>
          </a:p>
          <a:p>
            <a:pPr marL="0" indent="0">
              <a:buClr>
                <a:schemeClr val="bg1"/>
              </a:buClr>
              <a:buNone/>
            </a:pPr>
            <a:r>
              <a:rPr lang="en-US" sz="2000" dirty="0"/>
              <a:t>(4) Active movement against gravity and resistance</a:t>
            </a:r>
          </a:p>
          <a:p>
            <a:pPr marL="0" indent="0">
              <a:buClr>
                <a:schemeClr val="bg1"/>
              </a:buClr>
              <a:buNone/>
            </a:pPr>
            <a:r>
              <a:rPr lang="en-US" sz="2000" dirty="0"/>
              <a:t>(5) Normal power</a:t>
            </a:r>
          </a:p>
        </p:txBody>
      </p:sp>
      <p:sp>
        <p:nvSpPr>
          <p:cNvPr id="10" name="TextBox 9">
            <a:extLst>
              <a:ext uri="{FF2B5EF4-FFF2-40B4-BE49-F238E27FC236}">
                <a16:creationId xmlns:a16="http://schemas.microsoft.com/office/drawing/2014/main" id="{18A0D4A6-B8A9-4F42-67E4-1D5E8A2FCE1B}"/>
              </a:ext>
            </a:extLst>
          </p:cNvPr>
          <p:cNvSpPr txBox="1"/>
          <p:nvPr/>
        </p:nvSpPr>
        <p:spPr>
          <a:xfrm>
            <a:off x="440052" y="5992129"/>
            <a:ext cx="11247279" cy="584775"/>
          </a:xfrm>
          <a:prstGeom prst="rect">
            <a:avLst/>
          </a:prstGeom>
          <a:solidFill>
            <a:schemeClr val="bg1"/>
          </a:solidFill>
          <a:ln>
            <a:noFill/>
            <a:prstDash val="sysDot"/>
          </a:ln>
        </p:spPr>
        <p:txBody>
          <a:bodyPr wrap="square" rtlCol="0">
            <a:spAutoFit/>
          </a:bodyPr>
          <a:lstStyle/>
          <a:p>
            <a:pPr algn="ctr"/>
            <a:r>
              <a:rPr lang="en-US" sz="1600" i="1" dirty="0">
                <a:latin typeface="Calibri" panose="020F0502020204030204" pitchFamily="34" charset="0"/>
                <a:ea typeface="Calibri" panose="020F0502020204030204" pitchFamily="34" charset="0"/>
                <a:cs typeface="Calibri" panose="020F0502020204030204" pitchFamily="34" charset="0"/>
              </a:rPr>
              <a:t>For eligibility based on MRC: at least one muscle group on the contralateral side to the CSDH must have a score of 4. </a:t>
            </a:r>
          </a:p>
          <a:p>
            <a:pPr algn="ctr"/>
            <a:r>
              <a:rPr lang="en-US" sz="1600" i="1" dirty="0">
                <a:latin typeface="Calibri" panose="020F0502020204030204" pitchFamily="34" charset="0"/>
                <a:ea typeface="Calibri" panose="020F0502020204030204" pitchFamily="34" charset="0"/>
                <a:cs typeface="Calibri" panose="020F0502020204030204" pitchFamily="34" charset="0"/>
              </a:rPr>
              <a:t>If any muscle groups have a score 0-3, the patient is ineligible based on severe deficit outside the scope of the target population</a:t>
            </a:r>
          </a:p>
        </p:txBody>
      </p:sp>
    </p:spTree>
    <p:extLst>
      <p:ext uri="{BB962C8B-B14F-4D97-AF65-F5344CB8AC3E}">
        <p14:creationId xmlns:p14="http://schemas.microsoft.com/office/powerpoint/2010/main" val="3674013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D94EB-A30C-9DCC-E60D-F904E9524ED6}"/>
              </a:ext>
            </a:extLst>
          </p:cNvPr>
          <p:cNvSpPr>
            <a:spLocks noGrp="1"/>
          </p:cNvSpPr>
          <p:nvPr>
            <p:ph type="ctrTitle"/>
          </p:nvPr>
        </p:nvSpPr>
        <p:spPr/>
        <p:txBody>
          <a:bodyPr/>
          <a:lstStyle/>
          <a:p>
            <a:r>
              <a:rPr lang="en-US" dirty="0"/>
              <a:t>Please click link for MRC VIDEO</a:t>
            </a:r>
            <a:br>
              <a:rPr lang="en-US" dirty="0"/>
            </a:br>
            <a:endParaRPr lang="en-US" dirty="0"/>
          </a:p>
        </p:txBody>
      </p:sp>
      <p:sp>
        <p:nvSpPr>
          <p:cNvPr id="3" name="Subtitle 2">
            <a:extLst>
              <a:ext uri="{FF2B5EF4-FFF2-40B4-BE49-F238E27FC236}">
                <a16:creationId xmlns:a16="http://schemas.microsoft.com/office/drawing/2014/main" id="{12CE8800-9963-5E04-DE42-64E18EB1557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7073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FB47D20-278A-B1C1-F2E8-0DC96BB6711A}"/>
              </a:ext>
            </a:extLst>
          </p:cNvPr>
          <p:cNvSpPr/>
          <p:nvPr/>
        </p:nvSpPr>
        <p:spPr>
          <a:xfrm>
            <a:off x="10445447" y="5286504"/>
            <a:ext cx="1628383" cy="12771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Aphasia Severity Rating (ASR)</a:t>
            </a:r>
          </a:p>
        </p:txBody>
      </p:sp>
      <p:sp>
        <p:nvSpPr>
          <p:cNvPr id="13" name="Content Placeholder 12">
            <a:extLst>
              <a:ext uri="{FF2B5EF4-FFF2-40B4-BE49-F238E27FC236}">
                <a16:creationId xmlns:a16="http://schemas.microsoft.com/office/drawing/2014/main" id="{ACC9361E-7570-DD10-47C4-7A0BBA543538}"/>
              </a:ext>
            </a:extLst>
          </p:cNvPr>
          <p:cNvSpPr>
            <a:spLocks noGrp="1"/>
          </p:cNvSpPr>
          <p:nvPr>
            <p:ph sz="half" idx="2"/>
          </p:nvPr>
        </p:nvSpPr>
        <p:spPr/>
        <p:txBody>
          <a:bodyPr/>
          <a:lstStyle/>
          <a:p>
            <a:endParaRPr lang="en-US" dirty="0"/>
          </a:p>
        </p:txBody>
      </p:sp>
      <p:sp>
        <p:nvSpPr>
          <p:cNvPr id="17" name="Text Placeholder 16">
            <a:extLst>
              <a:ext uri="{FF2B5EF4-FFF2-40B4-BE49-F238E27FC236}">
                <a16:creationId xmlns:a16="http://schemas.microsoft.com/office/drawing/2014/main" id="{97C6CF89-A509-0D15-EB2F-D33EC9F541A9}"/>
              </a:ext>
            </a:extLst>
          </p:cNvPr>
          <p:cNvSpPr>
            <a:spLocks noGrp="1"/>
          </p:cNvSpPr>
          <p:nvPr>
            <p:ph type="body" sz="quarter" idx="3"/>
          </p:nvPr>
        </p:nvSpPr>
        <p:spPr/>
        <p:txBody>
          <a:bodyPr/>
          <a:lstStyle/>
          <a:p>
            <a:endParaRPr lang="en-US"/>
          </a:p>
        </p:txBody>
      </p:sp>
      <p:graphicFrame>
        <p:nvGraphicFramePr>
          <p:cNvPr id="18" name="Content Placeholder 4">
            <a:extLst>
              <a:ext uri="{FF2B5EF4-FFF2-40B4-BE49-F238E27FC236}">
                <a16:creationId xmlns:a16="http://schemas.microsoft.com/office/drawing/2014/main" id="{74A96C01-C6D9-CDA8-A87B-C7218FBA7C5E}"/>
              </a:ext>
            </a:extLst>
          </p:cNvPr>
          <p:cNvGraphicFramePr>
            <a:graphicFrameLocks/>
          </p:cNvGraphicFramePr>
          <p:nvPr>
            <p:extLst>
              <p:ext uri="{D42A27DB-BD31-4B8C-83A1-F6EECF244321}">
                <p14:modId xmlns:p14="http://schemas.microsoft.com/office/powerpoint/2010/main" val="2585718783"/>
              </p:ext>
            </p:extLst>
          </p:nvPr>
        </p:nvGraphicFramePr>
        <p:xfrm>
          <a:off x="146137" y="1676400"/>
          <a:ext cx="11899726" cy="4928255"/>
        </p:xfrm>
        <a:graphic>
          <a:graphicData uri="http://schemas.openxmlformats.org/drawingml/2006/table">
            <a:tbl>
              <a:tblPr firstRow="1" firstCol="1" bandRow="1">
                <a:tableStyleId>{72833802-FEF1-4C79-8D5D-14CF1EAF98D9}</a:tableStyleId>
              </a:tblPr>
              <a:tblGrid>
                <a:gridCol w="11127288">
                  <a:extLst>
                    <a:ext uri="{9D8B030D-6E8A-4147-A177-3AD203B41FA5}">
                      <a16:colId xmlns:a16="http://schemas.microsoft.com/office/drawing/2014/main" val="949656286"/>
                    </a:ext>
                  </a:extLst>
                </a:gridCol>
                <a:gridCol w="772438">
                  <a:extLst>
                    <a:ext uri="{9D8B030D-6E8A-4147-A177-3AD203B41FA5}">
                      <a16:colId xmlns:a16="http://schemas.microsoft.com/office/drawing/2014/main" val="4141733970"/>
                    </a:ext>
                  </a:extLst>
                </a:gridCol>
              </a:tblGrid>
              <a:tr h="361818">
                <a:tc>
                  <a:txBody>
                    <a:bodyPr/>
                    <a:lstStyle/>
                    <a:p>
                      <a:pPr marL="0" marR="0" algn="ctr">
                        <a:lnSpc>
                          <a:spcPct val="115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Description</a:t>
                      </a:r>
                    </a:p>
                  </a:txBody>
                  <a:tcPr marL="68580" marR="68580" marT="0" marB="0"/>
                </a:tc>
                <a:tc>
                  <a:txBody>
                    <a:bodyPr/>
                    <a:lstStyle/>
                    <a:p>
                      <a:pPr marL="0" marR="0" algn="ctr">
                        <a:lnSpc>
                          <a:spcPct val="115000"/>
                        </a:lnSpc>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Score</a:t>
                      </a:r>
                    </a:p>
                  </a:txBody>
                  <a:tcPr marL="68580" marR="68580" marT="0" marB="0"/>
                </a:tc>
                <a:extLst>
                  <a:ext uri="{0D108BD9-81ED-4DB2-BD59-A6C34878D82A}">
                    <a16:rowId xmlns:a16="http://schemas.microsoft.com/office/drawing/2014/main" val="2915842851"/>
                  </a:ext>
                </a:extLst>
              </a:tr>
              <a:tr h="672610">
                <a:tc>
                  <a:txBody>
                    <a:bodyPr/>
                    <a:lstStyle/>
                    <a:p>
                      <a:pPr marL="0" marR="0">
                        <a:lnSpc>
                          <a:spcPct val="100000"/>
                        </a:lnSpc>
                        <a:spcBef>
                          <a:spcPts val="0"/>
                        </a:spcBef>
                        <a:spcAft>
                          <a:spcPts val="0"/>
                        </a:spcAf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Speech, writing and/or auditory comprehension are not functional. Any attempts to speak or use of fluent utterances are not understandable to the listener OR the individual may not attempt to speak at all.</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570462128"/>
                  </a:ext>
                </a:extLst>
              </a:tr>
              <a:tr h="1273987">
                <a:tc>
                  <a:txBody>
                    <a:bodyPr/>
                    <a:lstStyle/>
                    <a:p>
                      <a:pPr marL="0" marR="0">
                        <a:lnSpc>
                          <a:spcPct val="115000"/>
                        </a:lnSpc>
                        <a:spcBef>
                          <a:spcPts val="0"/>
                        </a:spcBef>
                        <a:spcAft>
                          <a:spcPts val="0"/>
                        </a:spcAft>
                      </a:pP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individual may occasionally produce words or phrases that are meaningful in context, but communication is fragmentary and not possible without significant help from the listener e.g. guessing, questioning. Conversation is very ‘one sided’ with the listener bearing almost all of the burden. An extremely limited amount or range of information is exchanged. Misunderstandings or failed communications are very frequent</a:t>
                      </a:r>
                      <a:endParaRPr lang="en-US" sz="1800" b="0" i="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448538280"/>
                  </a:ext>
                </a:extLst>
              </a:tr>
              <a:tr h="1067935">
                <a:tc>
                  <a:txBody>
                    <a:bodyPr/>
                    <a:lstStyle/>
                    <a:p>
                      <a:pPr lvl="0"/>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Basic conversation about most familiar or everyday topics is possible but significant break down occurs with more abstract or difficult conversations. The burden of conversation is not fully shared by the individual who experiences several instances of word finding failures, </a:t>
                      </a:r>
                      <a:r>
                        <a:rPr lang="en-US" sz="18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paraphasias</a:t>
                      </a: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and/or misunderstandings by the listener requiring need for repair.</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854994879"/>
                  </a:ext>
                </a:extLst>
              </a:tr>
              <a:tr h="811288">
                <a:tc>
                  <a:txBody>
                    <a:bodyPr/>
                    <a:lstStyle/>
                    <a:p>
                      <a:pPr lvl="0"/>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Despite some observable issues related to speech fluency or comprehension, there is no significant limitation. The individual may hesitate to access words or self-correct during conversation, but is able to share a significant portion of the burden of communication with the listener.</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2868049295"/>
                  </a:ext>
                </a:extLst>
              </a:tr>
              <a:tr h="699600">
                <a:tc>
                  <a:txBody>
                    <a:bodyPr/>
                    <a:lstStyle/>
                    <a:p>
                      <a:pPr marL="0" marR="0">
                        <a:lnSpc>
                          <a:spcPct val="115000"/>
                        </a:lnSpc>
                        <a:spcBef>
                          <a:spcPts val="0"/>
                        </a:spcBef>
                        <a:spcAft>
                          <a:spcPts val="0"/>
                        </a:spcAft>
                      </a:pPr>
                      <a:r>
                        <a:rPr lang="en-US"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Although the individual feels that he/she has a problem with language, this is barely apparent to the listener who may not detect any problem with speaking or understanding.</a:t>
                      </a:r>
                      <a:endParaRPr lang="en-US" sz="1800" b="0" i="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116374470"/>
                  </a:ext>
                </a:extLst>
              </a:tr>
            </a:tbl>
          </a:graphicData>
        </a:graphic>
      </p:graphicFrame>
    </p:spTree>
    <p:extLst>
      <p:ext uri="{BB962C8B-B14F-4D97-AF65-F5344CB8AC3E}">
        <p14:creationId xmlns:p14="http://schemas.microsoft.com/office/powerpoint/2010/main" val="369656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1125220"/>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a:solidFill>
                  <a:schemeClr val="tx1"/>
                </a:solidFill>
              </a:rPr>
              <a:t>Modified Rankin Scale (</a:t>
            </a:r>
            <a:r>
              <a:rPr lang="en-US" sz="2000" dirty="0" err="1">
                <a:solidFill>
                  <a:schemeClr val="tx1"/>
                </a:solidFill>
              </a:rPr>
              <a:t>mRS</a:t>
            </a:r>
            <a:r>
              <a:rPr lang="en-US" sz="2000" dirty="0">
                <a:solidFill>
                  <a:schemeClr val="tx1"/>
                </a:solidFill>
              </a:rPr>
              <a:t>) </a:t>
            </a:r>
          </a:p>
        </p:txBody>
      </p:sp>
      <p:sp>
        <p:nvSpPr>
          <p:cNvPr id="13" name="Content Placeholder 12">
            <a:extLst>
              <a:ext uri="{FF2B5EF4-FFF2-40B4-BE49-F238E27FC236}">
                <a16:creationId xmlns:a16="http://schemas.microsoft.com/office/drawing/2014/main" id="{ACC9361E-7570-DD10-47C4-7A0BBA543538}"/>
              </a:ext>
            </a:extLst>
          </p:cNvPr>
          <p:cNvSpPr>
            <a:spLocks noGrp="1"/>
          </p:cNvSpPr>
          <p:nvPr>
            <p:ph sz="half" idx="2"/>
          </p:nvPr>
        </p:nvSpPr>
        <p:spPr/>
        <p:txBody>
          <a:bodyPr/>
          <a:lstStyle/>
          <a:p>
            <a:endParaRPr lang="en-US" dirty="0"/>
          </a:p>
        </p:txBody>
      </p:sp>
      <p:sp>
        <p:nvSpPr>
          <p:cNvPr id="17" name="Text Placeholder 16">
            <a:extLst>
              <a:ext uri="{FF2B5EF4-FFF2-40B4-BE49-F238E27FC236}">
                <a16:creationId xmlns:a16="http://schemas.microsoft.com/office/drawing/2014/main" id="{97C6CF89-A509-0D15-EB2F-D33EC9F541A9}"/>
              </a:ext>
            </a:extLst>
          </p:cNvPr>
          <p:cNvSpPr>
            <a:spLocks noGrp="1"/>
          </p:cNvSpPr>
          <p:nvPr>
            <p:ph type="body" sz="quarter" idx="3"/>
          </p:nvPr>
        </p:nvSpPr>
        <p:spPr/>
        <p:txBody>
          <a:bodyPr/>
          <a:lstStyle/>
          <a:p>
            <a:endParaRPr lang="en-US"/>
          </a:p>
        </p:txBody>
      </p:sp>
      <p:graphicFrame>
        <p:nvGraphicFramePr>
          <p:cNvPr id="3" name="Content Placeholder 4">
            <a:extLst>
              <a:ext uri="{FF2B5EF4-FFF2-40B4-BE49-F238E27FC236}">
                <a16:creationId xmlns:a16="http://schemas.microsoft.com/office/drawing/2014/main" id="{996B45C0-C7C2-48C0-9295-1E67E8355901}"/>
              </a:ext>
            </a:extLst>
          </p:cNvPr>
          <p:cNvGraphicFramePr>
            <a:graphicFrameLocks/>
          </p:cNvGraphicFramePr>
          <p:nvPr>
            <p:extLst>
              <p:ext uri="{D42A27DB-BD31-4B8C-83A1-F6EECF244321}">
                <p14:modId xmlns:p14="http://schemas.microsoft.com/office/powerpoint/2010/main" val="1284446974"/>
              </p:ext>
            </p:extLst>
          </p:nvPr>
        </p:nvGraphicFramePr>
        <p:xfrm>
          <a:off x="777410" y="1770188"/>
          <a:ext cx="10193509" cy="4619500"/>
        </p:xfrm>
        <a:graphic>
          <a:graphicData uri="http://schemas.openxmlformats.org/drawingml/2006/table">
            <a:tbl>
              <a:tblPr firstRow="1" firstCol="1" bandRow="1">
                <a:tableStyleId>{72833802-FEF1-4C79-8D5D-14CF1EAF98D9}</a:tableStyleId>
              </a:tblPr>
              <a:tblGrid>
                <a:gridCol w="8054985">
                  <a:extLst>
                    <a:ext uri="{9D8B030D-6E8A-4147-A177-3AD203B41FA5}">
                      <a16:colId xmlns:a16="http://schemas.microsoft.com/office/drawing/2014/main" val="1150819782"/>
                    </a:ext>
                  </a:extLst>
                </a:gridCol>
                <a:gridCol w="2138524">
                  <a:extLst>
                    <a:ext uri="{9D8B030D-6E8A-4147-A177-3AD203B41FA5}">
                      <a16:colId xmlns:a16="http://schemas.microsoft.com/office/drawing/2014/main" val="949656286"/>
                    </a:ext>
                  </a:extLst>
                </a:gridCol>
              </a:tblGrid>
              <a:tr h="0">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Definition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Score</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5842851"/>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No symptoms at all</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462128"/>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No significant disability despite symptoms; able to carry out all usual duties and activities</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8538280"/>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Slight disability; unable to carry out all previous activities, but able to look after own affairs without assistance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4994879"/>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Moderate disability; requiring some help, but able to walk without assistance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68049295"/>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Moderately severe disability; unable to walk without assistance and unable to attend to own bodily needs without assistance</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6374470"/>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Severe disability; bedridden, incontinent and requiring constant nursing care and attention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5</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1351645"/>
                  </a:ext>
                </a:extLst>
              </a:tr>
            </a:tbl>
          </a:graphicData>
        </a:graphic>
      </p:graphicFrame>
    </p:spTree>
    <p:extLst>
      <p:ext uri="{BB962C8B-B14F-4D97-AF65-F5344CB8AC3E}">
        <p14:creationId xmlns:p14="http://schemas.microsoft.com/office/powerpoint/2010/main" val="3667841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Standardized Assessments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55150" y="1129856"/>
            <a:ext cx="10193509" cy="494675"/>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sz="2000" dirty="0" err="1">
                <a:solidFill>
                  <a:schemeClr val="tx1"/>
                </a:solidFill>
              </a:rPr>
              <a:t>Markwalder</a:t>
            </a:r>
            <a:r>
              <a:rPr lang="en-US" sz="2000" dirty="0">
                <a:solidFill>
                  <a:schemeClr val="tx1"/>
                </a:solidFill>
              </a:rPr>
              <a:t> Scale</a:t>
            </a:r>
          </a:p>
        </p:txBody>
      </p:sp>
      <p:sp>
        <p:nvSpPr>
          <p:cNvPr id="17" name="Text Placeholder 16">
            <a:extLst>
              <a:ext uri="{FF2B5EF4-FFF2-40B4-BE49-F238E27FC236}">
                <a16:creationId xmlns:a16="http://schemas.microsoft.com/office/drawing/2014/main" id="{97C6CF89-A509-0D15-EB2F-D33EC9F541A9}"/>
              </a:ext>
            </a:extLst>
          </p:cNvPr>
          <p:cNvSpPr>
            <a:spLocks noGrp="1"/>
          </p:cNvSpPr>
          <p:nvPr>
            <p:ph type="body" sz="quarter" idx="3"/>
          </p:nvPr>
        </p:nvSpPr>
        <p:spPr/>
        <p:txBody>
          <a:bodyPr/>
          <a:lstStyle/>
          <a:p>
            <a:endParaRPr lang="en-US"/>
          </a:p>
        </p:txBody>
      </p:sp>
      <p:graphicFrame>
        <p:nvGraphicFramePr>
          <p:cNvPr id="3" name="Content Placeholder 4">
            <a:extLst>
              <a:ext uri="{FF2B5EF4-FFF2-40B4-BE49-F238E27FC236}">
                <a16:creationId xmlns:a16="http://schemas.microsoft.com/office/drawing/2014/main" id="{996B45C0-C7C2-48C0-9295-1E67E8355901}"/>
              </a:ext>
            </a:extLst>
          </p:cNvPr>
          <p:cNvGraphicFramePr>
            <a:graphicFrameLocks/>
          </p:cNvGraphicFramePr>
          <p:nvPr/>
        </p:nvGraphicFramePr>
        <p:xfrm>
          <a:off x="777410" y="1770188"/>
          <a:ext cx="10193509" cy="3802953"/>
        </p:xfrm>
        <a:graphic>
          <a:graphicData uri="http://schemas.openxmlformats.org/drawingml/2006/table">
            <a:tbl>
              <a:tblPr firstRow="1" firstCol="1" bandRow="1">
                <a:tableStyleId>{72833802-FEF1-4C79-8D5D-14CF1EAF98D9}</a:tableStyleId>
              </a:tblPr>
              <a:tblGrid>
                <a:gridCol w="8054985">
                  <a:extLst>
                    <a:ext uri="{9D8B030D-6E8A-4147-A177-3AD203B41FA5}">
                      <a16:colId xmlns:a16="http://schemas.microsoft.com/office/drawing/2014/main" val="1150819782"/>
                    </a:ext>
                  </a:extLst>
                </a:gridCol>
                <a:gridCol w="2138524">
                  <a:extLst>
                    <a:ext uri="{9D8B030D-6E8A-4147-A177-3AD203B41FA5}">
                      <a16:colId xmlns:a16="http://schemas.microsoft.com/office/drawing/2014/main" val="949656286"/>
                    </a:ext>
                  </a:extLst>
                </a:gridCol>
              </a:tblGrid>
              <a:tr h="0">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Definition</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kern="100" dirty="0">
                          <a:effectLst/>
                          <a:latin typeface="Calibri" panose="020F0502020204030204" pitchFamily="34" charset="0"/>
                          <a:ea typeface="Calibri" panose="020F0502020204030204" pitchFamily="34" charset="0"/>
                          <a:cs typeface="Calibri" panose="020F0502020204030204" pitchFamily="34" charset="0"/>
                        </a:rPr>
                        <a:t>Score</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15842851"/>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neurologically normal</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0</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70462128"/>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alert and oriented; mild symptoms such as headache, absent or mild neurological deficit, such as reflex asymmetry</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1</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8538280"/>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drowsy or disoriented with variable neurological Grade deficits, such as hemiparesis</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2</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54994879"/>
                  </a:ext>
                </a:extLst>
              </a:tr>
              <a:tr h="0">
                <a:tc>
                  <a:txBody>
                    <a:bodyPr/>
                    <a:lstStyle/>
                    <a:p>
                      <a:pPr marL="0" marR="0">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stuporous but responding appropriately to noxious stimuli; severe focal signs such as hemiplegia</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3</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68049295"/>
                  </a:ext>
                </a:extLst>
              </a:tr>
              <a:tr h="0">
                <a:tc>
                  <a:txBody>
                    <a:bodyPr/>
                    <a:lstStyle/>
                    <a:p>
                      <a:pPr marL="0" marR="0">
                        <a:lnSpc>
                          <a:spcPct val="100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Patient comatose with absent motor response to painful stimuli; decerebrate or decorticate posturing</a:t>
                      </a: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2400" b="0" kern="100" dirty="0">
                          <a:effectLst/>
                          <a:latin typeface="Calibri" panose="020F0502020204030204" pitchFamily="34" charset="0"/>
                          <a:ea typeface="Calibri" panose="020F0502020204030204" pitchFamily="34" charset="0"/>
                          <a:cs typeface="Calibri" panose="020F0502020204030204" pitchFamily="34" charset="0"/>
                        </a:rPr>
                        <a:t>4</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16374470"/>
                  </a:ext>
                </a:extLst>
              </a:tr>
            </a:tbl>
          </a:graphicData>
        </a:graphic>
      </p:graphicFrame>
    </p:spTree>
    <p:extLst>
      <p:ext uri="{BB962C8B-B14F-4D97-AF65-F5344CB8AC3E}">
        <p14:creationId xmlns:p14="http://schemas.microsoft.com/office/powerpoint/2010/main" val="166544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E66B-171A-1D90-6326-F610FDD3DAB2}"/>
              </a:ext>
            </a:extLst>
          </p:cNvPr>
          <p:cNvSpPr>
            <a:spLocks noGrp="1"/>
          </p:cNvSpPr>
          <p:nvPr>
            <p:ph type="title"/>
          </p:nvPr>
        </p:nvSpPr>
        <p:spPr>
          <a:xfrm>
            <a:off x="2567355" y="193228"/>
            <a:ext cx="6356838" cy="539262"/>
          </a:xfrm>
        </p:spPr>
        <p:txBody>
          <a:bodyPr>
            <a:normAutofit fontScale="90000"/>
          </a:bodyPr>
          <a:lstStyle/>
          <a:p>
            <a:pPr algn="ctr"/>
            <a:r>
              <a:rPr lang="en-US" dirty="0"/>
              <a:t>Modified Rankin Score (</a:t>
            </a:r>
            <a:r>
              <a:rPr lang="en-US" dirty="0" err="1"/>
              <a:t>mRS</a:t>
            </a:r>
            <a:r>
              <a:rPr lang="en-US" dirty="0"/>
              <a:t>)</a:t>
            </a:r>
          </a:p>
        </p:txBody>
      </p:sp>
      <p:pic>
        <p:nvPicPr>
          <p:cNvPr id="4" name="Picture 3" descr="A diagram of different types of disability&#10;&#10;Description automatically generated">
            <a:extLst>
              <a:ext uri="{FF2B5EF4-FFF2-40B4-BE49-F238E27FC236}">
                <a16:creationId xmlns:a16="http://schemas.microsoft.com/office/drawing/2014/main" id="{EEDFB01B-0352-2FF4-A39A-7178FC04B299}"/>
              </a:ext>
            </a:extLst>
          </p:cNvPr>
          <p:cNvPicPr>
            <a:picLocks noChangeAspect="1"/>
          </p:cNvPicPr>
          <p:nvPr/>
        </p:nvPicPr>
        <p:blipFill rotWithShape="1">
          <a:blip r:embed="rId3">
            <a:extLst>
              <a:ext uri="{28A0092B-C50C-407E-A947-70E740481C1C}">
                <a14:useLocalDpi xmlns:a14="http://schemas.microsoft.com/office/drawing/2010/main" val="0"/>
              </a:ext>
            </a:extLst>
          </a:blip>
          <a:srcRect l="2153" t="2383" r="14853" b="-417"/>
          <a:stretch/>
        </p:blipFill>
        <p:spPr>
          <a:xfrm>
            <a:off x="1837592" y="867074"/>
            <a:ext cx="8044961" cy="5692191"/>
          </a:xfrm>
          <a:prstGeom prst="rect">
            <a:avLst/>
          </a:prstGeom>
        </p:spPr>
      </p:pic>
    </p:spTree>
    <p:extLst>
      <p:ext uri="{BB962C8B-B14F-4D97-AF65-F5344CB8AC3E}">
        <p14:creationId xmlns:p14="http://schemas.microsoft.com/office/powerpoint/2010/main" val="19613359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2C40-CEAA-E825-261E-67FCF1FFC334}"/>
              </a:ext>
            </a:extLst>
          </p:cNvPr>
          <p:cNvSpPr>
            <a:spLocks noGrp="1"/>
          </p:cNvSpPr>
          <p:nvPr>
            <p:ph type="title"/>
          </p:nvPr>
        </p:nvSpPr>
        <p:spPr>
          <a:xfrm>
            <a:off x="609600" y="326366"/>
            <a:ext cx="10972800" cy="990600"/>
          </a:xfrm>
        </p:spPr>
        <p:txBody>
          <a:bodyPr/>
          <a:lstStyle/>
          <a:p>
            <a:pPr algn="ctr"/>
            <a:r>
              <a:rPr lang="en-US" dirty="0"/>
              <a:t>Modified Rankin Score Certification</a:t>
            </a:r>
          </a:p>
        </p:txBody>
      </p:sp>
      <p:sp>
        <p:nvSpPr>
          <p:cNvPr id="4" name="Content Placeholder 3">
            <a:extLst>
              <a:ext uri="{FF2B5EF4-FFF2-40B4-BE49-F238E27FC236}">
                <a16:creationId xmlns:a16="http://schemas.microsoft.com/office/drawing/2014/main" id="{1C8A0F11-C98F-F4AF-7BA4-CABAC1847FED}"/>
              </a:ext>
            </a:extLst>
          </p:cNvPr>
          <p:cNvSpPr>
            <a:spLocks noGrp="1"/>
          </p:cNvSpPr>
          <p:nvPr>
            <p:ph sz="half" idx="2"/>
          </p:nvPr>
        </p:nvSpPr>
        <p:spPr>
          <a:xfrm>
            <a:off x="609599" y="6023326"/>
            <a:ext cx="5486402" cy="490658"/>
          </a:xfrm>
          <a:ln>
            <a:solidFill>
              <a:schemeClr val="tx1"/>
            </a:solidFill>
            <a:prstDash val="sysDash"/>
          </a:ln>
        </p:spPr>
        <p:txBody>
          <a:bodyPr/>
          <a:lstStyle/>
          <a:p>
            <a:r>
              <a:rPr lang="en-US" sz="1800" u="sng" dirty="0">
                <a:solidFill>
                  <a:srgbClr val="800080"/>
                </a:solidFill>
                <a:effectLst/>
                <a:latin typeface="HelveticaNeue"/>
                <a:ea typeface="Aptos" panose="020B0004020202020204" pitchFamily="34" charset="0"/>
                <a:cs typeface="Aptos" panose="020B0004020202020204" pitchFamily="34" charset="0"/>
                <a:hlinkClick r:id="rId2"/>
              </a:rPr>
              <a:t>https://siren.network/clinical-trials/icecap</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pic>
        <p:nvPicPr>
          <p:cNvPr id="8" name="Picture 7">
            <a:extLst>
              <a:ext uri="{FF2B5EF4-FFF2-40B4-BE49-F238E27FC236}">
                <a16:creationId xmlns:a16="http://schemas.microsoft.com/office/drawing/2014/main" id="{F8C70283-DF5F-E14F-8139-E1BB4E769F69}"/>
              </a:ext>
            </a:extLst>
          </p:cNvPr>
          <p:cNvPicPr>
            <a:picLocks noChangeAspect="1"/>
          </p:cNvPicPr>
          <p:nvPr/>
        </p:nvPicPr>
        <p:blipFill>
          <a:blip r:embed="rId3"/>
          <a:stretch>
            <a:fillRect/>
          </a:stretch>
        </p:blipFill>
        <p:spPr>
          <a:xfrm>
            <a:off x="452207" y="1649104"/>
            <a:ext cx="5643794" cy="4287413"/>
          </a:xfrm>
          <a:prstGeom prst="rect">
            <a:avLst/>
          </a:prstGeom>
        </p:spPr>
      </p:pic>
      <p:sp>
        <p:nvSpPr>
          <p:cNvPr id="6" name="Content Placeholder 3">
            <a:extLst>
              <a:ext uri="{FF2B5EF4-FFF2-40B4-BE49-F238E27FC236}">
                <a16:creationId xmlns:a16="http://schemas.microsoft.com/office/drawing/2014/main" id="{480A9F26-E5C0-E071-B143-96FC924605CF}"/>
              </a:ext>
            </a:extLst>
          </p:cNvPr>
          <p:cNvSpPr txBox="1">
            <a:spLocks/>
          </p:cNvSpPr>
          <p:nvPr/>
        </p:nvSpPr>
        <p:spPr>
          <a:xfrm>
            <a:off x="6586990" y="3625702"/>
            <a:ext cx="5491595" cy="1041991"/>
          </a:xfrm>
          <a:prstGeom prst="rect">
            <a:avLst/>
          </a:prstGeom>
          <a:ln>
            <a:solidFill>
              <a:schemeClr val="tx1"/>
            </a:solidFill>
            <a:prstDash val="sysDash"/>
          </a:ln>
        </p:spPr>
        <p:txBody>
          <a:bodyPr vert="horz" lIns="91440" tIns="45720" rIns="91440" bIns="45720" rtlCol="0">
            <a:normAutofit/>
          </a:bodyPr>
          <a:lstStyle>
            <a:lvl1pPr marL="182880" indent="-182880" algn="l" defTabSz="914400" rtl="0" eaLnBrk="1" latinLnBrk="0" hangingPunct="1">
              <a:spcBef>
                <a:spcPct val="20000"/>
              </a:spcBef>
              <a:buClr>
                <a:srgbClr val="AE3B3A"/>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rgbClr val="AE3B3A"/>
              </a:buClr>
              <a:buSzPct val="85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rgbClr val="AE3B3A"/>
              </a:buClr>
              <a:buSzPct val="9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rgbClr val="AE3B3A"/>
              </a:buClr>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rgbClr val="AE3B3A"/>
              </a:buClr>
              <a:buSzPct val="100000"/>
              <a:buFont typeface="Arial" pitchFamily="34" charset="0"/>
              <a:buChar char="•"/>
              <a:defRPr sz="16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r>
              <a:rPr lang="en-US" sz="1800" b="1" dirty="0">
                <a:solidFill>
                  <a:srgbClr val="800080"/>
                </a:solidFill>
                <a:ea typeface="Calibri" panose="020F0502020204030204" pitchFamily="34" charset="0"/>
              </a:rPr>
              <a:t>Video Link</a:t>
            </a:r>
            <a:endParaRPr lang="en-US" sz="1800" b="1" dirty="0">
              <a:solidFill>
                <a:srgbClr val="800080"/>
              </a:solidFill>
              <a:ea typeface="Calibri" panose="020F0502020204030204" pitchFamily="34" charset="0"/>
              <a:hlinkClick r:id="rId4"/>
            </a:endParaRPr>
          </a:p>
          <a:p>
            <a:r>
              <a:rPr lang="en-US" sz="1800" u="sng" dirty="0">
                <a:solidFill>
                  <a:srgbClr val="800080"/>
                </a:solidFill>
                <a:ea typeface="Calibri" panose="020F0502020204030204" pitchFamily="34" charset="0"/>
                <a:hlinkClick r:id="rId4"/>
              </a:rPr>
              <a:t>https://dcu.musc.edu/campus/mRSTraining/mRSTraining.mp4</a:t>
            </a:r>
            <a:endParaRPr lang="en-US" sz="1800" dirty="0">
              <a:ea typeface="Calibri" panose="020F0502020204030204" pitchFamily="34" charset="0"/>
            </a:endParaRPr>
          </a:p>
        </p:txBody>
      </p:sp>
    </p:spTree>
    <p:extLst>
      <p:ext uri="{BB962C8B-B14F-4D97-AF65-F5344CB8AC3E}">
        <p14:creationId xmlns:p14="http://schemas.microsoft.com/office/powerpoint/2010/main" val="3640201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B25F-CA94-F59C-8A7B-02906093FD67}"/>
              </a:ext>
            </a:extLst>
          </p:cNvPr>
          <p:cNvSpPr>
            <a:spLocks noGrp="1"/>
          </p:cNvSpPr>
          <p:nvPr>
            <p:ph type="title"/>
          </p:nvPr>
        </p:nvSpPr>
        <p:spPr>
          <a:xfrm>
            <a:off x="3141553" y="398354"/>
            <a:ext cx="6120143" cy="869132"/>
          </a:xfrm>
        </p:spPr>
        <p:txBody>
          <a:bodyPr>
            <a:normAutofit fontScale="90000"/>
          </a:bodyPr>
          <a:lstStyle/>
          <a:p>
            <a:pPr algn="ctr"/>
            <a:r>
              <a:rPr lang="en-US" dirty="0"/>
              <a:t>Neurological Assessment Scales</a:t>
            </a:r>
          </a:p>
        </p:txBody>
      </p:sp>
      <p:sp>
        <p:nvSpPr>
          <p:cNvPr id="3" name="Content Placeholder 2">
            <a:extLst>
              <a:ext uri="{FF2B5EF4-FFF2-40B4-BE49-F238E27FC236}">
                <a16:creationId xmlns:a16="http://schemas.microsoft.com/office/drawing/2014/main" id="{BFB6E43D-E39B-CCA7-4670-7ADD6E1DE203}"/>
              </a:ext>
            </a:extLst>
          </p:cNvPr>
          <p:cNvSpPr>
            <a:spLocks noGrp="1"/>
          </p:cNvSpPr>
          <p:nvPr>
            <p:ph sz="half" idx="1"/>
          </p:nvPr>
        </p:nvSpPr>
        <p:spPr>
          <a:xfrm>
            <a:off x="283675" y="1338375"/>
            <a:ext cx="10788713" cy="5519625"/>
          </a:xfrm>
        </p:spPr>
        <p:txBody>
          <a:bodyPr>
            <a:noAutofit/>
          </a:bodyPr>
          <a:lstStyle/>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err="1">
                <a:solidFill>
                  <a:schemeClr val="tx1"/>
                </a:solidFill>
                <a:effectLst/>
                <a:ea typeface="Calibri" panose="020F0502020204030204" pitchFamily="34" charset="0"/>
              </a:rPr>
              <a:t>Markwalder</a:t>
            </a:r>
            <a:r>
              <a:rPr lang="en-US" sz="1800" b="1" dirty="0">
                <a:solidFill>
                  <a:schemeClr val="tx1"/>
                </a:solidFill>
                <a:effectLst/>
                <a:ea typeface="Calibri" panose="020F0502020204030204" pitchFamily="34" charset="0"/>
              </a:rPr>
              <a:t> Scale:  </a:t>
            </a:r>
            <a:r>
              <a:rPr lang="en-US" sz="1800" b="0" i="0" dirty="0" err="1">
                <a:solidFill>
                  <a:srgbClr val="222222"/>
                </a:solidFill>
                <a:effectLst/>
                <a:highlight>
                  <a:srgbClr val="FFFFFF"/>
                </a:highlight>
                <a:ea typeface="Calibri" panose="020F0502020204030204" pitchFamily="34" charset="0"/>
              </a:rPr>
              <a:t>Markwalder</a:t>
            </a:r>
            <a:r>
              <a:rPr lang="en-US" sz="1800" b="0" i="0" dirty="0">
                <a:solidFill>
                  <a:srgbClr val="222222"/>
                </a:solidFill>
                <a:effectLst/>
                <a:highlight>
                  <a:srgbClr val="FFFFFF"/>
                </a:highlight>
                <a:ea typeface="Calibri" panose="020F0502020204030204" pitchFamily="34" charset="0"/>
              </a:rPr>
              <a:t> TM, </a:t>
            </a:r>
            <a:r>
              <a:rPr lang="en-US" sz="1800" b="0" i="0" dirty="0" err="1">
                <a:solidFill>
                  <a:srgbClr val="222222"/>
                </a:solidFill>
                <a:effectLst/>
                <a:highlight>
                  <a:srgbClr val="FFFFFF"/>
                </a:highlight>
                <a:ea typeface="Calibri" panose="020F0502020204030204" pitchFamily="34" charset="0"/>
              </a:rPr>
              <a:t>Steinsiepe</a:t>
            </a:r>
            <a:r>
              <a:rPr lang="en-US" sz="1800" b="0" i="0" dirty="0">
                <a:solidFill>
                  <a:srgbClr val="222222"/>
                </a:solidFill>
                <a:effectLst/>
                <a:highlight>
                  <a:srgbClr val="FFFFFF"/>
                </a:highlight>
                <a:ea typeface="Calibri" panose="020F0502020204030204" pitchFamily="34" charset="0"/>
              </a:rPr>
              <a:t> KF, </a:t>
            </a:r>
            <a:r>
              <a:rPr lang="en-US" sz="1800" b="0" i="0" dirty="0" err="1">
                <a:solidFill>
                  <a:srgbClr val="222222"/>
                </a:solidFill>
                <a:effectLst/>
                <a:highlight>
                  <a:srgbClr val="FFFFFF"/>
                </a:highlight>
                <a:ea typeface="Calibri" panose="020F0502020204030204" pitchFamily="34" charset="0"/>
              </a:rPr>
              <a:t>Rohner</a:t>
            </a:r>
            <a:r>
              <a:rPr lang="en-US" sz="1800" b="0" i="0" dirty="0">
                <a:solidFill>
                  <a:srgbClr val="222222"/>
                </a:solidFill>
                <a:effectLst/>
                <a:highlight>
                  <a:srgbClr val="FFFFFF"/>
                </a:highlight>
                <a:ea typeface="Calibri" panose="020F0502020204030204" pitchFamily="34" charset="0"/>
              </a:rPr>
              <a:t> M, Reichenbach W, </a:t>
            </a:r>
            <a:r>
              <a:rPr lang="en-US" sz="1800" b="0" i="0" dirty="0" err="1">
                <a:solidFill>
                  <a:srgbClr val="222222"/>
                </a:solidFill>
                <a:effectLst/>
                <a:highlight>
                  <a:srgbClr val="FFFFFF"/>
                </a:highlight>
                <a:ea typeface="Calibri" panose="020F0502020204030204" pitchFamily="34" charset="0"/>
              </a:rPr>
              <a:t>Markwalder</a:t>
            </a:r>
            <a:r>
              <a:rPr lang="en-US" sz="1800" b="0" i="0" dirty="0">
                <a:solidFill>
                  <a:srgbClr val="222222"/>
                </a:solidFill>
                <a:effectLst/>
                <a:highlight>
                  <a:srgbClr val="FFFFFF"/>
                </a:highlight>
                <a:ea typeface="Calibri" panose="020F0502020204030204" pitchFamily="34" charset="0"/>
              </a:rPr>
              <a:t> H. The course of chronic subdural hematomas after burr-hole </a:t>
            </a:r>
            <a:r>
              <a:rPr lang="en-US" sz="1800" b="0" i="0" dirty="0" err="1">
                <a:solidFill>
                  <a:srgbClr val="222222"/>
                </a:solidFill>
                <a:effectLst/>
                <a:highlight>
                  <a:srgbClr val="FFFFFF"/>
                </a:highlight>
                <a:ea typeface="Calibri" panose="020F0502020204030204" pitchFamily="34" charset="0"/>
              </a:rPr>
              <a:t>craniostomy</a:t>
            </a:r>
            <a:r>
              <a:rPr lang="en-US" sz="1800" b="0" i="0" dirty="0">
                <a:solidFill>
                  <a:srgbClr val="222222"/>
                </a:solidFill>
                <a:effectLst/>
                <a:highlight>
                  <a:srgbClr val="FFFFFF"/>
                </a:highlight>
                <a:ea typeface="Calibri" panose="020F0502020204030204" pitchFamily="34" charset="0"/>
              </a:rPr>
              <a:t> and closed-system drainage. Journal of neurosurgery. 1981 Sep 1;55(3):390-6.</a:t>
            </a:r>
            <a:endParaRPr lang="en-US" sz="18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solidFill>
                  <a:schemeClr val="tx1"/>
                </a:solidFill>
                <a:effectLst/>
                <a:ea typeface="Calibri" panose="020F0502020204030204" pitchFamily="34" charset="0"/>
              </a:rPr>
              <a:t>Medical Research Council Muscle Power Assessment (MRC): </a:t>
            </a:r>
            <a:r>
              <a:rPr lang="en-US" sz="1800" dirty="0">
                <a:solidFill>
                  <a:schemeClr val="tx1"/>
                </a:solidFill>
                <a:effectLst/>
                <a:ea typeface="Calibri" panose="020F0502020204030204" pitchFamily="34" charset="0"/>
              </a:rPr>
              <a:t> </a:t>
            </a:r>
            <a:r>
              <a:rPr lang="en-US" sz="1800" b="0" i="0" dirty="0">
                <a:solidFill>
                  <a:srgbClr val="222222"/>
                </a:solidFill>
                <a:effectLst/>
                <a:highlight>
                  <a:srgbClr val="FFFFFF"/>
                </a:highlight>
                <a:ea typeface="Calibri" panose="020F0502020204030204" pitchFamily="34" charset="0"/>
              </a:rPr>
              <a:t>Naqvi U. Muscle strength grading. </a:t>
            </a:r>
            <a:r>
              <a:rPr lang="en-US" sz="1800" b="0" i="0" dirty="0" err="1">
                <a:solidFill>
                  <a:srgbClr val="222222"/>
                </a:solidFill>
                <a:effectLst/>
                <a:highlight>
                  <a:srgbClr val="FFFFFF"/>
                </a:highlight>
                <a:ea typeface="Calibri" panose="020F0502020204030204" pitchFamily="34" charset="0"/>
              </a:rPr>
              <a:t>InStatPearls</a:t>
            </a:r>
            <a:r>
              <a:rPr lang="en-US" sz="1800" b="0" i="0" dirty="0">
                <a:solidFill>
                  <a:srgbClr val="222222"/>
                </a:solidFill>
                <a:effectLst/>
                <a:highlight>
                  <a:srgbClr val="FFFFFF"/>
                </a:highlight>
                <a:ea typeface="Calibri" panose="020F0502020204030204" pitchFamily="34" charset="0"/>
              </a:rPr>
              <a:t> [Internet] 2022 Aug 29. </a:t>
            </a:r>
            <a:r>
              <a:rPr lang="en-US" sz="1800" b="0" i="0" dirty="0" err="1">
                <a:solidFill>
                  <a:srgbClr val="222222"/>
                </a:solidFill>
                <a:effectLst/>
                <a:highlight>
                  <a:srgbClr val="FFFFFF"/>
                </a:highlight>
                <a:ea typeface="Calibri" panose="020F0502020204030204" pitchFamily="34" charset="0"/>
              </a:rPr>
              <a:t>StatPearls</a:t>
            </a:r>
            <a:r>
              <a:rPr lang="en-US" sz="1800" b="0" i="0" dirty="0">
                <a:solidFill>
                  <a:srgbClr val="222222"/>
                </a:solidFill>
                <a:effectLst/>
                <a:highlight>
                  <a:srgbClr val="FFFFFF"/>
                </a:highlight>
                <a:ea typeface="Calibri" panose="020F0502020204030204" pitchFamily="34" charset="0"/>
              </a:rPr>
              <a:t> Publishing.</a:t>
            </a:r>
            <a:endParaRPr lang="en-US" sz="18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ea typeface="Calibri" panose="020F0502020204030204" pitchFamily="34" charset="0"/>
              </a:rPr>
              <a:t>Modified Rankin Score (</a:t>
            </a:r>
            <a:r>
              <a:rPr lang="en-US" sz="1800" b="1" dirty="0" err="1">
                <a:ea typeface="Calibri" panose="020F0502020204030204" pitchFamily="34" charset="0"/>
              </a:rPr>
              <a:t>mRS</a:t>
            </a:r>
            <a:r>
              <a:rPr lang="en-US" sz="1800" b="1" dirty="0">
                <a:ea typeface="Calibri" panose="020F0502020204030204" pitchFamily="34" charset="0"/>
              </a:rPr>
              <a:t>): </a:t>
            </a:r>
            <a:r>
              <a:rPr lang="en-US" sz="1800" b="0" i="0" dirty="0">
                <a:solidFill>
                  <a:srgbClr val="222222"/>
                </a:solidFill>
                <a:effectLst/>
                <a:highlight>
                  <a:srgbClr val="FFFFFF"/>
                </a:highlight>
                <a:ea typeface="Calibri" panose="020F0502020204030204" pitchFamily="34" charset="0"/>
              </a:rPr>
              <a:t>Joint Commission. Specifications manual for Joint Commission national quality measures. Perinatal Care (PC)-06 version. 2018.</a:t>
            </a:r>
            <a:endParaRPr lang="en-US" sz="18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solidFill>
                  <a:schemeClr val="tx1"/>
                </a:solidFill>
                <a:effectLst/>
                <a:ea typeface="Calibri" panose="020F0502020204030204" pitchFamily="34" charset="0"/>
              </a:rPr>
              <a:t>European Quality of Life – 5 Dimensions (EQ-5D-5L): </a:t>
            </a:r>
            <a:r>
              <a:rPr lang="en-US" sz="1800" dirty="0" err="1">
                <a:ea typeface="Calibri" panose="020F0502020204030204" pitchFamily="34" charset="0"/>
              </a:rPr>
              <a:t>EuroQol</a:t>
            </a:r>
            <a:r>
              <a:rPr lang="en-US" sz="1800" dirty="0">
                <a:ea typeface="Calibri" panose="020F0502020204030204" pitchFamily="34" charset="0"/>
              </a:rPr>
              <a:t> Research Foundation. EQ-5D-5L User Guide, Version 3.0, September 2019. Available from </a:t>
            </a:r>
            <a:r>
              <a:rPr lang="en-US" sz="1800" dirty="0">
                <a:ea typeface="Calibri" panose="020F0502020204030204" pitchFamily="34" charset="0"/>
                <a:hlinkClick r:id="rId2"/>
              </a:rPr>
              <a:t>https://euroqol.org/publications/user-guides/</a:t>
            </a:r>
            <a:endParaRPr lang="en-US" sz="18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solidFill>
                  <a:schemeClr val="tx1"/>
                </a:solidFill>
                <a:effectLst/>
                <a:ea typeface="Calibri" panose="020F0502020204030204" pitchFamily="34" charset="0"/>
              </a:rPr>
              <a:t>Telephone Montreal Cognitive Assessment (t-MOCA):</a:t>
            </a:r>
            <a:r>
              <a:rPr lang="en-US" sz="1800" dirty="0">
                <a:solidFill>
                  <a:schemeClr val="tx1"/>
                </a:solidFill>
                <a:effectLst/>
                <a:ea typeface="Calibri" panose="020F0502020204030204" pitchFamily="34" charset="0"/>
              </a:rPr>
              <a:t> </a:t>
            </a:r>
            <a:r>
              <a:rPr lang="en-US" sz="1800" dirty="0">
                <a:ea typeface="Calibri" panose="020F0502020204030204" pitchFamily="34" charset="0"/>
              </a:rPr>
              <a:t>T-MoCA. (Version 8.3). Montreal Cognitive Assessment. Retrieved December 2023 from https://mocacognition.com/paper#paper_form_blind_telephone</a:t>
            </a:r>
            <a:endParaRPr lang="en-US" sz="18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solidFill>
                  <a:schemeClr val="tx1"/>
                </a:solidFill>
                <a:effectLst/>
                <a:ea typeface="Calibri" panose="020F0502020204030204" pitchFamily="34" charset="0"/>
              </a:rPr>
              <a:t>Headache Impact Test (HIT-6): </a:t>
            </a:r>
            <a:r>
              <a:rPr lang="en-US" sz="1800" dirty="0">
                <a:solidFill>
                  <a:schemeClr val="tx1"/>
                </a:solidFill>
                <a:effectLst/>
                <a:ea typeface="Calibri" panose="020F0502020204030204" pitchFamily="34" charset="0"/>
              </a:rPr>
              <a:t> </a:t>
            </a:r>
            <a:r>
              <a:rPr lang="en-US" sz="1800" b="0" i="0" dirty="0">
                <a:solidFill>
                  <a:srgbClr val="222222"/>
                </a:solidFill>
                <a:effectLst/>
                <a:highlight>
                  <a:srgbClr val="FFFFFF"/>
                </a:highlight>
                <a:ea typeface="Calibri" panose="020F0502020204030204" pitchFamily="34" charset="0"/>
              </a:rPr>
              <a:t>Yang M, </a:t>
            </a:r>
            <a:r>
              <a:rPr lang="en-US" sz="1800" b="0" i="0" dirty="0" err="1">
                <a:solidFill>
                  <a:srgbClr val="222222"/>
                </a:solidFill>
                <a:effectLst/>
                <a:highlight>
                  <a:srgbClr val="FFFFFF"/>
                </a:highlight>
                <a:ea typeface="Calibri" panose="020F0502020204030204" pitchFamily="34" charset="0"/>
              </a:rPr>
              <a:t>Rendas</a:t>
            </a:r>
            <a:r>
              <a:rPr lang="en-US" sz="1800" b="0" i="0" dirty="0">
                <a:solidFill>
                  <a:srgbClr val="222222"/>
                </a:solidFill>
                <a:effectLst/>
                <a:highlight>
                  <a:srgbClr val="FFFFFF"/>
                </a:highlight>
                <a:ea typeface="Calibri" panose="020F0502020204030204" pitchFamily="34" charset="0"/>
              </a:rPr>
              <a:t>-Baum R, </a:t>
            </a:r>
            <a:r>
              <a:rPr lang="en-US" sz="1800" b="0" i="0" dirty="0" err="1">
                <a:solidFill>
                  <a:srgbClr val="222222"/>
                </a:solidFill>
                <a:effectLst/>
                <a:highlight>
                  <a:srgbClr val="FFFFFF"/>
                </a:highlight>
                <a:ea typeface="Calibri" panose="020F0502020204030204" pitchFamily="34" charset="0"/>
              </a:rPr>
              <a:t>Varon</a:t>
            </a:r>
            <a:r>
              <a:rPr lang="en-US" sz="1800" b="0" i="0" dirty="0">
                <a:solidFill>
                  <a:srgbClr val="222222"/>
                </a:solidFill>
                <a:effectLst/>
                <a:highlight>
                  <a:srgbClr val="FFFFFF"/>
                </a:highlight>
                <a:ea typeface="Calibri" panose="020F0502020204030204" pitchFamily="34" charset="0"/>
              </a:rPr>
              <a:t> SF, Kosinski M. Validation of the Headache Impact Test (HIT-6™) across episodic and chronic migraine. Cephalalgia. 2011 Feb;31(3):357-67</a:t>
            </a:r>
            <a:r>
              <a:rPr lang="en-US" sz="1800" dirty="0">
                <a:ea typeface="Calibri" panose="020F0502020204030204" pitchFamily="34" charset="0"/>
              </a:rPr>
              <a:t>.</a:t>
            </a:r>
            <a:endParaRPr lang="en-US" sz="1800" dirty="0">
              <a:solidFill>
                <a:schemeClr val="tx1"/>
              </a:solidFill>
              <a:effectLst/>
              <a:ea typeface="Calibri" panose="020F0502020204030204" pitchFamily="34" charset="0"/>
            </a:endParaRP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solidFill>
                  <a:schemeClr val="tx1"/>
                </a:solidFill>
                <a:effectLst/>
                <a:ea typeface="Calibri" panose="020F0502020204030204" pitchFamily="34" charset="0"/>
              </a:rPr>
              <a:t>Timed Up and Go (TUG) Test:  </a:t>
            </a:r>
            <a:r>
              <a:rPr lang="en-US" sz="1800" dirty="0">
                <a:solidFill>
                  <a:schemeClr val="tx1"/>
                </a:solidFill>
                <a:effectLst/>
                <a:ea typeface="Calibri" panose="020F0502020204030204" pitchFamily="34" charset="0"/>
              </a:rPr>
              <a:t>https://www.cdc.gov/steadi/media/pdfs/STEADI-Assessment-TUG-508.pdf</a:t>
            </a:r>
          </a:p>
          <a:p>
            <a:pPr marL="342900" marR="0" lvl="0" indent="-342900">
              <a:lnSpc>
                <a:spcPct val="107000"/>
              </a:lnSpc>
              <a:spcBef>
                <a:spcPts val="0"/>
              </a:spcBef>
              <a:spcAft>
                <a:spcPts val="0"/>
              </a:spcAft>
              <a:buClrTx/>
              <a:buFont typeface="Symbol" panose="05050102010706020507" pitchFamily="18" charset="2"/>
              <a:buChar char=""/>
              <a:tabLst>
                <a:tab pos="0" algn="l"/>
              </a:tabLst>
            </a:pPr>
            <a:r>
              <a:rPr lang="en-US" sz="1800" b="1" dirty="0">
                <a:solidFill>
                  <a:schemeClr val="tx1"/>
                </a:solidFill>
                <a:effectLst/>
                <a:ea typeface="Calibri" panose="020F0502020204030204" pitchFamily="34" charset="0"/>
              </a:rPr>
              <a:t>Aphasia Severity Rating (ASR): </a:t>
            </a:r>
            <a:r>
              <a:rPr lang="en-US" sz="1800" dirty="0">
                <a:ea typeface="Calibri" panose="020F0502020204030204" pitchFamily="34" charset="0"/>
              </a:rPr>
              <a:t>Simmons-Mackie, N., Kagan, A., &amp; Shumway, E. (2018). Aphasia Severity Rating. Toronto, ON: Aphasia Institute</a:t>
            </a:r>
            <a:endParaRPr lang="en-US" sz="1800" dirty="0">
              <a:solidFill>
                <a:schemeClr val="tx1"/>
              </a:solidFill>
              <a:effectLst/>
              <a:ea typeface="Calibri" panose="020F0502020204030204" pitchFamily="34" charset="0"/>
            </a:endParaRPr>
          </a:p>
        </p:txBody>
      </p:sp>
    </p:spTree>
    <p:extLst>
      <p:ext uri="{BB962C8B-B14F-4D97-AF65-F5344CB8AC3E}">
        <p14:creationId xmlns:p14="http://schemas.microsoft.com/office/powerpoint/2010/main" val="492631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27086"/>
            <a:ext cx="10972800" cy="990600"/>
          </a:xfrm>
        </p:spPr>
        <p:txBody>
          <a:bodyPr>
            <a:normAutofit/>
          </a:bodyPr>
          <a:lstStyle/>
          <a:p>
            <a:pPr algn="ctr"/>
            <a:r>
              <a:rPr lang="en-US" sz="5400" b="1" dirty="0"/>
              <a:t>Open Discussion</a:t>
            </a:r>
          </a:p>
        </p:txBody>
      </p:sp>
    </p:spTree>
    <p:extLst>
      <p:ext uri="{BB962C8B-B14F-4D97-AF65-F5344CB8AC3E}">
        <p14:creationId xmlns:p14="http://schemas.microsoft.com/office/powerpoint/2010/main" val="282337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E359D9C-2FE2-2F76-9CB6-D8D81FC0B2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BDD529-8681-DD53-093F-0FEA13963A0F}"/>
              </a:ext>
            </a:extLst>
          </p:cNvPr>
          <p:cNvSpPr>
            <a:spLocks noGrp="1"/>
          </p:cNvSpPr>
          <p:nvPr>
            <p:ph type="title"/>
          </p:nvPr>
        </p:nvSpPr>
        <p:spPr>
          <a:xfrm>
            <a:off x="2880485" y="841375"/>
            <a:ext cx="6230857" cy="1230570"/>
          </a:xfrm>
        </p:spPr>
        <p:txBody>
          <a:bodyPr anchor="t">
            <a:normAutofit/>
          </a:bodyPr>
          <a:lstStyle/>
          <a:p>
            <a:pPr algn="l"/>
            <a:r>
              <a:rPr lang="en-US" sz="3600" dirty="0"/>
              <a:t>CHESS Study Design</a:t>
            </a:r>
          </a:p>
        </p:txBody>
      </p:sp>
      <p:sp>
        <p:nvSpPr>
          <p:cNvPr id="6" name="Content Placeholder 5">
            <a:extLst>
              <a:ext uri="{FF2B5EF4-FFF2-40B4-BE49-F238E27FC236}">
                <a16:creationId xmlns:a16="http://schemas.microsoft.com/office/drawing/2014/main" id="{F80503C4-5D89-6B7A-CB23-F8FD96B5273C}"/>
              </a:ext>
            </a:extLst>
          </p:cNvPr>
          <p:cNvSpPr>
            <a:spLocks noGrp="1"/>
          </p:cNvSpPr>
          <p:nvPr>
            <p:ph idx="1"/>
          </p:nvPr>
        </p:nvSpPr>
        <p:spPr>
          <a:xfrm>
            <a:off x="2498341" y="1844675"/>
            <a:ext cx="8926897" cy="4423603"/>
          </a:xfrm>
        </p:spPr>
        <p:txBody>
          <a:bodyPr anchor="t">
            <a:normAutofit fontScale="85000" lnSpcReduction="10000"/>
          </a:bodyPr>
          <a:lstStyle/>
          <a:p>
            <a:pPr>
              <a:lnSpc>
                <a:spcPct val="110000"/>
              </a:lnSpc>
            </a:pPr>
            <a:r>
              <a:rPr lang="en-US" dirty="0">
                <a:latin typeface="Arial" panose="020B0604020202020204" pitchFamily="34" charset="0"/>
                <a:cs typeface="Arial" panose="020B0604020202020204" pitchFamily="34" charset="0"/>
              </a:rPr>
              <a:t>Prospective, multi-center, randomized controlled, open-label clinical trial.</a:t>
            </a:r>
          </a:p>
          <a:p>
            <a:pPr>
              <a:lnSpc>
                <a:spcPct val="110000"/>
              </a:lnSpc>
            </a:pPr>
            <a:r>
              <a:rPr lang="en-US" dirty="0">
                <a:latin typeface="Arial" panose="020B0604020202020204" pitchFamily="34" charset="0"/>
                <a:cs typeface="Arial" panose="020B0604020202020204" pitchFamily="34" charset="0"/>
              </a:rPr>
              <a:t>Patients with </a:t>
            </a:r>
            <a:r>
              <a:rPr lang="en-US" dirty="0">
                <a:effectLst/>
                <a:latin typeface="Arial" panose="020B0604020202020204" pitchFamily="34" charset="0"/>
                <a:ea typeface="Calibri" panose="020F0502020204030204" pitchFamily="34" charset="0"/>
                <a:cs typeface="Arial" panose="020B0604020202020204" pitchFamily="34" charset="0"/>
              </a:rPr>
              <a:t>moderately symptomatic CSDH are randomized in a 1:1 ratio to MMAE or conventional surgery.</a:t>
            </a:r>
          </a:p>
          <a:p>
            <a:pPr lvl="1">
              <a:lnSpc>
                <a:spcPct val="110000"/>
              </a:lnSpc>
            </a:pPr>
            <a:r>
              <a:rPr lang="en-US" sz="1800" dirty="0">
                <a:latin typeface="Arial" panose="020B0604020202020204" pitchFamily="34" charset="0"/>
                <a:ea typeface="Calibri" panose="020F0502020204030204" pitchFamily="34" charset="0"/>
                <a:cs typeface="Arial" panose="020B0604020202020204" pitchFamily="34" charset="0"/>
              </a:rPr>
              <a:t>Moderately symptomatic CSDH patients: </a:t>
            </a:r>
          </a:p>
          <a:p>
            <a:pPr lvl="2">
              <a:lnSpc>
                <a:spcPct val="110000"/>
              </a:lnSpc>
            </a:pPr>
            <a:r>
              <a:rPr lang="en-US" sz="1600" dirty="0">
                <a:latin typeface="Arial" panose="020B0604020202020204" pitchFamily="34" charset="0"/>
                <a:ea typeface="Calibri" panose="020F0502020204030204" pitchFamily="34" charset="0"/>
                <a:cs typeface="Arial" panose="020B0604020202020204" pitchFamily="34" charset="0"/>
              </a:rPr>
              <a:t>Patients with</a:t>
            </a:r>
            <a:r>
              <a:rPr lang="en-US" sz="1600" dirty="0">
                <a:effectLst/>
                <a:latin typeface="Arial" panose="020B0604020202020204" pitchFamily="34" charset="0"/>
                <a:ea typeface="Calibri" panose="020F0502020204030204" pitchFamily="34" charset="0"/>
                <a:cs typeface="Arial" panose="020B0604020202020204" pitchFamily="34" charset="0"/>
              </a:rPr>
              <a:t> moderate focal deficits - moderate weakness (4/5 weakness or better on MRC scale)</a:t>
            </a:r>
          </a:p>
          <a:p>
            <a:pPr lvl="2">
              <a:lnSpc>
                <a:spcPct val="110000"/>
              </a:lnSpc>
            </a:pPr>
            <a:r>
              <a:rPr lang="en-US" sz="1600" dirty="0">
                <a:latin typeface="Arial" panose="020B0604020202020204" pitchFamily="34" charset="0"/>
                <a:ea typeface="Calibri" panose="020F0502020204030204" pitchFamily="34" charset="0"/>
                <a:cs typeface="Arial" panose="020B0604020202020204" pitchFamily="34" charset="0"/>
              </a:rPr>
              <a:t>G</a:t>
            </a:r>
            <a:r>
              <a:rPr lang="en-US" sz="1600" dirty="0">
                <a:effectLst/>
                <a:latin typeface="Arial" panose="020B0604020202020204" pitchFamily="34" charset="0"/>
                <a:ea typeface="Calibri" panose="020F0502020204030204" pitchFamily="34" charset="0"/>
                <a:cs typeface="Arial" panose="020B0604020202020204" pitchFamily="34" charset="0"/>
              </a:rPr>
              <a:t>ait difficulty (</a:t>
            </a:r>
            <a:r>
              <a:rPr lang="en-US" sz="1600" dirty="0">
                <a:latin typeface="Arial" panose="020B0604020202020204" pitchFamily="34" charset="0"/>
                <a:ea typeface="Calibri" panose="020F0502020204030204" pitchFamily="34" charset="0"/>
                <a:cs typeface="Arial" panose="020B0604020202020204" pitchFamily="34" charset="0"/>
              </a:rPr>
              <a:t>TUG greater than or equal to 11 seconds)</a:t>
            </a:r>
          </a:p>
          <a:p>
            <a:pPr lvl="2">
              <a:lnSpc>
                <a:spcPct val="110000"/>
              </a:lnSpc>
            </a:pPr>
            <a:r>
              <a:rPr lang="en-US" sz="1600" dirty="0">
                <a:effectLst/>
                <a:latin typeface="Arial" panose="020B0604020202020204" pitchFamily="34" charset="0"/>
                <a:cs typeface="Arial" panose="020B0604020202020204" pitchFamily="34" charset="0"/>
              </a:rPr>
              <a:t>Aphasia (ASR between 0-4)</a:t>
            </a:r>
          </a:p>
          <a:p>
            <a:pPr>
              <a:lnSpc>
                <a:spcPct val="110000"/>
              </a:lnSpc>
            </a:pPr>
            <a:r>
              <a:rPr lang="en-US" dirty="0">
                <a:effectLst/>
                <a:latin typeface="Arial" panose="020B0604020202020204" pitchFamily="34" charset="0"/>
                <a:cs typeface="Arial" panose="020B0604020202020204" pitchFamily="34" charset="0"/>
              </a:rPr>
              <a:t>MMAE is performed using </a:t>
            </a:r>
            <a:r>
              <a:rPr lang="en-US" dirty="0" err="1">
                <a:effectLst/>
                <a:latin typeface="Arial" panose="020B0604020202020204" pitchFamily="34" charset="0"/>
                <a:cs typeface="Arial" panose="020B0604020202020204" pitchFamily="34" charset="0"/>
              </a:rPr>
              <a:t>Embosphere</a:t>
            </a:r>
            <a:r>
              <a:rPr lang="en-US" dirty="0">
                <a:effectLst/>
                <a:latin typeface="Arial" panose="020B0604020202020204" pitchFamily="34" charset="0"/>
                <a:cs typeface="Arial" panose="020B0604020202020204" pitchFamily="34" charset="0"/>
              </a:rPr>
              <a:t> Microspheres (Biosphere Medical, S.A.) or CONTOUR Embolization Particles (Boston Scientific Corporation). </a:t>
            </a:r>
          </a:p>
          <a:p>
            <a:pPr lvl="1">
              <a:lnSpc>
                <a:spcPct val="110000"/>
              </a:lnSpc>
            </a:pPr>
            <a:r>
              <a:rPr lang="en-US" sz="1800" dirty="0">
                <a:latin typeface="Arial" panose="020B0604020202020204" pitchFamily="34" charset="0"/>
                <a:cs typeface="Arial" panose="020B0604020202020204" pitchFamily="34" charset="0"/>
              </a:rPr>
              <a:t>Type of particles utilized will be based on treating physician preference. </a:t>
            </a:r>
            <a:endParaRPr lang="en-US" sz="1800" dirty="0">
              <a:effectLst/>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Conventional surgery in CSDH is surgical drainage through burr holes or craniotomy. *SEPs is not an option*</a:t>
            </a:r>
          </a:p>
          <a:p>
            <a:pPr lvl="1">
              <a:lnSpc>
                <a:spcPct val="110000"/>
              </a:lnSpc>
            </a:pPr>
            <a:r>
              <a:rPr lang="en-US" sz="1800" dirty="0">
                <a:effectLst/>
                <a:latin typeface="Arial" panose="020B0604020202020204" pitchFamily="34" charset="0"/>
                <a:cs typeface="Arial" panose="020B0604020202020204" pitchFamily="34" charset="0"/>
              </a:rPr>
              <a:t>Type of surgery will be based on treating physician preference.</a:t>
            </a:r>
          </a:p>
          <a:p>
            <a:pPr marL="0" indent="0">
              <a:lnSpc>
                <a:spcPct val="11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547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187659"/>
            <a:ext cx="10880570" cy="4435365"/>
          </a:xfrm>
        </p:spPr>
        <p:txBody>
          <a:bodyPr>
            <a:normAutofit fontScale="90000"/>
          </a:bodyPr>
          <a:lstStyle/>
          <a:p>
            <a:pPr algn="ctr"/>
            <a:br>
              <a:rPr lang="en-US" sz="5400" b="1" dirty="0"/>
            </a:br>
            <a:br>
              <a:rPr lang="en-US" sz="5400" b="1" dirty="0"/>
            </a:br>
            <a:br>
              <a:rPr lang="en-US" sz="5400" b="1" dirty="0"/>
            </a:br>
            <a:r>
              <a:rPr lang="en-US" sz="5400" b="1" dirty="0"/>
              <a:t>Rescue Surgery </a:t>
            </a:r>
            <a:br>
              <a:rPr lang="en-US" sz="5400" b="1" dirty="0"/>
            </a:br>
            <a:r>
              <a:rPr lang="en-US" sz="5400" b="1" dirty="0"/>
              <a:t>&amp; </a:t>
            </a:r>
            <a:br>
              <a:rPr lang="en-US" sz="5400" b="1" dirty="0"/>
            </a:br>
            <a:r>
              <a:rPr lang="en-US" sz="5400" b="1" dirty="0"/>
              <a:t>Clinical Review Committee</a:t>
            </a:r>
            <a:br>
              <a:rPr lang="en-US" sz="5400" b="1" dirty="0"/>
            </a:b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0767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Significance of CRC</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FDA/NIH recommends incorporating endpoint assessment and adjudication committees in clinical trials</a:t>
            </a:r>
          </a:p>
          <a:p>
            <a:r>
              <a:rPr lang="en-US" sz="3200" dirty="0"/>
              <a:t>CHESS's primary outcome is subjective, and the intervention is not blinded, making central endpoint assessment crucial</a:t>
            </a:r>
          </a:p>
          <a:p>
            <a:r>
              <a:rPr lang="en-US" sz="3200" dirty="0"/>
              <a:t>CHESS trial leadership established an independent CRC to determine the primary endpoint in a blinded manner</a:t>
            </a:r>
          </a:p>
        </p:txBody>
      </p:sp>
    </p:spTree>
    <p:extLst>
      <p:ext uri="{BB962C8B-B14F-4D97-AF65-F5344CB8AC3E}">
        <p14:creationId xmlns:p14="http://schemas.microsoft.com/office/powerpoint/2010/main" val="3879065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DCDDBFA-9A0B-D748-E926-1A2E795368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072EC-77DC-4831-8EAA-C1D96BF5CFB8}"/>
              </a:ext>
            </a:extLst>
          </p:cNvPr>
          <p:cNvSpPr>
            <a:spLocks noGrp="1"/>
          </p:cNvSpPr>
          <p:nvPr>
            <p:ph type="title"/>
          </p:nvPr>
        </p:nvSpPr>
        <p:spPr>
          <a:xfrm>
            <a:off x="312157" y="2476783"/>
            <a:ext cx="4945643" cy="952217"/>
          </a:xfrm>
        </p:spPr>
        <p:txBody>
          <a:bodyPr vert="horz" lIns="91440" tIns="45720" rIns="91440" bIns="45720" rtlCol="0" anchor="t">
            <a:normAutofit fontScale="90000"/>
          </a:bodyPr>
          <a:lstStyle/>
          <a:p>
            <a:r>
              <a:rPr lang="en-US" sz="4400" dirty="0"/>
              <a:t>CHESS Primary Endpoint</a:t>
            </a:r>
          </a:p>
        </p:txBody>
      </p:sp>
      <p:graphicFrame>
        <p:nvGraphicFramePr>
          <p:cNvPr id="5" name="Content Placeholder 2">
            <a:extLst>
              <a:ext uri="{FF2B5EF4-FFF2-40B4-BE49-F238E27FC236}">
                <a16:creationId xmlns:a16="http://schemas.microsoft.com/office/drawing/2014/main" id="{7DB0736A-0E09-5550-6632-AEA8A71E1039}"/>
              </a:ext>
            </a:extLst>
          </p:cNvPr>
          <p:cNvGraphicFramePr>
            <a:graphicFrameLocks noGrp="1"/>
          </p:cNvGraphicFramePr>
          <p:nvPr>
            <p:ph idx="4294967295"/>
            <p:extLst>
              <p:ext uri="{D42A27DB-BD31-4B8C-83A1-F6EECF244321}">
                <p14:modId xmlns:p14="http://schemas.microsoft.com/office/powerpoint/2010/main" val="773296857"/>
              </p:ext>
            </p:extLst>
          </p:nvPr>
        </p:nvGraphicFramePr>
        <p:xfrm>
          <a:off x="5257800" y="830707"/>
          <a:ext cx="6251028"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22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2"/>
            <a:ext cx="3501197" cy="1223298"/>
          </a:xfrm>
        </p:spPr>
        <p:txBody>
          <a:bodyPr>
            <a:noAutofit/>
          </a:bodyPr>
          <a:lstStyle/>
          <a:p>
            <a:pPr algn="ctr">
              <a:lnSpc>
                <a:spcPct val="150000"/>
              </a:lnSpc>
            </a:pPr>
            <a:r>
              <a:rPr lang="en-US" sz="3600" dirty="0"/>
              <a:t>CRC</a:t>
            </a:r>
          </a:p>
        </p:txBody>
      </p:sp>
      <p:sp>
        <p:nvSpPr>
          <p:cNvPr id="5" name="Content Placeholder 4">
            <a:extLst>
              <a:ext uri="{FF2B5EF4-FFF2-40B4-BE49-F238E27FC236}">
                <a16:creationId xmlns:a16="http://schemas.microsoft.com/office/drawing/2014/main" id="{641073AC-D7F3-C1DF-E9BC-FCD9B611FC21}"/>
              </a:ext>
            </a:extLst>
          </p:cNvPr>
          <p:cNvSpPr>
            <a:spLocks noGrp="1"/>
          </p:cNvSpPr>
          <p:nvPr>
            <p:ph idx="1"/>
          </p:nvPr>
        </p:nvSpPr>
        <p:spPr/>
        <p:txBody>
          <a:bodyPr/>
          <a:lstStyle/>
          <a:p>
            <a:endParaRPr lang="en-US"/>
          </a:p>
        </p:txBody>
      </p:sp>
      <p:graphicFrame>
        <p:nvGraphicFramePr>
          <p:cNvPr id="6" name="Content Placeholder 2">
            <a:extLst>
              <a:ext uri="{FF2B5EF4-FFF2-40B4-BE49-F238E27FC236}">
                <a16:creationId xmlns:a16="http://schemas.microsoft.com/office/drawing/2014/main" id="{93AEA4BA-D275-3232-A9C8-C08B1C228CE7}"/>
              </a:ext>
            </a:extLst>
          </p:cNvPr>
          <p:cNvGraphicFramePr>
            <a:graphicFrameLocks/>
          </p:cNvGraphicFramePr>
          <p:nvPr>
            <p:extLst>
              <p:ext uri="{D42A27DB-BD31-4B8C-83A1-F6EECF244321}">
                <p14:modId xmlns:p14="http://schemas.microsoft.com/office/powerpoint/2010/main" val="2920302163"/>
              </p:ext>
            </p:extLst>
          </p:nvPr>
        </p:nvGraphicFramePr>
        <p:xfrm>
          <a:off x="3986627" y="826833"/>
          <a:ext cx="7486205" cy="5204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20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2"/>
            <a:ext cx="3501197" cy="1988830"/>
          </a:xfrm>
        </p:spPr>
        <p:txBody>
          <a:bodyPr>
            <a:noAutofit/>
          </a:bodyPr>
          <a:lstStyle/>
          <a:p>
            <a:pPr algn="ctr">
              <a:lnSpc>
                <a:spcPct val="150000"/>
              </a:lnSpc>
            </a:pPr>
            <a:r>
              <a:rPr lang="en-US" sz="3600" dirty="0"/>
              <a:t>Assessments required for CRC review</a:t>
            </a:r>
          </a:p>
        </p:txBody>
      </p:sp>
      <p:sp>
        <p:nvSpPr>
          <p:cNvPr id="5" name="Content Placeholder 4">
            <a:extLst>
              <a:ext uri="{FF2B5EF4-FFF2-40B4-BE49-F238E27FC236}">
                <a16:creationId xmlns:a16="http://schemas.microsoft.com/office/drawing/2014/main" id="{641073AC-D7F3-C1DF-E9BC-FCD9B611FC21}"/>
              </a:ext>
            </a:extLst>
          </p:cNvPr>
          <p:cNvSpPr>
            <a:spLocks noGrp="1"/>
          </p:cNvSpPr>
          <p:nvPr>
            <p:ph idx="1"/>
          </p:nvPr>
        </p:nvSpPr>
        <p:spPr/>
        <p:txBody>
          <a:bodyPr>
            <a:normAutofit/>
          </a:bodyPr>
          <a:lstStyle/>
          <a:p>
            <a:r>
              <a:rPr lang="en-US" sz="3200" dirty="0"/>
              <a:t>Head CT</a:t>
            </a:r>
          </a:p>
          <a:p>
            <a:r>
              <a:rPr lang="en-US" sz="3200" dirty="0"/>
              <a:t>TUG (Gait)</a:t>
            </a:r>
          </a:p>
          <a:p>
            <a:r>
              <a:rPr lang="en-US" sz="3200" dirty="0"/>
              <a:t>ASR (Aphasia)</a:t>
            </a:r>
          </a:p>
          <a:p>
            <a:r>
              <a:rPr lang="en-US" sz="3200" dirty="0"/>
              <a:t>MRC Muscle Power Assessment (Weakness)</a:t>
            </a:r>
          </a:p>
          <a:p>
            <a:pPr marL="0" indent="0">
              <a:buNone/>
            </a:pPr>
            <a:endParaRPr lang="en-US" sz="3200" dirty="0"/>
          </a:p>
          <a:p>
            <a:pPr marL="0" indent="0">
              <a:buNone/>
            </a:pPr>
            <a:r>
              <a:rPr lang="en-US" sz="2800" dirty="0"/>
              <a:t>*If clinical assessments are not available because emergent surgery was required, the associated AE report will be reviewed by the CRC* </a:t>
            </a:r>
          </a:p>
          <a:p>
            <a:endParaRPr lang="en-US" dirty="0"/>
          </a:p>
        </p:txBody>
      </p:sp>
    </p:spTree>
    <p:extLst>
      <p:ext uri="{BB962C8B-B14F-4D97-AF65-F5344CB8AC3E}">
        <p14:creationId xmlns:p14="http://schemas.microsoft.com/office/powerpoint/2010/main" val="1309477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Rescue Surgery Criteria</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endParaRPr lang="en-US" sz="3200" dirty="0"/>
          </a:p>
        </p:txBody>
      </p:sp>
      <p:graphicFrame>
        <p:nvGraphicFramePr>
          <p:cNvPr id="3" name="Content Placeholder 2">
            <a:extLst>
              <a:ext uri="{FF2B5EF4-FFF2-40B4-BE49-F238E27FC236}">
                <a16:creationId xmlns:a16="http://schemas.microsoft.com/office/drawing/2014/main" id="{BD1F7688-3DD4-2952-342B-A794D7B9BB99}"/>
              </a:ext>
            </a:extLst>
          </p:cNvPr>
          <p:cNvGraphicFramePr>
            <a:graphicFrameLocks/>
          </p:cNvGraphicFramePr>
          <p:nvPr>
            <p:extLst>
              <p:ext uri="{D42A27DB-BD31-4B8C-83A1-F6EECF244321}">
                <p14:modId xmlns:p14="http://schemas.microsoft.com/office/powerpoint/2010/main" val="2559799871"/>
              </p:ext>
            </p:extLst>
          </p:nvPr>
        </p:nvGraphicFramePr>
        <p:xfrm>
          <a:off x="609600" y="1436687"/>
          <a:ext cx="10972800" cy="398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us 2">
            <a:extLst>
              <a:ext uri="{FF2B5EF4-FFF2-40B4-BE49-F238E27FC236}">
                <a16:creationId xmlns:a16="http://schemas.microsoft.com/office/drawing/2014/main" id="{0C0602B9-8402-FC2E-DA7D-5DB8A3A03CAC}"/>
              </a:ext>
            </a:extLst>
          </p:cNvPr>
          <p:cNvSpPr/>
          <p:nvPr/>
        </p:nvSpPr>
        <p:spPr>
          <a:xfrm>
            <a:off x="5666232" y="3059906"/>
            <a:ext cx="914400" cy="914400"/>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120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1587997"/>
          </a:xfrm>
        </p:spPr>
        <p:txBody>
          <a:bodyPr>
            <a:noAutofit/>
          </a:bodyPr>
          <a:lstStyle/>
          <a:p>
            <a:pPr algn="ctr">
              <a:lnSpc>
                <a:spcPct val="150000"/>
              </a:lnSpc>
            </a:pPr>
            <a:r>
              <a:rPr lang="en-US" sz="3600" dirty="0"/>
              <a:t>Radiographic Criteria</a:t>
            </a:r>
          </a:p>
        </p:txBody>
      </p:sp>
      <p:sp>
        <p:nvSpPr>
          <p:cNvPr id="5" name="Content Placeholder 4">
            <a:extLst>
              <a:ext uri="{FF2B5EF4-FFF2-40B4-BE49-F238E27FC236}">
                <a16:creationId xmlns:a16="http://schemas.microsoft.com/office/drawing/2014/main" id="{641073AC-D7F3-C1DF-E9BC-FCD9B611FC21}"/>
              </a:ext>
            </a:extLst>
          </p:cNvPr>
          <p:cNvSpPr>
            <a:spLocks noGrp="1"/>
          </p:cNvSpPr>
          <p:nvPr>
            <p:ph idx="1"/>
          </p:nvPr>
        </p:nvSpPr>
        <p:spPr/>
        <p:txBody>
          <a:bodyPr/>
          <a:lstStyle/>
          <a:p>
            <a:endParaRPr lang="en-US"/>
          </a:p>
        </p:txBody>
      </p:sp>
      <p:grpSp>
        <p:nvGrpSpPr>
          <p:cNvPr id="3" name="Group 2">
            <a:extLst>
              <a:ext uri="{FF2B5EF4-FFF2-40B4-BE49-F238E27FC236}">
                <a16:creationId xmlns:a16="http://schemas.microsoft.com/office/drawing/2014/main" id="{FF82B014-704A-29DE-A72A-C2C3CC1B606C}"/>
              </a:ext>
            </a:extLst>
          </p:cNvPr>
          <p:cNvGrpSpPr/>
          <p:nvPr/>
        </p:nvGrpSpPr>
        <p:grpSpPr>
          <a:xfrm>
            <a:off x="4532885" y="3416485"/>
            <a:ext cx="5913437" cy="1977300"/>
            <a:chOff x="0" y="2412143"/>
            <a:chExt cx="5913437" cy="1977300"/>
          </a:xfrm>
        </p:grpSpPr>
        <p:sp>
          <p:nvSpPr>
            <p:cNvPr id="4" name="Rectangle: Rounded Corners 3">
              <a:extLst>
                <a:ext uri="{FF2B5EF4-FFF2-40B4-BE49-F238E27FC236}">
                  <a16:creationId xmlns:a16="http://schemas.microsoft.com/office/drawing/2014/main" id="{BE1DF1A9-E19E-1410-F4DE-9B4FAA9DB66A}"/>
                </a:ext>
              </a:extLst>
            </p:cNvPr>
            <p:cNvSpPr/>
            <p:nvPr/>
          </p:nvSpPr>
          <p:spPr>
            <a:xfrm>
              <a:off x="0" y="2412143"/>
              <a:ext cx="5913437" cy="1977300"/>
            </a:xfrm>
            <a:prstGeom prst="roundRect">
              <a:avLst/>
            </a:prstGeom>
            <a:solidFill>
              <a:srgbClr val="AE3B3A"/>
            </a:solidFill>
          </p:spPr>
          <p:style>
            <a:lnRef idx="0">
              <a:schemeClr val="lt1">
                <a:hueOff val="0"/>
                <a:satOff val="0"/>
                <a:lumOff val="0"/>
                <a:alphaOff val="0"/>
              </a:schemeClr>
            </a:lnRef>
            <a:fillRef idx="3">
              <a:scrgbClr r="0" g="0" b="0"/>
            </a:fillRef>
            <a:effectRef idx="2">
              <a:schemeClr val="accent2">
                <a:hueOff val="4681519"/>
                <a:satOff val="-5839"/>
                <a:lumOff val="1373"/>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CEDD0CCC-5995-414F-974D-E49328A6443A}"/>
                </a:ext>
              </a:extLst>
            </p:cNvPr>
            <p:cNvSpPr txBox="1"/>
            <p:nvPr/>
          </p:nvSpPr>
          <p:spPr>
            <a:xfrm>
              <a:off x="96524" y="2508667"/>
              <a:ext cx="5720389" cy="1784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dirty="0">
                  <a:latin typeface="Calibri" panose="020F0502020204030204" pitchFamily="34" charset="0"/>
                  <a:ea typeface="Calibri" panose="020F0502020204030204" pitchFamily="34" charset="0"/>
                  <a:cs typeface="Calibri" panose="020F0502020204030204" pitchFamily="34" charset="0"/>
                </a:rPr>
                <a:t>Compared to baseline, an increase of midline shift of 3 mm or more.</a:t>
              </a:r>
              <a:endParaRPr lang="en-US" sz="3600" kern="1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id="{41E60C83-DA15-5B4E-C678-83BA064802E2}"/>
              </a:ext>
            </a:extLst>
          </p:cNvPr>
          <p:cNvGrpSpPr/>
          <p:nvPr/>
        </p:nvGrpSpPr>
        <p:grpSpPr>
          <a:xfrm>
            <a:off x="4532884" y="962279"/>
            <a:ext cx="5913437" cy="1977300"/>
            <a:chOff x="0" y="247643"/>
            <a:chExt cx="5913437" cy="1977300"/>
          </a:xfrm>
        </p:grpSpPr>
        <p:sp>
          <p:nvSpPr>
            <p:cNvPr id="9" name="Rectangle: Rounded Corners 8">
              <a:extLst>
                <a:ext uri="{FF2B5EF4-FFF2-40B4-BE49-F238E27FC236}">
                  <a16:creationId xmlns:a16="http://schemas.microsoft.com/office/drawing/2014/main" id="{E5E69DBF-85FB-A446-DDD2-248F80153DE1}"/>
                </a:ext>
              </a:extLst>
            </p:cNvPr>
            <p:cNvSpPr/>
            <p:nvPr/>
          </p:nvSpPr>
          <p:spPr>
            <a:xfrm>
              <a:off x="0" y="247643"/>
              <a:ext cx="5913437" cy="1977300"/>
            </a:xfrm>
            <a:prstGeom prst="roundRect">
              <a:avLst/>
            </a:prstGeom>
            <a:solidFill>
              <a:srgbClr val="AE3B3A"/>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136EF1F-AA5D-DE22-1B1A-18BF7E27DDD4}"/>
                </a:ext>
              </a:extLst>
            </p:cNvPr>
            <p:cNvSpPr txBox="1"/>
            <p:nvPr/>
          </p:nvSpPr>
          <p:spPr>
            <a:xfrm>
              <a:off x="96524" y="344167"/>
              <a:ext cx="5720389" cy="1784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dirty="0">
                  <a:latin typeface="Calibri" panose="020F0502020204030204" pitchFamily="34" charset="0"/>
                  <a:ea typeface="Calibri" panose="020F0502020204030204" pitchFamily="34" charset="0"/>
                  <a:cs typeface="Calibri" panose="020F0502020204030204" pitchFamily="34" charset="0"/>
                </a:rPr>
                <a:t>Compared to baseline, an increase of maximal thickness of 20% or more.</a:t>
              </a:r>
              <a:endParaRPr lang="en-US" sz="3600" kern="12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50301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Measurement of Hematoma thickness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3" y="1427967"/>
            <a:ext cx="5028908" cy="4647156"/>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dirty="0">
                <a:solidFill>
                  <a:schemeClr val="tx1"/>
                </a:solidFill>
              </a:rPr>
              <a:t>Maximum thickness: Maximal width of CSDH above temporal bones and up to two slices above lateral ventricles and one slice below the lateral ventricles</a:t>
            </a:r>
          </a:p>
          <a:p>
            <a:pPr marL="342900" indent="-342900" algn="l">
              <a:buFont typeface="Arial" panose="020B0604020202020204" pitchFamily="34" charset="0"/>
              <a:buChar char="•"/>
            </a:pPr>
            <a:r>
              <a:rPr lang="en-US" sz="2400" dirty="0">
                <a:solidFill>
                  <a:schemeClr val="tx1"/>
                </a:solidFill>
              </a:rPr>
              <a:t>Upper limit excludes miscalculation due to skull curvature at the top</a:t>
            </a:r>
          </a:p>
          <a:p>
            <a:pPr marL="342900" indent="-342900" algn="l">
              <a:buFont typeface="Arial" panose="020B0604020202020204" pitchFamily="34" charset="0"/>
              <a:buChar char="•"/>
            </a:pPr>
            <a:r>
              <a:rPr lang="en-US" sz="2400" dirty="0">
                <a:solidFill>
                  <a:schemeClr val="tx1"/>
                </a:solidFill>
              </a:rPr>
              <a:t>Lower limit avoids measurement on tentorial bleeding </a:t>
            </a:r>
          </a:p>
        </p:txBody>
      </p:sp>
      <p:sp>
        <p:nvSpPr>
          <p:cNvPr id="11" name="Text Placeholder 10">
            <a:extLst>
              <a:ext uri="{FF2B5EF4-FFF2-40B4-BE49-F238E27FC236}">
                <a16:creationId xmlns:a16="http://schemas.microsoft.com/office/drawing/2014/main" id="{EEEB5DEA-9274-D86B-C5A3-EDC47C8F940E}"/>
              </a:ext>
            </a:extLst>
          </p:cNvPr>
          <p:cNvSpPr>
            <a:spLocks noGrp="1"/>
          </p:cNvSpPr>
          <p:nvPr>
            <p:ph type="body" sz="quarter" idx="3"/>
          </p:nvPr>
        </p:nvSpPr>
        <p:spPr/>
        <p:txBody>
          <a:bodyPr/>
          <a:lstStyle/>
          <a:p>
            <a:endParaRPr lang="en-US"/>
          </a:p>
        </p:txBody>
      </p:sp>
      <p:sp>
        <p:nvSpPr>
          <p:cNvPr id="13" name="Content Placeholder 12">
            <a:extLst>
              <a:ext uri="{FF2B5EF4-FFF2-40B4-BE49-F238E27FC236}">
                <a16:creationId xmlns:a16="http://schemas.microsoft.com/office/drawing/2014/main" id="{11B83549-672A-045B-F7C2-2D5022CD96C6}"/>
              </a:ext>
            </a:extLst>
          </p:cNvPr>
          <p:cNvSpPr>
            <a:spLocks noGrp="1"/>
          </p:cNvSpPr>
          <p:nvPr>
            <p:ph sz="quarter" idx="4"/>
          </p:nvPr>
        </p:nvSpPr>
        <p:spPr/>
        <p:txBody>
          <a:bodyPr/>
          <a:lstStyle/>
          <a:p>
            <a:endParaRPr lang="en-US"/>
          </a:p>
        </p:txBody>
      </p:sp>
      <p:pic>
        <p:nvPicPr>
          <p:cNvPr id="17" name="Picture 16">
            <a:extLst>
              <a:ext uri="{FF2B5EF4-FFF2-40B4-BE49-F238E27FC236}">
                <a16:creationId xmlns:a16="http://schemas.microsoft.com/office/drawing/2014/main" id="{1173CE9D-B10D-3059-E555-FB6B737226EB}"/>
              </a:ext>
            </a:extLst>
          </p:cNvPr>
          <p:cNvPicPr>
            <a:picLocks noChangeAspect="1"/>
          </p:cNvPicPr>
          <p:nvPr/>
        </p:nvPicPr>
        <p:blipFill>
          <a:blip r:embed="rId3"/>
          <a:stretch>
            <a:fillRect/>
          </a:stretch>
        </p:blipFill>
        <p:spPr>
          <a:xfrm>
            <a:off x="6463787" y="1202858"/>
            <a:ext cx="3976912" cy="5276759"/>
          </a:xfrm>
          <a:prstGeom prst="rect">
            <a:avLst/>
          </a:prstGeom>
        </p:spPr>
      </p:pic>
      <p:cxnSp>
        <p:nvCxnSpPr>
          <p:cNvPr id="18" name="Straight Connector 17">
            <a:extLst>
              <a:ext uri="{FF2B5EF4-FFF2-40B4-BE49-F238E27FC236}">
                <a16:creationId xmlns:a16="http://schemas.microsoft.com/office/drawing/2014/main" id="{89972662-8B07-56BE-2B51-4F0091523942}"/>
              </a:ext>
            </a:extLst>
          </p:cNvPr>
          <p:cNvCxnSpPr>
            <a:cxnSpLocks/>
          </p:cNvCxnSpPr>
          <p:nvPr/>
        </p:nvCxnSpPr>
        <p:spPr>
          <a:xfrm flipV="1">
            <a:off x="6869916" y="1698171"/>
            <a:ext cx="1185513" cy="2685143"/>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8F84B3A8-6136-25C5-5D4A-73785EF38255}"/>
              </a:ext>
            </a:extLst>
          </p:cNvPr>
          <p:cNvSpPr txBox="1"/>
          <p:nvPr/>
        </p:nvSpPr>
        <p:spPr>
          <a:xfrm>
            <a:off x="7634514" y="2743200"/>
            <a:ext cx="420915" cy="369332"/>
          </a:xfrm>
          <a:prstGeom prst="rect">
            <a:avLst/>
          </a:prstGeom>
          <a:noFill/>
        </p:spPr>
        <p:txBody>
          <a:bodyPr wrap="square" rtlCol="0">
            <a:spAutoFit/>
          </a:bodyPr>
          <a:lstStyle/>
          <a:p>
            <a:r>
              <a:rPr lang="en-US" dirty="0">
                <a:solidFill>
                  <a:srgbClr val="FF0000"/>
                </a:solidFill>
              </a:rPr>
              <a:t>L</a:t>
            </a:r>
          </a:p>
        </p:txBody>
      </p:sp>
      <p:cxnSp>
        <p:nvCxnSpPr>
          <p:cNvPr id="20" name="Straight Connector 19">
            <a:extLst>
              <a:ext uri="{FF2B5EF4-FFF2-40B4-BE49-F238E27FC236}">
                <a16:creationId xmlns:a16="http://schemas.microsoft.com/office/drawing/2014/main" id="{2FF53D42-08A1-7AD3-70C4-24439E77C5DD}"/>
              </a:ext>
            </a:extLst>
          </p:cNvPr>
          <p:cNvCxnSpPr/>
          <p:nvPr/>
        </p:nvCxnSpPr>
        <p:spPr>
          <a:xfrm>
            <a:off x="6869916" y="2587896"/>
            <a:ext cx="517856" cy="339970"/>
          </a:xfrm>
          <a:prstGeom prst="line">
            <a:avLst/>
          </a:prstGeom>
          <a:ln w="190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CEE467D7-82B0-E7E3-2681-2649522C5E39}"/>
              </a:ext>
            </a:extLst>
          </p:cNvPr>
          <p:cNvSpPr txBox="1"/>
          <p:nvPr/>
        </p:nvSpPr>
        <p:spPr>
          <a:xfrm>
            <a:off x="6954673" y="2373868"/>
            <a:ext cx="258928" cy="369332"/>
          </a:xfrm>
          <a:prstGeom prst="rect">
            <a:avLst/>
          </a:prstGeom>
          <a:noFill/>
        </p:spPr>
        <p:txBody>
          <a:bodyPr wrap="square" rtlCol="0">
            <a:spAutoFit/>
          </a:bodyPr>
          <a:lstStyle/>
          <a:p>
            <a:r>
              <a:rPr lang="en-US" dirty="0">
                <a:solidFill>
                  <a:srgbClr val="00B0F0"/>
                </a:solidFill>
                <a:effectLst>
                  <a:outerShdw blurRad="50800" dist="50800" dir="5400000" algn="ctr" rotWithShape="0">
                    <a:srgbClr val="00B0F0"/>
                  </a:outerShdw>
                </a:effectLst>
              </a:rPr>
              <a:t>W</a:t>
            </a:r>
          </a:p>
        </p:txBody>
      </p:sp>
    </p:spTree>
    <p:extLst>
      <p:ext uri="{BB962C8B-B14F-4D97-AF65-F5344CB8AC3E}">
        <p14:creationId xmlns:p14="http://schemas.microsoft.com/office/powerpoint/2010/main" val="817205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Measurement of Midline Shift (MLS)</a:t>
            </a:r>
          </a:p>
        </p:txBody>
      </p:sp>
      <p:sp>
        <p:nvSpPr>
          <p:cNvPr id="7" name="Text Placeholder 4">
            <a:extLst>
              <a:ext uri="{FF2B5EF4-FFF2-40B4-BE49-F238E27FC236}">
                <a16:creationId xmlns:a16="http://schemas.microsoft.com/office/drawing/2014/main" id="{3FC9854D-7679-A39B-DB46-504627C85ECD}"/>
              </a:ext>
            </a:extLst>
          </p:cNvPr>
          <p:cNvSpPr txBox="1">
            <a:spLocks/>
          </p:cNvSpPr>
          <p:nvPr/>
        </p:nvSpPr>
        <p:spPr>
          <a:xfrm>
            <a:off x="823252" y="999959"/>
            <a:ext cx="10193509" cy="990599"/>
          </a:xfrm>
          <a:prstGeom prst="rect">
            <a:avLst/>
          </a:prstGeom>
          <a:noFill/>
          <a:ln w="19050" cap="flat" cmpd="sng" algn="ctr">
            <a:solidFill>
              <a:schemeClr val="accent2">
                <a:lumMod val="75000"/>
              </a:schemeClr>
            </a:solidFill>
            <a:prstDash val="sysDot"/>
          </a:ln>
          <a:effectLst/>
        </p:spPr>
        <p:txBody>
          <a:bodyPr vert="horz" lIns="91440" tIns="45720" rIns="91440" bIns="45720" rtlCol="0" anchor="ctr">
            <a:noAutofit/>
          </a:bodyPr>
          <a:lstStyle>
            <a:lvl1pPr marL="0" indent="0" algn="ctr" defTabSz="914400" rtl="0" eaLnBrk="1" latinLnBrk="0" hangingPunct="1">
              <a:spcBef>
                <a:spcPct val="20000"/>
              </a:spcBef>
              <a:buClr>
                <a:srgbClr val="AE3B3A"/>
              </a:buClr>
              <a:buSzPct val="85000"/>
              <a:buFont typeface="Arial" pitchFamily="34" charset="0"/>
              <a:buNone/>
              <a:defRPr lang="en-US" sz="2000" b="0" kern="1200" dirty="0" smtClean="0">
                <a:solidFill>
                  <a:srgbClr val="AE3B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Clr>
                <a:srgbClr val="AE3B3A"/>
              </a:buClr>
              <a:buSzPct val="85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AE3B3A"/>
              </a:buClr>
              <a:buSzPct val="9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rgbClr val="AE3B3A"/>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rgbClr val="AE3B3A"/>
              </a:buClr>
              <a:buSzPct val="100000"/>
              <a:buFont typeface="Arial" pitchFamily="34" charset="0"/>
              <a:buNone/>
              <a:defRPr sz="1600" b="1" kern="1200" baseline="0">
                <a:solidFill>
                  <a:schemeClr val="tx1"/>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9pPr>
          </a:lstStyle>
          <a:p>
            <a:r>
              <a:rPr lang="en-US" dirty="0">
                <a:solidFill>
                  <a:schemeClr val="tx1"/>
                </a:solidFill>
              </a:rPr>
              <a:t>MLS will be measured in mm as the perpendicular distance from a midline structure (Septum Pellucidum) to a line drawn between the anterior and posterior attachments of the falx. Measured at level of foramen of Monroe</a:t>
            </a:r>
          </a:p>
        </p:txBody>
      </p:sp>
      <p:sp>
        <p:nvSpPr>
          <p:cNvPr id="9" name="Content Placeholder 8">
            <a:extLst>
              <a:ext uri="{FF2B5EF4-FFF2-40B4-BE49-F238E27FC236}">
                <a16:creationId xmlns:a16="http://schemas.microsoft.com/office/drawing/2014/main" id="{2CCCD44A-5B33-2756-13D7-E89F3B29378B}"/>
              </a:ext>
            </a:extLst>
          </p:cNvPr>
          <p:cNvSpPr>
            <a:spLocks noGrp="1"/>
          </p:cNvSpPr>
          <p:nvPr>
            <p:ph sz="half" idx="2"/>
          </p:nvPr>
        </p:nvSpPr>
        <p:spPr/>
        <p:txBody>
          <a:bodyPr/>
          <a:lstStyle/>
          <a:p>
            <a:endParaRPr lang="en-US" dirty="0"/>
          </a:p>
        </p:txBody>
      </p:sp>
      <p:sp>
        <p:nvSpPr>
          <p:cNvPr id="11" name="Text Placeholder 10">
            <a:extLst>
              <a:ext uri="{FF2B5EF4-FFF2-40B4-BE49-F238E27FC236}">
                <a16:creationId xmlns:a16="http://schemas.microsoft.com/office/drawing/2014/main" id="{EEEB5DEA-9274-D86B-C5A3-EDC47C8F940E}"/>
              </a:ext>
            </a:extLst>
          </p:cNvPr>
          <p:cNvSpPr>
            <a:spLocks noGrp="1"/>
          </p:cNvSpPr>
          <p:nvPr>
            <p:ph type="body" sz="quarter" idx="3"/>
          </p:nvPr>
        </p:nvSpPr>
        <p:spPr/>
        <p:txBody>
          <a:bodyPr/>
          <a:lstStyle/>
          <a:p>
            <a:endParaRPr lang="en-US"/>
          </a:p>
        </p:txBody>
      </p:sp>
      <p:sp>
        <p:nvSpPr>
          <p:cNvPr id="13" name="Content Placeholder 12">
            <a:extLst>
              <a:ext uri="{FF2B5EF4-FFF2-40B4-BE49-F238E27FC236}">
                <a16:creationId xmlns:a16="http://schemas.microsoft.com/office/drawing/2014/main" id="{11B83549-672A-045B-F7C2-2D5022CD96C6}"/>
              </a:ext>
            </a:extLst>
          </p:cNvPr>
          <p:cNvSpPr>
            <a:spLocks noGrp="1"/>
          </p:cNvSpPr>
          <p:nvPr>
            <p:ph sz="quarter" idx="4"/>
          </p:nvPr>
        </p:nvSpPr>
        <p:spPr/>
        <p:txBody>
          <a:bodyPr/>
          <a:lstStyle/>
          <a:p>
            <a:endParaRPr lang="en-US"/>
          </a:p>
        </p:txBody>
      </p:sp>
      <p:pic>
        <p:nvPicPr>
          <p:cNvPr id="14" name="Picture 13">
            <a:extLst>
              <a:ext uri="{FF2B5EF4-FFF2-40B4-BE49-F238E27FC236}">
                <a16:creationId xmlns:a16="http://schemas.microsoft.com/office/drawing/2014/main" id="{32DDD0B4-4D81-0BB2-7E85-1F6034C697B5}"/>
              </a:ext>
            </a:extLst>
          </p:cNvPr>
          <p:cNvPicPr>
            <a:picLocks noChangeAspect="1"/>
          </p:cNvPicPr>
          <p:nvPr/>
        </p:nvPicPr>
        <p:blipFill>
          <a:blip r:embed="rId3"/>
          <a:stretch>
            <a:fillRect/>
          </a:stretch>
        </p:blipFill>
        <p:spPr>
          <a:xfrm>
            <a:off x="1322822" y="2086443"/>
            <a:ext cx="3351416" cy="4428657"/>
          </a:xfrm>
          <a:prstGeom prst="rect">
            <a:avLst/>
          </a:prstGeom>
        </p:spPr>
      </p:pic>
      <p:cxnSp>
        <p:nvCxnSpPr>
          <p:cNvPr id="15" name="Straight Connector 14">
            <a:extLst>
              <a:ext uri="{FF2B5EF4-FFF2-40B4-BE49-F238E27FC236}">
                <a16:creationId xmlns:a16="http://schemas.microsoft.com/office/drawing/2014/main" id="{9B277A01-ADF2-7A5A-D767-629279C0678B}"/>
              </a:ext>
            </a:extLst>
          </p:cNvPr>
          <p:cNvCxnSpPr>
            <a:cxnSpLocks/>
          </p:cNvCxnSpPr>
          <p:nvPr/>
        </p:nvCxnSpPr>
        <p:spPr>
          <a:xfrm>
            <a:off x="2936361" y="2501900"/>
            <a:ext cx="124339" cy="370840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6" name="Picture 15">
            <a:extLst>
              <a:ext uri="{FF2B5EF4-FFF2-40B4-BE49-F238E27FC236}">
                <a16:creationId xmlns:a16="http://schemas.microsoft.com/office/drawing/2014/main" id="{62067E90-8FB1-2360-57B6-7E92E6F4D536}"/>
              </a:ext>
            </a:extLst>
          </p:cNvPr>
          <p:cNvPicPr>
            <a:picLocks noChangeAspect="1"/>
          </p:cNvPicPr>
          <p:nvPr/>
        </p:nvPicPr>
        <p:blipFill>
          <a:blip r:embed="rId4"/>
          <a:stretch>
            <a:fillRect/>
          </a:stretch>
        </p:blipFill>
        <p:spPr>
          <a:xfrm>
            <a:off x="7048168" y="2089149"/>
            <a:ext cx="3489203" cy="4459791"/>
          </a:xfrm>
          <a:prstGeom prst="rect">
            <a:avLst/>
          </a:prstGeom>
        </p:spPr>
      </p:pic>
      <p:pic>
        <p:nvPicPr>
          <p:cNvPr id="5" name="Picture 4">
            <a:extLst>
              <a:ext uri="{FF2B5EF4-FFF2-40B4-BE49-F238E27FC236}">
                <a16:creationId xmlns:a16="http://schemas.microsoft.com/office/drawing/2014/main" id="{49D7F3C2-CB44-72B8-7911-4A360167ED25}"/>
              </a:ext>
            </a:extLst>
          </p:cNvPr>
          <p:cNvPicPr>
            <a:picLocks noChangeAspect="1"/>
          </p:cNvPicPr>
          <p:nvPr/>
        </p:nvPicPr>
        <p:blipFill>
          <a:blip r:embed="rId3"/>
          <a:stretch>
            <a:fillRect/>
          </a:stretch>
        </p:blipFill>
        <p:spPr>
          <a:xfrm>
            <a:off x="1322822" y="2086443"/>
            <a:ext cx="3351416" cy="4428657"/>
          </a:xfrm>
          <a:prstGeom prst="rect">
            <a:avLst/>
          </a:prstGeom>
        </p:spPr>
      </p:pic>
      <p:cxnSp>
        <p:nvCxnSpPr>
          <p:cNvPr id="3" name="Straight Connector 2">
            <a:extLst>
              <a:ext uri="{FF2B5EF4-FFF2-40B4-BE49-F238E27FC236}">
                <a16:creationId xmlns:a16="http://schemas.microsoft.com/office/drawing/2014/main" id="{F1748417-DBD5-31A1-3D84-4A942814C169}"/>
              </a:ext>
            </a:extLst>
          </p:cNvPr>
          <p:cNvCxnSpPr/>
          <p:nvPr/>
        </p:nvCxnSpPr>
        <p:spPr>
          <a:xfrm flipH="1">
            <a:off x="2936361" y="4114907"/>
            <a:ext cx="303470" cy="0"/>
          </a:xfrm>
          <a:prstGeom prst="line">
            <a:avLst/>
          </a:prstGeom>
          <a:ln w="2857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D2B149C-0D51-9473-ACD9-E1FFBBAB1813}"/>
              </a:ext>
            </a:extLst>
          </p:cNvPr>
          <p:cNvSpPr txBox="1"/>
          <p:nvPr/>
        </p:nvSpPr>
        <p:spPr>
          <a:xfrm>
            <a:off x="2569029" y="2815771"/>
            <a:ext cx="338554" cy="369332"/>
          </a:xfrm>
          <a:prstGeom prst="rect">
            <a:avLst/>
          </a:prstGeom>
          <a:noFill/>
        </p:spPr>
        <p:txBody>
          <a:bodyPr wrap="none" rtlCol="0">
            <a:spAutoFit/>
          </a:bodyPr>
          <a:lstStyle/>
          <a:p>
            <a:r>
              <a:rPr lang="en-US" dirty="0">
                <a:solidFill>
                  <a:srgbClr val="FF0000"/>
                </a:solidFill>
              </a:rPr>
              <a:t>A</a:t>
            </a:r>
          </a:p>
        </p:txBody>
      </p:sp>
      <p:sp>
        <p:nvSpPr>
          <p:cNvPr id="6" name="TextBox 5">
            <a:extLst>
              <a:ext uri="{FF2B5EF4-FFF2-40B4-BE49-F238E27FC236}">
                <a16:creationId xmlns:a16="http://schemas.microsoft.com/office/drawing/2014/main" id="{7973EF58-2FD9-BC29-E9AA-55D3F571D634}"/>
              </a:ext>
            </a:extLst>
          </p:cNvPr>
          <p:cNvSpPr txBox="1"/>
          <p:nvPr/>
        </p:nvSpPr>
        <p:spPr>
          <a:xfrm>
            <a:off x="3060700" y="4116105"/>
            <a:ext cx="241300" cy="369332"/>
          </a:xfrm>
          <a:prstGeom prst="rect">
            <a:avLst/>
          </a:prstGeom>
          <a:noFill/>
        </p:spPr>
        <p:txBody>
          <a:bodyPr wrap="square" rtlCol="0">
            <a:spAutoFit/>
          </a:bodyPr>
          <a:lstStyle/>
          <a:p>
            <a:r>
              <a:rPr lang="en-US" dirty="0">
                <a:solidFill>
                  <a:srgbClr val="00B0F0"/>
                </a:solidFill>
              </a:rPr>
              <a:t>B</a:t>
            </a:r>
          </a:p>
        </p:txBody>
      </p:sp>
      <p:cxnSp>
        <p:nvCxnSpPr>
          <p:cNvPr id="8" name="Straight Connector 7">
            <a:extLst>
              <a:ext uri="{FF2B5EF4-FFF2-40B4-BE49-F238E27FC236}">
                <a16:creationId xmlns:a16="http://schemas.microsoft.com/office/drawing/2014/main" id="{E825C3CF-5CF8-5D0F-10AB-816B816BA0DC}"/>
              </a:ext>
            </a:extLst>
          </p:cNvPr>
          <p:cNvCxnSpPr>
            <a:cxnSpLocks/>
          </p:cNvCxnSpPr>
          <p:nvPr/>
        </p:nvCxnSpPr>
        <p:spPr>
          <a:xfrm>
            <a:off x="3088761" y="2654300"/>
            <a:ext cx="124339" cy="3708400"/>
          </a:xfrm>
          <a:prstGeom prst="line">
            <a:avLst/>
          </a:prstGeom>
          <a:ln w="2857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83F8A1EC-12F7-8A43-144D-9D9315FF3E06}"/>
              </a:ext>
            </a:extLst>
          </p:cNvPr>
          <p:cNvCxnSpPr>
            <a:cxnSpLocks/>
          </p:cNvCxnSpPr>
          <p:nvPr/>
        </p:nvCxnSpPr>
        <p:spPr>
          <a:xfrm flipH="1" flipV="1">
            <a:off x="8752114" y="2501900"/>
            <a:ext cx="87086" cy="3594100"/>
          </a:xfrm>
          <a:prstGeom prst="line">
            <a:avLst/>
          </a:prstGeom>
          <a:ln w="254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1D36A2F9-0B8D-9459-EE7B-C86E21AF4BDE}"/>
              </a:ext>
            </a:extLst>
          </p:cNvPr>
          <p:cNvCxnSpPr/>
          <p:nvPr/>
        </p:nvCxnSpPr>
        <p:spPr>
          <a:xfrm>
            <a:off x="8519886" y="4116105"/>
            <a:ext cx="232228" cy="0"/>
          </a:xfrm>
          <a:prstGeom prst="line">
            <a:avLst/>
          </a:prstGeom>
          <a:ln w="22225"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0FC8A4AD-BB4E-3BE5-867B-5A0D46A6A350}"/>
              </a:ext>
            </a:extLst>
          </p:cNvPr>
          <p:cNvSpPr txBox="1"/>
          <p:nvPr/>
        </p:nvSpPr>
        <p:spPr>
          <a:xfrm>
            <a:off x="8839200" y="2833220"/>
            <a:ext cx="354270" cy="369332"/>
          </a:xfrm>
          <a:prstGeom prst="rect">
            <a:avLst/>
          </a:prstGeom>
          <a:noFill/>
        </p:spPr>
        <p:txBody>
          <a:bodyPr wrap="square" rtlCol="0">
            <a:spAutoFit/>
          </a:bodyPr>
          <a:lstStyle/>
          <a:p>
            <a:r>
              <a:rPr lang="en-US" dirty="0">
                <a:solidFill>
                  <a:srgbClr val="FF0000"/>
                </a:solidFill>
              </a:rPr>
              <a:t>A</a:t>
            </a:r>
          </a:p>
        </p:txBody>
      </p:sp>
      <p:sp>
        <p:nvSpPr>
          <p:cNvPr id="18" name="TextBox 17">
            <a:extLst>
              <a:ext uri="{FF2B5EF4-FFF2-40B4-BE49-F238E27FC236}">
                <a16:creationId xmlns:a16="http://schemas.microsoft.com/office/drawing/2014/main" id="{C5044B5F-7D57-5660-6095-498526F994BD}"/>
              </a:ext>
            </a:extLst>
          </p:cNvPr>
          <p:cNvSpPr txBox="1"/>
          <p:nvPr/>
        </p:nvSpPr>
        <p:spPr>
          <a:xfrm>
            <a:off x="8315065" y="4209533"/>
            <a:ext cx="232228" cy="369331"/>
          </a:xfrm>
          <a:prstGeom prst="rect">
            <a:avLst/>
          </a:prstGeom>
          <a:noFill/>
        </p:spPr>
        <p:txBody>
          <a:bodyPr wrap="square" rtlCol="0">
            <a:spAutoFit/>
          </a:bodyPr>
          <a:lstStyle/>
          <a:p>
            <a:r>
              <a:rPr lang="en-US" dirty="0">
                <a:solidFill>
                  <a:srgbClr val="00B0F0"/>
                </a:solidFill>
              </a:rPr>
              <a:t>B</a:t>
            </a:r>
          </a:p>
        </p:txBody>
      </p:sp>
    </p:spTree>
    <p:extLst>
      <p:ext uri="{BB962C8B-B14F-4D97-AF65-F5344CB8AC3E}">
        <p14:creationId xmlns:p14="http://schemas.microsoft.com/office/powerpoint/2010/main" val="3036535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4A8-ED6F-953B-3D0C-4B7F43025699}"/>
              </a:ext>
            </a:extLst>
          </p:cNvPr>
          <p:cNvSpPr>
            <a:spLocks noGrp="1"/>
          </p:cNvSpPr>
          <p:nvPr>
            <p:ph type="title"/>
          </p:nvPr>
        </p:nvSpPr>
        <p:spPr>
          <a:xfrm>
            <a:off x="714531" y="139256"/>
            <a:ext cx="10972800" cy="990600"/>
          </a:xfrm>
        </p:spPr>
        <p:txBody>
          <a:bodyPr/>
          <a:lstStyle/>
          <a:p>
            <a:pPr algn="ctr"/>
            <a:r>
              <a:rPr lang="en-US" dirty="0"/>
              <a:t>Example of Radiographic Criteria</a:t>
            </a:r>
          </a:p>
        </p:txBody>
      </p:sp>
      <p:sp>
        <p:nvSpPr>
          <p:cNvPr id="9" name="Content Placeholder 8">
            <a:extLst>
              <a:ext uri="{FF2B5EF4-FFF2-40B4-BE49-F238E27FC236}">
                <a16:creationId xmlns:a16="http://schemas.microsoft.com/office/drawing/2014/main" id="{2CCCD44A-5B33-2756-13D7-E89F3B29378B}"/>
              </a:ext>
            </a:extLst>
          </p:cNvPr>
          <p:cNvSpPr>
            <a:spLocks noGrp="1"/>
          </p:cNvSpPr>
          <p:nvPr>
            <p:ph sz="half" idx="2"/>
          </p:nvPr>
        </p:nvSpPr>
        <p:spPr/>
        <p:txBody>
          <a:bodyPr/>
          <a:lstStyle/>
          <a:p>
            <a:endParaRPr lang="en-US" dirty="0"/>
          </a:p>
        </p:txBody>
      </p:sp>
      <p:sp>
        <p:nvSpPr>
          <p:cNvPr id="11" name="Text Placeholder 10">
            <a:extLst>
              <a:ext uri="{FF2B5EF4-FFF2-40B4-BE49-F238E27FC236}">
                <a16:creationId xmlns:a16="http://schemas.microsoft.com/office/drawing/2014/main" id="{EEEB5DEA-9274-D86B-C5A3-EDC47C8F940E}"/>
              </a:ext>
            </a:extLst>
          </p:cNvPr>
          <p:cNvSpPr>
            <a:spLocks noGrp="1"/>
          </p:cNvSpPr>
          <p:nvPr>
            <p:ph type="body" sz="quarter" idx="3"/>
          </p:nvPr>
        </p:nvSpPr>
        <p:spPr/>
        <p:txBody>
          <a:bodyPr/>
          <a:lstStyle/>
          <a:p>
            <a:endParaRPr lang="en-US"/>
          </a:p>
        </p:txBody>
      </p:sp>
      <p:sp>
        <p:nvSpPr>
          <p:cNvPr id="13" name="Content Placeholder 12">
            <a:extLst>
              <a:ext uri="{FF2B5EF4-FFF2-40B4-BE49-F238E27FC236}">
                <a16:creationId xmlns:a16="http://schemas.microsoft.com/office/drawing/2014/main" id="{11B83549-672A-045B-F7C2-2D5022CD96C6}"/>
              </a:ext>
            </a:extLst>
          </p:cNvPr>
          <p:cNvSpPr>
            <a:spLocks noGrp="1"/>
          </p:cNvSpPr>
          <p:nvPr>
            <p:ph sz="quarter" idx="4"/>
          </p:nvPr>
        </p:nvSpPr>
        <p:spPr/>
        <p:txBody>
          <a:bodyPr/>
          <a:lstStyle/>
          <a:p>
            <a:endParaRPr lang="en-US"/>
          </a:p>
        </p:txBody>
      </p:sp>
      <p:pic>
        <p:nvPicPr>
          <p:cNvPr id="19" name="Content Placeholder 12">
            <a:extLst>
              <a:ext uri="{FF2B5EF4-FFF2-40B4-BE49-F238E27FC236}">
                <a16:creationId xmlns:a16="http://schemas.microsoft.com/office/drawing/2014/main" id="{FD71A567-EAA3-5554-17D5-4447B36C896A}"/>
              </a:ext>
            </a:extLst>
          </p:cNvPr>
          <p:cNvPicPr>
            <a:picLocks noChangeAspect="1"/>
          </p:cNvPicPr>
          <p:nvPr/>
        </p:nvPicPr>
        <p:blipFill>
          <a:blip r:embed="rId3"/>
          <a:stretch>
            <a:fillRect/>
          </a:stretch>
        </p:blipFill>
        <p:spPr>
          <a:xfrm>
            <a:off x="1284776" y="1676400"/>
            <a:ext cx="3909418" cy="4713288"/>
          </a:xfrm>
          <a:prstGeom prst="rect">
            <a:avLst/>
          </a:prstGeom>
        </p:spPr>
      </p:pic>
      <p:pic>
        <p:nvPicPr>
          <p:cNvPr id="20" name="Picture 19">
            <a:extLst>
              <a:ext uri="{FF2B5EF4-FFF2-40B4-BE49-F238E27FC236}">
                <a16:creationId xmlns:a16="http://schemas.microsoft.com/office/drawing/2014/main" id="{915B35BA-7E77-03AD-F6E4-C40F254299BA}"/>
              </a:ext>
            </a:extLst>
          </p:cNvPr>
          <p:cNvPicPr>
            <a:picLocks noChangeAspect="1"/>
          </p:cNvPicPr>
          <p:nvPr/>
        </p:nvPicPr>
        <p:blipFill>
          <a:blip r:embed="rId4"/>
          <a:stretch>
            <a:fillRect/>
          </a:stretch>
        </p:blipFill>
        <p:spPr>
          <a:xfrm>
            <a:off x="6660282" y="1676400"/>
            <a:ext cx="3958570" cy="4713288"/>
          </a:xfrm>
          <a:prstGeom prst="rect">
            <a:avLst/>
          </a:prstGeom>
        </p:spPr>
      </p:pic>
      <p:sp>
        <p:nvSpPr>
          <p:cNvPr id="21" name="Arrow: Right 20">
            <a:extLst>
              <a:ext uri="{FF2B5EF4-FFF2-40B4-BE49-F238E27FC236}">
                <a16:creationId xmlns:a16="http://schemas.microsoft.com/office/drawing/2014/main" id="{D693248F-BEEA-CF37-052B-534DC094800D}"/>
              </a:ext>
            </a:extLst>
          </p:cNvPr>
          <p:cNvSpPr/>
          <p:nvPr/>
        </p:nvSpPr>
        <p:spPr>
          <a:xfrm>
            <a:off x="5438034" y="392941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61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877E8-B92B-CBDC-2735-FAF9CE02E7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135359-5132-B84D-B76B-26672B249BD2}"/>
              </a:ext>
            </a:extLst>
          </p:cNvPr>
          <p:cNvSpPr>
            <a:spLocks noGrp="1"/>
          </p:cNvSpPr>
          <p:nvPr>
            <p:ph type="title"/>
          </p:nvPr>
        </p:nvSpPr>
        <p:spPr>
          <a:xfrm>
            <a:off x="218779" y="2352026"/>
            <a:ext cx="3501197" cy="2356608"/>
          </a:xfrm>
          <a:noFill/>
          <a:ln>
            <a:noFill/>
          </a:ln>
        </p:spPr>
        <p:txBody>
          <a:bodyPr anchor="t">
            <a:normAutofit/>
          </a:bodyPr>
          <a:lstStyle/>
          <a:p>
            <a:pPr algn="ctr"/>
            <a:br>
              <a:rPr lang="en-US" sz="3600" dirty="0"/>
            </a:br>
            <a:r>
              <a:rPr lang="en-US" sz="3600" dirty="0"/>
              <a:t>Trial Design</a:t>
            </a:r>
            <a:br>
              <a:rPr lang="en-US" sz="2400" dirty="0"/>
            </a:br>
            <a:endParaRPr lang="en-US" sz="2400" dirty="0"/>
          </a:p>
        </p:txBody>
      </p:sp>
      <p:sp>
        <p:nvSpPr>
          <p:cNvPr id="10" name="Content Placeholder 9">
            <a:extLst>
              <a:ext uri="{FF2B5EF4-FFF2-40B4-BE49-F238E27FC236}">
                <a16:creationId xmlns:a16="http://schemas.microsoft.com/office/drawing/2014/main" id="{2BA15234-5A15-7CBE-9A18-BE3789208DDA}"/>
              </a:ext>
            </a:extLst>
          </p:cNvPr>
          <p:cNvSpPr>
            <a:spLocks noGrp="1"/>
          </p:cNvSpPr>
          <p:nvPr>
            <p:ph idx="1"/>
          </p:nvPr>
        </p:nvSpPr>
        <p:spPr>
          <a:xfrm>
            <a:off x="4270664" y="756204"/>
            <a:ext cx="7032705" cy="5548252"/>
          </a:xfrm>
        </p:spPr>
        <p:txBody>
          <a:bodyPr>
            <a:normAutofit fontScale="92500" lnSpcReduction="20000"/>
          </a:bodyPr>
          <a:lstStyle/>
          <a:p>
            <a:r>
              <a:rPr lang="en-US" dirty="0">
                <a:ea typeface="Calibri" panose="020F0502020204030204" pitchFamily="34" charset="0"/>
              </a:rPr>
              <a:t>Prospective, randomized, open-label </a:t>
            </a:r>
          </a:p>
          <a:p>
            <a:r>
              <a:rPr lang="en-US" dirty="0">
                <a:effectLst/>
                <a:ea typeface="Calibri" panose="020F0502020204030204" pitchFamily="34" charset="0"/>
              </a:rPr>
              <a:t>Moderately symptomatic CSDH</a:t>
            </a:r>
          </a:p>
          <a:p>
            <a:r>
              <a:rPr lang="en-US" dirty="0">
                <a:effectLst/>
                <a:ea typeface="Calibri" panose="020F0502020204030204" pitchFamily="34" charset="0"/>
              </a:rPr>
              <a:t>1:1 randomization </a:t>
            </a:r>
          </a:p>
          <a:p>
            <a:pPr lvl="1"/>
            <a:r>
              <a:rPr lang="en-US" dirty="0">
                <a:effectLst/>
                <a:ea typeface="Calibri" panose="020F0502020204030204" pitchFamily="34" charset="0"/>
              </a:rPr>
              <a:t>MMAE or surgery</a:t>
            </a:r>
          </a:p>
          <a:p>
            <a:endParaRPr lang="en-US" dirty="0">
              <a:latin typeface="Arial" panose="020B0604020202020204" pitchFamily="34" charset="0"/>
              <a:cs typeface="Arial" panose="020B0604020202020204" pitchFamily="34" charset="0"/>
            </a:endParaRPr>
          </a:p>
          <a:p>
            <a:r>
              <a:rPr lang="en-US" dirty="0"/>
              <a:t>Sample Size: </a:t>
            </a:r>
            <a:r>
              <a:rPr lang="en-US" dirty="0">
                <a:effectLst/>
              </a:rPr>
              <a:t>394 </a:t>
            </a:r>
          </a:p>
          <a:p>
            <a:r>
              <a:rPr lang="en-US" dirty="0">
                <a:effectLst/>
              </a:rPr>
              <a:t>Time in St</a:t>
            </a:r>
            <a:r>
              <a:rPr lang="en-US" dirty="0"/>
              <a:t>udy: 180 (+30) days</a:t>
            </a:r>
          </a:p>
          <a:p>
            <a:r>
              <a:rPr lang="en-US" dirty="0"/>
              <a:t>Clinical Centers: </a:t>
            </a:r>
            <a:r>
              <a:rPr lang="en-US" dirty="0">
                <a:effectLst/>
              </a:rPr>
              <a:t>30-35 US sites in </a:t>
            </a:r>
          </a:p>
          <a:p>
            <a:r>
              <a:rPr lang="en-US" dirty="0"/>
              <a:t>Projected Timeline</a:t>
            </a:r>
          </a:p>
          <a:p>
            <a:pPr lvl="1"/>
            <a:r>
              <a:rPr lang="en-US" dirty="0">
                <a:effectLst/>
              </a:rPr>
              <a:t>Start-up: 9 Months</a:t>
            </a:r>
          </a:p>
          <a:p>
            <a:pPr lvl="1"/>
            <a:r>
              <a:rPr lang="en-US" dirty="0"/>
              <a:t>Enrollment/Follow-up: 3.75 years</a:t>
            </a:r>
          </a:p>
          <a:p>
            <a:pPr lvl="1"/>
            <a:r>
              <a:rPr lang="en-US" dirty="0">
                <a:effectLst/>
              </a:rPr>
              <a:t>Close Out: 6 Months</a:t>
            </a:r>
          </a:p>
          <a:p>
            <a:endParaRPr lang="en-US" dirty="0"/>
          </a:p>
        </p:txBody>
      </p:sp>
    </p:spTree>
    <p:extLst>
      <p:ext uri="{BB962C8B-B14F-4D97-AF65-F5344CB8AC3E}">
        <p14:creationId xmlns:p14="http://schemas.microsoft.com/office/powerpoint/2010/main" val="3023215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1587997"/>
          </a:xfrm>
        </p:spPr>
        <p:txBody>
          <a:bodyPr>
            <a:noAutofit/>
          </a:bodyPr>
          <a:lstStyle/>
          <a:p>
            <a:pPr algn="ctr">
              <a:lnSpc>
                <a:spcPct val="150000"/>
              </a:lnSpc>
            </a:pPr>
            <a:r>
              <a:rPr lang="en-US" sz="3600" dirty="0"/>
              <a:t>Clinical Symptom Criteria</a:t>
            </a:r>
          </a:p>
        </p:txBody>
      </p:sp>
      <p:sp>
        <p:nvSpPr>
          <p:cNvPr id="5" name="Content Placeholder 4">
            <a:extLst>
              <a:ext uri="{FF2B5EF4-FFF2-40B4-BE49-F238E27FC236}">
                <a16:creationId xmlns:a16="http://schemas.microsoft.com/office/drawing/2014/main" id="{641073AC-D7F3-C1DF-E9BC-FCD9B611FC21}"/>
              </a:ext>
            </a:extLst>
          </p:cNvPr>
          <p:cNvSpPr>
            <a:spLocks noGrp="1"/>
          </p:cNvSpPr>
          <p:nvPr>
            <p:ph idx="1"/>
          </p:nvPr>
        </p:nvSpPr>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For each of the clinical symptom scores (TUG, ASR, MRC)</a:t>
            </a:r>
          </a:p>
          <a:p>
            <a:pPr lvl="1"/>
            <a:r>
              <a:rPr lang="en-US" sz="2800" dirty="0">
                <a:latin typeface="Calibri" panose="020F0502020204030204" pitchFamily="34" charset="0"/>
                <a:ea typeface="Calibri" panose="020F0502020204030204" pitchFamily="34" charset="0"/>
                <a:cs typeface="Calibri" panose="020F0502020204030204" pitchFamily="34" charset="0"/>
              </a:rPr>
              <a:t>If a deficit was identified at baseline and the respective score is the same at 6 weeks or more from presentation, </a:t>
            </a:r>
            <a:r>
              <a:rPr lang="en-US" sz="2800" b="1" dirty="0">
                <a:latin typeface="Calibri" panose="020F0502020204030204" pitchFamily="34" charset="0"/>
                <a:ea typeface="Calibri" panose="020F0502020204030204" pitchFamily="34" charset="0"/>
                <a:cs typeface="Calibri" panose="020F0502020204030204" pitchFamily="34" charset="0"/>
              </a:rPr>
              <a:t>OR</a:t>
            </a:r>
          </a:p>
          <a:p>
            <a:pPr lvl="1"/>
            <a:r>
              <a:rPr lang="en-US" sz="2800" dirty="0">
                <a:latin typeface="Calibri" panose="020F0502020204030204" pitchFamily="34" charset="0"/>
                <a:ea typeface="Calibri" panose="020F0502020204030204" pitchFamily="34" charset="0"/>
                <a:cs typeface="Calibri" panose="020F0502020204030204" pitchFamily="34" charset="0"/>
              </a:rPr>
              <a:t>The respective score worsens at any time</a:t>
            </a:r>
          </a:p>
          <a:p>
            <a:pPr lvl="2"/>
            <a:r>
              <a:rPr lang="en-US" sz="2800" dirty="0">
                <a:latin typeface="Calibri" panose="020F0502020204030204" pitchFamily="34" charset="0"/>
                <a:ea typeface="Calibri" panose="020F0502020204030204" pitchFamily="34" charset="0"/>
                <a:cs typeface="Calibri" panose="020F0502020204030204" pitchFamily="34" charset="0"/>
              </a:rPr>
              <a:t>For the MRC, the worsened score has to be in a muscle group contralateral to the side of the CSDH and the deterioration cannot be explained by any other reason</a:t>
            </a:r>
          </a:p>
          <a:p>
            <a:endParaRPr lang="en-US" dirty="0"/>
          </a:p>
        </p:txBody>
      </p:sp>
    </p:spTree>
    <p:extLst>
      <p:ext uri="{BB962C8B-B14F-4D97-AF65-F5344CB8AC3E}">
        <p14:creationId xmlns:p14="http://schemas.microsoft.com/office/powerpoint/2010/main" val="1386111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1587997"/>
          </a:xfrm>
        </p:spPr>
        <p:txBody>
          <a:bodyPr>
            <a:noAutofit/>
          </a:bodyPr>
          <a:lstStyle/>
          <a:p>
            <a:pPr algn="ctr">
              <a:lnSpc>
                <a:spcPct val="150000"/>
              </a:lnSpc>
            </a:pPr>
            <a:r>
              <a:rPr lang="en-US" sz="3600" dirty="0"/>
              <a:t>Clinical Symptom Criteria</a:t>
            </a:r>
          </a:p>
        </p:txBody>
      </p:sp>
      <p:graphicFrame>
        <p:nvGraphicFramePr>
          <p:cNvPr id="3" name="Content Placeholder 2">
            <a:extLst>
              <a:ext uri="{FF2B5EF4-FFF2-40B4-BE49-F238E27FC236}">
                <a16:creationId xmlns:a16="http://schemas.microsoft.com/office/drawing/2014/main" id="{EDB0468A-B9E3-202B-C2ED-5F780B66C03B}"/>
              </a:ext>
            </a:extLst>
          </p:cNvPr>
          <p:cNvGraphicFramePr>
            <a:graphicFrameLocks noGrp="1"/>
          </p:cNvGraphicFramePr>
          <p:nvPr>
            <p:ph idx="1"/>
            <p:extLst>
              <p:ext uri="{D42A27DB-BD31-4B8C-83A1-F6EECF244321}">
                <p14:modId xmlns:p14="http://schemas.microsoft.com/office/powerpoint/2010/main" val="2545471338"/>
              </p:ext>
            </p:extLst>
          </p:nvPr>
        </p:nvGraphicFramePr>
        <p:xfrm>
          <a:off x="3962400" y="792163"/>
          <a:ext cx="76200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8372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2026409"/>
          </a:xfrm>
        </p:spPr>
        <p:txBody>
          <a:bodyPr>
            <a:noAutofit/>
          </a:bodyPr>
          <a:lstStyle/>
          <a:p>
            <a:pPr algn="ctr">
              <a:lnSpc>
                <a:spcPct val="150000"/>
              </a:lnSpc>
            </a:pPr>
            <a:r>
              <a:rPr lang="en-US" sz="3600" dirty="0"/>
              <a:t>Guidelines for Initiation of CRC Review</a:t>
            </a:r>
          </a:p>
        </p:txBody>
      </p:sp>
      <p:sp>
        <p:nvSpPr>
          <p:cNvPr id="5" name="Content Placeholder 4">
            <a:extLst>
              <a:ext uri="{FF2B5EF4-FFF2-40B4-BE49-F238E27FC236}">
                <a16:creationId xmlns:a16="http://schemas.microsoft.com/office/drawing/2014/main" id="{471E747F-6229-ABC1-75A7-B5A7EAB97936}"/>
              </a:ext>
            </a:extLst>
          </p:cNvPr>
          <p:cNvSpPr>
            <a:spLocks noGrp="1"/>
          </p:cNvSpPr>
          <p:nvPr>
            <p:ph idx="1"/>
          </p:nvPr>
        </p:nvSpPr>
        <p:spPr/>
        <p:txBody>
          <a:bodyPr/>
          <a:lstStyle/>
          <a:p>
            <a:endParaRPr lang="en-US"/>
          </a:p>
        </p:txBody>
      </p:sp>
      <p:graphicFrame>
        <p:nvGraphicFramePr>
          <p:cNvPr id="6" name="Content Placeholder 2">
            <a:extLst>
              <a:ext uri="{FF2B5EF4-FFF2-40B4-BE49-F238E27FC236}">
                <a16:creationId xmlns:a16="http://schemas.microsoft.com/office/drawing/2014/main" id="{15F77740-FED6-AB4A-8C27-C8DE08D851F9}"/>
              </a:ext>
            </a:extLst>
          </p:cNvPr>
          <p:cNvGraphicFramePr>
            <a:graphicFrameLocks/>
          </p:cNvGraphicFramePr>
          <p:nvPr>
            <p:extLst>
              <p:ext uri="{D42A27DB-BD31-4B8C-83A1-F6EECF244321}">
                <p14:modId xmlns:p14="http://schemas.microsoft.com/office/powerpoint/2010/main" val="4149052982"/>
              </p:ext>
            </p:extLst>
          </p:nvPr>
        </p:nvGraphicFramePr>
        <p:xfrm>
          <a:off x="4076349" y="329540"/>
          <a:ext cx="6784428" cy="619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038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94B2-A548-C27B-7CF0-363DA3ABF0FE}"/>
              </a:ext>
            </a:extLst>
          </p:cNvPr>
          <p:cNvSpPr>
            <a:spLocks noGrp="1"/>
          </p:cNvSpPr>
          <p:nvPr>
            <p:ph type="title"/>
          </p:nvPr>
        </p:nvSpPr>
        <p:spPr>
          <a:xfrm>
            <a:off x="208569" y="2357701"/>
            <a:ext cx="3501197" cy="2026409"/>
          </a:xfrm>
        </p:spPr>
        <p:txBody>
          <a:bodyPr>
            <a:noAutofit/>
          </a:bodyPr>
          <a:lstStyle/>
          <a:p>
            <a:pPr algn="ctr">
              <a:lnSpc>
                <a:spcPct val="150000"/>
              </a:lnSpc>
            </a:pPr>
            <a:r>
              <a:rPr lang="en-US" sz="3600" dirty="0"/>
              <a:t>Guidelines for Initiation of CRC Review</a:t>
            </a:r>
          </a:p>
        </p:txBody>
      </p:sp>
      <p:sp>
        <p:nvSpPr>
          <p:cNvPr id="5" name="Content Placeholder 4">
            <a:extLst>
              <a:ext uri="{FF2B5EF4-FFF2-40B4-BE49-F238E27FC236}">
                <a16:creationId xmlns:a16="http://schemas.microsoft.com/office/drawing/2014/main" id="{471E747F-6229-ABC1-75A7-B5A7EAB97936}"/>
              </a:ext>
            </a:extLst>
          </p:cNvPr>
          <p:cNvSpPr>
            <a:spLocks noGrp="1"/>
          </p:cNvSpPr>
          <p:nvPr>
            <p:ph idx="1"/>
          </p:nvPr>
        </p:nvSpPr>
        <p:spPr/>
        <p:txBody>
          <a:bodyPr/>
          <a:lstStyle/>
          <a:p>
            <a:endParaRPr lang="en-US"/>
          </a:p>
        </p:txBody>
      </p:sp>
      <p:graphicFrame>
        <p:nvGraphicFramePr>
          <p:cNvPr id="3" name="Content Placeholder 2">
            <a:extLst>
              <a:ext uri="{FF2B5EF4-FFF2-40B4-BE49-F238E27FC236}">
                <a16:creationId xmlns:a16="http://schemas.microsoft.com/office/drawing/2014/main" id="{E58DBCF0-8022-8C58-BEAB-3E3A3AE97845}"/>
              </a:ext>
            </a:extLst>
          </p:cNvPr>
          <p:cNvGraphicFramePr>
            <a:graphicFrameLocks/>
          </p:cNvGraphicFramePr>
          <p:nvPr>
            <p:extLst>
              <p:ext uri="{D42A27DB-BD31-4B8C-83A1-F6EECF244321}">
                <p14:modId xmlns:p14="http://schemas.microsoft.com/office/powerpoint/2010/main" val="1498890993"/>
              </p:ext>
            </p:extLst>
          </p:nvPr>
        </p:nvGraphicFramePr>
        <p:xfrm>
          <a:off x="4429688" y="570016"/>
          <a:ext cx="6495611" cy="585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395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Situation 4: Emergent Rescue Surgery</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pPr lvl="1"/>
            <a:r>
              <a:rPr lang="en-US" sz="3200" dirty="0"/>
              <a:t>If MRC, TUG, and ASR were unavailable because of emergent nature, the post hoc determination will be made based on the same CT criteria and the associated serious adverse event (SAE) report</a:t>
            </a:r>
          </a:p>
          <a:p>
            <a:pPr lvl="1"/>
            <a:r>
              <a:rPr lang="en-US" sz="3200" dirty="0"/>
              <a:t>For surgery to be recommended, the same CT criteria have to be met and the last documented neurological examination before surgery has to show deterioration from baseline (described in the SAE narrative) as adjudicated by the CRC</a:t>
            </a:r>
          </a:p>
        </p:txBody>
      </p:sp>
    </p:spTree>
    <p:extLst>
      <p:ext uri="{BB962C8B-B14F-4D97-AF65-F5344CB8AC3E}">
        <p14:creationId xmlns:p14="http://schemas.microsoft.com/office/powerpoint/2010/main" val="2126696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Timeline for CRC Adjudication</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In all situations, the site must provide data required for CRC review within 5 business days from the time of initiation</a:t>
            </a:r>
          </a:p>
          <a:p>
            <a:r>
              <a:rPr lang="en-US" sz="3200" dirty="0"/>
              <a:t>After the site initiates and provides all data required for CRC review, the CRC should return the adjudication within 48 hours</a:t>
            </a:r>
          </a:p>
        </p:txBody>
      </p:sp>
    </p:spTree>
    <p:extLst>
      <p:ext uri="{BB962C8B-B14F-4D97-AF65-F5344CB8AC3E}">
        <p14:creationId xmlns:p14="http://schemas.microsoft.com/office/powerpoint/2010/main" val="8349194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37979"/>
            <a:ext cx="10972800" cy="990600"/>
          </a:xfrm>
        </p:spPr>
        <p:txBody>
          <a:bodyPr/>
          <a:lstStyle/>
          <a:p>
            <a:pPr algn="ctr"/>
            <a:r>
              <a:rPr lang="en-US" dirty="0"/>
              <a:t>Viz.AI-Site User Process</a:t>
            </a:r>
          </a:p>
        </p:txBody>
      </p:sp>
      <p:pic>
        <p:nvPicPr>
          <p:cNvPr id="2" name="Content Placeholder 1"/>
          <p:cNvPicPr>
            <a:picLocks noGrp="1" noChangeAspect="1"/>
          </p:cNvPicPr>
          <p:nvPr>
            <p:ph sz="half" idx="1"/>
          </p:nvPr>
        </p:nvPicPr>
        <p:blipFill>
          <a:blip r:embed="rId2"/>
          <a:stretch>
            <a:fillRect/>
          </a:stretch>
        </p:blipFill>
        <p:spPr>
          <a:xfrm>
            <a:off x="682059" y="1431758"/>
            <a:ext cx="9905730" cy="4944851"/>
          </a:xfrm>
          <a:prstGeom prst="rect">
            <a:avLst/>
          </a:prstGeom>
        </p:spPr>
      </p:pic>
      <p:cxnSp>
        <p:nvCxnSpPr>
          <p:cNvPr id="5" name="Straight Arrow Connector 4">
            <a:extLst>
              <a:ext uri="{FF2B5EF4-FFF2-40B4-BE49-F238E27FC236}">
                <a16:creationId xmlns:a16="http://schemas.microsoft.com/office/drawing/2014/main" id="{2E62D8A3-8E8B-2537-494C-BDAB763EB572}"/>
              </a:ext>
            </a:extLst>
          </p:cNvPr>
          <p:cNvCxnSpPr>
            <a:cxnSpLocks/>
          </p:cNvCxnSpPr>
          <p:nvPr/>
        </p:nvCxnSpPr>
        <p:spPr>
          <a:xfrm flipH="1">
            <a:off x="6541477" y="993531"/>
            <a:ext cx="3279531" cy="299583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1D6B8E7B-6BEB-7FC9-DE8F-0FDE9DC80664}"/>
              </a:ext>
            </a:extLst>
          </p:cNvPr>
          <p:cNvSpPr txBox="1"/>
          <p:nvPr/>
        </p:nvSpPr>
        <p:spPr>
          <a:xfrm>
            <a:off x="9821008" y="108319"/>
            <a:ext cx="2277207" cy="1323439"/>
          </a:xfrm>
          <a:prstGeom prst="rect">
            <a:avLst/>
          </a:prstGeom>
          <a:noFill/>
          <a:ln>
            <a:solidFill>
              <a:schemeClr val="tx1"/>
            </a:solidFill>
            <a:prstDash val="sysDot"/>
          </a:ln>
        </p:spPr>
        <p:txBody>
          <a:bodyPr wrap="square" rtlCol="0">
            <a:spAutoFit/>
          </a:bodyPr>
          <a:lstStyle/>
          <a:p>
            <a:r>
              <a:rPr lang="en-US" sz="1100" dirty="0">
                <a:latin typeface="Calibri" panose="020F0502020204030204" pitchFamily="34" charset="0"/>
                <a:ea typeface="Calibri" panose="020F0502020204030204" pitchFamily="34" charset="0"/>
                <a:cs typeface="Calibri" panose="020F0502020204030204" pitchFamily="34" charset="0"/>
              </a:rPr>
              <a:t>Clicking the CRC/CILM activation button sends the scan to CRC/CILM, where the DICOM header is deidentified with new dummy identifiers. Managers see a similar view with all identifiable information replaced by new string of characters</a:t>
            </a:r>
            <a:r>
              <a:rPr lang="en-US" sz="1000" dirty="0"/>
              <a:t>.</a:t>
            </a:r>
            <a:r>
              <a:rPr lang="en-US" sz="14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2568959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Process for Initiating CRC Review</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pPr marL="457200" indent="-457200">
              <a:buFont typeface="+mj-lt"/>
              <a:buAutoNum type="arabicPeriod"/>
            </a:pPr>
            <a:r>
              <a:rPr lang="en-US" dirty="0"/>
              <a:t>CT scans (both baseline and at the time of adjudication request) are selected by the site personnel for transmission to the CRC Manager in the Viz App</a:t>
            </a:r>
          </a:p>
          <a:p>
            <a:pPr marL="457200" indent="-457200">
              <a:buFont typeface="+mj-lt"/>
              <a:buAutoNum type="arabicPeriod"/>
            </a:pPr>
            <a:r>
              <a:rPr lang="en-US" dirty="0"/>
              <a:t>Date and Time of CT scan and clinical data at the time of adjudication request (TUG, ASR, MRC, and/or SAE form) is entered in </a:t>
            </a:r>
            <a:r>
              <a:rPr lang="en-US" dirty="0" err="1"/>
              <a:t>WebDCU</a:t>
            </a:r>
            <a:r>
              <a:rPr lang="en-US" dirty="0"/>
              <a:t> by the site</a:t>
            </a:r>
          </a:p>
          <a:p>
            <a:pPr marL="457200" indent="-457200">
              <a:buFont typeface="+mj-lt"/>
              <a:buAutoNum type="arabicPeriod"/>
            </a:pPr>
            <a:r>
              <a:rPr lang="en-US" dirty="0"/>
              <a:t>Upon submission, an automated email notification is triggered by </a:t>
            </a:r>
            <a:r>
              <a:rPr lang="en-US" dirty="0" err="1"/>
              <a:t>WebDCU</a:t>
            </a:r>
            <a:r>
              <a:rPr lang="en-US" dirty="0"/>
              <a:t> to the CRC Manager notifying them of a new case for review</a:t>
            </a:r>
          </a:p>
          <a:p>
            <a:pPr marL="457200" indent="-457200">
              <a:buFont typeface="+mj-lt"/>
              <a:buAutoNum type="arabicPeriod"/>
            </a:pPr>
            <a:r>
              <a:rPr lang="en-US" dirty="0"/>
              <a:t>The CRC Manager reviews the data for completeness</a:t>
            </a:r>
          </a:p>
          <a:p>
            <a:pPr lvl="1"/>
            <a:r>
              <a:rPr lang="en-US" dirty="0"/>
              <a:t>If not complete, the CRC manager works with the site personnel via queries in </a:t>
            </a:r>
            <a:r>
              <a:rPr lang="en-US" dirty="0" err="1"/>
              <a:t>WebDCU</a:t>
            </a:r>
            <a:r>
              <a:rPr lang="en-US" dirty="0"/>
              <a:t> to address issues</a:t>
            </a:r>
          </a:p>
          <a:p>
            <a:pPr marL="457200" indent="-457200">
              <a:buFont typeface="+mj-lt"/>
              <a:buAutoNum type="arabicPeriod"/>
            </a:pPr>
            <a:r>
              <a:rPr lang="en-US" dirty="0"/>
              <a:t>Once the information is verified complete, the CRC Manger will initiate the CRC adjudication review and assign review to the two adjudicators that are on call</a:t>
            </a:r>
          </a:p>
          <a:p>
            <a:pPr marL="914400" lvl="1" indent="-457200"/>
            <a:endParaRPr lang="en-US" sz="2400" dirty="0"/>
          </a:p>
        </p:txBody>
      </p:sp>
    </p:spTree>
    <p:extLst>
      <p:ext uri="{BB962C8B-B14F-4D97-AF65-F5344CB8AC3E}">
        <p14:creationId xmlns:p14="http://schemas.microsoft.com/office/powerpoint/2010/main" val="39055438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Process for Initiating CRC Review</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pPr marL="457200" indent="-457200">
              <a:buFont typeface="+mj-lt"/>
              <a:buAutoNum type="arabicPeriod" startAt="6"/>
            </a:pPr>
            <a:r>
              <a:rPr lang="en-US" dirty="0"/>
              <a:t>CRC adjudicators will review the data and enter their decision into </a:t>
            </a:r>
            <a:r>
              <a:rPr lang="en-US" dirty="0" err="1"/>
              <a:t>WebDCU</a:t>
            </a:r>
            <a:r>
              <a:rPr lang="en-US" dirty="0"/>
              <a:t> as soon as possible (no later than 48 hours) after the request is initiated by CRC Manager</a:t>
            </a:r>
          </a:p>
          <a:p>
            <a:pPr marL="457200" indent="-457200">
              <a:buFont typeface="+mj-lt"/>
              <a:buAutoNum type="arabicPeriod" startAt="6"/>
            </a:pPr>
            <a:r>
              <a:rPr lang="en-US" sz="2400" dirty="0"/>
              <a:t>The adjudicators may request more information through the CRC Manager who will request additional information via queries to the site through </a:t>
            </a:r>
            <a:r>
              <a:rPr lang="en-US" dirty="0" err="1"/>
              <a:t>WebDCU</a:t>
            </a:r>
            <a:endParaRPr lang="en-US" dirty="0"/>
          </a:p>
          <a:p>
            <a:pPr marL="457200" indent="-457200">
              <a:buFont typeface="+mj-lt"/>
              <a:buAutoNum type="arabicPeriod" startAt="8"/>
            </a:pPr>
            <a:r>
              <a:rPr lang="en-US" dirty="0" err="1"/>
              <a:t>WebDCU</a:t>
            </a:r>
            <a:r>
              <a:rPr lang="en-US" dirty="0"/>
              <a:t> will notify CRC Manager once both adjudicators have completed review</a:t>
            </a:r>
          </a:p>
          <a:p>
            <a:pPr marL="457200" indent="-457200">
              <a:buFont typeface="+mj-lt"/>
              <a:buAutoNum type="arabicPeriod" startAt="8"/>
            </a:pPr>
            <a:r>
              <a:rPr lang="en-US" dirty="0"/>
              <a:t>If Adjudicators agree, no further action will be needed</a:t>
            </a:r>
          </a:p>
          <a:p>
            <a:pPr lvl="1"/>
            <a:r>
              <a:rPr lang="en-US" dirty="0"/>
              <a:t>If they disagree the CRC manger will work with them to submit the final consensus adjudication within 48 hours</a:t>
            </a:r>
          </a:p>
          <a:p>
            <a:pPr marL="457200" indent="-457200">
              <a:buFont typeface="+mj-lt"/>
              <a:buAutoNum type="arabicPeriod" startAt="8"/>
            </a:pPr>
            <a:r>
              <a:rPr lang="en-US" dirty="0"/>
              <a:t>The final adjudication decision will be communicated to the site within 48 hours</a:t>
            </a:r>
          </a:p>
          <a:p>
            <a:pPr marL="457200" indent="-457200">
              <a:buFont typeface="+mj-lt"/>
              <a:buAutoNum type="arabicPeriod" startAt="6"/>
            </a:pPr>
            <a:endParaRPr lang="en-US" dirty="0"/>
          </a:p>
        </p:txBody>
      </p:sp>
    </p:spTree>
    <p:extLst>
      <p:ext uri="{BB962C8B-B14F-4D97-AF65-F5344CB8AC3E}">
        <p14:creationId xmlns:p14="http://schemas.microsoft.com/office/powerpoint/2010/main" val="3204650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F662D48-730F-92E0-B412-BB63F4A06B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4E394CE-BF3D-6FCF-79C6-0FA1437B6315}"/>
              </a:ext>
            </a:extLst>
          </p:cNvPr>
          <p:cNvSpPr txBox="1"/>
          <p:nvPr/>
        </p:nvSpPr>
        <p:spPr>
          <a:xfrm>
            <a:off x="749808" y="1973522"/>
            <a:ext cx="10259568" cy="2403571"/>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t">
            <a:noAutofit/>
          </a:bodyPr>
          <a:lstStyle/>
          <a:p>
            <a:pPr marL="0" marR="0" lvl="0" indent="0" algn="ctr" defTabSz="914400" rtl="0" eaLnBrk="1" fontAlgn="auto" latinLnBrk="0" hangingPunct="1">
              <a:lnSpc>
                <a:spcPct val="120000"/>
              </a:lnSpc>
              <a:spcBef>
                <a:spcPts val="0"/>
              </a:spcBef>
              <a:spcAft>
                <a:spcPts val="600"/>
              </a:spcAft>
              <a:buClr>
                <a:srgbClr val="B71E42"/>
              </a:buClr>
              <a:buSzPct val="100000"/>
              <a:buFontTx/>
              <a:buNone/>
              <a:tabLst/>
              <a:defRPr/>
            </a:pPr>
            <a:r>
              <a:rPr kumimoji="0" lang="en-US" sz="4000" b="1" i="0" u="none" strike="noStrike" kern="1200" cap="none" spc="0" normalizeH="0" baseline="0" noProof="0" dirty="0">
                <a:ln>
                  <a:noFill/>
                </a:ln>
                <a:solidFill>
                  <a:srgbClr val="B71E42"/>
                </a:solidFill>
                <a:effectLst/>
                <a:uLnTx/>
                <a:uFillTx/>
                <a:latin typeface="Calibri" panose="020F0502020204030204" pitchFamily="34" charset="0"/>
                <a:ea typeface="Calibri" panose="020F0502020204030204" pitchFamily="34" charset="0"/>
                <a:cs typeface="Calibri" panose="020F0502020204030204" pitchFamily="34" charset="0"/>
              </a:rPr>
              <a:t>In all cases the CRC recommendation for rescue surgery is the primary endpoint regardless of whether the patient actually received surgery.</a:t>
            </a:r>
          </a:p>
        </p:txBody>
      </p:sp>
    </p:spTree>
    <p:extLst>
      <p:ext uri="{BB962C8B-B14F-4D97-AF65-F5344CB8AC3E}">
        <p14:creationId xmlns:p14="http://schemas.microsoft.com/office/powerpoint/2010/main" val="279805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Key Eligibility Criteria</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fontScale="85000" lnSpcReduction="20000"/>
          </a:bodyPr>
          <a:lstStyle/>
          <a:p>
            <a:pPr marL="0" marR="0" lvl="0" indent="0">
              <a:lnSpc>
                <a:spcPct val="90000"/>
              </a:lnSpc>
              <a:spcBef>
                <a:spcPts val="0"/>
              </a:spcBef>
              <a:spcAft>
                <a:spcPts val="600"/>
              </a:spcAft>
              <a:buNone/>
            </a:pPr>
            <a:r>
              <a:rPr lang="en-US" sz="2800" u="sng" dirty="0"/>
              <a:t>Inclusion</a:t>
            </a:r>
            <a:endParaRPr lang="en-US" sz="2800" u="sng" dirty="0">
              <a:effectLst/>
            </a:endParaRPr>
          </a:p>
          <a:p>
            <a:pPr>
              <a:lnSpc>
                <a:spcPct val="90000"/>
              </a:lnSpc>
              <a:spcBef>
                <a:spcPts val="0"/>
              </a:spcBef>
              <a:spcAft>
                <a:spcPts val="600"/>
              </a:spcAft>
            </a:pPr>
            <a:r>
              <a:rPr lang="en-US" sz="2800" dirty="0">
                <a:effectLst/>
              </a:rPr>
              <a:t>Age 40-90 years</a:t>
            </a:r>
            <a:endParaRPr lang="en-US" sz="2400" dirty="0"/>
          </a:p>
          <a:p>
            <a:pPr>
              <a:lnSpc>
                <a:spcPct val="90000"/>
              </a:lnSpc>
              <a:spcBef>
                <a:spcPts val="0"/>
              </a:spcBef>
              <a:spcAft>
                <a:spcPts val="600"/>
              </a:spcAft>
            </a:pPr>
            <a:r>
              <a:rPr lang="en-US" sz="2800" dirty="0">
                <a:effectLst/>
              </a:rPr>
              <a:t>Unilateral convexity CSDH (≥10 mm thickness), OR Bilateral CSDH if only one side is considered for treatment and the contralateral side is &lt;5 mm</a:t>
            </a:r>
          </a:p>
          <a:p>
            <a:pPr>
              <a:lnSpc>
                <a:spcPct val="90000"/>
              </a:lnSpc>
              <a:spcBef>
                <a:spcPts val="0"/>
              </a:spcBef>
              <a:spcAft>
                <a:spcPts val="600"/>
              </a:spcAft>
            </a:pPr>
            <a:r>
              <a:rPr lang="en-US" sz="2800" dirty="0">
                <a:effectLst/>
              </a:rPr>
              <a:t>CSDH at least 2/3 </a:t>
            </a:r>
            <a:r>
              <a:rPr lang="en-US" sz="2800" dirty="0" err="1">
                <a:effectLst/>
              </a:rPr>
              <a:t>isodense</a:t>
            </a:r>
            <a:r>
              <a:rPr lang="en-US" sz="2800" dirty="0">
                <a:effectLst/>
              </a:rPr>
              <a:t> or hypodense</a:t>
            </a:r>
          </a:p>
          <a:p>
            <a:pPr>
              <a:lnSpc>
                <a:spcPct val="90000"/>
              </a:lnSpc>
              <a:spcBef>
                <a:spcPts val="0"/>
              </a:spcBef>
              <a:spcAft>
                <a:spcPts val="600"/>
              </a:spcAft>
            </a:pPr>
            <a:r>
              <a:rPr lang="en-US" sz="2800" dirty="0">
                <a:effectLst/>
              </a:rPr>
              <a:t>Qualifying baseline head CT performed within the 7 days prior to randomization</a:t>
            </a:r>
          </a:p>
          <a:p>
            <a:pPr>
              <a:lnSpc>
                <a:spcPct val="90000"/>
              </a:lnSpc>
              <a:spcBef>
                <a:spcPts val="0"/>
              </a:spcBef>
              <a:spcAft>
                <a:spcPts val="600"/>
              </a:spcAft>
            </a:pPr>
            <a:r>
              <a:rPr lang="en-US" sz="2800" dirty="0">
                <a:effectLst/>
              </a:rPr>
              <a:t>Able to undergo assigned treatment within 48 hours after randomization</a:t>
            </a:r>
          </a:p>
          <a:p>
            <a:pPr>
              <a:lnSpc>
                <a:spcPct val="90000"/>
              </a:lnSpc>
              <a:spcBef>
                <a:spcPts val="0"/>
              </a:spcBef>
              <a:spcAft>
                <a:spcPts val="600"/>
              </a:spcAft>
            </a:pPr>
            <a:endParaRPr lang="en-US" sz="2800" dirty="0">
              <a:effectLst/>
            </a:endParaRPr>
          </a:p>
          <a:p>
            <a:pPr marL="0" indent="0">
              <a:lnSpc>
                <a:spcPct val="90000"/>
              </a:lnSpc>
              <a:spcBef>
                <a:spcPts val="0"/>
              </a:spcBef>
              <a:spcAft>
                <a:spcPts val="600"/>
              </a:spcAft>
              <a:buNone/>
            </a:pPr>
            <a:r>
              <a:rPr lang="en-US" sz="2800" u="sng" dirty="0"/>
              <a:t>Exclusion</a:t>
            </a:r>
          </a:p>
          <a:p>
            <a:pPr>
              <a:lnSpc>
                <a:spcPct val="90000"/>
              </a:lnSpc>
              <a:spcBef>
                <a:spcPts val="0"/>
              </a:spcBef>
              <a:spcAft>
                <a:spcPts val="600"/>
              </a:spcAft>
            </a:pPr>
            <a:r>
              <a:rPr lang="en-US" sz="2800" dirty="0"/>
              <a:t>Known contraindications to angiography</a:t>
            </a:r>
            <a:endParaRPr lang="en-US" sz="2800" dirty="0">
              <a:effectLst/>
              <a:ea typeface="Arial" panose="020B0604020202020204" pitchFamily="34" charset="0"/>
              <a:cs typeface="Arial" panose="020B0604020202020204" pitchFamily="34" charset="0"/>
            </a:endParaRPr>
          </a:p>
          <a:p>
            <a:pPr>
              <a:lnSpc>
                <a:spcPct val="90000"/>
              </a:lnSpc>
              <a:spcBef>
                <a:spcPts val="0"/>
              </a:spcBef>
              <a:spcAft>
                <a:spcPts val="600"/>
              </a:spcAft>
            </a:pPr>
            <a:r>
              <a:rPr lang="en-US" sz="2800" dirty="0">
                <a:effectLst/>
                <a:ea typeface="Arial" panose="020B0604020202020204" pitchFamily="34" charset="0"/>
                <a:cs typeface="Arial" panose="020B0604020202020204" pitchFamily="34" charset="0"/>
              </a:rPr>
              <a:t>Known collateral vessel pathways potentially endangering normal territories or cranial nerves</a:t>
            </a:r>
          </a:p>
          <a:p>
            <a:pPr>
              <a:lnSpc>
                <a:spcPct val="90000"/>
              </a:lnSpc>
              <a:spcBef>
                <a:spcPts val="0"/>
              </a:spcBef>
              <a:spcAft>
                <a:spcPts val="600"/>
              </a:spcAft>
            </a:pPr>
            <a:r>
              <a:rPr lang="en-US" sz="2800" dirty="0">
                <a:effectLst/>
                <a:ea typeface="Arial" panose="020B0604020202020204" pitchFamily="34" charset="0"/>
                <a:cs typeface="Arial" panose="020B0604020202020204" pitchFamily="34" charset="0"/>
              </a:rPr>
              <a:t>Known large diameter arteriovenous shunt that cannot be addressed with coil embolization</a:t>
            </a:r>
          </a:p>
          <a:p>
            <a:pPr>
              <a:lnSpc>
                <a:spcPct val="90000"/>
              </a:lnSpc>
              <a:spcBef>
                <a:spcPts val="0"/>
              </a:spcBef>
              <a:spcAft>
                <a:spcPts val="600"/>
              </a:spcAft>
            </a:pPr>
            <a:r>
              <a:rPr lang="en-US" sz="2800" dirty="0">
                <a:effectLst/>
                <a:ea typeface="Arial" panose="020B0604020202020204" pitchFamily="34" charset="0"/>
                <a:cs typeface="Arial" panose="020B0604020202020204" pitchFamily="34" charset="0"/>
              </a:rPr>
              <a:t>No measurable deficit TUG, ASR, or MRC</a:t>
            </a:r>
          </a:p>
        </p:txBody>
      </p:sp>
    </p:spTree>
    <p:extLst>
      <p:ext uri="{BB962C8B-B14F-4D97-AF65-F5344CB8AC3E}">
        <p14:creationId xmlns:p14="http://schemas.microsoft.com/office/powerpoint/2010/main" val="14157168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Rescue Surgery Procedures</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Rescue surgery includes surgical evacuation procedures such as:</a:t>
            </a:r>
          </a:p>
          <a:p>
            <a:pPr lvl="1"/>
            <a:r>
              <a:rPr lang="en-US" sz="3200" dirty="0"/>
              <a:t>Craniotomy</a:t>
            </a:r>
          </a:p>
          <a:p>
            <a:pPr lvl="1"/>
            <a:r>
              <a:rPr lang="en-US" sz="3200" dirty="0"/>
              <a:t>Burr holes</a:t>
            </a:r>
          </a:p>
          <a:p>
            <a:pPr lvl="1"/>
            <a:r>
              <a:rPr lang="en-US" sz="3200" dirty="0"/>
              <a:t>SEPs </a:t>
            </a:r>
          </a:p>
          <a:p>
            <a:pPr lvl="2"/>
            <a:r>
              <a:rPr lang="en-US" sz="3200" dirty="0"/>
              <a:t>Important to note: SEPs is allowed for Rescue Surgery, but not for conventional surgery at time of randomization</a:t>
            </a:r>
          </a:p>
          <a:p>
            <a:pPr marL="457200" indent="-457200">
              <a:buFont typeface="+mj-lt"/>
              <a:buAutoNum type="arabicPeriod" startAt="6"/>
            </a:pPr>
            <a:endParaRPr lang="en-US" dirty="0"/>
          </a:p>
        </p:txBody>
      </p:sp>
    </p:spTree>
    <p:extLst>
      <p:ext uri="{BB962C8B-B14F-4D97-AF65-F5344CB8AC3E}">
        <p14:creationId xmlns:p14="http://schemas.microsoft.com/office/powerpoint/2010/main" val="3470405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7247-ADE1-0851-FFB1-77C38649E764}"/>
              </a:ext>
            </a:extLst>
          </p:cNvPr>
          <p:cNvSpPr>
            <a:spLocks noGrp="1"/>
          </p:cNvSpPr>
          <p:nvPr>
            <p:ph type="title"/>
          </p:nvPr>
        </p:nvSpPr>
        <p:spPr>
          <a:xfrm>
            <a:off x="8796528" y="122672"/>
            <a:ext cx="2889504" cy="691482"/>
          </a:xfrm>
        </p:spPr>
        <p:txBody>
          <a:bodyPr>
            <a:normAutofit fontScale="90000"/>
          </a:bodyPr>
          <a:lstStyle/>
          <a:p>
            <a:r>
              <a:rPr lang="en-US" dirty="0"/>
              <a:t>CRC flowchart</a:t>
            </a:r>
          </a:p>
        </p:txBody>
      </p:sp>
      <p:sp>
        <p:nvSpPr>
          <p:cNvPr id="3" name="Content Placeholder 2">
            <a:extLst>
              <a:ext uri="{FF2B5EF4-FFF2-40B4-BE49-F238E27FC236}">
                <a16:creationId xmlns:a16="http://schemas.microsoft.com/office/drawing/2014/main" id="{B711DFD1-5A30-8A4C-9495-F512B25C01D6}"/>
              </a:ext>
            </a:extLst>
          </p:cNvPr>
          <p:cNvSpPr>
            <a:spLocks noGrp="1"/>
          </p:cNvSpPr>
          <p:nvPr>
            <p:ph idx="1"/>
          </p:nvPr>
        </p:nvSpPr>
        <p:spPr>
          <a:xfrm>
            <a:off x="8725271" y="2438189"/>
            <a:ext cx="3466729" cy="1349434"/>
          </a:xfrm>
          <a:ln>
            <a:solidFill>
              <a:schemeClr val="tx1"/>
            </a:solidFill>
            <a:prstDash val="sysDot"/>
          </a:ln>
        </p:spPr>
        <p:txBody>
          <a:bodyPr>
            <a:noAutofit/>
          </a:bodyPr>
          <a:lstStyle/>
          <a:p>
            <a:pPr marL="0" indent="0">
              <a:buNone/>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*CRC Review Required when: </a:t>
            </a:r>
          </a:p>
          <a:p>
            <a:pPr marL="0" indent="0">
              <a:buNone/>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First or second subject randomized at site reaches 90-day visit; </a:t>
            </a:r>
          </a:p>
          <a:p>
            <a:pPr marL="0" indent="0">
              <a:buNone/>
            </a:pPr>
            <a:r>
              <a:rPr lang="en-US" sz="1000" dirty="0">
                <a:solidFill>
                  <a:prstClr val="black"/>
                </a:solidFill>
                <a:latin typeface="Calibri" panose="020F0502020204030204"/>
                <a:cs typeface="+mn-cs"/>
              </a:rPr>
              <a:t>F</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irst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or second subject randomized at site reaches 180-day visit;  </a:t>
            </a:r>
            <a:r>
              <a:rPr lang="en-US" sz="1000" dirty="0">
                <a:solidFill>
                  <a:prstClr val="black"/>
                </a:solidFill>
                <a:latin typeface="Calibri" panose="020F0502020204030204"/>
                <a:cs typeface="+mn-cs"/>
              </a:rPr>
              <a:t>A</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ny</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of the clinical symptom criteria for rescue surgery are met and at least one of the radiographic criteria for rescue surgery are met at any time; OR </a:t>
            </a:r>
            <a:r>
              <a:rPr lang="en-US" sz="1000" dirty="0">
                <a:solidFill>
                  <a:prstClr val="black"/>
                </a:solidFill>
                <a:latin typeface="Calibri" panose="020F0502020204030204"/>
                <a:cs typeface="+mn-cs"/>
              </a:rPr>
              <a:t>T</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he site treating physician believes that a subject needs rescue surgery but did not meet the CRC clinical and radiographic criteria for rescue surgery </a:t>
            </a:r>
          </a:p>
        </p:txBody>
      </p:sp>
      <p:sp>
        <p:nvSpPr>
          <p:cNvPr id="89" name="TextBox 88">
            <a:extLst>
              <a:ext uri="{FF2B5EF4-FFF2-40B4-BE49-F238E27FC236}">
                <a16:creationId xmlns:a16="http://schemas.microsoft.com/office/drawing/2014/main" id="{9E829DB5-E90F-D539-97BF-D5EFB1E5F204}"/>
              </a:ext>
            </a:extLst>
          </p:cNvPr>
          <p:cNvSpPr txBox="1"/>
          <p:nvPr/>
        </p:nvSpPr>
        <p:spPr>
          <a:xfrm>
            <a:off x="10144864" y="3907150"/>
            <a:ext cx="1777447" cy="1277273"/>
          </a:xfrm>
          <a:prstGeom prst="rect">
            <a:avLst/>
          </a:prstGeom>
          <a:noFill/>
          <a:ln>
            <a:solidFill>
              <a:schemeClr val="tx1"/>
            </a:solidFill>
            <a:prstDash val="sysDot"/>
          </a:ln>
        </p:spPr>
        <p:txBody>
          <a:bodyPr wrap="square" rtlCol="0">
            <a:spAutoFit/>
          </a:bodyPr>
          <a:lstStyle/>
          <a:p>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****CRC can see Subject ID, Viz Patient ID, Accession number, imaging timepoint, etc. via their interface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WebDCU</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Note that there is a consensus step if Adjudicators disagree</a:t>
            </a:r>
            <a:endParaRPr lang="en-US" sz="1100" dirty="0"/>
          </a:p>
        </p:txBody>
      </p:sp>
      <p:sp>
        <p:nvSpPr>
          <p:cNvPr id="25" name="Flowchart: Decision 24">
            <a:extLst>
              <a:ext uri="{FF2B5EF4-FFF2-40B4-BE49-F238E27FC236}">
                <a16:creationId xmlns:a16="http://schemas.microsoft.com/office/drawing/2014/main" id="{563BFF63-70D2-0BC4-4BB7-C70DAC413843}"/>
              </a:ext>
            </a:extLst>
          </p:cNvPr>
          <p:cNvSpPr/>
          <p:nvPr/>
        </p:nvSpPr>
        <p:spPr>
          <a:xfrm>
            <a:off x="993202" y="1849907"/>
            <a:ext cx="3043744" cy="641143"/>
          </a:xfrm>
          <a:prstGeom prst="flowChartDecisi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Calibri" panose="020F0502020204030204" pitchFamily="34" charset="0"/>
                <a:ea typeface="Calibri" panose="020F0502020204030204" pitchFamily="34" charset="0"/>
                <a:cs typeface="Calibri" panose="020F0502020204030204" pitchFamily="34" charset="0"/>
              </a:rPr>
              <a:t>CRC Review Required?</a:t>
            </a:r>
          </a:p>
        </p:txBody>
      </p:sp>
      <p:sp>
        <p:nvSpPr>
          <p:cNvPr id="26" name="Flowchart: Decision 25">
            <a:extLst>
              <a:ext uri="{FF2B5EF4-FFF2-40B4-BE49-F238E27FC236}">
                <a16:creationId xmlns:a16="http://schemas.microsoft.com/office/drawing/2014/main" id="{75D3E36D-735F-DFB3-98EE-7A2BC5DF39CD}"/>
              </a:ext>
            </a:extLst>
          </p:cNvPr>
          <p:cNvSpPr/>
          <p:nvPr/>
        </p:nvSpPr>
        <p:spPr>
          <a:xfrm>
            <a:off x="828492" y="4850060"/>
            <a:ext cx="3406986" cy="707854"/>
          </a:xfrm>
          <a:prstGeom prst="flowChartDecisi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Calibri" panose="020F0502020204030204" pitchFamily="34" charset="0"/>
                <a:ea typeface="Calibri" panose="020F0502020204030204" pitchFamily="34" charset="0"/>
                <a:cs typeface="Calibri" panose="020F0502020204030204" pitchFamily="34" charset="0"/>
              </a:rPr>
              <a:t>Image passes CRC Manager Review?**</a:t>
            </a:r>
          </a:p>
        </p:txBody>
      </p:sp>
      <p:cxnSp>
        <p:nvCxnSpPr>
          <p:cNvPr id="27" name="Straight Arrow Connector 26">
            <a:extLst>
              <a:ext uri="{FF2B5EF4-FFF2-40B4-BE49-F238E27FC236}">
                <a16:creationId xmlns:a16="http://schemas.microsoft.com/office/drawing/2014/main" id="{C7F49765-79E8-B2E4-6CE0-D2A94CB21B40}"/>
              </a:ext>
            </a:extLst>
          </p:cNvPr>
          <p:cNvCxnSpPr>
            <a:cxnSpLocks/>
          </p:cNvCxnSpPr>
          <p:nvPr/>
        </p:nvCxnSpPr>
        <p:spPr>
          <a:xfrm>
            <a:off x="2505344" y="2509591"/>
            <a:ext cx="0" cy="191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6FD439-5177-069F-3739-64D71EFBE786}"/>
              </a:ext>
            </a:extLst>
          </p:cNvPr>
          <p:cNvCxnSpPr>
            <a:cxnSpLocks/>
            <a:stCxn id="47" idx="1"/>
            <a:endCxn id="25" idx="3"/>
          </p:cNvCxnSpPr>
          <p:nvPr/>
        </p:nvCxnSpPr>
        <p:spPr>
          <a:xfrm flipH="1" flipV="1">
            <a:off x="4036946" y="2170479"/>
            <a:ext cx="3453591" cy="251110"/>
          </a:xfrm>
          <a:prstGeom prst="line">
            <a:avLst/>
          </a:prstGeom>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68533BEF-46D8-C1E8-747D-5F600C2534E0}"/>
              </a:ext>
            </a:extLst>
          </p:cNvPr>
          <p:cNvGrpSpPr/>
          <p:nvPr/>
        </p:nvGrpSpPr>
        <p:grpSpPr>
          <a:xfrm>
            <a:off x="483163" y="122672"/>
            <a:ext cx="8611390" cy="6554461"/>
            <a:chOff x="532610" y="51328"/>
            <a:chExt cx="8611390" cy="6554461"/>
          </a:xfrm>
        </p:grpSpPr>
        <p:grpSp>
          <p:nvGrpSpPr>
            <p:cNvPr id="4" name="Group 3">
              <a:extLst>
                <a:ext uri="{FF2B5EF4-FFF2-40B4-BE49-F238E27FC236}">
                  <a16:creationId xmlns:a16="http://schemas.microsoft.com/office/drawing/2014/main" id="{EA640AC4-1A8E-C71D-9BE2-6CB8A80E3AF3}"/>
                </a:ext>
              </a:extLst>
            </p:cNvPr>
            <p:cNvGrpSpPr/>
            <p:nvPr/>
          </p:nvGrpSpPr>
          <p:grpSpPr>
            <a:xfrm>
              <a:off x="532610" y="51328"/>
              <a:ext cx="6771937" cy="6554461"/>
              <a:chOff x="5921269" y="838904"/>
              <a:chExt cx="5764150" cy="5363749"/>
            </a:xfrm>
          </p:grpSpPr>
          <p:sp>
            <p:nvSpPr>
              <p:cNvPr id="5" name="Flowchart: Decision 4">
                <a:extLst>
                  <a:ext uri="{FF2B5EF4-FFF2-40B4-BE49-F238E27FC236}">
                    <a16:creationId xmlns:a16="http://schemas.microsoft.com/office/drawing/2014/main" id="{2BCCDE01-F304-C62B-1683-FDE1EEF4C50B}"/>
                  </a:ext>
                </a:extLst>
              </p:cNvPr>
              <p:cNvSpPr/>
              <p:nvPr/>
            </p:nvSpPr>
            <p:spPr>
              <a:xfrm>
                <a:off x="6323618" y="838904"/>
                <a:ext cx="2590780" cy="733816"/>
              </a:xfrm>
              <a:prstGeom prst="flowChartDecisi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Calibri" panose="020F0502020204030204" pitchFamily="34" charset="0"/>
                    <a:ea typeface="Calibri" panose="020F0502020204030204" pitchFamily="34" charset="0"/>
                    <a:cs typeface="Calibri" panose="020F0502020204030204" pitchFamily="34" charset="0"/>
                  </a:rPr>
                  <a:t>CRC situations* met, adjudication needed</a:t>
                </a:r>
              </a:p>
            </p:txBody>
          </p:sp>
          <p:sp>
            <p:nvSpPr>
              <p:cNvPr id="6" name="Flowchart: Alternate Process 5">
                <a:extLst>
                  <a:ext uri="{FF2B5EF4-FFF2-40B4-BE49-F238E27FC236}">
                    <a16:creationId xmlns:a16="http://schemas.microsoft.com/office/drawing/2014/main" id="{03789F81-4C76-1C41-ACCB-83283B2260E4}"/>
                  </a:ext>
                </a:extLst>
              </p:cNvPr>
              <p:cNvSpPr/>
              <p:nvPr/>
            </p:nvSpPr>
            <p:spPr>
              <a:xfrm>
                <a:off x="5921269" y="1691996"/>
                <a:ext cx="3564835" cy="388341"/>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CT are uploaded in Viz; </a:t>
                </a:r>
                <a:endPar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Flowchart: Alternate Process 6">
                <a:extLst>
                  <a:ext uri="{FF2B5EF4-FFF2-40B4-BE49-F238E27FC236}">
                    <a16:creationId xmlns:a16="http://schemas.microsoft.com/office/drawing/2014/main" id="{721F66CB-83D7-9C1A-DF11-CE4B39F1CF34}"/>
                  </a:ext>
                </a:extLst>
              </p:cNvPr>
              <p:cNvSpPr/>
              <p:nvPr/>
            </p:nvSpPr>
            <p:spPr>
              <a:xfrm>
                <a:off x="6423006" y="2960511"/>
                <a:ext cx="2392001" cy="713384"/>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Site selects CRC Manager as recipient for the CT which triggered CRC Review* as well as the Baseline CT. </a:t>
                </a:r>
              </a:p>
            </p:txBody>
          </p:sp>
          <p:sp>
            <p:nvSpPr>
              <p:cNvPr id="8" name="Flowchart: Alternate Process 7">
                <a:extLst>
                  <a:ext uri="{FF2B5EF4-FFF2-40B4-BE49-F238E27FC236}">
                    <a16:creationId xmlns:a16="http://schemas.microsoft.com/office/drawing/2014/main" id="{819F43A4-4555-46D8-AE1D-5F85A06E71EB}"/>
                  </a:ext>
                </a:extLst>
              </p:cNvPr>
              <p:cNvSpPr/>
              <p:nvPr/>
            </p:nvSpPr>
            <p:spPr>
              <a:xfrm>
                <a:off x="6195796" y="3848999"/>
                <a:ext cx="2943266" cy="693643"/>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Site completes</a:t>
                </a:r>
                <a:r>
                  <a:rPr lang="en-US" sz="1400" kern="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imaging CRF in </a:t>
                </a:r>
                <a:r>
                  <a:rPr kumimoji="0" lang="en-US" sz="14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WebDCU</a:t>
                </a:r>
                <a:endPar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Viz deidentifies images (except date, time, age, sex); Viz assigns random, unique Patient ID and Accession number</a:t>
                </a:r>
                <a:r>
                  <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9" name="Flowchart: Alternate Process 8">
                <a:extLst>
                  <a:ext uri="{FF2B5EF4-FFF2-40B4-BE49-F238E27FC236}">
                    <a16:creationId xmlns:a16="http://schemas.microsoft.com/office/drawing/2014/main" id="{81FD8EC2-70A8-63F2-13BB-FCAA3204226D}"/>
                  </a:ext>
                </a:extLst>
              </p:cNvPr>
              <p:cNvSpPr/>
              <p:nvPr/>
            </p:nvSpPr>
            <p:spPr>
              <a:xfrm>
                <a:off x="10067217" y="4724488"/>
                <a:ext cx="1437294" cy="545275"/>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CRC Manager queries site via </a:t>
                </a:r>
                <a:r>
                  <a:rPr kumimoji="0" lang="en-US" sz="14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WebDCU</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10" name="Flowchart: Alternate Process 9">
                <a:extLst>
                  <a:ext uri="{FF2B5EF4-FFF2-40B4-BE49-F238E27FC236}">
                    <a16:creationId xmlns:a16="http://schemas.microsoft.com/office/drawing/2014/main" id="{17ADC280-3B2C-D250-9EC0-1C6A72D1DB6F}"/>
                  </a:ext>
                </a:extLst>
              </p:cNvPr>
              <p:cNvSpPr/>
              <p:nvPr/>
            </p:nvSpPr>
            <p:spPr>
              <a:xfrm>
                <a:off x="6423006" y="5513226"/>
                <a:ext cx="2779169" cy="689427"/>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CRC Manager selects 2 assigned CRC Adjudicators as recipients for images in Viz (no change to DICOM header).</a:t>
                </a:r>
              </a:p>
            </p:txBody>
          </p:sp>
          <p:sp>
            <p:nvSpPr>
              <p:cNvPr id="11" name="Flowchart: Alternate Process 10">
                <a:extLst>
                  <a:ext uri="{FF2B5EF4-FFF2-40B4-BE49-F238E27FC236}">
                    <a16:creationId xmlns:a16="http://schemas.microsoft.com/office/drawing/2014/main" id="{3E258B61-CD5B-6533-F2D5-7C75E8B0BB33}"/>
                  </a:ext>
                </a:extLst>
              </p:cNvPr>
              <p:cNvSpPr/>
              <p:nvPr/>
            </p:nvSpPr>
            <p:spPr>
              <a:xfrm>
                <a:off x="9586002" y="5511587"/>
                <a:ext cx="2099417" cy="619103"/>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CRC Adjudicators enter results into </a:t>
                </a:r>
                <a:r>
                  <a:rPr kumimoji="0" lang="en-US" sz="14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WebDCU</a:t>
                </a:r>
                <a:r>
                  <a:rPr kumimoji="0" lang="en-US" sz="16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cxnSp>
            <p:nvCxnSpPr>
              <p:cNvPr id="12" name="Straight Arrow Connector 11">
                <a:extLst>
                  <a:ext uri="{FF2B5EF4-FFF2-40B4-BE49-F238E27FC236}">
                    <a16:creationId xmlns:a16="http://schemas.microsoft.com/office/drawing/2014/main" id="{AA061F69-AD1E-FD4F-90DF-C20511F17B57}"/>
                  </a:ext>
                </a:extLst>
              </p:cNvPr>
              <p:cNvCxnSpPr>
                <a:cxnSpLocks/>
              </p:cNvCxnSpPr>
              <p:nvPr/>
            </p:nvCxnSpPr>
            <p:spPr>
              <a:xfrm>
                <a:off x="9090634" y="5027934"/>
                <a:ext cx="935933"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7213B8-C03B-4C47-6454-42B44210B45C}"/>
                  </a:ext>
                </a:extLst>
              </p:cNvPr>
              <p:cNvCxnSpPr>
                <a:cxnSpLocks/>
              </p:cNvCxnSpPr>
              <p:nvPr/>
            </p:nvCxnSpPr>
            <p:spPr>
              <a:xfrm flipV="1">
                <a:off x="10785864" y="1886167"/>
                <a:ext cx="0" cy="2715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00C717-35EB-7B84-33EE-7B5145BDB45D}"/>
                  </a:ext>
                </a:extLst>
              </p:cNvPr>
              <p:cNvCxnSpPr>
                <a:cxnSpLocks/>
              </p:cNvCxnSpPr>
              <p:nvPr/>
            </p:nvCxnSpPr>
            <p:spPr>
              <a:xfrm flipH="1">
                <a:off x="9486105" y="1886167"/>
                <a:ext cx="1299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70BAAF4-CE7F-FFC5-9B4F-9B3AEF474FF2}"/>
                  </a:ext>
                </a:extLst>
              </p:cNvPr>
              <p:cNvCxnSpPr>
                <a:cxnSpLocks/>
              </p:cNvCxnSpPr>
              <p:nvPr/>
            </p:nvCxnSpPr>
            <p:spPr>
              <a:xfrm>
                <a:off x="7631022" y="2046962"/>
                <a:ext cx="1" cy="190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1D96F1-484E-4BAF-E925-AD5DF19BDC67}"/>
                  </a:ext>
                </a:extLst>
              </p:cNvPr>
              <p:cNvCxnSpPr>
                <a:cxnSpLocks/>
              </p:cNvCxnSpPr>
              <p:nvPr/>
            </p:nvCxnSpPr>
            <p:spPr>
              <a:xfrm>
                <a:off x="7631022" y="3673895"/>
                <a:ext cx="0" cy="180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861CAE5-460F-CF89-7895-9DE25C274BA0}"/>
                  </a:ext>
                </a:extLst>
              </p:cNvPr>
              <p:cNvCxnSpPr>
                <a:cxnSpLocks/>
              </p:cNvCxnSpPr>
              <p:nvPr/>
            </p:nvCxnSpPr>
            <p:spPr>
              <a:xfrm>
                <a:off x="7651304" y="4554679"/>
                <a:ext cx="5703" cy="16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362C7E6-88EE-5606-E133-83B6DA2A3CC8}"/>
                  </a:ext>
                </a:extLst>
              </p:cNvPr>
              <p:cNvCxnSpPr>
                <a:cxnSpLocks/>
              </p:cNvCxnSpPr>
              <p:nvPr/>
            </p:nvCxnSpPr>
            <p:spPr>
              <a:xfrm>
                <a:off x="7631023" y="5303932"/>
                <a:ext cx="0" cy="20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297641B-821B-9CC8-196F-D7F4BBE0CD1E}"/>
                  </a:ext>
                </a:extLst>
              </p:cNvPr>
              <p:cNvCxnSpPr>
                <a:cxnSpLocks/>
              </p:cNvCxnSpPr>
              <p:nvPr/>
            </p:nvCxnSpPr>
            <p:spPr>
              <a:xfrm>
                <a:off x="9202175" y="5858857"/>
                <a:ext cx="3838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30CD880E-6EE2-1286-184E-53C160222D57}"/>
                </a:ext>
              </a:extLst>
            </p:cNvPr>
            <p:cNvCxnSpPr>
              <a:cxnSpLocks/>
            </p:cNvCxnSpPr>
            <p:nvPr/>
          </p:nvCxnSpPr>
          <p:spPr>
            <a:xfrm>
              <a:off x="2515076" y="893800"/>
              <a:ext cx="1" cy="23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Flowchart: Alternate Process 28">
              <a:extLst>
                <a:ext uri="{FF2B5EF4-FFF2-40B4-BE49-F238E27FC236}">
                  <a16:creationId xmlns:a16="http://schemas.microsoft.com/office/drawing/2014/main" id="{8F1F0CD1-07C5-3675-2EE0-CE6CCE35F835}"/>
                </a:ext>
              </a:extLst>
            </p:cNvPr>
            <p:cNvSpPr/>
            <p:nvPr/>
          </p:nvSpPr>
          <p:spPr>
            <a:xfrm>
              <a:off x="8074656" y="5761312"/>
              <a:ext cx="1069344" cy="756539"/>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1"/>
                  </a:solidFill>
                  <a:latin typeface="Calibri" panose="020F0502020204030204" pitchFamily="34" charset="0"/>
                  <a:ea typeface="Calibri" panose="020F0502020204030204" pitchFamily="34" charset="0"/>
                  <a:cs typeface="Calibri" panose="020F0502020204030204" pitchFamily="34" charset="0"/>
                </a:rPr>
                <a:t>END</a:t>
              </a:r>
              <a:endPar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30" name="Straight Arrow Connector 29">
              <a:extLst>
                <a:ext uri="{FF2B5EF4-FFF2-40B4-BE49-F238E27FC236}">
                  <a16:creationId xmlns:a16="http://schemas.microsoft.com/office/drawing/2014/main" id="{2BD813CB-F412-3D7F-361E-7F239DA0AE2C}"/>
                </a:ext>
              </a:extLst>
            </p:cNvPr>
            <p:cNvCxnSpPr>
              <a:cxnSpLocks/>
              <a:endCxn id="29" idx="1"/>
            </p:cNvCxnSpPr>
            <p:nvPr/>
          </p:nvCxnSpPr>
          <p:spPr>
            <a:xfrm>
              <a:off x="7304547" y="6139581"/>
              <a:ext cx="77010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6D8CAE-17A5-1FC2-88CB-01CE36550D75}"/>
                </a:ext>
              </a:extLst>
            </p:cNvPr>
            <p:cNvCxnSpPr>
              <a:cxnSpLocks/>
            </p:cNvCxnSpPr>
            <p:nvPr/>
          </p:nvCxnSpPr>
          <p:spPr>
            <a:xfrm>
              <a:off x="8357616" y="2596573"/>
              <a:ext cx="0" cy="3164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Flowchart: Alternate Process 46">
              <a:extLst>
                <a:ext uri="{FF2B5EF4-FFF2-40B4-BE49-F238E27FC236}">
                  <a16:creationId xmlns:a16="http://schemas.microsoft.com/office/drawing/2014/main" id="{EA621FA7-1E3C-DA5A-6B53-AD15E00A6E44}"/>
                </a:ext>
              </a:extLst>
            </p:cNvPr>
            <p:cNvSpPr/>
            <p:nvPr/>
          </p:nvSpPr>
          <p:spPr>
            <a:xfrm>
              <a:off x="7539984" y="2103916"/>
              <a:ext cx="1069344" cy="492657"/>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1"/>
                  </a:solidFill>
                  <a:latin typeface="Calibri" panose="020F0502020204030204" pitchFamily="34" charset="0"/>
                  <a:ea typeface="Calibri" panose="020F0502020204030204" pitchFamily="34" charset="0"/>
                  <a:cs typeface="Calibri" panose="020F0502020204030204" pitchFamily="34" charset="0"/>
                </a:rPr>
                <a:t>No</a:t>
              </a:r>
              <a:endPar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07104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15" y="187659"/>
            <a:ext cx="10880570" cy="4435365"/>
          </a:xfrm>
        </p:spPr>
        <p:txBody>
          <a:bodyPr>
            <a:normAutofit/>
          </a:bodyPr>
          <a:lstStyle/>
          <a:p>
            <a:pPr algn="ctr"/>
            <a:br>
              <a:rPr lang="en-US" sz="5400" b="1" dirty="0"/>
            </a:br>
            <a:br>
              <a:rPr lang="en-US" sz="5400" b="1" dirty="0"/>
            </a:br>
            <a:r>
              <a:rPr lang="en-US" sz="5400" b="1" dirty="0"/>
              <a:t>Central Imaging Laboratory</a:t>
            </a: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7548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Central Imaging Laboratory (CIL)</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dirty="0"/>
              <a:t>Radiological analysis of head CT scans is a core component of the CHESS trial</a:t>
            </a:r>
          </a:p>
          <a:p>
            <a:r>
              <a:rPr lang="en-US" sz="3200" dirty="0"/>
              <a:t>Exploratory endpoints include the proportion of subjects with ≥ 50% volumetric reduction of CSDH at 90 days post-randomization</a:t>
            </a:r>
          </a:p>
          <a:p>
            <a:r>
              <a:rPr lang="en-US" sz="3200" dirty="0"/>
              <a:t>Independent blinded CIL Image Analyst must determine CSDH volume on baseline and 90-day CT scans for validity</a:t>
            </a:r>
          </a:p>
          <a:p>
            <a:pPr marL="457200" indent="-457200">
              <a:buFont typeface="+mj-lt"/>
              <a:buAutoNum type="arabicPeriod" startAt="6"/>
            </a:pPr>
            <a:endParaRPr lang="en-US" dirty="0"/>
          </a:p>
        </p:txBody>
      </p:sp>
    </p:spTree>
    <p:extLst>
      <p:ext uri="{BB962C8B-B14F-4D97-AF65-F5344CB8AC3E}">
        <p14:creationId xmlns:p14="http://schemas.microsoft.com/office/powerpoint/2010/main" val="1430220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3EB3-CFB1-EFA8-8A86-549E7E6294AF}"/>
              </a:ext>
            </a:extLst>
          </p:cNvPr>
          <p:cNvSpPr>
            <a:spLocks noGrp="1"/>
          </p:cNvSpPr>
          <p:nvPr>
            <p:ph type="title"/>
          </p:nvPr>
        </p:nvSpPr>
        <p:spPr/>
        <p:txBody>
          <a:bodyPr/>
          <a:lstStyle/>
          <a:p>
            <a:r>
              <a:rPr lang="en-US" dirty="0"/>
              <a:t>Central Imaging Laboratory (CIL)</a:t>
            </a:r>
          </a:p>
        </p:txBody>
      </p:sp>
      <p:sp>
        <p:nvSpPr>
          <p:cNvPr id="4" name="Content Placeholder 3">
            <a:extLst>
              <a:ext uri="{FF2B5EF4-FFF2-40B4-BE49-F238E27FC236}">
                <a16:creationId xmlns:a16="http://schemas.microsoft.com/office/drawing/2014/main" id="{23D4D19A-1AE2-7855-FE52-25A91157CC0D}"/>
              </a:ext>
            </a:extLst>
          </p:cNvPr>
          <p:cNvSpPr>
            <a:spLocks noGrp="1"/>
          </p:cNvSpPr>
          <p:nvPr>
            <p:ph idx="1"/>
          </p:nvPr>
        </p:nvSpPr>
        <p:spPr/>
        <p:txBody>
          <a:bodyPr>
            <a:normAutofit/>
          </a:bodyPr>
          <a:lstStyle/>
          <a:p>
            <a:r>
              <a:rPr lang="en-US" sz="3200" b="1" dirty="0"/>
              <a:t>Imaging Studies in CHESS </a:t>
            </a:r>
          </a:p>
          <a:p>
            <a:r>
              <a:rPr lang="en-US" sz="2800" dirty="0"/>
              <a:t>Pre-enrollment/Baseline head CT scan </a:t>
            </a:r>
            <a:r>
              <a:rPr lang="en-US" sz="2800" dirty="0">
                <a:sym typeface="Wingdings" panose="05000000000000000000" pitchFamily="2" charset="2"/>
              </a:rPr>
              <a:t> </a:t>
            </a:r>
            <a:r>
              <a:rPr lang="en-US" sz="2800" dirty="0"/>
              <a:t>CIL Manager (in Viz)</a:t>
            </a:r>
          </a:p>
          <a:p>
            <a:r>
              <a:rPr lang="en-US" sz="2800" dirty="0"/>
              <a:t>Head CT at 24 hours post-surgery or MMAE treatment </a:t>
            </a:r>
            <a:r>
              <a:rPr lang="en-US" sz="2800" dirty="0">
                <a:sym typeface="Wingdings" panose="05000000000000000000" pitchFamily="2" charset="2"/>
              </a:rPr>
              <a:t> Safety Scan</a:t>
            </a:r>
          </a:p>
          <a:p>
            <a:r>
              <a:rPr lang="en-US" sz="2800" dirty="0"/>
              <a:t>Head CT at 90 days post-randomization </a:t>
            </a:r>
            <a:r>
              <a:rPr lang="en-US" sz="2800" dirty="0">
                <a:sym typeface="Wingdings" panose="05000000000000000000" pitchFamily="2" charset="2"/>
              </a:rPr>
              <a:t></a:t>
            </a:r>
            <a:r>
              <a:rPr lang="en-US" sz="2800" dirty="0"/>
              <a:t> CIL Manager (in Viz)</a:t>
            </a:r>
          </a:p>
          <a:p>
            <a:r>
              <a:rPr lang="en-US" sz="2800" dirty="0"/>
              <a:t>Head CT at 180 days post-randomization </a:t>
            </a:r>
            <a:r>
              <a:rPr lang="en-US" sz="2800" dirty="0">
                <a:sym typeface="Wingdings" panose="05000000000000000000" pitchFamily="2" charset="2"/>
              </a:rPr>
              <a:t> Long term follow-up</a:t>
            </a:r>
            <a:endParaRPr lang="en-US" sz="2800" dirty="0"/>
          </a:p>
          <a:p>
            <a:pPr marL="457200" indent="-457200">
              <a:buFont typeface="+mj-lt"/>
              <a:buAutoNum type="arabicPeriod" startAt="6"/>
            </a:pPr>
            <a:endParaRPr lang="en-US" dirty="0"/>
          </a:p>
        </p:txBody>
      </p:sp>
    </p:spTree>
    <p:extLst>
      <p:ext uri="{BB962C8B-B14F-4D97-AF65-F5344CB8AC3E}">
        <p14:creationId xmlns:p14="http://schemas.microsoft.com/office/powerpoint/2010/main" val="3222022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5161-E027-83A4-BB8F-139753C67147}"/>
              </a:ext>
            </a:extLst>
          </p:cNvPr>
          <p:cNvSpPr>
            <a:spLocks noGrp="1"/>
          </p:cNvSpPr>
          <p:nvPr>
            <p:ph type="title"/>
          </p:nvPr>
        </p:nvSpPr>
        <p:spPr>
          <a:xfrm>
            <a:off x="8481398" y="186981"/>
            <a:ext cx="2895600" cy="990600"/>
          </a:xfrm>
        </p:spPr>
        <p:txBody>
          <a:bodyPr>
            <a:normAutofit/>
          </a:bodyPr>
          <a:lstStyle/>
          <a:p>
            <a:r>
              <a:rPr lang="en-US" dirty="0"/>
              <a:t>CIL Flowchart</a:t>
            </a:r>
          </a:p>
        </p:txBody>
      </p:sp>
      <p:grpSp>
        <p:nvGrpSpPr>
          <p:cNvPr id="3" name="Group 2">
            <a:extLst>
              <a:ext uri="{FF2B5EF4-FFF2-40B4-BE49-F238E27FC236}">
                <a16:creationId xmlns:a16="http://schemas.microsoft.com/office/drawing/2014/main" id="{62A1CA66-A4D5-C0CD-D97D-D772D3C27496}"/>
              </a:ext>
            </a:extLst>
          </p:cNvPr>
          <p:cNvGrpSpPr/>
          <p:nvPr/>
        </p:nvGrpSpPr>
        <p:grpSpPr>
          <a:xfrm>
            <a:off x="505563" y="335107"/>
            <a:ext cx="6798984" cy="6270682"/>
            <a:chOff x="5898247" y="1071131"/>
            <a:chExt cx="5787172" cy="5131522"/>
          </a:xfrm>
        </p:grpSpPr>
        <p:sp>
          <p:nvSpPr>
            <p:cNvPr id="4" name="Flowchart: Decision 3">
              <a:extLst>
                <a:ext uri="{FF2B5EF4-FFF2-40B4-BE49-F238E27FC236}">
                  <a16:creationId xmlns:a16="http://schemas.microsoft.com/office/drawing/2014/main" id="{B919D693-9713-F830-7E4D-78A72DF91C87}"/>
                </a:ext>
              </a:extLst>
            </p:cNvPr>
            <p:cNvSpPr/>
            <p:nvPr/>
          </p:nvSpPr>
          <p:spPr>
            <a:xfrm>
              <a:off x="6209032" y="1071131"/>
              <a:ext cx="2881601" cy="671966"/>
            </a:xfrm>
            <a:prstGeom prst="flowChartDecisi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Calibri" panose="020F0502020204030204" pitchFamily="34" charset="0"/>
                  <a:ea typeface="Calibri" panose="020F0502020204030204" pitchFamily="34" charset="0"/>
                  <a:cs typeface="Calibri" panose="020F0502020204030204" pitchFamily="34" charset="0"/>
                </a:rPr>
                <a:t>Baseline CT OR 90day CT</a:t>
              </a:r>
            </a:p>
          </p:txBody>
        </p:sp>
        <p:sp>
          <p:nvSpPr>
            <p:cNvPr id="5" name="Flowchart: Alternate Process 4">
              <a:extLst>
                <a:ext uri="{FF2B5EF4-FFF2-40B4-BE49-F238E27FC236}">
                  <a16:creationId xmlns:a16="http://schemas.microsoft.com/office/drawing/2014/main" id="{C1371D91-47BE-A6A5-2BC3-69FBF32213D8}"/>
                </a:ext>
              </a:extLst>
            </p:cNvPr>
            <p:cNvSpPr/>
            <p:nvPr/>
          </p:nvSpPr>
          <p:spPr>
            <a:xfrm>
              <a:off x="5898247" y="1933475"/>
              <a:ext cx="3564835" cy="579263"/>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Site uploads CT into Viz; Viz deidentifies images (except date, time, age, sex); Viz assigns random, unique Patient ID and Accession number</a:t>
              </a:r>
              <a:r>
                <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6" name="Flowchart: Alternate Process 5">
              <a:extLst>
                <a:ext uri="{FF2B5EF4-FFF2-40B4-BE49-F238E27FC236}">
                  <a16:creationId xmlns:a16="http://schemas.microsoft.com/office/drawing/2014/main" id="{B9B64EDA-F33B-25E7-392E-5A0082846A81}"/>
                </a:ext>
              </a:extLst>
            </p:cNvPr>
            <p:cNvSpPr/>
            <p:nvPr/>
          </p:nvSpPr>
          <p:spPr>
            <a:xfrm>
              <a:off x="6423006" y="3375563"/>
              <a:ext cx="2392001" cy="448855"/>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Site selects CIL Manager as recipient for images</a:t>
              </a:r>
            </a:p>
          </p:txBody>
        </p:sp>
        <p:sp>
          <p:nvSpPr>
            <p:cNvPr id="7" name="Flowchart: Alternate Process 6">
              <a:extLst>
                <a:ext uri="{FF2B5EF4-FFF2-40B4-BE49-F238E27FC236}">
                  <a16:creationId xmlns:a16="http://schemas.microsoft.com/office/drawing/2014/main" id="{B2D38E12-A5F0-52A1-C483-FE72BEE8E0F2}"/>
                </a:ext>
              </a:extLst>
            </p:cNvPr>
            <p:cNvSpPr/>
            <p:nvPr/>
          </p:nvSpPr>
          <p:spPr>
            <a:xfrm>
              <a:off x="6209031" y="3984429"/>
              <a:ext cx="2943266" cy="579262"/>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Site completes/edits imaging CRF in </a:t>
              </a:r>
              <a:r>
                <a:rPr kumimoji="0" lang="en-US" sz="14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WebDCU</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9" name="Flowchart: Alternate Process 8">
              <a:extLst>
                <a:ext uri="{FF2B5EF4-FFF2-40B4-BE49-F238E27FC236}">
                  <a16:creationId xmlns:a16="http://schemas.microsoft.com/office/drawing/2014/main" id="{F80131DC-E1AB-2CA6-D49A-12633CBF38EF}"/>
                </a:ext>
              </a:extLst>
            </p:cNvPr>
            <p:cNvSpPr/>
            <p:nvPr/>
          </p:nvSpPr>
          <p:spPr>
            <a:xfrm>
              <a:off x="10067217" y="4760672"/>
              <a:ext cx="1437294" cy="552294"/>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CIL Manager queries site via </a:t>
              </a:r>
              <a:r>
                <a:rPr kumimoji="0" lang="en-US" sz="14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WebDCU</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10" name="Flowchart: Alternate Process 9">
              <a:extLst>
                <a:ext uri="{FF2B5EF4-FFF2-40B4-BE49-F238E27FC236}">
                  <a16:creationId xmlns:a16="http://schemas.microsoft.com/office/drawing/2014/main" id="{4DCBC77C-8B92-A255-2604-3CD259AC9F0E}"/>
                </a:ext>
              </a:extLst>
            </p:cNvPr>
            <p:cNvSpPr/>
            <p:nvPr/>
          </p:nvSpPr>
          <p:spPr>
            <a:xfrm>
              <a:off x="6423006" y="5513226"/>
              <a:ext cx="2779169" cy="689427"/>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CIL Manager will provide CT scan images to CIL Analyst (all PHI is removed EXCEPT Accession number)</a:t>
              </a:r>
            </a:p>
          </p:txBody>
        </p:sp>
        <p:sp>
          <p:nvSpPr>
            <p:cNvPr id="11" name="Flowchart: Alternate Process 10">
              <a:extLst>
                <a:ext uri="{FF2B5EF4-FFF2-40B4-BE49-F238E27FC236}">
                  <a16:creationId xmlns:a16="http://schemas.microsoft.com/office/drawing/2014/main" id="{83903657-7575-1F1F-5495-12546076BCC4}"/>
                </a:ext>
              </a:extLst>
            </p:cNvPr>
            <p:cNvSpPr/>
            <p:nvPr/>
          </p:nvSpPr>
          <p:spPr>
            <a:xfrm>
              <a:off x="9586002" y="5511587"/>
              <a:ext cx="2099417" cy="619103"/>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bg1"/>
                  </a:solidFill>
                  <a:latin typeface="Calibri" panose="020F0502020204030204" pitchFamily="34" charset="0"/>
                  <a:ea typeface="Calibri" panose="020F0502020204030204" pitchFamily="34" charset="0"/>
                  <a:cs typeface="Calibri" panose="020F0502020204030204" pitchFamily="34" charset="0"/>
                </a:rPr>
                <a:t>CSDH hematoma volume, MLS and Thickness is measured</a:t>
              </a:r>
              <a:endPar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5AB543CA-42EE-0B13-37C6-5EAEDF741F41}"/>
                </a:ext>
              </a:extLst>
            </p:cNvPr>
            <p:cNvCxnSpPr>
              <a:cxnSpLocks/>
            </p:cNvCxnSpPr>
            <p:nvPr/>
          </p:nvCxnSpPr>
          <p:spPr>
            <a:xfrm>
              <a:off x="9044889" y="5027936"/>
              <a:ext cx="1022327" cy="8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E33227A-FCB0-A43A-8FA9-97A06BEE9B1F}"/>
                </a:ext>
              </a:extLst>
            </p:cNvPr>
            <p:cNvCxnSpPr>
              <a:cxnSpLocks/>
              <a:stCxn id="9" idx="0"/>
            </p:cNvCxnSpPr>
            <p:nvPr/>
          </p:nvCxnSpPr>
          <p:spPr>
            <a:xfrm flipH="1" flipV="1">
              <a:off x="10762841" y="2061469"/>
              <a:ext cx="23023" cy="2699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D35940-A6DD-BEA2-E1AF-F3073CBF5038}"/>
                </a:ext>
              </a:extLst>
            </p:cNvPr>
            <p:cNvCxnSpPr>
              <a:cxnSpLocks/>
            </p:cNvCxnSpPr>
            <p:nvPr/>
          </p:nvCxnSpPr>
          <p:spPr>
            <a:xfrm flipH="1">
              <a:off x="9463082" y="2053817"/>
              <a:ext cx="12997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EDB372-835E-52F7-AD92-36A47B9795B2}"/>
                </a:ext>
              </a:extLst>
            </p:cNvPr>
            <p:cNvCxnSpPr>
              <a:cxnSpLocks/>
            </p:cNvCxnSpPr>
            <p:nvPr/>
          </p:nvCxnSpPr>
          <p:spPr>
            <a:xfrm>
              <a:off x="7596832" y="2512738"/>
              <a:ext cx="1" cy="190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10D6B2-CFA4-47B8-FBE4-272A714CB58A}"/>
                </a:ext>
              </a:extLst>
            </p:cNvPr>
            <p:cNvCxnSpPr>
              <a:cxnSpLocks/>
            </p:cNvCxnSpPr>
            <p:nvPr/>
          </p:nvCxnSpPr>
          <p:spPr>
            <a:xfrm>
              <a:off x="7623102" y="3813616"/>
              <a:ext cx="0" cy="180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8B537E-D902-3DF0-17D6-EB5B58E0CC98}"/>
                </a:ext>
              </a:extLst>
            </p:cNvPr>
            <p:cNvCxnSpPr>
              <a:cxnSpLocks/>
            </p:cNvCxnSpPr>
            <p:nvPr/>
          </p:nvCxnSpPr>
          <p:spPr>
            <a:xfrm>
              <a:off x="7613304" y="4563691"/>
              <a:ext cx="5703" cy="16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A7B9483-B75A-712B-9C3C-C4A0AA85EC54}"/>
                </a:ext>
              </a:extLst>
            </p:cNvPr>
            <p:cNvCxnSpPr>
              <a:cxnSpLocks/>
            </p:cNvCxnSpPr>
            <p:nvPr/>
          </p:nvCxnSpPr>
          <p:spPr>
            <a:xfrm>
              <a:off x="7631023" y="5303932"/>
              <a:ext cx="0" cy="20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654FDB-59D1-E042-F91F-1D2AA9B63FA1}"/>
                </a:ext>
              </a:extLst>
            </p:cNvPr>
            <p:cNvCxnSpPr>
              <a:cxnSpLocks/>
            </p:cNvCxnSpPr>
            <p:nvPr/>
          </p:nvCxnSpPr>
          <p:spPr>
            <a:xfrm>
              <a:off x="9202175" y="5858857"/>
              <a:ext cx="3838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Flowchart: Alternate Process 19">
            <a:extLst>
              <a:ext uri="{FF2B5EF4-FFF2-40B4-BE49-F238E27FC236}">
                <a16:creationId xmlns:a16="http://schemas.microsoft.com/office/drawing/2014/main" id="{9DF3E6F9-B022-0CA3-4E43-A48F16F29939}"/>
              </a:ext>
            </a:extLst>
          </p:cNvPr>
          <p:cNvSpPr/>
          <p:nvPr/>
        </p:nvSpPr>
        <p:spPr>
          <a:xfrm>
            <a:off x="7909560" y="5923554"/>
            <a:ext cx="2466473" cy="522966"/>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CIL Analyst enters results into </a:t>
            </a:r>
            <a:r>
              <a:rPr kumimoji="0" lang="en-US" sz="1400" b="0" i="0" u="none" strike="noStrike" kern="0" cap="none" spc="0" normalizeH="0" baseline="0" noProof="0" dirty="0" err="1">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WebDCU</a:t>
            </a:r>
            <a:r>
              <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41" name="Flowchart: Decision 40">
            <a:extLst>
              <a:ext uri="{FF2B5EF4-FFF2-40B4-BE49-F238E27FC236}">
                <a16:creationId xmlns:a16="http://schemas.microsoft.com/office/drawing/2014/main" id="{60CF4143-CF13-FE8D-46EF-60A763DF028C}"/>
              </a:ext>
            </a:extLst>
          </p:cNvPr>
          <p:cNvSpPr/>
          <p:nvPr/>
        </p:nvSpPr>
        <p:spPr>
          <a:xfrm>
            <a:off x="798247" y="2329379"/>
            <a:ext cx="3457851" cy="589087"/>
          </a:xfrm>
          <a:prstGeom prst="flowChartDecisi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Calibri" panose="020F0502020204030204" pitchFamily="34" charset="0"/>
                <a:ea typeface="Calibri" panose="020F0502020204030204" pitchFamily="34" charset="0"/>
                <a:cs typeface="Calibri" panose="020F0502020204030204" pitchFamily="34" charset="0"/>
              </a:rPr>
              <a:t>Baseline CT OR 90d CT?</a:t>
            </a:r>
          </a:p>
        </p:txBody>
      </p:sp>
      <p:cxnSp>
        <p:nvCxnSpPr>
          <p:cNvPr id="42" name="Straight Arrow Connector 41">
            <a:extLst>
              <a:ext uri="{FF2B5EF4-FFF2-40B4-BE49-F238E27FC236}">
                <a16:creationId xmlns:a16="http://schemas.microsoft.com/office/drawing/2014/main" id="{58E113B5-55AA-036F-1DC5-E31D96E24326}"/>
              </a:ext>
            </a:extLst>
          </p:cNvPr>
          <p:cNvCxnSpPr>
            <a:cxnSpLocks/>
          </p:cNvCxnSpPr>
          <p:nvPr/>
        </p:nvCxnSpPr>
        <p:spPr>
          <a:xfrm>
            <a:off x="2501123" y="2857816"/>
            <a:ext cx="0" cy="27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4A1AF5B-C25F-0DEA-05B9-54E412F1F990}"/>
              </a:ext>
            </a:extLst>
          </p:cNvPr>
          <p:cNvCxnSpPr>
            <a:cxnSpLocks/>
          </p:cNvCxnSpPr>
          <p:nvPr/>
        </p:nvCxnSpPr>
        <p:spPr>
          <a:xfrm>
            <a:off x="2564391" y="1177581"/>
            <a:ext cx="0" cy="216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1F69192-6C1B-9F5C-1F2C-BF258360CC9D}"/>
              </a:ext>
            </a:extLst>
          </p:cNvPr>
          <p:cNvCxnSpPr>
            <a:cxnSpLocks/>
          </p:cNvCxnSpPr>
          <p:nvPr/>
        </p:nvCxnSpPr>
        <p:spPr>
          <a:xfrm>
            <a:off x="7304547" y="6208196"/>
            <a:ext cx="605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Flowchart: Decision 52">
            <a:extLst>
              <a:ext uri="{FF2B5EF4-FFF2-40B4-BE49-F238E27FC236}">
                <a16:creationId xmlns:a16="http://schemas.microsoft.com/office/drawing/2014/main" id="{CCED3946-31C4-313D-AF02-21FA9205D812}"/>
              </a:ext>
            </a:extLst>
          </p:cNvPr>
          <p:cNvSpPr/>
          <p:nvPr/>
        </p:nvSpPr>
        <p:spPr>
          <a:xfrm>
            <a:off x="798247" y="4832660"/>
            <a:ext cx="3457851" cy="733938"/>
          </a:xfrm>
          <a:prstGeom prst="flowChartDecision">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latin typeface="Calibri" panose="020F0502020204030204" pitchFamily="34" charset="0"/>
                <a:ea typeface="Calibri" panose="020F0502020204030204" pitchFamily="34" charset="0"/>
                <a:cs typeface="Calibri" panose="020F0502020204030204" pitchFamily="34" charset="0"/>
              </a:rPr>
              <a:t>Image passes CIL Manager Review?** </a:t>
            </a:r>
          </a:p>
        </p:txBody>
      </p:sp>
      <p:sp>
        <p:nvSpPr>
          <p:cNvPr id="62" name="Rectangle 61">
            <a:extLst>
              <a:ext uri="{FF2B5EF4-FFF2-40B4-BE49-F238E27FC236}">
                <a16:creationId xmlns:a16="http://schemas.microsoft.com/office/drawing/2014/main" id="{15B958BD-689A-6C4A-28A7-0040B0DF40FB}"/>
              </a:ext>
            </a:extLst>
          </p:cNvPr>
          <p:cNvSpPr/>
          <p:nvPr/>
        </p:nvSpPr>
        <p:spPr>
          <a:xfrm>
            <a:off x="7009100" y="1517260"/>
            <a:ext cx="4923820" cy="451104"/>
          </a:xfrm>
          <a:prstGeom prst="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**Images uploaded are consistent with data on imaging CRF (e.g. date/time)</a:t>
            </a:r>
          </a:p>
          <a:p>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***CIL Analyst will only see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Accesssion</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number in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WebDCU</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900" dirty="0">
                <a:solidFill>
                  <a:schemeClr val="tx1"/>
                </a:solidFill>
              </a:rPr>
              <a:t>.</a:t>
            </a:r>
          </a:p>
        </p:txBody>
      </p:sp>
      <p:sp>
        <p:nvSpPr>
          <p:cNvPr id="63" name="Flowchart: Alternate Process 62">
            <a:extLst>
              <a:ext uri="{FF2B5EF4-FFF2-40B4-BE49-F238E27FC236}">
                <a16:creationId xmlns:a16="http://schemas.microsoft.com/office/drawing/2014/main" id="{0978D8DA-4DC5-BA2C-F5DA-FB1E7C86CD54}"/>
              </a:ext>
            </a:extLst>
          </p:cNvPr>
          <p:cNvSpPr/>
          <p:nvPr/>
        </p:nvSpPr>
        <p:spPr>
          <a:xfrm>
            <a:off x="7909559" y="4889636"/>
            <a:ext cx="2466473" cy="527777"/>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dirty="0">
                <a:latin typeface="Calibri" panose="020F0502020204030204" pitchFamily="34" charset="0"/>
                <a:ea typeface="Calibri" panose="020F0502020204030204" pitchFamily="34" charset="0"/>
                <a:cs typeface="Calibri" panose="020F0502020204030204" pitchFamily="34" charset="0"/>
              </a:rPr>
              <a:t>Images stored on a secure server in MU</a:t>
            </a:r>
            <a:endPar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64" name="Straight Arrow Connector 63">
            <a:extLst>
              <a:ext uri="{FF2B5EF4-FFF2-40B4-BE49-F238E27FC236}">
                <a16:creationId xmlns:a16="http://schemas.microsoft.com/office/drawing/2014/main" id="{E2F96778-336E-2458-E8C5-FB633AA0A8E6}"/>
              </a:ext>
            </a:extLst>
          </p:cNvPr>
          <p:cNvCxnSpPr>
            <a:cxnSpLocks/>
          </p:cNvCxnSpPr>
          <p:nvPr/>
        </p:nvCxnSpPr>
        <p:spPr>
          <a:xfrm flipV="1">
            <a:off x="7263388" y="5248656"/>
            <a:ext cx="646171" cy="546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Alternate Process 25">
            <a:extLst>
              <a:ext uri="{FF2B5EF4-FFF2-40B4-BE49-F238E27FC236}">
                <a16:creationId xmlns:a16="http://schemas.microsoft.com/office/drawing/2014/main" id="{B455495C-56D9-874B-B9AE-6EE78C00B55A}"/>
              </a:ext>
            </a:extLst>
          </p:cNvPr>
          <p:cNvSpPr/>
          <p:nvPr/>
        </p:nvSpPr>
        <p:spPr>
          <a:xfrm>
            <a:off x="10213849" y="3721286"/>
            <a:ext cx="932686" cy="527777"/>
          </a:xfrm>
          <a:prstGeom prst="flowChartAlternateProcess">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US" sz="1400" dirty="0">
                <a:latin typeface="Calibri" panose="020F0502020204030204" pitchFamily="34" charset="0"/>
                <a:ea typeface="Calibri" panose="020F0502020204030204" pitchFamily="34" charset="0"/>
                <a:cs typeface="Calibri" panose="020F0502020204030204" pitchFamily="34" charset="0"/>
              </a:rPr>
              <a:t>END</a:t>
            </a:r>
            <a:endParaRPr kumimoji="0" lang="en-US" sz="14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cxnSp>
        <p:nvCxnSpPr>
          <p:cNvPr id="28" name="Straight Arrow Connector 27">
            <a:extLst>
              <a:ext uri="{FF2B5EF4-FFF2-40B4-BE49-F238E27FC236}">
                <a16:creationId xmlns:a16="http://schemas.microsoft.com/office/drawing/2014/main" id="{4871A183-C3B7-DC30-B894-FEA6F26A3FCF}"/>
              </a:ext>
            </a:extLst>
          </p:cNvPr>
          <p:cNvCxnSpPr>
            <a:cxnSpLocks/>
          </p:cNvCxnSpPr>
          <p:nvPr/>
        </p:nvCxnSpPr>
        <p:spPr>
          <a:xfrm>
            <a:off x="10376032" y="6185673"/>
            <a:ext cx="459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94305D-2F10-BE2B-729D-A80B584BC606}"/>
              </a:ext>
            </a:extLst>
          </p:cNvPr>
          <p:cNvCxnSpPr>
            <a:cxnSpLocks/>
          </p:cNvCxnSpPr>
          <p:nvPr/>
        </p:nvCxnSpPr>
        <p:spPr>
          <a:xfrm flipV="1">
            <a:off x="10835640" y="4249063"/>
            <a:ext cx="0" cy="1959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3525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27086"/>
            <a:ext cx="10972800" cy="990600"/>
          </a:xfrm>
        </p:spPr>
        <p:txBody>
          <a:bodyPr>
            <a:normAutofit/>
          </a:bodyPr>
          <a:lstStyle/>
          <a:p>
            <a:pPr algn="ctr"/>
            <a:r>
              <a:rPr lang="en-US" sz="5400" b="1" dirty="0"/>
              <a:t>Open Discussion</a:t>
            </a:r>
          </a:p>
        </p:txBody>
      </p:sp>
    </p:spTree>
    <p:extLst>
      <p:ext uri="{BB962C8B-B14F-4D97-AF65-F5344CB8AC3E}">
        <p14:creationId xmlns:p14="http://schemas.microsoft.com/office/powerpoint/2010/main" val="33231102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1341"/>
        <p:cNvGrpSpPr/>
        <p:nvPr/>
      </p:nvGrpSpPr>
      <p:grpSpPr>
        <a:xfrm>
          <a:off x="0" y="0"/>
          <a:ext cx="0" cy="0"/>
          <a:chOff x="0" y="0"/>
          <a:chExt cx="0" cy="0"/>
        </a:xfrm>
      </p:grpSpPr>
      <p:pic>
        <p:nvPicPr>
          <p:cNvPr id="1342" name="Google Shape;1342;p227"/>
          <p:cNvPicPr preferRelativeResize="0"/>
          <p:nvPr/>
        </p:nvPicPr>
        <p:blipFill>
          <a:blip>
            <a:alphaModFix/>
          </a:blip>
          <a:stretch>
            <a:fillRect/>
          </a:stretch>
        </p:blipFill>
        <p:spPr>
          <a:xfrm>
            <a:off x="5416536" y="485199"/>
            <a:ext cx="1358933" cy="1708503"/>
          </a:xfrm>
          <a:prstGeom prst="rect">
            <a:avLst/>
          </a:prstGeom>
          <a:noFill/>
          <a:ln>
            <a:noFill/>
          </a:ln>
        </p:spPr>
      </p:pic>
      <p:sp>
        <p:nvSpPr>
          <p:cNvPr id="1343" name="Google Shape;1343;p227"/>
          <p:cNvSpPr txBox="1">
            <a:spLocks noGrp="1"/>
          </p:cNvSpPr>
          <p:nvPr>
            <p:ph type="ctrTitle"/>
          </p:nvPr>
        </p:nvSpPr>
        <p:spPr>
          <a:xfrm>
            <a:off x="415600" y="1602367"/>
            <a:ext cx="11360800" cy="2736800"/>
          </a:xfrm>
          <a:prstGeom prst="rect">
            <a:avLst/>
          </a:prstGeom>
        </p:spPr>
        <p:txBody>
          <a:bodyPr spcFirstLastPara="1" vert="horz" wrap="square" lIns="121900" tIns="121900" rIns="121900" bIns="121900" rtlCol="0" anchor="b" anchorCtr="0">
            <a:normAutofit/>
          </a:bodyPr>
          <a:lstStyle/>
          <a:p>
            <a:r>
              <a:rPr lang="en" b="1">
                <a:latin typeface="Roboto"/>
                <a:ea typeface="Roboto"/>
                <a:cs typeface="Roboto"/>
                <a:sym typeface="Roboto"/>
              </a:rPr>
              <a:t>Viz Recruit </a:t>
            </a:r>
            <a:endParaRPr b="1">
              <a:latin typeface="Roboto"/>
              <a:ea typeface="Roboto"/>
              <a:cs typeface="Roboto"/>
              <a:sym typeface="Roboto"/>
            </a:endParaRPr>
          </a:p>
        </p:txBody>
      </p:sp>
      <p:cxnSp>
        <p:nvCxnSpPr>
          <p:cNvPr id="1344" name="Google Shape;1344;p227"/>
          <p:cNvCxnSpPr/>
          <p:nvPr/>
        </p:nvCxnSpPr>
        <p:spPr>
          <a:xfrm>
            <a:off x="1602000" y="4262233"/>
            <a:ext cx="8988000" cy="0"/>
          </a:xfrm>
          <a:prstGeom prst="straightConnector1">
            <a:avLst/>
          </a:prstGeom>
          <a:noFill/>
          <a:ln w="28575" cap="flat" cmpd="sng">
            <a:solidFill>
              <a:schemeClr val="accent1"/>
            </a:solidFill>
            <a:prstDash val="solid"/>
            <a:round/>
            <a:headEnd type="none" w="med" len="med"/>
            <a:tailEnd type="none" w="med" len="med"/>
          </a:ln>
        </p:spPr>
      </p:cxnSp>
      <p:sp>
        <p:nvSpPr>
          <p:cNvPr id="1345" name="Google Shape;1345;p227"/>
          <p:cNvSpPr txBox="1">
            <a:spLocks noGrp="1"/>
          </p:cNvSpPr>
          <p:nvPr>
            <p:ph type="subTitle" idx="1"/>
          </p:nvPr>
        </p:nvSpPr>
        <p:spPr>
          <a:xfrm>
            <a:off x="415600" y="4485184"/>
            <a:ext cx="11360800" cy="1056800"/>
          </a:xfrm>
          <a:prstGeom prst="rect">
            <a:avLst/>
          </a:prstGeom>
        </p:spPr>
        <p:txBody>
          <a:bodyPr spcFirstLastPara="1" vert="horz" wrap="square" lIns="121900" tIns="121900" rIns="121900" bIns="121900" rtlCol="0" anchor="t" anchorCtr="0">
            <a:noAutofit/>
          </a:bodyPr>
          <a:lstStyle/>
          <a:p>
            <a:pPr marL="0" indent="0">
              <a:lnSpc>
                <a:spcPct val="80000"/>
              </a:lnSpc>
              <a:buSzPts val="800"/>
            </a:pPr>
            <a:r>
              <a:rPr lang="en" sz="2667"/>
              <a:t>CHESS Study</a:t>
            </a:r>
            <a:endParaRPr sz="2667"/>
          </a:p>
        </p:txBody>
      </p:sp>
    </p:spTree>
    <p:extLst>
      <p:ext uri="{BB962C8B-B14F-4D97-AF65-F5344CB8AC3E}">
        <p14:creationId xmlns:p14="http://schemas.microsoft.com/office/powerpoint/2010/main" val="12384723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1349"/>
        <p:cNvGrpSpPr/>
        <p:nvPr/>
      </p:nvGrpSpPr>
      <p:grpSpPr>
        <a:xfrm>
          <a:off x="0" y="0"/>
          <a:ext cx="0" cy="0"/>
          <a:chOff x="0" y="0"/>
          <a:chExt cx="0" cy="0"/>
        </a:xfrm>
      </p:grpSpPr>
      <p:sp>
        <p:nvSpPr>
          <p:cNvPr id="1350" name="Google Shape;1350;p228"/>
          <p:cNvSpPr txBox="1">
            <a:spLocks noGrp="1"/>
          </p:cNvSpPr>
          <p:nvPr>
            <p:ph type="title"/>
          </p:nvPr>
        </p:nvSpPr>
        <p:spPr>
          <a:xfrm>
            <a:off x="475488" y="429769"/>
            <a:ext cx="10451600" cy="646290"/>
          </a:xfrm>
          <a:prstGeom prst="rect">
            <a:avLst/>
          </a:prstGeom>
        </p:spPr>
        <p:txBody>
          <a:bodyPr spcFirstLastPara="1" vert="horz" wrap="square" lIns="91433" tIns="45700" rIns="91433" bIns="45700" rtlCol="0" anchor="t" anchorCtr="0">
            <a:spAutoFit/>
          </a:bodyPr>
          <a:lstStyle/>
          <a:p>
            <a:r>
              <a:rPr lang="en">
                <a:solidFill>
                  <a:srgbClr val="185BB9"/>
                </a:solidFill>
                <a:latin typeface="Roboto Light"/>
                <a:ea typeface="Roboto Light"/>
                <a:cs typeface="Roboto Light"/>
                <a:sym typeface="Roboto Light"/>
              </a:rPr>
              <a:t>Viz Recruit Team</a:t>
            </a:r>
            <a:endParaRPr>
              <a:solidFill>
                <a:srgbClr val="185BB9"/>
              </a:solidFill>
              <a:latin typeface="Roboto Light"/>
              <a:ea typeface="Roboto Light"/>
              <a:cs typeface="Roboto Light"/>
              <a:sym typeface="Roboto Light"/>
            </a:endParaRPr>
          </a:p>
        </p:txBody>
      </p:sp>
      <p:sp>
        <p:nvSpPr>
          <p:cNvPr id="1351" name="Google Shape;1351;p228"/>
          <p:cNvSpPr txBox="1"/>
          <p:nvPr/>
        </p:nvSpPr>
        <p:spPr>
          <a:xfrm>
            <a:off x="2802800" y="5429567"/>
            <a:ext cx="2928800" cy="842400"/>
          </a:xfrm>
          <a:prstGeom prst="rect">
            <a:avLst/>
          </a:prstGeom>
          <a:noFill/>
          <a:ln>
            <a:noFill/>
          </a:ln>
        </p:spPr>
        <p:txBody>
          <a:bodyPr spcFirstLastPara="1" wrap="square" lIns="121900" tIns="121900" rIns="121900" bIns="121900" anchor="t" anchorCtr="0">
            <a:noAutofit/>
          </a:bodyPr>
          <a:lstStyle/>
          <a:p>
            <a:pPr algn="ctr"/>
            <a:r>
              <a:rPr lang="en" sz="1733" b="1">
                <a:solidFill>
                  <a:srgbClr val="317BE0"/>
                </a:solidFill>
                <a:latin typeface="Roboto"/>
                <a:ea typeface="Roboto"/>
                <a:cs typeface="Roboto"/>
                <a:sym typeface="Roboto"/>
              </a:rPr>
              <a:t>Skip McCann, </a:t>
            </a:r>
            <a:r>
              <a:rPr lang="en" sz="1467" b="1">
                <a:solidFill>
                  <a:srgbClr val="317BE0"/>
                </a:solidFill>
                <a:latin typeface="Roboto"/>
                <a:ea typeface="Roboto"/>
                <a:cs typeface="Roboto"/>
                <a:sym typeface="Roboto"/>
              </a:rPr>
              <a:t>RT, MHM </a:t>
            </a:r>
            <a:endParaRPr sz="1467" b="1">
              <a:solidFill>
                <a:srgbClr val="317BE0"/>
              </a:solidFill>
              <a:latin typeface="Roboto"/>
              <a:ea typeface="Roboto"/>
              <a:cs typeface="Roboto"/>
              <a:sym typeface="Roboto"/>
            </a:endParaRPr>
          </a:p>
          <a:p>
            <a:pPr algn="ctr"/>
            <a:r>
              <a:rPr lang="en" sz="1333">
                <a:solidFill>
                  <a:srgbClr val="434343"/>
                </a:solidFill>
                <a:latin typeface="Roboto"/>
                <a:ea typeface="Roboto"/>
                <a:cs typeface="Roboto"/>
                <a:sym typeface="Roboto"/>
              </a:rPr>
              <a:t>Medical Science Liaison</a:t>
            </a:r>
            <a:endParaRPr sz="1333">
              <a:solidFill>
                <a:srgbClr val="434343"/>
              </a:solidFill>
              <a:latin typeface="Roboto"/>
              <a:ea typeface="Roboto"/>
              <a:cs typeface="Roboto"/>
              <a:sym typeface="Roboto"/>
            </a:endParaRPr>
          </a:p>
          <a:p>
            <a:pPr algn="ctr"/>
            <a:r>
              <a:rPr lang="en" sz="1333">
                <a:solidFill>
                  <a:srgbClr val="434343"/>
                </a:solidFill>
                <a:latin typeface="Roboto"/>
                <a:ea typeface="Roboto"/>
                <a:cs typeface="Roboto"/>
                <a:sym typeface="Roboto"/>
              </a:rPr>
              <a:t>Viz Recruit</a:t>
            </a:r>
            <a:endParaRPr sz="1333">
              <a:solidFill>
                <a:srgbClr val="434343"/>
              </a:solidFill>
              <a:latin typeface="Roboto"/>
              <a:ea typeface="Roboto"/>
              <a:cs typeface="Roboto"/>
              <a:sym typeface="Roboto"/>
            </a:endParaRPr>
          </a:p>
          <a:p>
            <a:pPr algn="ctr"/>
            <a:endParaRPr sz="1333">
              <a:solidFill>
                <a:srgbClr val="434343"/>
              </a:solidFill>
              <a:latin typeface="Roboto"/>
              <a:ea typeface="Roboto"/>
              <a:cs typeface="Roboto"/>
              <a:sym typeface="Roboto"/>
            </a:endParaRPr>
          </a:p>
          <a:p>
            <a:pPr algn="ctr">
              <a:buClr>
                <a:schemeClr val="dk1"/>
              </a:buClr>
              <a:buSzPts val="1100"/>
            </a:pPr>
            <a:endParaRPr sz="1333">
              <a:solidFill>
                <a:srgbClr val="434343"/>
              </a:solidFill>
              <a:latin typeface="Roboto"/>
              <a:ea typeface="Roboto"/>
              <a:cs typeface="Roboto"/>
              <a:sym typeface="Roboto"/>
            </a:endParaRPr>
          </a:p>
        </p:txBody>
      </p:sp>
      <p:sp>
        <p:nvSpPr>
          <p:cNvPr id="1352" name="Google Shape;1352;p228"/>
          <p:cNvSpPr txBox="1"/>
          <p:nvPr/>
        </p:nvSpPr>
        <p:spPr>
          <a:xfrm>
            <a:off x="6619600" y="5338869"/>
            <a:ext cx="2743200" cy="1084000"/>
          </a:xfrm>
          <a:prstGeom prst="rect">
            <a:avLst/>
          </a:prstGeom>
          <a:noFill/>
          <a:ln>
            <a:noFill/>
          </a:ln>
        </p:spPr>
        <p:txBody>
          <a:bodyPr spcFirstLastPara="1" wrap="square" lIns="121900" tIns="121900" rIns="121900" bIns="121900" anchor="t" anchorCtr="0">
            <a:noAutofit/>
          </a:bodyPr>
          <a:lstStyle/>
          <a:p>
            <a:pPr algn="ctr"/>
            <a:endParaRPr sz="1333">
              <a:solidFill>
                <a:srgbClr val="434343"/>
              </a:solidFill>
              <a:latin typeface="Roboto"/>
              <a:ea typeface="Roboto"/>
              <a:cs typeface="Roboto"/>
              <a:sym typeface="Roboto"/>
            </a:endParaRPr>
          </a:p>
        </p:txBody>
      </p:sp>
      <p:sp>
        <p:nvSpPr>
          <p:cNvPr id="1353" name="Google Shape;1353;p228"/>
          <p:cNvSpPr txBox="1"/>
          <p:nvPr/>
        </p:nvSpPr>
        <p:spPr>
          <a:xfrm>
            <a:off x="5674600" y="5429567"/>
            <a:ext cx="2928800" cy="842400"/>
          </a:xfrm>
          <a:prstGeom prst="rect">
            <a:avLst/>
          </a:prstGeom>
          <a:noFill/>
          <a:ln>
            <a:noFill/>
          </a:ln>
        </p:spPr>
        <p:txBody>
          <a:bodyPr spcFirstLastPara="1" wrap="square" lIns="121900" tIns="121900" rIns="121900" bIns="121900" anchor="t" anchorCtr="0">
            <a:noAutofit/>
          </a:bodyPr>
          <a:lstStyle/>
          <a:p>
            <a:pPr algn="ctr">
              <a:buClr>
                <a:schemeClr val="dk1"/>
              </a:buClr>
              <a:buSzPts val="1100"/>
            </a:pPr>
            <a:r>
              <a:rPr lang="en" sz="1733" b="1">
                <a:solidFill>
                  <a:schemeClr val="accent1"/>
                </a:solidFill>
                <a:latin typeface="Roboto"/>
                <a:ea typeface="Roboto"/>
                <a:cs typeface="Roboto"/>
                <a:sym typeface="Roboto"/>
              </a:rPr>
              <a:t>Jamie Stern, </a:t>
            </a:r>
            <a:r>
              <a:rPr lang="en" sz="1467" b="1">
                <a:solidFill>
                  <a:schemeClr val="accent1"/>
                </a:solidFill>
                <a:latin typeface="Roboto"/>
                <a:ea typeface="Roboto"/>
                <a:cs typeface="Roboto"/>
                <a:sym typeface="Roboto"/>
              </a:rPr>
              <a:t>CCRP</a:t>
            </a:r>
            <a:r>
              <a:rPr lang="en" sz="1733" b="1">
                <a:solidFill>
                  <a:schemeClr val="accent1"/>
                </a:solidFill>
                <a:latin typeface="Roboto"/>
                <a:ea typeface="Roboto"/>
                <a:cs typeface="Roboto"/>
                <a:sym typeface="Roboto"/>
              </a:rPr>
              <a:t>, </a:t>
            </a:r>
            <a:r>
              <a:rPr lang="en" sz="1467" b="1">
                <a:solidFill>
                  <a:schemeClr val="accent1"/>
                </a:solidFill>
                <a:latin typeface="Roboto"/>
                <a:ea typeface="Roboto"/>
                <a:cs typeface="Roboto"/>
                <a:sym typeface="Roboto"/>
              </a:rPr>
              <a:t>MS, MBA</a:t>
            </a:r>
            <a:endParaRPr sz="1467" b="1">
              <a:solidFill>
                <a:schemeClr val="accent1"/>
              </a:solidFill>
              <a:latin typeface="Roboto"/>
              <a:ea typeface="Roboto"/>
              <a:cs typeface="Roboto"/>
              <a:sym typeface="Roboto"/>
            </a:endParaRPr>
          </a:p>
          <a:p>
            <a:pPr algn="ctr">
              <a:buClr>
                <a:schemeClr val="dk1"/>
              </a:buClr>
              <a:buSzPts val="1100"/>
            </a:pPr>
            <a:r>
              <a:rPr lang="en" sz="1333">
                <a:solidFill>
                  <a:srgbClr val="434343"/>
                </a:solidFill>
                <a:latin typeface="Roboto"/>
                <a:ea typeface="Roboto"/>
                <a:cs typeface="Roboto"/>
                <a:sym typeface="Roboto"/>
              </a:rPr>
              <a:t>Director, Pathway Solutions</a:t>
            </a:r>
            <a:endParaRPr sz="1333">
              <a:solidFill>
                <a:srgbClr val="434343"/>
              </a:solidFill>
              <a:latin typeface="Roboto"/>
              <a:ea typeface="Roboto"/>
              <a:cs typeface="Roboto"/>
              <a:sym typeface="Roboto"/>
            </a:endParaRPr>
          </a:p>
          <a:p>
            <a:pPr algn="ctr">
              <a:buClr>
                <a:schemeClr val="dk1"/>
              </a:buClr>
              <a:buSzPts val="1100"/>
            </a:pPr>
            <a:r>
              <a:rPr lang="en" sz="1333">
                <a:solidFill>
                  <a:srgbClr val="434343"/>
                </a:solidFill>
                <a:latin typeface="Roboto"/>
                <a:ea typeface="Roboto"/>
                <a:cs typeface="Roboto"/>
                <a:sym typeface="Roboto"/>
              </a:rPr>
              <a:t>Viz Recruit</a:t>
            </a:r>
            <a:endParaRPr sz="1333">
              <a:solidFill>
                <a:srgbClr val="434343"/>
              </a:solidFill>
              <a:latin typeface="Roboto"/>
              <a:ea typeface="Roboto"/>
              <a:cs typeface="Roboto"/>
              <a:sym typeface="Roboto"/>
            </a:endParaRPr>
          </a:p>
          <a:p>
            <a:pPr algn="ctr">
              <a:buClr>
                <a:schemeClr val="dk1"/>
              </a:buClr>
              <a:buSzPts val="1100"/>
            </a:pPr>
            <a:endParaRPr sz="1733" b="1">
              <a:solidFill>
                <a:srgbClr val="317BE0"/>
              </a:solidFill>
              <a:latin typeface="Roboto"/>
              <a:ea typeface="Roboto"/>
              <a:cs typeface="Roboto"/>
              <a:sym typeface="Roboto"/>
            </a:endParaRPr>
          </a:p>
        </p:txBody>
      </p:sp>
      <p:sp>
        <p:nvSpPr>
          <p:cNvPr id="1354" name="Google Shape;1354;p228"/>
          <p:cNvSpPr txBox="1"/>
          <p:nvPr/>
        </p:nvSpPr>
        <p:spPr>
          <a:xfrm>
            <a:off x="2752167" y="2689500"/>
            <a:ext cx="3307600" cy="1084000"/>
          </a:xfrm>
          <a:prstGeom prst="rect">
            <a:avLst/>
          </a:prstGeom>
          <a:noFill/>
          <a:ln>
            <a:noFill/>
          </a:ln>
        </p:spPr>
        <p:txBody>
          <a:bodyPr spcFirstLastPara="1" wrap="square" lIns="121900" tIns="121900" rIns="121900" bIns="121900" anchor="t" anchorCtr="0">
            <a:noAutofit/>
          </a:bodyPr>
          <a:lstStyle/>
          <a:p>
            <a:pPr algn="ctr"/>
            <a:r>
              <a:rPr lang="en" sz="1733" b="1">
                <a:solidFill>
                  <a:srgbClr val="317BE0"/>
                </a:solidFill>
                <a:latin typeface="Roboto"/>
                <a:ea typeface="Roboto"/>
                <a:cs typeface="Roboto"/>
                <a:sym typeface="Roboto"/>
              </a:rPr>
              <a:t>Selena McHone, </a:t>
            </a:r>
            <a:r>
              <a:rPr lang="en" sz="1467" b="1">
                <a:solidFill>
                  <a:srgbClr val="317BE0"/>
                </a:solidFill>
                <a:latin typeface="Roboto"/>
                <a:ea typeface="Roboto"/>
                <a:cs typeface="Roboto"/>
                <a:sym typeface="Roboto"/>
              </a:rPr>
              <a:t>CCRP, RT, MHA</a:t>
            </a:r>
            <a:endParaRPr sz="1467" b="1">
              <a:solidFill>
                <a:srgbClr val="317BE0"/>
              </a:solidFill>
              <a:latin typeface="Roboto"/>
              <a:ea typeface="Roboto"/>
              <a:cs typeface="Roboto"/>
              <a:sym typeface="Roboto"/>
            </a:endParaRPr>
          </a:p>
          <a:p>
            <a:pPr algn="ctr"/>
            <a:r>
              <a:rPr lang="en" sz="1333">
                <a:solidFill>
                  <a:srgbClr val="434343"/>
                </a:solidFill>
                <a:latin typeface="Roboto"/>
                <a:ea typeface="Roboto"/>
                <a:cs typeface="Roboto"/>
                <a:sym typeface="Roboto"/>
              </a:rPr>
              <a:t>Sr. Clinical Specialist</a:t>
            </a:r>
            <a:endParaRPr sz="1333">
              <a:solidFill>
                <a:srgbClr val="434343"/>
              </a:solidFill>
              <a:latin typeface="Roboto"/>
              <a:ea typeface="Roboto"/>
              <a:cs typeface="Roboto"/>
              <a:sym typeface="Roboto"/>
            </a:endParaRPr>
          </a:p>
          <a:p>
            <a:pPr algn="ctr"/>
            <a:r>
              <a:rPr lang="en" sz="1333">
                <a:solidFill>
                  <a:srgbClr val="434343"/>
                </a:solidFill>
                <a:latin typeface="Roboto"/>
                <a:ea typeface="Roboto"/>
                <a:cs typeface="Roboto"/>
                <a:sym typeface="Roboto"/>
              </a:rPr>
              <a:t>Chess Program Lead</a:t>
            </a:r>
            <a:endParaRPr sz="1333">
              <a:solidFill>
                <a:srgbClr val="434343"/>
              </a:solidFill>
              <a:latin typeface="Roboto"/>
              <a:ea typeface="Roboto"/>
              <a:cs typeface="Roboto"/>
              <a:sym typeface="Roboto"/>
            </a:endParaRPr>
          </a:p>
          <a:p>
            <a:pPr algn="ctr">
              <a:buClr>
                <a:schemeClr val="dk1"/>
              </a:buClr>
              <a:buSzPts val="1100"/>
            </a:pPr>
            <a:endParaRPr sz="1333" i="1">
              <a:solidFill>
                <a:srgbClr val="434343"/>
              </a:solidFill>
              <a:latin typeface="Roboto"/>
              <a:ea typeface="Roboto"/>
              <a:cs typeface="Roboto"/>
              <a:sym typeface="Roboto"/>
            </a:endParaRPr>
          </a:p>
        </p:txBody>
      </p:sp>
      <p:pic>
        <p:nvPicPr>
          <p:cNvPr id="1355" name="Google Shape;1355;p228"/>
          <p:cNvPicPr preferRelativeResize="0"/>
          <p:nvPr/>
        </p:nvPicPr>
        <p:blipFill rotWithShape="1">
          <a:blip>
            <a:alphaModFix/>
          </a:blip>
          <a:srcRect/>
          <a:stretch/>
        </p:blipFill>
        <p:spPr>
          <a:xfrm>
            <a:off x="3481835" y="4003635"/>
            <a:ext cx="1377600" cy="1377600"/>
          </a:xfrm>
          <a:prstGeom prst="ellipse">
            <a:avLst/>
          </a:prstGeom>
          <a:noFill/>
          <a:ln w="38100" cap="flat" cmpd="sng">
            <a:solidFill>
              <a:schemeClr val="accent2"/>
            </a:solidFill>
            <a:prstDash val="solid"/>
            <a:round/>
            <a:headEnd type="none" w="sm" len="sm"/>
            <a:tailEnd type="none" w="sm" len="sm"/>
          </a:ln>
        </p:spPr>
      </p:pic>
      <p:pic>
        <p:nvPicPr>
          <p:cNvPr id="1356" name="Google Shape;1356;p228"/>
          <p:cNvPicPr preferRelativeResize="0"/>
          <p:nvPr/>
        </p:nvPicPr>
        <p:blipFill rotWithShape="1">
          <a:blip>
            <a:alphaModFix/>
          </a:blip>
          <a:srcRect/>
          <a:stretch/>
        </p:blipFill>
        <p:spPr>
          <a:xfrm>
            <a:off x="3481835" y="1260435"/>
            <a:ext cx="1377600" cy="1377600"/>
          </a:xfrm>
          <a:prstGeom prst="ellipse">
            <a:avLst/>
          </a:prstGeom>
          <a:noFill/>
          <a:ln w="38100" cap="flat" cmpd="sng">
            <a:solidFill>
              <a:schemeClr val="accent2"/>
            </a:solidFill>
            <a:prstDash val="solid"/>
            <a:round/>
            <a:headEnd type="none" w="sm" len="sm"/>
            <a:tailEnd type="none" w="sm" len="sm"/>
          </a:ln>
        </p:spPr>
      </p:pic>
      <p:pic>
        <p:nvPicPr>
          <p:cNvPr id="1357" name="Google Shape;1357;p228"/>
          <p:cNvPicPr preferRelativeResize="0"/>
          <p:nvPr/>
        </p:nvPicPr>
        <p:blipFill rotWithShape="1">
          <a:blip>
            <a:alphaModFix/>
          </a:blip>
          <a:srcRect t="219" b="228"/>
          <a:stretch/>
        </p:blipFill>
        <p:spPr>
          <a:xfrm>
            <a:off x="6326635" y="4003635"/>
            <a:ext cx="1377600" cy="1377600"/>
          </a:xfrm>
          <a:prstGeom prst="ellipse">
            <a:avLst/>
          </a:prstGeom>
          <a:noFill/>
          <a:ln w="38100" cap="flat" cmpd="sng">
            <a:solidFill>
              <a:schemeClr val="accent2"/>
            </a:solidFill>
            <a:prstDash val="solid"/>
            <a:round/>
            <a:headEnd type="none" w="sm" len="sm"/>
            <a:tailEnd type="none" w="sm" len="sm"/>
          </a:ln>
        </p:spPr>
      </p:pic>
      <p:sp>
        <p:nvSpPr>
          <p:cNvPr id="1358" name="Google Shape;1358;p228"/>
          <p:cNvSpPr txBox="1"/>
          <p:nvPr/>
        </p:nvSpPr>
        <p:spPr>
          <a:xfrm>
            <a:off x="5776192" y="2686375"/>
            <a:ext cx="2583200" cy="842400"/>
          </a:xfrm>
          <a:prstGeom prst="rect">
            <a:avLst/>
          </a:prstGeom>
          <a:noFill/>
          <a:ln>
            <a:noFill/>
          </a:ln>
        </p:spPr>
        <p:txBody>
          <a:bodyPr spcFirstLastPara="1" wrap="square" lIns="121900" tIns="121900" rIns="121900" bIns="121900" anchor="t" anchorCtr="0">
            <a:noAutofit/>
          </a:bodyPr>
          <a:lstStyle/>
          <a:p>
            <a:pPr algn="ctr">
              <a:buClr>
                <a:schemeClr val="dk1"/>
              </a:buClr>
              <a:buSzPts val="1100"/>
            </a:pPr>
            <a:r>
              <a:rPr lang="en" sz="1733" b="1">
                <a:solidFill>
                  <a:schemeClr val="accent1"/>
                </a:solidFill>
                <a:latin typeface="Roboto"/>
                <a:ea typeface="Roboto"/>
                <a:cs typeface="Roboto"/>
                <a:sym typeface="Roboto"/>
              </a:rPr>
              <a:t>Evens Blanc, </a:t>
            </a:r>
            <a:r>
              <a:rPr lang="en" sz="1467" b="1">
                <a:solidFill>
                  <a:schemeClr val="accent1"/>
                </a:solidFill>
                <a:latin typeface="Roboto"/>
                <a:ea typeface="Roboto"/>
                <a:cs typeface="Roboto"/>
                <a:sym typeface="Roboto"/>
              </a:rPr>
              <a:t>MBA</a:t>
            </a:r>
            <a:endParaRPr sz="1467" b="1">
              <a:solidFill>
                <a:schemeClr val="accent1"/>
              </a:solidFill>
              <a:latin typeface="Roboto"/>
              <a:ea typeface="Roboto"/>
              <a:cs typeface="Roboto"/>
              <a:sym typeface="Roboto"/>
            </a:endParaRPr>
          </a:p>
          <a:p>
            <a:pPr algn="ctr">
              <a:buClr>
                <a:schemeClr val="dk1"/>
              </a:buClr>
              <a:buSzPts val="1100"/>
            </a:pPr>
            <a:r>
              <a:rPr lang="en" sz="1333">
                <a:solidFill>
                  <a:srgbClr val="434343"/>
                </a:solidFill>
                <a:latin typeface="Roboto"/>
                <a:ea typeface="Roboto"/>
                <a:cs typeface="Roboto"/>
                <a:sym typeface="Roboto"/>
              </a:rPr>
              <a:t>Clinical Research Manager</a:t>
            </a:r>
            <a:endParaRPr sz="1333">
              <a:solidFill>
                <a:srgbClr val="434343"/>
              </a:solidFill>
              <a:latin typeface="Roboto"/>
              <a:ea typeface="Roboto"/>
              <a:cs typeface="Roboto"/>
              <a:sym typeface="Roboto"/>
            </a:endParaRPr>
          </a:p>
          <a:p>
            <a:pPr algn="ctr">
              <a:buClr>
                <a:schemeClr val="dk1"/>
              </a:buClr>
              <a:buSzPts val="1100"/>
            </a:pPr>
            <a:r>
              <a:rPr lang="en" sz="1333">
                <a:solidFill>
                  <a:srgbClr val="434343"/>
                </a:solidFill>
                <a:latin typeface="Roboto"/>
                <a:ea typeface="Roboto"/>
                <a:cs typeface="Roboto"/>
                <a:sym typeface="Roboto"/>
              </a:rPr>
              <a:t>Chess Operations Lead</a:t>
            </a:r>
            <a:endParaRPr sz="1333">
              <a:solidFill>
                <a:srgbClr val="434343"/>
              </a:solidFill>
              <a:latin typeface="Roboto"/>
              <a:ea typeface="Roboto"/>
              <a:cs typeface="Roboto"/>
              <a:sym typeface="Roboto"/>
            </a:endParaRPr>
          </a:p>
          <a:p>
            <a:pPr algn="ctr">
              <a:buClr>
                <a:schemeClr val="dk1"/>
              </a:buClr>
              <a:buSzPts val="1100"/>
            </a:pPr>
            <a:endParaRPr sz="1733" b="1">
              <a:solidFill>
                <a:srgbClr val="317BE0"/>
              </a:solidFill>
              <a:latin typeface="Roboto"/>
              <a:ea typeface="Roboto"/>
              <a:cs typeface="Roboto"/>
              <a:sym typeface="Roboto"/>
            </a:endParaRPr>
          </a:p>
        </p:txBody>
      </p:sp>
      <p:pic>
        <p:nvPicPr>
          <p:cNvPr id="1359" name="Google Shape;1359;p228"/>
          <p:cNvPicPr preferRelativeResize="0"/>
          <p:nvPr/>
        </p:nvPicPr>
        <p:blipFill rotWithShape="1">
          <a:blip>
            <a:alphaModFix/>
          </a:blip>
          <a:srcRect/>
          <a:stretch/>
        </p:blipFill>
        <p:spPr>
          <a:xfrm>
            <a:off x="6428235" y="1260435"/>
            <a:ext cx="1377600" cy="1377600"/>
          </a:xfrm>
          <a:prstGeom prst="ellipse">
            <a:avLst/>
          </a:prstGeom>
          <a:noFill/>
          <a:ln w="38100" cap="flat" cmpd="sng">
            <a:solidFill>
              <a:schemeClr val="accent2"/>
            </a:solidFill>
            <a:prstDash val="solid"/>
            <a:round/>
            <a:headEnd type="none" w="sm" len="sm"/>
            <a:tailEnd type="none" w="sm" len="sm"/>
          </a:ln>
        </p:spPr>
      </p:pic>
    </p:spTree>
    <p:extLst>
      <p:ext uri="{BB962C8B-B14F-4D97-AF65-F5344CB8AC3E}">
        <p14:creationId xmlns:p14="http://schemas.microsoft.com/office/powerpoint/2010/main" val="19587426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Shape 1363"/>
        <p:cNvGrpSpPr/>
        <p:nvPr/>
      </p:nvGrpSpPr>
      <p:grpSpPr>
        <a:xfrm>
          <a:off x="0" y="0"/>
          <a:ext cx="0" cy="0"/>
          <a:chOff x="0" y="0"/>
          <a:chExt cx="0" cy="0"/>
        </a:xfrm>
      </p:grpSpPr>
      <p:sp>
        <p:nvSpPr>
          <p:cNvPr id="1364" name="Google Shape;1364;p229"/>
          <p:cNvSpPr txBox="1">
            <a:spLocks noGrp="1"/>
          </p:cNvSpPr>
          <p:nvPr>
            <p:ph type="title"/>
          </p:nvPr>
        </p:nvSpPr>
        <p:spPr>
          <a:xfrm>
            <a:off x="475488" y="429769"/>
            <a:ext cx="10451600" cy="646290"/>
          </a:xfrm>
          <a:prstGeom prst="rect">
            <a:avLst/>
          </a:prstGeom>
        </p:spPr>
        <p:txBody>
          <a:bodyPr spcFirstLastPara="1" vert="horz" wrap="square" lIns="91433" tIns="45700" rIns="91433" bIns="45700" rtlCol="0" anchor="t" anchorCtr="0">
            <a:spAutoFit/>
          </a:bodyPr>
          <a:lstStyle/>
          <a:p>
            <a:r>
              <a:rPr lang="en">
                <a:solidFill>
                  <a:srgbClr val="185BB9"/>
                </a:solidFill>
                <a:latin typeface="Roboto Light"/>
                <a:ea typeface="Roboto Light"/>
                <a:cs typeface="Roboto Light"/>
                <a:sym typeface="Roboto Light"/>
              </a:rPr>
              <a:t>Investigator Meeting Agenda</a:t>
            </a:r>
            <a:endParaRPr>
              <a:solidFill>
                <a:srgbClr val="185BB9"/>
              </a:solidFill>
              <a:latin typeface="Roboto Light"/>
              <a:ea typeface="Roboto Light"/>
              <a:cs typeface="Roboto Light"/>
              <a:sym typeface="Roboto Light"/>
            </a:endParaRPr>
          </a:p>
        </p:txBody>
      </p:sp>
      <p:sp>
        <p:nvSpPr>
          <p:cNvPr id="1365" name="Google Shape;1365;p229"/>
          <p:cNvSpPr txBox="1"/>
          <p:nvPr/>
        </p:nvSpPr>
        <p:spPr>
          <a:xfrm>
            <a:off x="3575967" y="1751468"/>
            <a:ext cx="8342000" cy="3170315"/>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 sz="2667">
                <a:solidFill>
                  <a:srgbClr val="185BB9"/>
                </a:solidFill>
                <a:latin typeface="Roboto Light"/>
                <a:ea typeface="Roboto Light"/>
                <a:cs typeface="Roboto Light"/>
                <a:sym typeface="Roboto Light"/>
              </a:rPr>
              <a:t>Overview</a:t>
            </a:r>
            <a:endParaRPr sz="2667">
              <a:solidFill>
                <a:srgbClr val="185BB9"/>
              </a:solidFill>
              <a:latin typeface="Roboto Light"/>
              <a:ea typeface="Roboto Light"/>
              <a:cs typeface="Roboto Light"/>
              <a:sym typeface="Roboto Light"/>
            </a:endParaRPr>
          </a:p>
          <a:p>
            <a:pPr>
              <a:spcBef>
                <a:spcPts val="2533"/>
              </a:spcBef>
              <a:buClr>
                <a:schemeClr val="dk1"/>
              </a:buClr>
              <a:buSzPts val="1100"/>
            </a:pPr>
            <a:r>
              <a:rPr lang="en" sz="2667">
                <a:solidFill>
                  <a:srgbClr val="185BB9"/>
                </a:solidFill>
                <a:latin typeface="Roboto Light"/>
                <a:ea typeface="Roboto Light"/>
                <a:cs typeface="Roboto Light"/>
                <a:sym typeface="Roboto Light"/>
              </a:rPr>
              <a:t>Viz RECRUIT Workflow for CHESS</a:t>
            </a:r>
            <a:endParaRPr sz="2667">
              <a:solidFill>
                <a:srgbClr val="185BB9"/>
              </a:solidFill>
              <a:latin typeface="Roboto Light"/>
              <a:ea typeface="Roboto Light"/>
              <a:cs typeface="Roboto Light"/>
              <a:sym typeface="Roboto Light"/>
            </a:endParaRPr>
          </a:p>
          <a:p>
            <a:pPr>
              <a:spcBef>
                <a:spcPts val="2533"/>
              </a:spcBef>
              <a:buClr>
                <a:schemeClr val="dk1"/>
              </a:buClr>
              <a:buSzPts val="1100"/>
            </a:pPr>
            <a:r>
              <a:rPr lang="en" sz="2667">
                <a:solidFill>
                  <a:srgbClr val="185BB9"/>
                </a:solidFill>
                <a:latin typeface="Roboto Light"/>
                <a:ea typeface="Roboto Light"/>
                <a:cs typeface="Roboto Light"/>
                <a:sym typeface="Roboto Light"/>
              </a:rPr>
              <a:t>User Processes by Role</a:t>
            </a:r>
            <a:endParaRPr sz="2667">
              <a:solidFill>
                <a:srgbClr val="185BB9"/>
              </a:solidFill>
              <a:latin typeface="Roboto Light"/>
              <a:ea typeface="Roboto Light"/>
              <a:cs typeface="Roboto Light"/>
              <a:sym typeface="Roboto Light"/>
            </a:endParaRPr>
          </a:p>
          <a:p>
            <a:pPr>
              <a:spcBef>
                <a:spcPts val="2533"/>
              </a:spcBef>
              <a:spcAft>
                <a:spcPts val="2533"/>
              </a:spcAft>
              <a:buClr>
                <a:schemeClr val="dk1"/>
              </a:buClr>
              <a:buSzPts val="1100"/>
            </a:pPr>
            <a:r>
              <a:rPr lang="en" sz="2667">
                <a:solidFill>
                  <a:srgbClr val="185BB9"/>
                </a:solidFill>
                <a:latin typeface="Roboto Light"/>
                <a:ea typeface="Roboto Light"/>
                <a:cs typeface="Roboto Light"/>
                <a:sym typeface="Roboto Light"/>
              </a:rPr>
              <a:t>Q&amp;A</a:t>
            </a:r>
            <a:endParaRPr sz="2667">
              <a:solidFill>
                <a:srgbClr val="185BB9"/>
              </a:solidFill>
              <a:latin typeface="Roboto Light"/>
              <a:ea typeface="Roboto Light"/>
              <a:cs typeface="Roboto Light"/>
              <a:sym typeface="Roboto Light"/>
            </a:endParaRPr>
          </a:p>
        </p:txBody>
      </p:sp>
      <p:cxnSp>
        <p:nvCxnSpPr>
          <p:cNvPr id="1366" name="Google Shape;1366;p229"/>
          <p:cNvCxnSpPr/>
          <p:nvPr/>
        </p:nvCxnSpPr>
        <p:spPr>
          <a:xfrm flipH="1">
            <a:off x="3461167" y="1402067"/>
            <a:ext cx="10000" cy="3709600"/>
          </a:xfrm>
          <a:prstGeom prst="straightConnector1">
            <a:avLst/>
          </a:prstGeom>
          <a:noFill/>
          <a:ln w="28575" cap="flat" cmpd="sng">
            <a:solidFill>
              <a:srgbClr val="ECDE00"/>
            </a:solidFill>
            <a:prstDash val="solid"/>
            <a:round/>
            <a:headEnd type="none" w="med" len="med"/>
            <a:tailEnd type="none" w="med" len="med"/>
          </a:ln>
        </p:spPr>
      </p:cxnSp>
    </p:spTree>
    <p:extLst>
      <p:ext uri="{BB962C8B-B14F-4D97-AF65-F5344CB8AC3E}">
        <p14:creationId xmlns:p14="http://schemas.microsoft.com/office/powerpoint/2010/main" val="425878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2A60-ACF9-8B01-05A5-C3D8B7DCBC9A}"/>
              </a:ext>
            </a:extLst>
          </p:cNvPr>
          <p:cNvSpPr>
            <a:spLocks noGrp="1"/>
          </p:cNvSpPr>
          <p:nvPr>
            <p:ph type="title"/>
          </p:nvPr>
        </p:nvSpPr>
        <p:spPr>
          <a:xfrm>
            <a:off x="601508" y="533400"/>
            <a:ext cx="10972800" cy="990600"/>
          </a:xfrm>
        </p:spPr>
        <p:txBody>
          <a:bodyPr anchor="ctr">
            <a:normAutofit/>
          </a:bodyPr>
          <a:lstStyle/>
          <a:p>
            <a:pPr>
              <a:lnSpc>
                <a:spcPct val="90000"/>
              </a:lnSpc>
            </a:pPr>
            <a:r>
              <a:rPr lang="en-US" sz="3100" dirty="0"/>
              <a:t>INCLUSION CRITERIA</a:t>
            </a:r>
            <a:br>
              <a:rPr lang="en-US" sz="3100" dirty="0"/>
            </a:br>
            <a:endParaRPr lang="en-US" sz="3100" dirty="0"/>
          </a:p>
        </p:txBody>
      </p:sp>
      <p:sp>
        <p:nvSpPr>
          <p:cNvPr id="4" name="Content Placeholder 3">
            <a:extLst>
              <a:ext uri="{FF2B5EF4-FFF2-40B4-BE49-F238E27FC236}">
                <a16:creationId xmlns:a16="http://schemas.microsoft.com/office/drawing/2014/main" id="{4669ECFB-E66C-B9CA-29DE-26D7E73385E1}"/>
              </a:ext>
            </a:extLst>
          </p:cNvPr>
          <p:cNvSpPr>
            <a:spLocks noGrp="1"/>
          </p:cNvSpPr>
          <p:nvPr>
            <p:ph idx="1"/>
          </p:nvPr>
        </p:nvSpPr>
        <p:spPr>
          <a:xfrm>
            <a:off x="429768" y="1554480"/>
            <a:ext cx="10972800" cy="4876800"/>
          </a:xfrm>
        </p:spPr>
        <p:txBody>
          <a:bodyPr>
            <a:normAutofit/>
          </a:bodyPr>
          <a:lstStyle/>
          <a:p>
            <a:pPr marL="342900" marR="0" lvl="0" indent="-342900">
              <a:lnSpc>
                <a:spcPct val="90000"/>
              </a:lnSpc>
              <a:spcBef>
                <a:spcPts val="0"/>
              </a:spcBef>
              <a:spcAft>
                <a:spcPts val="600"/>
              </a:spcAft>
              <a:buFont typeface="+mj-lt"/>
              <a:buAutoNum type="arabicPeriod"/>
            </a:pPr>
            <a:r>
              <a:rPr lang="en-US" dirty="0">
                <a:effectLst/>
              </a:rPr>
              <a:t>Age 40-90 years inclusively.</a:t>
            </a:r>
          </a:p>
          <a:p>
            <a:pPr marL="342900" marR="0" lvl="0" indent="-342900">
              <a:lnSpc>
                <a:spcPct val="90000"/>
              </a:lnSpc>
              <a:spcBef>
                <a:spcPts val="0"/>
              </a:spcBef>
              <a:spcAft>
                <a:spcPts val="600"/>
              </a:spcAft>
              <a:buFont typeface="+mj-lt"/>
              <a:buAutoNum type="arabicPeriod"/>
            </a:pPr>
            <a:r>
              <a:rPr lang="en-US" dirty="0">
                <a:effectLst/>
              </a:rPr>
              <a:t>Per CT of the head, (one of the following):</a:t>
            </a:r>
          </a:p>
          <a:p>
            <a:pPr marL="800100" marR="0" lvl="1" indent="-342900">
              <a:lnSpc>
                <a:spcPct val="90000"/>
              </a:lnSpc>
              <a:spcBef>
                <a:spcPts val="0"/>
              </a:spcBef>
              <a:spcAft>
                <a:spcPts val="600"/>
              </a:spcAft>
              <a:buFont typeface="+mj-lt"/>
              <a:buAutoNum type="alphaLcParenR"/>
              <a:tabLst>
                <a:tab pos="914400" algn="l"/>
              </a:tabLst>
            </a:pPr>
            <a:r>
              <a:rPr lang="en-US" sz="2400" dirty="0">
                <a:effectLst/>
              </a:rPr>
              <a:t>Unilateral convexity CSDH measuring at least 10 mm in thickness OR</a:t>
            </a:r>
          </a:p>
          <a:p>
            <a:pPr marL="800100" marR="0" lvl="1" indent="-342900">
              <a:lnSpc>
                <a:spcPct val="90000"/>
              </a:lnSpc>
              <a:spcBef>
                <a:spcPts val="0"/>
              </a:spcBef>
              <a:spcAft>
                <a:spcPts val="600"/>
              </a:spcAft>
              <a:buFont typeface="+mj-lt"/>
              <a:buAutoNum type="alphaLcParenR"/>
              <a:tabLst>
                <a:tab pos="914400" algn="l"/>
              </a:tabLst>
            </a:pPr>
            <a:r>
              <a:rPr lang="en-US" sz="2400" dirty="0">
                <a:effectLst/>
              </a:rPr>
              <a:t>Bilateral CSDH if only one side is considered for treatment and the contralateral side is asymptomatic and &lt; 5 mm in thickness.</a:t>
            </a:r>
          </a:p>
          <a:p>
            <a:pPr marL="342900" marR="0" lvl="0" indent="-342900">
              <a:lnSpc>
                <a:spcPct val="90000"/>
              </a:lnSpc>
              <a:spcBef>
                <a:spcPts val="0"/>
              </a:spcBef>
              <a:spcAft>
                <a:spcPts val="600"/>
              </a:spcAft>
              <a:buFont typeface="+mj-lt"/>
              <a:buAutoNum type="arabicPeriod"/>
              <a:tabLst>
                <a:tab pos="457200" algn="l"/>
              </a:tabLst>
            </a:pPr>
            <a:r>
              <a:rPr lang="en-US" dirty="0">
                <a:effectLst/>
              </a:rPr>
              <a:t>CSDH at least 2/3 </a:t>
            </a:r>
            <a:r>
              <a:rPr lang="en-US" dirty="0" err="1">
                <a:effectLst/>
              </a:rPr>
              <a:t>isodense</a:t>
            </a:r>
            <a:r>
              <a:rPr lang="en-US" dirty="0">
                <a:effectLst/>
              </a:rPr>
              <a:t> or hypodense, verified on axial CT slice used to measure the thickness of the qualifying CSDH.</a:t>
            </a:r>
          </a:p>
          <a:p>
            <a:pPr marL="342900" marR="0" lvl="0" indent="-342900">
              <a:lnSpc>
                <a:spcPct val="90000"/>
              </a:lnSpc>
              <a:spcBef>
                <a:spcPts val="0"/>
              </a:spcBef>
              <a:spcAft>
                <a:spcPts val="600"/>
              </a:spcAft>
              <a:buFont typeface="+mj-lt"/>
              <a:buAutoNum type="arabicPeriod"/>
              <a:tabLst>
                <a:tab pos="457200" algn="l"/>
              </a:tabLst>
            </a:pPr>
            <a:r>
              <a:rPr lang="en-US" dirty="0">
                <a:effectLst/>
              </a:rPr>
              <a:t>Qualifying baseline head CT performed within the 7 days prior to randomization.</a:t>
            </a:r>
          </a:p>
          <a:p>
            <a:pPr marL="342900" marR="0" lvl="0" indent="-342900">
              <a:lnSpc>
                <a:spcPct val="90000"/>
              </a:lnSpc>
              <a:spcBef>
                <a:spcPts val="0"/>
              </a:spcBef>
              <a:spcAft>
                <a:spcPts val="600"/>
              </a:spcAft>
              <a:buFont typeface="+mj-lt"/>
              <a:buAutoNum type="arabicPeriod"/>
            </a:pPr>
            <a:r>
              <a:rPr lang="en-US" dirty="0">
                <a:effectLst/>
              </a:rPr>
              <a:t>Able to undergo assigned treatment within 48 hours after randomization.</a:t>
            </a:r>
          </a:p>
          <a:p>
            <a:pPr marL="342900" marR="0" lvl="0" indent="-342900">
              <a:lnSpc>
                <a:spcPct val="90000"/>
              </a:lnSpc>
              <a:spcBef>
                <a:spcPts val="0"/>
              </a:spcBef>
              <a:spcAft>
                <a:spcPts val="600"/>
              </a:spcAft>
              <a:buFont typeface="+mj-lt"/>
              <a:buAutoNum type="arabicPeriod"/>
            </a:pPr>
            <a:r>
              <a:rPr lang="en-US" dirty="0">
                <a:effectLst/>
              </a:rPr>
              <a:t>Patient or legally authorized representative agrees to be randomized, and provides written informed consent and Health Insurance Portability and Accountability Act (HIPAA) authorization.</a:t>
            </a:r>
          </a:p>
        </p:txBody>
      </p:sp>
    </p:spTree>
    <p:extLst>
      <p:ext uri="{BB962C8B-B14F-4D97-AF65-F5344CB8AC3E}">
        <p14:creationId xmlns:p14="http://schemas.microsoft.com/office/powerpoint/2010/main" val="1403923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Shape 1370"/>
        <p:cNvGrpSpPr/>
        <p:nvPr/>
      </p:nvGrpSpPr>
      <p:grpSpPr>
        <a:xfrm>
          <a:off x="0" y="0"/>
          <a:ext cx="0" cy="0"/>
          <a:chOff x="0" y="0"/>
          <a:chExt cx="0" cy="0"/>
        </a:xfrm>
      </p:grpSpPr>
      <p:sp>
        <p:nvSpPr>
          <p:cNvPr id="1371" name="Google Shape;1371;p230"/>
          <p:cNvSpPr txBox="1">
            <a:spLocks noGrp="1"/>
          </p:cNvSpPr>
          <p:nvPr>
            <p:ph type="title"/>
          </p:nvPr>
        </p:nvSpPr>
        <p:spPr>
          <a:xfrm>
            <a:off x="475488" y="429769"/>
            <a:ext cx="10451600" cy="646290"/>
          </a:xfrm>
          <a:prstGeom prst="rect">
            <a:avLst/>
          </a:prstGeom>
          <a:noFill/>
          <a:ln>
            <a:noFill/>
          </a:ln>
        </p:spPr>
        <p:txBody>
          <a:bodyPr spcFirstLastPara="1" vert="horz" wrap="square" lIns="91433" tIns="45700" rIns="91433" bIns="45700" rtlCol="0" anchor="t" anchorCtr="0">
            <a:spAutoFit/>
          </a:bodyPr>
          <a:lstStyle/>
          <a:p>
            <a:pPr>
              <a:buSzPts val="1100"/>
            </a:pPr>
            <a:r>
              <a:rPr lang="en">
                <a:solidFill>
                  <a:srgbClr val="0B428E"/>
                </a:solidFill>
              </a:rPr>
              <a:t>Viz RECRUIT SDH Research</a:t>
            </a:r>
            <a:endParaRPr>
              <a:solidFill>
                <a:srgbClr val="0B428E"/>
              </a:solidFill>
            </a:endParaRPr>
          </a:p>
        </p:txBody>
      </p:sp>
      <p:sp>
        <p:nvSpPr>
          <p:cNvPr id="1372" name="Google Shape;1372;p230"/>
          <p:cNvSpPr txBox="1">
            <a:spLocks noGrp="1"/>
          </p:cNvSpPr>
          <p:nvPr>
            <p:ph type="sldNum" idx="12"/>
          </p:nvPr>
        </p:nvSpPr>
        <p:spPr>
          <a:xfrm>
            <a:off x="11521440" y="6473952"/>
            <a:ext cx="420800" cy="164400"/>
          </a:xfrm>
          <a:prstGeom prst="rect">
            <a:avLst/>
          </a:prstGeom>
          <a:noFill/>
          <a:ln>
            <a:noFill/>
          </a:ln>
        </p:spPr>
        <p:txBody>
          <a:bodyPr spcFirstLastPara="1" wrap="square" lIns="73167" tIns="36567" rIns="73167" bIns="36567" anchor="ctr" anchorCtr="0">
            <a:noAutofit/>
          </a:bodyPr>
          <a:lstStyle/>
          <a:p>
            <a:fld id="{00000000-1234-1234-1234-123412341234}" type="slidenum">
              <a:rPr lang="en"/>
              <a:pPr/>
              <a:t>90</a:t>
            </a:fld>
            <a:endParaRPr/>
          </a:p>
        </p:txBody>
      </p:sp>
      <p:sp>
        <p:nvSpPr>
          <p:cNvPr id="1373" name="Google Shape;1373;p230"/>
          <p:cNvSpPr/>
          <p:nvPr/>
        </p:nvSpPr>
        <p:spPr>
          <a:xfrm>
            <a:off x="351725" y="1848625"/>
            <a:ext cx="2668400" cy="4229600"/>
          </a:xfrm>
          <a:prstGeom prst="roundRect">
            <a:avLst>
              <a:gd name="adj" fmla="val 9818"/>
            </a:avLst>
          </a:prstGeom>
          <a:solidFill>
            <a:schemeClr val="lt1"/>
          </a:solidFill>
          <a:ln w="38100" cap="flat" cmpd="sng">
            <a:solidFill>
              <a:srgbClr val="F4B961"/>
            </a:solidFill>
            <a:prstDash val="solid"/>
            <a:round/>
            <a:headEnd type="none" w="sm" len="sm"/>
            <a:tailEnd type="none" w="sm" len="sm"/>
          </a:ln>
        </p:spPr>
        <p:txBody>
          <a:bodyPr spcFirstLastPara="1" wrap="square" lIns="91433" tIns="91433" rIns="91433" bIns="91433" anchor="ctr" anchorCtr="0">
            <a:noAutofit/>
          </a:bodyPr>
          <a:lstStyle/>
          <a:p>
            <a:pPr>
              <a:buClr>
                <a:srgbClr val="000000"/>
              </a:buClr>
              <a:buSzPts val="1100"/>
            </a:pPr>
            <a:endParaRPr sz="1467">
              <a:solidFill>
                <a:srgbClr val="000000"/>
              </a:solidFill>
              <a:latin typeface="Arial"/>
              <a:ea typeface="Arial"/>
              <a:cs typeface="Arial"/>
              <a:sym typeface="Arial"/>
            </a:endParaRPr>
          </a:p>
        </p:txBody>
      </p:sp>
      <p:sp>
        <p:nvSpPr>
          <p:cNvPr id="1374" name="Google Shape;1374;p230"/>
          <p:cNvSpPr/>
          <p:nvPr/>
        </p:nvSpPr>
        <p:spPr>
          <a:xfrm>
            <a:off x="3279584" y="1848625"/>
            <a:ext cx="2668400" cy="4229600"/>
          </a:xfrm>
          <a:prstGeom prst="roundRect">
            <a:avLst>
              <a:gd name="adj" fmla="val 9818"/>
            </a:avLst>
          </a:prstGeom>
          <a:solidFill>
            <a:schemeClr val="lt1"/>
          </a:solidFill>
          <a:ln w="38100" cap="flat" cmpd="sng">
            <a:solidFill>
              <a:srgbClr val="F4B961"/>
            </a:solidFill>
            <a:prstDash val="solid"/>
            <a:round/>
            <a:headEnd type="none" w="sm" len="sm"/>
            <a:tailEnd type="none" w="sm" len="sm"/>
          </a:ln>
        </p:spPr>
        <p:txBody>
          <a:bodyPr spcFirstLastPara="1" wrap="square" lIns="91433" tIns="91433" rIns="91433" bIns="91433" anchor="ctr" anchorCtr="0">
            <a:noAutofit/>
          </a:bodyPr>
          <a:lstStyle/>
          <a:p>
            <a:pPr>
              <a:buClr>
                <a:srgbClr val="000000"/>
              </a:buClr>
              <a:buSzPts val="1100"/>
            </a:pPr>
            <a:endParaRPr sz="1467">
              <a:solidFill>
                <a:srgbClr val="000000"/>
              </a:solidFill>
              <a:latin typeface="Arial"/>
              <a:ea typeface="Arial"/>
              <a:cs typeface="Arial"/>
              <a:sym typeface="Arial"/>
            </a:endParaRPr>
          </a:p>
        </p:txBody>
      </p:sp>
      <p:sp>
        <p:nvSpPr>
          <p:cNvPr id="1375" name="Google Shape;1375;p230"/>
          <p:cNvSpPr/>
          <p:nvPr/>
        </p:nvSpPr>
        <p:spPr>
          <a:xfrm>
            <a:off x="6207441" y="1848625"/>
            <a:ext cx="2668400" cy="4229600"/>
          </a:xfrm>
          <a:prstGeom prst="roundRect">
            <a:avLst>
              <a:gd name="adj" fmla="val 9818"/>
            </a:avLst>
          </a:prstGeom>
          <a:solidFill>
            <a:schemeClr val="lt1"/>
          </a:solidFill>
          <a:ln w="38100" cap="flat" cmpd="sng">
            <a:solidFill>
              <a:srgbClr val="F4B961"/>
            </a:solidFill>
            <a:prstDash val="solid"/>
            <a:round/>
            <a:headEnd type="none" w="sm" len="sm"/>
            <a:tailEnd type="none" w="sm" len="sm"/>
          </a:ln>
        </p:spPr>
        <p:txBody>
          <a:bodyPr spcFirstLastPara="1" wrap="square" lIns="91433" tIns="91433" rIns="91433" bIns="91433" anchor="ctr" anchorCtr="0">
            <a:noAutofit/>
          </a:bodyPr>
          <a:lstStyle/>
          <a:p>
            <a:pPr>
              <a:buClr>
                <a:srgbClr val="000000"/>
              </a:buClr>
              <a:buSzPts val="1100"/>
            </a:pPr>
            <a:endParaRPr sz="1467">
              <a:solidFill>
                <a:srgbClr val="000000"/>
              </a:solidFill>
              <a:latin typeface="Arial"/>
              <a:ea typeface="Arial"/>
              <a:cs typeface="Arial"/>
              <a:sym typeface="Arial"/>
            </a:endParaRPr>
          </a:p>
        </p:txBody>
      </p:sp>
      <p:sp>
        <p:nvSpPr>
          <p:cNvPr id="1376" name="Google Shape;1376;p230"/>
          <p:cNvSpPr/>
          <p:nvPr/>
        </p:nvSpPr>
        <p:spPr>
          <a:xfrm>
            <a:off x="9135300" y="1848625"/>
            <a:ext cx="2668400" cy="4229600"/>
          </a:xfrm>
          <a:prstGeom prst="roundRect">
            <a:avLst>
              <a:gd name="adj" fmla="val 9818"/>
            </a:avLst>
          </a:prstGeom>
          <a:solidFill>
            <a:schemeClr val="lt1"/>
          </a:solidFill>
          <a:ln w="38100" cap="flat" cmpd="sng">
            <a:solidFill>
              <a:srgbClr val="F4B961"/>
            </a:solidFill>
            <a:prstDash val="solid"/>
            <a:round/>
            <a:headEnd type="none" w="sm" len="sm"/>
            <a:tailEnd type="none" w="sm" len="sm"/>
          </a:ln>
        </p:spPr>
        <p:txBody>
          <a:bodyPr spcFirstLastPara="1" wrap="square" lIns="91433" tIns="91433" rIns="91433" bIns="91433" anchor="ctr" anchorCtr="0">
            <a:noAutofit/>
          </a:bodyPr>
          <a:lstStyle/>
          <a:p>
            <a:pPr>
              <a:buClr>
                <a:srgbClr val="000000"/>
              </a:buClr>
              <a:buSzPts val="1100"/>
            </a:pPr>
            <a:endParaRPr sz="1467">
              <a:solidFill>
                <a:srgbClr val="000000"/>
              </a:solidFill>
              <a:latin typeface="Arial"/>
              <a:ea typeface="Arial"/>
              <a:cs typeface="Arial"/>
              <a:sym typeface="Arial"/>
            </a:endParaRPr>
          </a:p>
        </p:txBody>
      </p:sp>
      <p:sp>
        <p:nvSpPr>
          <p:cNvPr id="1377" name="Google Shape;1377;p230"/>
          <p:cNvSpPr txBox="1"/>
          <p:nvPr/>
        </p:nvSpPr>
        <p:spPr>
          <a:xfrm>
            <a:off x="460480" y="2091221"/>
            <a:ext cx="2529200" cy="338800"/>
          </a:xfrm>
          <a:prstGeom prst="rect">
            <a:avLst/>
          </a:prstGeom>
          <a:noFill/>
          <a:ln>
            <a:noFill/>
          </a:ln>
        </p:spPr>
        <p:txBody>
          <a:bodyPr spcFirstLastPara="1" wrap="square" lIns="91433" tIns="45700" rIns="91433" bIns="45700" anchor="t" anchorCtr="0">
            <a:noAutofit/>
          </a:bodyPr>
          <a:lstStyle/>
          <a:p>
            <a:pPr algn="ctr">
              <a:buClr>
                <a:srgbClr val="000000"/>
              </a:buClr>
              <a:buSzPts val="1500"/>
            </a:pPr>
            <a:r>
              <a:rPr lang="en" sz="2000" b="1">
                <a:solidFill>
                  <a:schemeClr val="accent1"/>
                </a:solidFill>
                <a:latin typeface="Montserrat"/>
                <a:ea typeface="Montserrat"/>
                <a:cs typeface="Montserrat"/>
                <a:sym typeface="Montserrat"/>
              </a:rPr>
              <a:t>Healthcare Data</a:t>
            </a:r>
            <a:endParaRPr sz="2000" b="1">
              <a:solidFill>
                <a:schemeClr val="accent1"/>
              </a:solidFill>
              <a:latin typeface="Montserrat"/>
              <a:ea typeface="Montserrat"/>
              <a:cs typeface="Montserrat"/>
              <a:sym typeface="Montserrat"/>
            </a:endParaRPr>
          </a:p>
        </p:txBody>
      </p:sp>
      <p:sp>
        <p:nvSpPr>
          <p:cNvPr id="1378" name="Google Shape;1378;p230"/>
          <p:cNvSpPr txBox="1"/>
          <p:nvPr/>
        </p:nvSpPr>
        <p:spPr>
          <a:xfrm>
            <a:off x="477763" y="4849848"/>
            <a:ext cx="2542400" cy="1228400"/>
          </a:xfrm>
          <a:prstGeom prst="rect">
            <a:avLst/>
          </a:prstGeom>
          <a:noFill/>
          <a:ln>
            <a:noFill/>
          </a:ln>
        </p:spPr>
        <p:txBody>
          <a:bodyPr spcFirstLastPara="1" wrap="square" lIns="91433" tIns="45700" rIns="91433" bIns="45700" anchor="t" anchorCtr="0">
            <a:noAutofit/>
          </a:bodyPr>
          <a:lstStyle/>
          <a:p>
            <a:pPr algn="ctr">
              <a:lnSpc>
                <a:spcPct val="90000"/>
              </a:lnSpc>
              <a:buClr>
                <a:srgbClr val="000000"/>
              </a:buClr>
              <a:buSzPts val="1100"/>
            </a:pPr>
            <a:r>
              <a:rPr lang="en" sz="1467">
                <a:solidFill>
                  <a:srgbClr val="595959"/>
                </a:solidFill>
                <a:latin typeface="Avenir"/>
                <a:ea typeface="Avenir"/>
                <a:cs typeface="Avenir"/>
                <a:sym typeface="Avenir"/>
              </a:rPr>
              <a:t>Viz ingests live CT imaging data. </a:t>
            </a:r>
            <a:endParaRPr sz="1333">
              <a:solidFill>
                <a:srgbClr val="595959"/>
              </a:solidFill>
              <a:latin typeface="Avenir"/>
              <a:ea typeface="Avenir"/>
              <a:cs typeface="Avenir"/>
              <a:sym typeface="Avenir"/>
            </a:endParaRPr>
          </a:p>
        </p:txBody>
      </p:sp>
      <p:pic>
        <p:nvPicPr>
          <p:cNvPr id="1379" name="Google Shape;1379;p230" descr="A close up of a logo&#10;&#10;Description automatically generated"/>
          <p:cNvPicPr preferRelativeResize="0"/>
          <p:nvPr/>
        </p:nvPicPr>
        <p:blipFill rotWithShape="1">
          <a:blip>
            <a:alphaModFix/>
          </a:blip>
          <a:srcRect/>
          <a:stretch/>
        </p:blipFill>
        <p:spPr>
          <a:xfrm>
            <a:off x="815248" y="2607979"/>
            <a:ext cx="1819464" cy="1828564"/>
          </a:xfrm>
          <a:prstGeom prst="rect">
            <a:avLst/>
          </a:prstGeom>
          <a:noFill/>
          <a:ln>
            <a:noFill/>
          </a:ln>
        </p:spPr>
      </p:pic>
      <p:sp>
        <p:nvSpPr>
          <p:cNvPr id="1380" name="Google Shape;1380;p230"/>
          <p:cNvSpPr txBox="1"/>
          <p:nvPr/>
        </p:nvSpPr>
        <p:spPr>
          <a:xfrm>
            <a:off x="9210525" y="2091221"/>
            <a:ext cx="2529200" cy="338800"/>
          </a:xfrm>
          <a:prstGeom prst="rect">
            <a:avLst/>
          </a:prstGeom>
          <a:noFill/>
          <a:ln>
            <a:noFill/>
          </a:ln>
        </p:spPr>
        <p:txBody>
          <a:bodyPr spcFirstLastPara="1" wrap="square" lIns="91433" tIns="45700" rIns="91433" bIns="45700" anchor="t" anchorCtr="0">
            <a:noAutofit/>
          </a:bodyPr>
          <a:lstStyle/>
          <a:p>
            <a:pPr algn="ctr">
              <a:buClr>
                <a:srgbClr val="000000"/>
              </a:buClr>
              <a:buSzPts val="1500"/>
            </a:pPr>
            <a:r>
              <a:rPr lang="en" sz="2000" b="1">
                <a:solidFill>
                  <a:schemeClr val="accent1"/>
                </a:solidFill>
                <a:latin typeface="Montserrat"/>
                <a:ea typeface="Montserrat"/>
                <a:cs typeface="Montserrat"/>
                <a:sym typeface="Montserrat"/>
              </a:rPr>
              <a:t>Increase Patient Outcomes</a:t>
            </a:r>
            <a:endParaRPr sz="2000" b="1">
              <a:solidFill>
                <a:schemeClr val="accent1"/>
              </a:solidFill>
              <a:latin typeface="Montserrat"/>
              <a:ea typeface="Montserrat"/>
              <a:cs typeface="Montserrat"/>
              <a:sym typeface="Montserrat"/>
            </a:endParaRPr>
          </a:p>
        </p:txBody>
      </p:sp>
      <p:sp>
        <p:nvSpPr>
          <p:cNvPr id="1381" name="Google Shape;1381;p230"/>
          <p:cNvSpPr txBox="1"/>
          <p:nvPr/>
        </p:nvSpPr>
        <p:spPr>
          <a:xfrm>
            <a:off x="9203925" y="4614860"/>
            <a:ext cx="2542400" cy="1228400"/>
          </a:xfrm>
          <a:prstGeom prst="rect">
            <a:avLst/>
          </a:prstGeom>
          <a:noFill/>
          <a:ln>
            <a:noFill/>
          </a:ln>
        </p:spPr>
        <p:txBody>
          <a:bodyPr spcFirstLastPara="1" wrap="square" lIns="91433" tIns="45700" rIns="91433" bIns="45700" anchor="t" anchorCtr="0">
            <a:noAutofit/>
          </a:bodyPr>
          <a:lstStyle/>
          <a:p>
            <a:pPr algn="ctr">
              <a:lnSpc>
                <a:spcPct val="90000"/>
              </a:lnSpc>
              <a:buClr>
                <a:srgbClr val="000000"/>
              </a:buClr>
              <a:buSzPts val="1100"/>
            </a:pPr>
            <a:r>
              <a:rPr lang="en" sz="1467">
                <a:solidFill>
                  <a:srgbClr val="595959"/>
                </a:solidFill>
                <a:latin typeface="Avenir"/>
                <a:ea typeface="Avenir"/>
                <a:cs typeface="Avenir"/>
                <a:sym typeface="Avenir"/>
              </a:rPr>
              <a:t>This results in the right patient getting screened and enrolled in the study; improving patient outcomes, treatment rate and provider experience. </a:t>
            </a:r>
            <a:endParaRPr sz="1467">
              <a:solidFill>
                <a:srgbClr val="595959"/>
              </a:solidFill>
              <a:latin typeface="Avenir"/>
              <a:ea typeface="Avenir"/>
              <a:cs typeface="Avenir"/>
              <a:sym typeface="Avenir"/>
            </a:endParaRPr>
          </a:p>
        </p:txBody>
      </p:sp>
      <p:pic>
        <p:nvPicPr>
          <p:cNvPr id="1382" name="Google Shape;1382;p230"/>
          <p:cNvPicPr preferRelativeResize="0"/>
          <p:nvPr/>
        </p:nvPicPr>
        <p:blipFill rotWithShape="1">
          <a:blip>
            <a:alphaModFix/>
          </a:blip>
          <a:srcRect l="10730" r="7167"/>
          <a:stretch/>
        </p:blipFill>
        <p:spPr>
          <a:xfrm>
            <a:off x="9582326" y="2434749"/>
            <a:ext cx="1785700" cy="2175259"/>
          </a:xfrm>
          <a:prstGeom prst="rect">
            <a:avLst/>
          </a:prstGeom>
          <a:noFill/>
          <a:ln>
            <a:noFill/>
          </a:ln>
        </p:spPr>
      </p:pic>
      <p:pic>
        <p:nvPicPr>
          <p:cNvPr id="1383" name="Google Shape;1383;p230"/>
          <p:cNvPicPr preferRelativeResize="0"/>
          <p:nvPr/>
        </p:nvPicPr>
        <p:blipFill rotWithShape="1">
          <a:blip>
            <a:alphaModFix/>
          </a:blip>
          <a:srcRect/>
          <a:stretch/>
        </p:blipFill>
        <p:spPr>
          <a:xfrm>
            <a:off x="3504395" y="2546096"/>
            <a:ext cx="2250503" cy="1952312"/>
          </a:xfrm>
          <a:prstGeom prst="rect">
            <a:avLst/>
          </a:prstGeom>
          <a:noFill/>
          <a:ln>
            <a:noFill/>
          </a:ln>
        </p:spPr>
      </p:pic>
      <p:sp>
        <p:nvSpPr>
          <p:cNvPr id="1384" name="Google Shape;1384;p230"/>
          <p:cNvSpPr txBox="1"/>
          <p:nvPr/>
        </p:nvSpPr>
        <p:spPr>
          <a:xfrm>
            <a:off x="3636496" y="2091221"/>
            <a:ext cx="1986400" cy="338800"/>
          </a:xfrm>
          <a:prstGeom prst="rect">
            <a:avLst/>
          </a:prstGeom>
          <a:noFill/>
          <a:ln>
            <a:noFill/>
          </a:ln>
        </p:spPr>
        <p:txBody>
          <a:bodyPr spcFirstLastPara="1" wrap="square" lIns="91433" tIns="45700" rIns="91433" bIns="45700" anchor="t" anchorCtr="0">
            <a:noAutofit/>
          </a:bodyPr>
          <a:lstStyle/>
          <a:p>
            <a:pPr algn="ctr">
              <a:buClr>
                <a:srgbClr val="000000"/>
              </a:buClr>
              <a:buSzPts val="1500"/>
            </a:pPr>
            <a:r>
              <a:rPr lang="en" sz="2000" b="1">
                <a:solidFill>
                  <a:schemeClr val="accent1"/>
                </a:solidFill>
                <a:latin typeface="Montserrat"/>
                <a:ea typeface="Montserrat"/>
                <a:cs typeface="Montserrat"/>
                <a:sym typeface="Montserrat"/>
              </a:rPr>
              <a:t>AI Analysis</a:t>
            </a:r>
            <a:endParaRPr sz="2000" b="1">
              <a:solidFill>
                <a:schemeClr val="accent1"/>
              </a:solidFill>
              <a:latin typeface="Montserrat"/>
              <a:ea typeface="Montserrat"/>
              <a:cs typeface="Montserrat"/>
              <a:sym typeface="Montserrat"/>
            </a:endParaRPr>
          </a:p>
        </p:txBody>
      </p:sp>
      <p:sp>
        <p:nvSpPr>
          <p:cNvPr id="1385" name="Google Shape;1385;p230"/>
          <p:cNvSpPr txBox="1"/>
          <p:nvPr/>
        </p:nvSpPr>
        <p:spPr>
          <a:xfrm>
            <a:off x="3408496" y="4614860"/>
            <a:ext cx="2442400" cy="1228400"/>
          </a:xfrm>
          <a:prstGeom prst="rect">
            <a:avLst/>
          </a:prstGeom>
          <a:noFill/>
          <a:ln>
            <a:noFill/>
          </a:ln>
        </p:spPr>
        <p:txBody>
          <a:bodyPr spcFirstLastPara="1" wrap="square" lIns="91433" tIns="45700" rIns="91433" bIns="45700" anchor="t" anchorCtr="0">
            <a:noAutofit/>
          </a:bodyPr>
          <a:lstStyle/>
          <a:p>
            <a:pPr algn="ctr">
              <a:lnSpc>
                <a:spcPct val="90000"/>
              </a:lnSpc>
              <a:buClr>
                <a:srgbClr val="000000"/>
              </a:buClr>
              <a:buSzPts val="1100"/>
            </a:pPr>
            <a:r>
              <a:rPr lang="en" sz="1467">
                <a:solidFill>
                  <a:srgbClr val="595959"/>
                </a:solidFill>
                <a:latin typeface="Avenir"/>
                <a:ea typeface="Avenir"/>
                <a:cs typeface="Avenir"/>
                <a:sym typeface="Avenir"/>
              </a:rPr>
              <a:t>Viz RECRUIT SDH RESEARCH algorithm pre-screens, detects, measures volume, and alerts on SDH meeting trial criteria.</a:t>
            </a:r>
            <a:endParaRPr sz="1467">
              <a:solidFill>
                <a:srgbClr val="595959"/>
              </a:solidFill>
              <a:latin typeface="Avenir"/>
              <a:ea typeface="Avenir"/>
              <a:cs typeface="Avenir"/>
              <a:sym typeface="Avenir"/>
            </a:endParaRPr>
          </a:p>
        </p:txBody>
      </p:sp>
      <p:pic>
        <p:nvPicPr>
          <p:cNvPr id="1386" name="Google Shape;1386;p230"/>
          <p:cNvPicPr preferRelativeResize="0"/>
          <p:nvPr/>
        </p:nvPicPr>
        <p:blipFill rotWithShape="1">
          <a:blip>
            <a:alphaModFix/>
          </a:blip>
          <a:srcRect/>
          <a:stretch/>
        </p:blipFill>
        <p:spPr>
          <a:xfrm>
            <a:off x="6286315" y="2607981"/>
            <a:ext cx="2529108" cy="1828561"/>
          </a:xfrm>
          <a:prstGeom prst="rect">
            <a:avLst/>
          </a:prstGeom>
          <a:noFill/>
          <a:ln>
            <a:noFill/>
          </a:ln>
        </p:spPr>
      </p:pic>
      <p:sp>
        <p:nvSpPr>
          <p:cNvPr id="1387" name="Google Shape;1387;p230"/>
          <p:cNvSpPr txBox="1"/>
          <p:nvPr/>
        </p:nvSpPr>
        <p:spPr>
          <a:xfrm>
            <a:off x="6231533" y="2091233"/>
            <a:ext cx="2592800" cy="338800"/>
          </a:xfrm>
          <a:prstGeom prst="rect">
            <a:avLst/>
          </a:prstGeom>
          <a:noFill/>
          <a:ln>
            <a:noFill/>
          </a:ln>
        </p:spPr>
        <p:txBody>
          <a:bodyPr spcFirstLastPara="1" wrap="square" lIns="91433" tIns="45700" rIns="91433" bIns="45700" anchor="t" anchorCtr="0">
            <a:noAutofit/>
          </a:bodyPr>
          <a:lstStyle/>
          <a:p>
            <a:pPr algn="ctr">
              <a:buClr>
                <a:srgbClr val="000000"/>
              </a:buClr>
              <a:buSzPts val="1500"/>
            </a:pPr>
            <a:r>
              <a:rPr lang="en" sz="2000" b="1">
                <a:solidFill>
                  <a:schemeClr val="accent1"/>
                </a:solidFill>
                <a:latin typeface="Montserrat"/>
                <a:ea typeface="Montserrat"/>
                <a:cs typeface="Montserrat"/>
                <a:sym typeface="Montserrat"/>
              </a:rPr>
              <a:t>Trigger Activation</a:t>
            </a:r>
            <a:endParaRPr sz="2000" b="1">
              <a:solidFill>
                <a:schemeClr val="accent1"/>
              </a:solidFill>
              <a:latin typeface="Montserrat"/>
              <a:ea typeface="Montserrat"/>
              <a:cs typeface="Montserrat"/>
              <a:sym typeface="Montserrat"/>
            </a:endParaRPr>
          </a:p>
        </p:txBody>
      </p:sp>
      <p:sp>
        <p:nvSpPr>
          <p:cNvPr id="1388" name="Google Shape;1388;p230"/>
          <p:cNvSpPr txBox="1"/>
          <p:nvPr/>
        </p:nvSpPr>
        <p:spPr>
          <a:xfrm>
            <a:off x="6254417" y="4614848"/>
            <a:ext cx="2592800" cy="1228400"/>
          </a:xfrm>
          <a:prstGeom prst="rect">
            <a:avLst/>
          </a:prstGeom>
          <a:noFill/>
          <a:ln>
            <a:noFill/>
          </a:ln>
        </p:spPr>
        <p:txBody>
          <a:bodyPr spcFirstLastPara="1" wrap="square" lIns="91433" tIns="45700" rIns="91433" bIns="45700" anchor="t" anchorCtr="0">
            <a:noAutofit/>
          </a:bodyPr>
          <a:lstStyle/>
          <a:p>
            <a:pPr algn="ctr">
              <a:lnSpc>
                <a:spcPct val="90000"/>
              </a:lnSpc>
              <a:buClr>
                <a:srgbClr val="000000"/>
              </a:buClr>
              <a:buSzPts val="1100"/>
            </a:pPr>
            <a:r>
              <a:rPr lang="en" sz="1467">
                <a:solidFill>
                  <a:srgbClr val="595959"/>
                </a:solidFill>
                <a:latin typeface="Avenir"/>
                <a:ea typeface="Avenir"/>
                <a:cs typeface="Avenir"/>
                <a:sym typeface="Avenir"/>
              </a:rPr>
              <a:t>Viz RECRUIT allows you to activate the Central Imaging Lab and Clinical Review Committee when there is a patient identified that meets study criteria. </a:t>
            </a:r>
            <a:endParaRPr sz="1467">
              <a:solidFill>
                <a:srgbClr val="595959"/>
              </a:solidFill>
              <a:latin typeface="Avenir"/>
              <a:ea typeface="Avenir"/>
              <a:cs typeface="Avenir"/>
              <a:sym typeface="Avenir"/>
            </a:endParaRPr>
          </a:p>
        </p:txBody>
      </p:sp>
      <p:sp>
        <p:nvSpPr>
          <p:cNvPr id="1389" name="Google Shape;1389;p230"/>
          <p:cNvSpPr txBox="1">
            <a:spLocks noGrp="1"/>
          </p:cNvSpPr>
          <p:nvPr>
            <p:ph type="title"/>
          </p:nvPr>
        </p:nvSpPr>
        <p:spPr>
          <a:xfrm>
            <a:off x="475488" y="1278235"/>
            <a:ext cx="10451600" cy="461689"/>
          </a:xfrm>
          <a:prstGeom prst="rect">
            <a:avLst/>
          </a:prstGeom>
          <a:noFill/>
          <a:ln>
            <a:noFill/>
          </a:ln>
        </p:spPr>
        <p:txBody>
          <a:bodyPr spcFirstLastPara="1" vert="horz" wrap="square" lIns="91433" tIns="45700" rIns="91433" bIns="45700" rtlCol="0" anchor="t" anchorCtr="0">
            <a:spAutoFit/>
          </a:bodyPr>
          <a:lstStyle/>
          <a:p>
            <a:pPr>
              <a:buSzPts val="1100"/>
            </a:pPr>
            <a:r>
              <a:rPr lang="en" sz="2667"/>
              <a:t>How it works in the CHESS Trial</a:t>
            </a:r>
            <a:endParaRPr sz="3333"/>
          </a:p>
        </p:txBody>
      </p:sp>
      <p:sp>
        <p:nvSpPr>
          <p:cNvPr id="1390" name="Google Shape;1390;p230"/>
          <p:cNvSpPr/>
          <p:nvPr/>
        </p:nvSpPr>
        <p:spPr>
          <a:xfrm>
            <a:off x="3024733" y="3426500"/>
            <a:ext cx="561200" cy="338800"/>
          </a:xfrm>
          <a:prstGeom prst="rightArrow">
            <a:avLst>
              <a:gd name="adj1" fmla="val 50000"/>
              <a:gd name="adj2" fmla="val 50000"/>
            </a:avLst>
          </a:prstGeom>
          <a:solidFill>
            <a:srgbClr val="F4B96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1" name="Google Shape;1391;p230"/>
          <p:cNvSpPr/>
          <p:nvPr/>
        </p:nvSpPr>
        <p:spPr>
          <a:xfrm>
            <a:off x="5948000" y="3426500"/>
            <a:ext cx="561200" cy="338800"/>
          </a:xfrm>
          <a:prstGeom prst="rightArrow">
            <a:avLst>
              <a:gd name="adj1" fmla="val 50000"/>
              <a:gd name="adj2" fmla="val 50000"/>
            </a:avLst>
          </a:prstGeom>
          <a:solidFill>
            <a:srgbClr val="F4B96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392" name="Google Shape;1392;p230"/>
          <p:cNvSpPr/>
          <p:nvPr/>
        </p:nvSpPr>
        <p:spPr>
          <a:xfrm>
            <a:off x="8871267" y="3426500"/>
            <a:ext cx="561200" cy="338800"/>
          </a:xfrm>
          <a:prstGeom prst="rightArrow">
            <a:avLst>
              <a:gd name="adj1" fmla="val 50000"/>
              <a:gd name="adj2" fmla="val 50000"/>
            </a:avLst>
          </a:prstGeom>
          <a:solidFill>
            <a:srgbClr val="F4B961"/>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5767107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Shape 1396"/>
        <p:cNvGrpSpPr/>
        <p:nvPr/>
      </p:nvGrpSpPr>
      <p:grpSpPr>
        <a:xfrm>
          <a:off x="0" y="0"/>
          <a:ext cx="0" cy="0"/>
          <a:chOff x="0" y="0"/>
          <a:chExt cx="0" cy="0"/>
        </a:xfrm>
      </p:grpSpPr>
      <p:pic>
        <p:nvPicPr>
          <p:cNvPr id="1397" name="Google Shape;1397;p231"/>
          <p:cNvPicPr preferRelativeResize="0"/>
          <p:nvPr/>
        </p:nvPicPr>
        <p:blipFill rotWithShape="1">
          <a:blip r:embed="rId3">
            <a:alphaModFix/>
          </a:blip>
          <a:srcRect l="4498" r="2174"/>
          <a:stretch/>
        </p:blipFill>
        <p:spPr>
          <a:xfrm>
            <a:off x="1103191" y="1198500"/>
            <a:ext cx="9823911" cy="4894800"/>
          </a:xfrm>
          <a:prstGeom prst="rect">
            <a:avLst/>
          </a:prstGeom>
          <a:noFill/>
          <a:ln>
            <a:noFill/>
          </a:ln>
        </p:spPr>
      </p:pic>
      <p:sp>
        <p:nvSpPr>
          <p:cNvPr id="1398" name="Google Shape;1398;p231"/>
          <p:cNvSpPr/>
          <p:nvPr/>
        </p:nvSpPr>
        <p:spPr>
          <a:xfrm>
            <a:off x="731600" y="1262600"/>
            <a:ext cx="10728800" cy="4894800"/>
          </a:xfrm>
          <a:prstGeom prst="roundRect">
            <a:avLst>
              <a:gd name="adj" fmla="val 2809"/>
            </a:avLst>
          </a:prstGeom>
          <a:noFill/>
          <a:ln w="9525" cap="flat" cmpd="sng">
            <a:solidFill>
              <a:srgbClr val="0A418E"/>
            </a:solidFill>
            <a:prstDash val="dash"/>
            <a:round/>
            <a:headEnd type="none" w="sm" len="sm"/>
            <a:tailEnd type="none" w="sm" len="sm"/>
          </a:ln>
        </p:spPr>
        <p:txBody>
          <a:bodyPr spcFirstLastPara="1" wrap="square" lIns="91433" tIns="91433" rIns="91433" bIns="91433" anchor="ctr" anchorCtr="0">
            <a:noAutofit/>
          </a:bodyPr>
          <a:lstStyle/>
          <a:p>
            <a:pPr algn="ctr"/>
            <a:endParaRPr sz="1467">
              <a:latin typeface="Avenir"/>
              <a:ea typeface="Avenir"/>
              <a:cs typeface="Avenir"/>
              <a:sym typeface="Avenir"/>
            </a:endParaRPr>
          </a:p>
        </p:txBody>
      </p:sp>
      <p:sp>
        <p:nvSpPr>
          <p:cNvPr id="1399" name="Google Shape;1399;p231"/>
          <p:cNvSpPr txBox="1">
            <a:spLocks noGrp="1"/>
          </p:cNvSpPr>
          <p:nvPr>
            <p:ph type="title"/>
          </p:nvPr>
        </p:nvSpPr>
        <p:spPr>
          <a:xfrm>
            <a:off x="475488" y="429769"/>
            <a:ext cx="10451600" cy="646290"/>
          </a:xfrm>
          <a:prstGeom prst="rect">
            <a:avLst/>
          </a:prstGeom>
          <a:noFill/>
          <a:ln>
            <a:noFill/>
          </a:ln>
        </p:spPr>
        <p:txBody>
          <a:bodyPr spcFirstLastPara="1" vert="horz" wrap="square" lIns="91433" tIns="45700" rIns="91433" bIns="45700" rtlCol="0" anchor="t" anchorCtr="0">
            <a:spAutoFit/>
          </a:bodyPr>
          <a:lstStyle/>
          <a:p>
            <a:pPr>
              <a:buSzPts val="1100"/>
            </a:pPr>
            <a:r>
              <a:rPr lang="en">
                <a:solidFill>
                  <a:srgbClr val="0B428E"/>
                </a:solidFill>
              </a:rPr>
              <a:t>Viz RECRUIT Workflow for CHESS</a:t>
            </a:r>
            <a:endParaRPr>
              <a:solidFill>
                <a:srgbClr val="0B428E"/>
              </a:solidFill>
            </a:endParaRPr>
          </a:p>
        </p:txBody>
      </p:sp>
    </p:spTree>
    <p:extLst>
      <p:ext uri="{BB962C8B-B14F-4D97-AF65-F5344CB8AC3E}">
        <p14:creationId xmlns:p14="http://schemas.microsoft.com/office/powerpoint/2010/main" val="5942103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Shape 1403"/>
        <p:cNvGrpSpPr/>
        <p:nvPr/>
      </p:nvGrpSpPr>
      <p:grpSpPr>
        <a:xfrm>
          <a:off x="0" y="0"/>
          <a:ext cx="0" cy="0"/>
          <a:chOff x="0" y="0"/>
          <a:chExt cx="0" cy="0"/>
        </a:xfrm>
      </p:grpSpPr>
      <p:pic>
        <p:nvPicPr>
          <p:cNvPr id="1404" name="Google Shape;1404;p232"/>
          <p:cNvPicPr preferRelativeResize="0"/>
          <p:nvPr/>
        </p:nvPicPr>
        <p:blipFill rotWithShape="1">
          <a:blip r:embed="rId3">
            <a:alphaModFix/>
          </a:blip>
          <a:srcRect l="2316" t="10849" r="1943"/>
          <a:stretch/>
        </p:blipFill>
        <p:spPr>
          <a:xfrm>
            <a:off x="412701" y="1327168"/>
            <a:ext cx="3549700" cy="4913601"/>
          </a:xfrm>
          <a:prstGeom prst="rect">
            <a:avLst/>
          </a:prstGeom>
          <a:noFill/>
          <a:ln>
            <a:noFill/>
          </a:ln>
        </p:spPr>
      </p:pic>
      <p:pic>
        <p:nvPicPr>
          <p:cNvPr id="1405" name="Google Shape;1405;p232"/>
          <p:cNvPicPr preferRelativeResize="0"/>
          <p:nvPr/>
        </p:nvPicPr>
        <p:blipFill rotWithShape="1">
          <a:blip r:embed="rId4">
            <a:alphaModFix/>
          </a:blip>
          <a:srcRect/>
          <a:stretch/>
        </p:blipFill>
        <p:spPr>
          <a:xfrm>
            <a:off x="4412367" y="957001"/>
            <a:ext cx="2216832" cy="4762436"/>
          </a:xfrm>
          <a:prstGeom prst="rect">
            <a:avLst/>
          </a:prstGeom>
          <a:noFill/>
          <a:ln>
            <a:noFill/>
          </a:ln>
        </p:spPr>
      </p:pic>
      <p:sp>
        <p:nvSpPr>
          <p:cNvPr id="1406" name="Google Shape;1406;p232"/>
          <p:cNvSpPr txBox="1">
            <a:spLocks noGrp="1"/>
          </p:cNvSpPr>
          <p:nvPr>
            <p:ph type="body" idx="2"/>
          </p:nvPr>
        </p:nvSpPr>
        <p:spPr>
          <a:xfrm>
            <a:off x="514305" y="309857"/>
            <a:ext cx="10359200" cy="419200"/>
          </a:xfrm>
          <a:prstGeom prst="rect">
            <a:avLst/>
          </a:prstGeom>
          <a:noFill/>
          <a:ln>
            <a:noFill/>
          </a:ln>
        </p:spPr>
        <p:txBody>
          <a:bodyPr spcFirstLastPara="1" vert="horz" wrap="square" lIns="91400" tIns="45700" rIns="91400" bIns="45700" rtlCol="0" anchor="ctr" anchorCtr="0">
            <a:noAutofit/>
          </a:bodyPr>
          <a:lstStyle/>
          <a:p>
            <a:pPr marL="0" indent="0">
              <a:spcBef>
                <a:spcPts val="0"/>
              </a:spcBef>
            </a:pPr>
            <a:r>
              <a:rPr lang="en" sz="3600">
                <a:solidFill>
                  <a:schemeClr val="accent1"/>
                </a:solidFill>
              </a:rPr>
              <a:t>Viz RECRUIT for CHESS</a:t>
            </a:r>
            <a:endParaRPr sz="3600">
              <a:solidFill>
                <a:schemeClr val="accent1"/>
              </a:solidFill>
            </a:endParaRPr>
          </a:p>
        </p:txBody>
      </p:sp>
      <p:sp>
        <p:nvSpPr>
          <p:cNvPr id="1407" name="Google Shape;1407;p232"/>
          <p:cNvSpPr txBox="1"/>
          <p:nvPr/>
        </p:nvSpPr>
        <p:spPr>
          <a:xfrm>
            <a:off x="11296611" y="6131308"/>
            <a:ext cx="731600" cy="524800"/>
          </a:xfrm>
          <a:prstGeom prst="rect">
            <a:avLst/>
          </a:prstGeom>
          <a:noFill/>
          <a:ln>
            <a:noFill/>
          </a:ln>
        </p:spPr>
        <p:txBody>
          <a:bodyPr spcFirstLastPara="1" wrap="square" lIns="73167" tIns="36567" rIns="73167" bIns="36567" anchor="ctr" anchorCtr="0">
            <a:noAutofit/>
          </a:bodyPr>
          <a:lstStyle/>
          <a:p>
            <a:pPr algn="r">
              <a:buClr>
                <a:srgbClr val="000000"/>
              </a:buClr>
              <a:buSzPts val="1000"/>
            </a:pPr>
            <a:fld id="{00000000-1234-1234-1234-123412341234}" type="slidenum">
              <a:rPr lang="en" sz="1333">
                <a:solidFill>
                  <a:srgbClr val="000000"/>
                </a:solidFill>
                <a:latin typeface="Avenir"/>
                <a:ea typeface="Avenir"/>
                <a:cs typeface="Avenir"/>
                <a:sym typeface="Avenir"/>
              </a:rPr>
              <a:pPr algn="r">
                <a:buClr>
                  <a:srgbClr val="000000"/>
                </a:buClr>
                <a:buSzPts val="1000"/>
              </a:pPr>
              <a:t>92</a:t>
            </a:fld>
            <a:endParaRPr sz="1333">
              <a:solidFill>
                <a:srgbClr val="000000"/>
              </a:solidFill>
              <a:latin typeface="Avenir"/>
              <a:ea typeface="Avenir"/>
              <a:cs typeface="Avenir"/>
              <a:sym typeface="Avenir"/>
            </a:endParaRPr>
          </a:p>
        </p:txBody>
      </p:sp>
      <p:pic>
        <p:nvPicPr>
          <p:cNvPr id="1408" name="Google Shape;1408;p232"/>
          <p:cNvPicPr preferRelativeResize="0"/>
          <p:nvPr/>
        </p:nvPicPr>
        <p:blipFill rotWithShape="1">
          <a:blip r:embed="rId4">
            <a:alphaModFix/>
          </a:blip>
          <a:srcRect/>
          <a:stretch/>
        </p:blipFill>
        <p:spPr>
          <a:xfrm>
            <a:off x="9316000" y="968234"/>
            <a:ext cx="2216832" cy="4762300"/>
          </a:xfrm>
          <a:prstGeom prst="rect">
            <a:avLst/>
          </a:prstGeom>
          <a:noFill/>
          <a:ln>
            <a:noFill/>
          </a:ln>
        </p:spPr>
      </p:pic>
      <p:pic>
        <p:nvPicPr>
          <p:cNvPr id="1409" name="Google Shape;1409;p232"/>
          <p:cNvPicPr preferRelativeResize="0"/>
          <p:nvPr/>
        </p:nvPicPr>
        <p:blipFill rotWithShape="1">
          <a:blip r:embed="rId4">
            <a:alphaModFix/>
          </a:blip>
          <a:srcRect/>
          <a:stretch/>
        </p:blipFill>
        <p:spPr>
          <a:xfrm>
            <a:off x="6864184" y="968133"/>
            <a:ext cx="2216832" cy="4762499"/>
          </a:xfrm>
          <a:prstGeom prst="rect">
            <a:avLst/>
          </a:prstGeom>
          <a:noFill/>
          <a:ln>
            <a:noFill/>
          </a:ln>
        </p:spPr>
      </p:pic>
      <p:pic>
        <p:nvPicPr>
          <p:cNvPr id="1410" name="Google Shape;1410;p232"/>
          <p:cNvPicPr preferRelativeResize="0"/>
          <p:nvPr/>
        </p:nvPicPr>
        <p:blipFill rotWithShape="1">
          <a:blip r:embed="rId4">
            <a:alphaModFix/>
          </a:blip>
          <a:srcRect/>
          <a:stretch/>
        </p:blipFill>
        <p:spPr>
          <a:xfrm>
            <a:off x="1369434" y="956961"/>
            <a:ext cx="2129132" cy="4762492"/>
          </a:xfrm>
          <a:prstGeom prst="rect">
            <a:avLst/>
          </a:prstGeom>
          <a:noFill/>
          <a:ln>
            <a:noFill/>
          </a:ln>
        </p:spPr>
      </p:pic>
      <p:sp>
        <p:nvSpPr>
          <p:cNvPr id="1411" name="Google Shape;1411;p232"/>
          <p:cNvSpPr/>
          <p:nvPr/>
        </p:nvSpPr>
        <p:spPr>
          <a:xfrm>
            <a:off x="10801267" y="2203833"/>
            <a:ext cx="495200" cy="116000"/>
          </a:xfrm>
          <a:prstGeom prst="rect">
            <a:avLst/>
          </a:prstGeom>
          <a:solidFill>
            <a:srgbClr val="2B2A2F"/>
          </a:solidFill>
          <a:ln>
            <a:noFill/>
          </a:ln>
        </p:spPr>
        <p:txBody>
          <a:bodyPr spcFirstLastPara="1" wrap="square" lIns="121900" tIns="121900" rIns="121900" bIns="121900" anchor="ctr" anchorCtr="0">
            <a:noAutofit/>
          </a:bodyPr>
          <a:lstStyle/>
          <a:p>
            <a:pPr algn="ctr">
              <a:buClr>
                <a:srgbClr val="000000"/>
              </a:buClr>
              <a:buSzPts val="1400"/>
            </a:pPr>
            <a:endParaRPr sz="1867">
              <a:solidFill>
                <a:srgbClr val="000000"/>
              </a:solidFill>
              <a:latin typeface="Avenir"/>
              <a:ea typeface="Avenir"/>
              <a:cs typeface="Avenir"/>
              <a:sym typeface="Avenir"/>
            </a:endParaRPr>
          </a:p>
        </p:txBody>
      </p:sp>
      <p:sp>
        <p:nvSpPr>
          <p:cNvPr id="1412" name="Google Shape;1412;p232"/>
          <p:cNvSpPr txBox="1"/>
          <p:nvPr/>
        </p:nvSpPr>
        <p:spPr>
          <a:xfrm>
            <a:off x="7466967" y="594467"/>
            <a:ext cx="86800" cy="116000"/>
          </a:xfrm>
          <a:prstGeom prst="rect">
            <a:avLst/>
          </a:prstGeom>
          <a:noFill/>
          <a:ln>
            <a:noFill/>
          </a:ln>
        </p:spPr>
        <p:txBody>
          <a:bodyPr spcFirstLastPara="1" wrap="square" lIns="121900" tIns="121900" rIns="121900" bIns="121900" anchor="t" anchorCtr="0">
            <a:noAutofit/>
          </a:bodyPr>
          <a:lstStyle/>
          <a:p>
            <a:pPr>
              <a:buClr>
                <a:srgbClr val="000000"/>
              </a:buClr>
              <a:buSzPts val="2100"/>
            </a:pPr>
            <a:endParaRPr sz="2800">
              <a:solidFill>
                <a:schemeClr val="dk1"/>
              </a:solidFill>
              <a:latin typeface="Avenir"/>
              <a:ea typeface="Avenir"/>
              <a:cs typeface="Avenir"/>
              <a:sym typeface="Avenir"/>
            </a:endParaRPr>
          </a:p>
        </p:txBody>
      </p:sp>
      <p:pic>
        <p:nvPicPr>
          <p:cNvPr id="1413" name="Google Shape;1413;p232"/>
          <p:cNvPicPr preferRelativeResize="0"/>
          <p:nvPr/>
        </p:nvPicPr>
        <p:blipFill rotWithShape="1">
          <a:blip r:embed="rId5">
            <a:alphaModFix/>
          </a:blip>
          <a:srcRect t="5105"/>
          <a:stretch/>
        </p:blipFill>
        <p:spPr>
          <a:xfrm>
            <a:off x="1473967" y="1366532"/>
            <a:ext cx="1959968" cy="4022272"/>
          </a:xfrm>
          <a:prstGeom prst="rect">
            <a:avLst/>
          </a:prstGeom>
          <a:noFill/>
          <a:ln>
            <a:noFill/>
          </a:ln>
        </p:spPr>
      </p:pic>
      <p:pic>
        <p:nvPicPr>
          <p:cNvPr id="1414" name="Google Shape;1414;p232"/>
          <p:cNvPicPr preferRelativeResize="0"/>
          <p:nvPr/>
        </p:nvPicPr>
        <p:blipFill rotWithShape="1">
          <a:blip r:embed="rId6">
            <a:alphaModFix/>
          </a:blip>
          <a:srcRect t="4397"/>
          <a:stretch/>
        </p:blipFill>
        <p:spPr>
          <a:xfrm>
            <a:off x="4479134" y="1351601"/>
            <a:ext cx="2038332" cy="4052132"/>
          </a:xfrm>
          <a:prstGeom prst="rect">
            <a:avLst/>
          </a:prstGeom>
          <a:noFill/>
          <a:ln>
            <a:noFill/>
          </a:ln>
        </p:spPr>
      </p:pic>
      <p:sp>
        <p:nvSpPr>
          <p:cNvPr id="1415" name="Google Shape;1415;p232"/>
          <p:cNvSpPr txBox="1"/>
          <p:nvPr/>
        </p:nvSpPr>
        <p:spPr>
          <a:xfrm>
            <a:off x="4542133" y="1643533"/>
            <a:ext cx="690000" cy="2216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416" name="Google Shape;1416;p232"/>
          <p:cNvSpPr txBox="1"/>
          <p:nvPr/>
        </p:nvSpPr>
        <p:spPr>
          <a:xfrm>
            <a:off x="4542133" y="2659533"/>
            <a:ext cx="653200" cy="221600"/>
          </a:xfrm>
          <a:prstGeom prst="rect">
            <a:avLst/>
          </a:prstGeom>
          <a:solidFill>
            <a:srgbClr val="17191E"/>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417" name="Google Shape;1417;p232"/>
          <p:cNvSpPr txBox="1"/>
          <p:nvPr/>
        </p:nvSpPr>
        <p:spPr>
          <a:xfrm>
            <a:off x="1598700" y="2599767"/>
            <a:ext cx="806800" cy="1160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418" name="Google Shape;1418;p232"/>
          <p:cNvSpPr txBox="1"/>
          <p:nvPr/>
        </p:nvSpPr>
        <p:spPr>
          <a:xfrm>
            <a:off x="1613633" y="3974367"/>
            <a:ext cx="653200" cy="1160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419" name="Google Shape;1419;p232"/>
          <p:cNvPicPr preferRelativeResize="0"/>
          <p:nvPr/>
        </p:nvPicPr>
        <p:blipFill rotWithShape="1">
          <a:blip r:embed="rId7">
            <a:alphaModFix/>
          </a:blip>
          <a:srcRect t="3846"/>
          <a:stretch/>
        </p:blipFill>
        <p:spPr>
          <a:xfrm>
            <a:off x="9408467" y="1339934"/>
            <a:ext cx="2038332" cy="4075465"/>
          </a:xfrm>
          <a:prstGeom prst="rect">
            <a:avLst/>
          </a:prstGeom>
          <a:noFill/>
          <a:ln>
            <a:noFill/>
          </a:ln>
        </p:spPr>
      </p:pic>
      <p:sp>
        <p:nvSpPr>
          <p:cNvPr id="1420" name="Google Shape;1420;p232"/>
          <p:cNvSpPr txBox="1"/>
          <p:nvPr/>
        </p:nvSpPr>
        <p:spPr>
          <a:xfrm>
            <a:off x="6449967" y="3115267"/>
            <a:ext cx="86800" cy="524800"/>
          </a:xfrm>
          <a:prstGeom prst="rect">
            <a:avLst/>
          </a:prstGeom>
          <a:solidFill>
            <a:srgbClr val="17191E"/>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421" name="Google Shape;1421;p232"/>
          <p:cNvSpPr txBox="1"/>
          <p:nvPr/>
        </p:nvSpPr>
        <p:spPr>
          <a:xfrm>
            <a:off x="9545433" y="2117033"/>
            <a:ext cx="653200" cy="86800"/>
          </a:xfrm>
          <a:prstGeom prst="rect">
            <a:avLst/>
          </a:prstGeom>
          <a:solidFill>
            <a:srgbClr val="1C1C1E"/>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422" name="Google Shape;1422;p232"/>
          <p:cNvPicPr preferRelativeResize="0"/>
          <p:nvPr/>
        </p:nvPicPr>
        <p:blipFill>
          <a:blip r:embed="rId8">
            <a:alphaModFix/>
          </a:blip>
          <a:stretch>
            <a:fillRect/>
          </a:stretch>
        </p:blipFill>
        <p:spPr>
          <a:xfrm rot="10800000">
            <a:off x="158736" y="6654800"/>
            <a:ext cx="44464" cy="10757"/>
          </a:xfrm>
          <a:prstGeom prst="rect">
            <a:avLst/>
          </a:prstGeom>
          <a:noFill/>
          <a:ln>
            <a:noFill/>
          </a:ln>
        </p:spPr>
      </p:pic>
      <p:pic>
        <p:nvPicPr>
          <p:cNvPr id="1423" name="Google Shape;1423;p232"/>
          <p:cNvPicPr preferRelativeResize="0"/>
          <p:nvPr/>
        </p:nvPicPr>
        <p:blipFill>
          <a:blip r:embed="rId9">
            <a:alphaModFix/>
          </a:blip>
          <a:stretch>
            <a:fillRect/>
          </a:stretch>
        </p:blipFill>
        <p:spPr>
          <a:xfrm>
            <a:off x="1598700" y="2599767"/>
            <a:ext cx="408083" cy="71600"/>
          </a:xfrm>
          <a:prstGeom prst="rect">
            <a:avLst/>
          </a:prstGeom>
          <a:noFill/>
          <a:ln>
            <a:noFill/>
          </a:ln>
        </p:spPr>
      </p:pic>
      <p:pic>
        <p:nvPicPr>
          <p:cNvPr id="1424" name="Google Shape;1424;p232"/>
          <p:cNvPicPr preferRelativeResize="0"/>
          <p:nvPr/>
        </p:nvPicPr>
        <p:blipFill>
          <a:blip r:embed="rId9">
            <a:alphaModFix/>
          </a:blip>
          <a:stretch>
            <a:fillRect/>
          </a:stretch>
        </p:blipFill>
        <p:spPr>
          <a:xfrm>
            <a:off x="1598700" y="3996567"/>
            <a:ext cx="408083" cy="71600"/>
          </a:xfrm>
          <a:prstGeom prst="rect">
            <a:avLst/>
          </a:prstGeom>
          <a:noFill/>
          <a:ln>
            <a:noFill/>
          </a:ln>
        </p:spPr>
      </p:pic>
      <p:pic>
        <p:nvPicPr>
          <p:cNvPr id="1425" name="Google Shape;1425;p232"/>
          <p:cNvPicPr preferRelativeResize="0"/>
          <p:nvPr/>
        </p:nvPicPr>
        <p:blipFill>
          <a:blip r:embed="rId9">
            <a:alphaModFix/>
          </a:blip>
          <a:stretch>
            <a:fillRect/>
          </a:stretch>
        </p:blipFill>
        <p:spPr>
          <a:xfrm>
            <a:off x="4542133" y="1677700"/>
            <a:ext cx="495200" cy="86888"/>
          </a:xfrm>
          <a:prstGeom prst="rect">
            <a:avLst/>
          </a:prstGeom>
          <a:noFill/>
          <a:ln>
            <a:noFill/>
          </a:ln>
        </p:spPr>
      </p:pic>
      <p:pic>
        <p:nvPicPr>
          <p:cNvPr id="1426" name="Google Shape;1426;p232"/>
          <p:cNvPicPr preferRelativeResize="0"/>
          <p:nvPr/>
        </p:nvPicPr>
        <p:blipFill>
          <a:blip r:embed="rId10">
            <a:alphaModFix/>
          </a:blip>
          <a:stretch>
            <a:fillRect/>
          </a:stretch>
        </p:blipFill>
        <p:spPr>
          <a:xfrm>
            <a:off x="9545434" y="2108561"/>
            <a:ext cx="473157" cy="103763"/>
          </a:xfrm>
          <a:prstGeom prst="rect">
            <a:avLst/>
          </a:prstGeom>
          <a:noFill/>
          <a:ln>
            <a:noFill/>
          </a:ln>
        </p:spPr>
      </p:pic>
      <p:pic>
        <p:nvPicPr>
          <p:cNvPr id="1427" name="Google Shape;1427;p232"/>
          <p:cNvPicPr preferRelativeResize="0"/>
          <p:nvPr/>
        </p:nvPicPr>
        <p:blipFill>
          <a:blip r:embed="rId11">
            <a:alphaModFix/>
          </a:blip>
          <a:stretch>
            <a:fillRect/>
          </a:stretch>
        </p:blipFill>
        <p:spPr>
          <a:xfrm>
            <a:off x="6953434" y="1327167"/>
            <a:ext cx="2038333" cy="4143999"/>
          </a:xfrm>
          <a:prstGeom prst="rect">
            <a:avLst/>
          </a:prstGeom>
          <a:noFill/>
          <a:ln>
            <a:noFill/>
          </a:ln>
        </p:spPr>
      </p:pic>
      <p:sp>
        <p:nvSpPr>
          <p:cNvPr id="1428" name="Google Shape;1428;p232"/>
          <p:cNvSpPr txBox="1"/>
          <p:nvPr/>
        </p:nvSpPr>
        <p:spPr>
          <a:xfrm>
            <a:off x="6954500" y="1663151"/>
            <a:ext cx="731600" cy="116000"/>
          </a:xfrm>
          <a:prstGeom prst="rect">
            <a:avLst/>
          </a:prstGeom>
          <a:solidFill>
            <a:srgbClr val="CCCCCC"/>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429" name="Google Shape;1429;p232"/>
          <p:cNvPicPr preferRelativeResize="0"/>
          <p:nvPr/>
        </p:nvPicPr>
        <p:blipFill>
          <a:blip>
            <a:alphaModFix/>
          </a:blip>
          <a:stretch>
            <a:fillRect/>
          </a:stretch>
        </p:blipFill>
        <p:spPr>
          <a:xfrm>
            <a:off x="7024201" y="1672875"/>
            <a:ext cx="499751" cy="96543"/>
          </a:xfrm>
          <a:prstGeom prst="rect">
            <a:avLst/>
          </a:prstGeom>
          <a:noFill/>
          <a:ln>
            <a:noFill/>
          </a:ln>
        </p:spPr>
      </p:pic>
      <p:sp>
        <p:nvSpPr>
          <p:cNvPr id="1430" name="Google Shape;1430;p232"/>
          <p:cNvSpPr txBox="1"/>
          <p:nvPr/>
        </p:nvSpPr>
        <p:spPr>
          <a:xfrm>
            <a:off x="2948300" y="5947367"/>
            <a:ext cx="1691200" cy="524800"/>
          </a:xfrm>
          <a:prstGeom prst="rect">
            <a:avLst/>
          </a:prstGeom>
          <a:solidFill>
            <a:schemeClr val="lt1"/>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431" name="Google Shape;1431;p232"/>
          <p:cNvSpPr txBox="1"/>
          <p:nvPr/>
        </p:nvSpPr>
        <p:spPr>
          <a:xfrm>
            <a:off x="3044433" y="5730634"/>
            <a:ext cx="8763200" cy="1066662"/>
          </a:xfrm>
          <a:prstGeom prst="rect">
            <a:avLst/>
          </a:prstGeom>
          <a:noFill/>
          <a:ln>
            <a:noFill/>
          </a:ln>
        </p:spPr>
        <p:txBody>
          <a:bodyPr spcFirstLastPara="1" wrap="square" lIns="121900" tIns="121900" rIns="121900" bIns="121900" anchor="t" anchorCtr="0">
            <a:spAutoFit/>
          </a:bodyPr>
          <a:lstStyle/>
          <a:p>
            <a:pPr algn="ctr"/>
            <a:r>
              <a:rPr lang="en" sz="1333">
                <a:solidFill>
                  <a:srgbClr val="595959"/>
                </a:solidFill>
              </a:rPr>
              <a:t>Once a candidate has been identified in Viz, the research team will activate the CIL Manager and CRC Manager, independently, when needed. They will “Add a comment” prior to activation with the scan status based on timeline, this would be  “Baseline”, “90 Day”, or “180 Day”, as well as  Rescue Assessment 1 or Rescue Assessment 2.</a:t>
            </a:r>
            <a:endParaRPr sz="1333"/>
          </a:p>
        </p:txBody>
      </p:sp>
    </p:spTree>
    <p:extLst>
      <p:ext uri="{BB962C8B-B14F-4D97-AF65-F5344CB8AC3E}">
        <p14:creationId xmlns:p14="http://schemas.microsoft.com/office/powerpoint/2010/main" val="29565432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Shape 1435"/>
        <p:cNvGrpSpPr/>
        <p:nvPr/>
      </p:nvGrpSpPr>
      <p:grpSpPr>
        <a:xfrm>
          <a:off x="0" y="0"/>
          <a:ext cx="0" cy="0"/>
          <a:chOff x="0" y="0"/>
          <a:chExt cx="0" cy="0"/>
        </a:xfrm>
      </p:grpSpPr>
      <p:sp>
        <p:nvSpPr>
          <p:cNvPr id="1436" name="Google Shape;1436;p233"/>
          <p:cNvSpPr txBox="1"/>
          <p:nvPr/>
        </p:nvSpPr>
        <p:spPr>
          <a:xfrm>
            <a:off x="154800" y="185033"/>
            <a:ext cx="4615200" cy="392800"/>
          </a:xfrm>
          <a:prstGeom prst="rect">
            <a:avLst/>
          </a:prstGeom>
          <a:noFill/>
          <a:ln>
            <a:noFill/>
          </a:ln>
        </p:spPr>
        <p:txBody>
          <a:bodyPr spcFirstLastPara="1" wrap="square" lIns="121900" tIns="121900" rIns="121900" bIns="121900" anchor="t" anchorCtr="0">
            <a:noAutofit/>
          </a:bodyPr>
          <a:lstStyle/>
          <a:p>
            <a:r>
              <a:rPr lang="en" sz="2400" u="sng">
                <a:solidFill>
                  <a:schemeClr val="dk2"/>
                </a:solidFill>
              </a:rPr>
              <a:t>CRC Manager User Process</a:t>
            </a:r>
            <a:endParaRPr sz="2400" u="sng">
              <a:solidFill>
                <a:schemeClr val="dk2"/>
              </a:solidFill>
            </a:endParaRPr>
          </a:p>
        </p:txBody>
      </p:sp>
      <p:sp>
        <p:nvSpPr>
          <p:cNvPr id="1437" name="Google Shape;1437;p233"/>
          <p:cNvSpPr txBox="1"/>
          <p:nvPr/>
        </p:nvSpPr>
        <p:spPr>
          <a:xfrm>
            <a:off x="889000" y="2616200"/>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38" name="Google Shape;1438;p233"/>
          <p:cNvSpPr txBox="1"/>
          <p:nvPr/>
        </p:nvSpPr>
        <p:spPr>
          <a:xfrm>
            <a:off x="-435300" y="5541933"/>
            <a:ext cx="3051200" cy="410393"/>
          </a:xfrm>
          <a:prstGeom prst="rect">
            <a:avLst/>
          </a:prstGeom>
          <a:noFill/>
          <a:ln>
            <a:noFill/>
          </a:ln>
        </p:spPr>
        <p:txBody>
          <a:bodyPr spcFirstLastPara="1" wrap="square" lIns="121900" tIns="121900" rIns="121900" bIns="121900" anchor="t" anchorCtr="0">
            <a:spAutoFit/>
          </a:bodyPr>
          <a:lstStyle/>
          <a:p>
            <a:pPr marL="609585" algn="ctr"/>
            <a:endParaRPr sz="1067" b="1">
              <a:solidFill>
                <a:srgbClr val="FF0000"/>
              </a:solidFill>
              <a:latin typeface="Avenir"/>
              <a:ea typeface="Avenir"/>
              <a:cs typeface="Avenir"/>
              <a:sym typeface="Avenir"/>
            </a:endParaRPr>
          </a:p>
        </p:txBody>
      </p:sp>
      <p:pic>
        <p:nvPicPr>
          <p:cNvPr id="1439" name="Google Shape;1439;p233"/>
          <p:cNvPicPr preferRelativeResize="0"/>
          <p:nvPr/>
        </p:nvPicPr>
        <p:blipFill rotWithShape="1">
          <a:blip r:embed="rId3">
            <a:alphaModFix/>
          </a:blip>
          <a:srcRect/>
          <a:stretch/>
        </p:blipFill>
        <p:spPr>
          <a:xfrm>
            <a:off x="154800" y="956601"/>
            <a:ext cx="2260101" cy="4944683"/>
          </a:xfrm>
          <a:prstGeom prst="rect">
            <a:avLst/>
          </a:prstGeom>
          <a:noFill/>
          <a:ln>
            <a:noFill/>
          </a:ln>
        </p:spPr>
      </p:pic>
      <p:pic>
        <p:nvPicPr>
          <p:cNvPr id="1440" name="Google Shape;1440;p233"/>
          <p:cNvPicPr preferRelativeResize="0"/>
          <p:nvPr/>
        </p:nvPicPr>
        <p:blipFill rotWithShape="1">
          <a:blip r:embed="rId3">
            <a:alphaModFix/>
          </a:blip>
          <a:srcRect/>
          <a:stretch/>
        </p:blipFill>
        <p:spPr>
          <a:xfrm>
            <a:off x="2499100" y="956667"/>
            <a:ext cx="2260101" cy="4944688"/>
          </a:xfrm>
          <a:prstGeom prst="rect">
            <a:avLst/>
          </a:prstGeom>
          <a:noFill/>
          <a:ln>
            <a:noFill/>
          </a:ln>
        </p:spPr>
      </p:pic>
      <p:pic>
        <p:nvPicPr>
          <p:cNvPr id="1441" name="Google Shape;1441;p233"/>
          <p:cNvPicPr preferRelativeResize="0"/>
          <p:nvPr/>
        </p:nvPicPr>
        <p:blipFill rotWithShape="1">
          <a:blip r:embed="rId3">
            <a:alphaModFix/>
          </a:blip>
          <a:srcRect/>
          <a:stretch/>
        </p:blipFill>
        <p:spPr>
          <a:xfrm>
            <a:off x="4843384" y="967567"/>
            <a:ext cx="2340235" cy="4944767"/>
          </a:xfrm>
          <a:prstGeom prst="rect">
            <a:avLst/>
          </a:prstGeom>
          <a:noFill/>
          <a:ln>
            <a:noFill/>
          </a:ln>
        </p:spPr>
      </p:pic>
      <p:sp>
        <p:nvSpPr>
          <p:cNvPr id="1442" name="Google Shape;1442;p233"/>
          <p:cNvSpPr txBox="1"/>
          <p:nvPr/>
        </p:nvSpPr>
        <p:spPr>
          <a:xfrm>
            <a:off x="515067" y="2328533"/>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43" name="Google Shape;1443;p233"/>
          <p:cNvSpPr txBox="1"/>
          <p:nvPr/>
        </p:nvSpPr>
        <p:spPr>
          <a:xfrm>
            <a:off x="5276051" y="1360333"/>
            <a:ext cx="846800" cy="1896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44" name="Google Shape;1444;p233"/>
          <p:cNvPicPr preferRelativeResize="0"/>
          <p:nvPr/>
        </p:nvPicPr>
        <p:blipFill rotWithShape="1">
          <a:blip r:embed="rId4">
            <a:alphaModFix/>
          </a:blip>
          <a:srcRect t="4529" b="-4530"/>
          <a:stretch/>
        </p:blipFill>
        <p:spPr>
          <a:xfrm>
            <a:off x="258151" y="1336485"/>
            <a:ext cx="2053399" cy="4330073"/>
          </a:xfrm>
          <a:prstGeom prst="rect">
            <a:avLst/>
          </a:prstGeom>
          <a:noFill/>
          <a:ln>
            <a:noFill/>
          </a:ln>
        </p:spPr>
      </p:pic>
      <p:pic>
        <p:nvPicPr>
          <p:cNvPr id="1445" name="Google Shape;1445;p233"/>
          <p:cNvPicPr preferRelativeResize="0"/>
          <p:nvPr/>
        </p:nvPicPr>
        <p:blipFill rotWithShape="1">
          <a:blip r:embed="rId5">
            <a:alphaModFix/>
          </a:blip>
          <a:srcRect t="27256"/>
          <a:stretch/>
        </p:blipFill>
        <p:spPr>
          <a:xfrm>
            <a:off x="327500" y="1627570"/>
            <a:ext cx="719267" cy="203433"/>
          </a:xfrm>
          <a:prstGeom prst="rect">
            <a:avLst/>
          </a:prstGeom>
          <a:noFill/>
          <a:ln>
            <a:noFill/>
          </a:ln>
        </p:spPr>
      </p:pic>
      <p:pic>
        <p:nvPicPr>
          <p:cNvPr id="1446" name="Google Shape;1446;p233"/>
          <p:cNvPicPr preferRelativeResize="0"/>
          <p:nvPr/>
        </p:nvPicPr>
        <p:blipFill rotWithShape="1">
          <a:blip r:embed="rId6">
            <a:alphaModFix/>
          </a:blip>
          <a:srcRect t="4489"/>
          <a:stretch/>
        </p:blipFill>
        <p:spPr>
          <a:xfrm>
            <a:off x="2579833" y="1325484"/>
            <a:ext cx="2098635" cy="4206933"/>
          </a:xfrm>
          <a:prstGeom prst="rect">
            <a:avLst/>
          </a:prstGeom>
          <a:noFill/>
          <a:ln>
            <a:noFill/>
          </a:ln>
        </p:spPr>
      </p:pic>
      <p:sp>
        <p:nvSpPr>
          <p:cNvPr id="1447" name="Google Shape;1447;p233"/>
          <p:cNvSpPr txBox="1"/>
          <p:nvPr/>
        </p:nvSpPr>
        <p:spPr>
          <a:xfrm>
            <a:off x="2602349" y="2328533"/>
            <a:ext cx="2053600" cy="2524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48" name="Google Shape;1448;p233"/>
          <p:cNvSpPr txBox="1"/>
          <p:nvPr/>
        </p:nvSpPr>
        <p:spPr>
          <a:xfrm>
            <a:off x="2574733" y="2866951"/>
            <a:ext cx="846800" cy="1272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49" name="Google Shape;1449;p233"/>
          <p:cNvPicPr preferRelativeResize="0"/>
          <p:nvPr/>
        </p:nvPicPr>
        <p:blipFill rotWithShape="1">
          <a:blip r:embed="rId7">
            <a:alphaModFix/>
          </a:blip>
          <a:srcRect t="5249"/>
          <a:stretch/>
        </p:blipFill>
        <p:spPr>
          <a:xfrm>
            <a:off x="4920586" y="1314585"/>
            <a:ext cx="2186613" cy="4228833"/>
          </a:xfrm>
          <a:prstGeom prst="rect">
            <a:avLst/>
          </a:prstGeom>
          <a:noFill/>
          <a:ln>
            <a:noFill/>
          </a:ln>
        </p:spPr>
      </p:pic>
      <p:sp>
        <p:nvSpPr>
          <p:cNvPr id="1450" name="Google Shape;1450;p233"/>
          <p:cNvSpPr txBox="1"/>
          <p:nvPr/>
        </p:nvSpPr>
        <p:spPr>
          <a:xfrm>
            <a:off x="4974067" y="1627567"/>
            <a:ext cx="7480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51" name="Google Shape;1451;p233"/>
          <p:cNvSpPr txBox="1"/>
          <p:nvPr/>
        </p:nvSpPr>
        <p:spPr>
          <a:xfrm>
            <a:off x="359733" y="4376651"/>
            <a:ext cx="654800" cy="62400"/>
          </a:xfrm>
          <a:prstGeom prst="rect">
            <a:avLst/>
          </a:prstGeom>
          <a:solidFill>
            <a:srgbClr val="FEFFFE"/>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52" name="Google Shape;1452;p233"/>
          <p:cNvPicPr preferRelativeResize="0"/>
          <p:nvPr/>
        </p:nvPicPr>
        <p:blipFill>
          <a:blip r:embed="rId8">
            <a:alphaModFix/>
          </a:blip>
          <a:stretch>
            <a:fillRect/>
          </a:stretch>
        </p:blipFill>
        <p:spPr>
          <a:xfrm>
            <a:off x="392933" y="4372067"/>
            <a:ext cx="408083" cy="71600"/>
          </a:xfrm>
          <a:prstGeom prst="rect">
            <a:avLst/>
          </a:prstGeom>
          <a:noFill/>
          <a:ln>
            <a:noFill/>
          </a:ln>
        </p:spPr>
      </p:pic>
      <p:pic>
        <p:nvPicPr>
          <p:cNvPr id="1453" name="Google Shape;1453;p233"/>
          <p:cNvPicPr preferRelativeResize="0"/>
          <p:nvPr/>
        </p:nvPicPr>
        <p:blipFill rotWithShape="1">
          <a:blip r:embed="rId3">
            <a:alphaModFix/>
          </a:blip>
          <a:srcRect/>
          <a:stretch/>
        </p:blipFill>
        <p:spPr>
          <a:xfrm>
            <a:off x="7268567" y="956634"/>
            <a:ext cx="2340235" cy="4944767"/>
          </a:xfrm>
          <a:prstGeom prst="rect">
            <a:avLst/>
          </a:prstGeom>
          <a:noFill/>
          <a:ln>
            <a:noFill/>
          </a:ln>
        </p:spPr>
      </p:pic>
      <p:pic>
        <p:nvPicPr>
          <p:cNvPr id="1454" name="Google Shape;1454;p233"/>
          <p:cNvPicPr preferRelativeResize="0"/>
          <p:nvPr/>
        </p:nvPicPr>
        <p:blipFill rotWithShape="1">
          <a:blip r:embed="rId3">
            <a:alphaModFix/>
          </a:blip>
          <a:srcRect/>
          <a:stretch/>
        </p:blipFill>
        <p:spPr>
          <a:xfrm>
            <a:off x="9714300" y="967583"/>
            <a:ext cx="2340235" cy="4944767"/>
          </a:xfrm>
          <a:prstGeom prst="rect">
            <a:avLst/>
          </a:prstGeom>
          <a:noFill/>
          <a:ln>
            <a:noFill/>
          </a:ln>
        </p:spPr>
      </p:pic>
      <p:pic>
        <p:nvPicPr>
          <p:cNvPr id="1455" name="Google Shape;1455;p233"/>
          <p:cNvPicPr preferRelativeResize="0"/>
          <p:nvPr/>
        </p:nvPicPr>
        <p:blipFill rotWithShape="1">
          <a:blip>
            <a:alphaModFix/>
          </a:blip>
          <a:srcRect t="4634"/>
          <a:stretch/>
        </p:blipFill>
        <p:spPr>
          <a:xfrm>
            <a:off x="9822700" y="1300801"/>
            <a:ext cx="2119168" cy="4256297"/>
          </a:xfrm>
          <a:prstGeom prst="rect">
            <a:avLst/>
          </a:prstGeom>
          <a:noFill/>
          <a:ln>
            <a:noFill/>
          </a:ln>
        </p:spPr>
      </p:pic>
      <p:sp>
        <p:nvSpPr>
          <p:cNvPr id="1456" name="Google Shape;1456;p233"/>
          <p:cNvSpPr txBox="1"/>
          <p:nvPr/>
        </p:nvSpPr>
        <p:spPr>
          <a:xfrm>
            <a:off x="9902600" y="2076117"/>
            <a:ext cx="846800" cy="1272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57" name="Google Shape;1457;p233"/>
          <p:cNvPicPr preferRelativeResize="0"/>
          <p:nvPr/>
        </p:nvPicPr>
        <p:blipFill>
          <a:blip r:embed="rId9">
            <a:alphaModFix/>
          </a:blip>
          <a:stretch>
            <a:fillRect/>
          </a:stretch>
        </p:blipFill>
        <p:spPr>
          <a:xfrm>
            <a:off x="9955934" y="2076144"/>
            <a:ext cx="473157" cy="103763"/>
          </a:xfrm>
          <a:prstGeom prst="rect">
            <a:avLst/>
          </a:prstGeom>
          <a:noFill/>
          <a:ln>
            <a:noFill/>
          </a:ln>
        </p:spPr>
      </p:pic>
      <p:pic>
        <p:nvPicPr>
          <p:cNvPr id="1458" name="Google Shape;1458;p233"/>
          <p:cNvPicPr preferRelativeResize="0"/>
          <p:nvPr/>
        </p:nvPicPr>
        <p:blipFill rotWithShape="1">
          <a:blip r:embed="rId10">
            <a:alphaModFix/>
          </a:blip>
          <a:srcRect t="4177"/>
          <a:stretch/>
        </p:blipFill>
        <p:spPr>
          <a:xfrm>
            <a:off x="7379133" y="1301434"/>
            <a:ext cx="2119168" cy="4255164"/>
          </a:xfrm>
          <a:prstGeom prst="rect">
            <a:avLst/>
          </a:prstGeom>
          <a:noFill/>
          <a:ln>
            <a:noFill/>
          </a:ln>
        </p:spPr>
      </p:pic>
      <p:sp>
        <p:nvSpPr>
          <p:cNvPr id="1459" name="Google Shape;1459;p233"/>
          <p:cNvSpPr txBox="1"/>
          <p:nvPr/>
        </p:nvSpPr>
        <p:spPr>
          <a:xfrm>
            <a:off x="7395267" y="1627600"/>
            <a:ext cx="846800" cy="252400"/>
          </a:xfrm>
          <a:prstGeom prst="rect">
            <a:avLst/>
          </a:prstGeom>
          <a:solidFill>
            <a:srgbClr val="CCCCCC"/>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60" name="Google Shape;1460;p233"/>
          <p:cNvPicPr preferRelativeResize="0"/>
          <p:nvPr/>
        </p:nvPicPr>
        <p:blipFill>
          <a:blip>
            <a:alphaModFix/>
          </a:blip>
          <a:stretch>
            <a:fillRect/>
          </a:stretch>
        </p:blipFill>
        <p:spPr>
          <a:xfrm>
            <a:off x="7426617" y="1642891"/>
            <a:ext cx="499751" cy="96543"/>
          </a:xfrm>
          <a:prstGeom prst="rect">
            <a:avLst/>
          </a:prstGeom>
          <a:noFill/>
          <a:ln>
            <a:noFill/>
          </a:ln>
        </p:spPr>
      </p:pic>
      <p:sp>
        <p:nvSpPr>
          <p:cNvPr id="1461" name="Google Shape;1461;p233"/>
          <p:cNvSpPr txBox="1"/>
          <p:nvPr/>
        </p:nvSpPr>
        <p:spPr>
          <a:xfrm>
            <a:off x="7422367" y="2328539"/>
            <a:ext cx="2053200" cy="2524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62" name="Google Shape;1462;p233"/>
          <p:cNvSpPr txBox="1"/>
          <p:nvPr/>
        </p:nvSpPr>
        <p:spPr>
          <a:xfrm>
            <a:off x="7395267" y="2866951"/>
            <a:ext cx="846800" cy="1272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63" name="Google Shape;1463;p233"/>
          <p:cNvPicPr preferRelativeResize="0"/>
          <p:nvPr/>
        </p:nvPicPr>
        <p:blipFill>
          <a:blip r:embed="rId11">
            <a:alphaModFix/>
          </a:blip>
          <a:stretch>
            <a:fillRect/>
          </a:stretch>
        </p:blipFill>
        <p:spPr>
          <a:xfrm>
            <a:off x="7403933" y="2882033"/>
            <a:ext cx="545067" cy="97067"/>
          </a:xfrm>
          <a:prstGeom prst="rect">
            <a:avLst/>
          </a:prstGeom>
          <a:noFill/>
          <a:ln>
            <a:noFill/>
          </a:ln>
        </p:spPr>
      </p:pic>
      <p:sp>
        <p:nvSpPr>
          <p:cNvPr id="1464" name="Google Shape;1464;p233"/>
          <p:cNvSpPr txBox="1"/>
          <p:nvPr/>
        </p:nvSpPr>
        <p:spPr>
          <a:xfrm>
            <a:off x="2597817" y="1627600"/>
            <a:ext cx="719200" cy="1896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65" name="Google Shape;1465;p233"/>
          <p:cNvPicPr preferRelativeResize="0"/>
          <p:nvPr/>
        </p:nvPicPr>
        <p:blipFill>
          <a:blip r:embed="rId8">
            <a:alphaModFix/>
          </a:blip>
          <a:stretch>
            <a:fillRect/>
          </a:stretch>
        </p:blipFill>
        <p:spPr>
          <a:xfrm>
            <a:off x="2640833" y="1647749"/>
            <a:ext cx="495200" cy="86888"/>
          </a:xfrm>
          <a:prstGeom prst="rect">
            <a:avLst/>
          </a:prstGeom>
          <a:noFill/>
          <a:ln>
            <a:noFill/>
          </a:ln>
        </p:spPr>
      </p:pic>
      <p:sp>
        <p:nvSpPr>
          <p:cNvPr id="1466" name="Google Shape;1466;p233"/>
          <p:cNvSpPr txBox="1"/>
          <p:nvPr/>
        </p:nvSpPr>
        <p:spPr>
          <a:xfrm>
            <a:off x="392933" y="2617167"/>
            <a:ext cx="654800" cy="127200"/>
          </a:xfrm>
          <a:prstGeom prst="rect">
            <a:avLst/>
          </a:prstGeom>
          <a:solidFill>
            <a:srgbClr val="FEFFFE"/>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67" name="Google Shape;1467;p233"/>
          <p:cNvPicPr preferRelativeResize="0"/>
          <p:nvPr/>
        </p:nvPicPr>
        <p:blipFill>
          <a:blip r:embed="rId8">
            <a:alphaModFix/>
          </a:blip>
          <a:stretch>
            <a:fillRect/>
          </a:stretch>
        </p:blipFill>
        <p:spPr>
          <a:xfrm>
            <a:off x="392933" y="2616200"/>
            <a:ext cx="408083" cy="71600"/>
          </a:xfrm>
          <a:prstGeom prst="rect">
            <a:avLst/>
          </a:prstGeom>
          <a:noFill/>
          <a:ln>
            <a:noFill/>
          </a:ln>
        </p:spPr>
      </p:pic>
      <p:pic>
        <p:nvPicPr>
          <p:cNvPr id="1468" name="Google Shape;1468;p233"/>
          <p:cNvPicPr preferRelativeResize="0"/>
          <p:nvPr/>
        </p:nvPicPr>
        <p:blipFill>
          <a:blip r:embed="rId11">
            <a:alphaModFix/>
          </a:blip>
          <a:stretch>
            <a:fillRect/>
          </a:stretch>
        </p:blipFill>
        <p:spPr>
          <a:xfrm>
            <a:off x="2615884" y="2882033"/>
            <a:ext cx="545067" cy="97067"/>
          </a:xfrm>
          <a:prstGeom prst="rect">
            <a:avLst/>
          </a:prstGeom>
          <a:noFill/>
          <a:ln>
            <a:noFill/>
          </a:ln>
        </p:spPr>
      </p:pic>
      <p:pic>
        <p:nvPicPr>
          <p:cNvPr id="1469" name="Google Shape;1469;p233"/>
          <p:cNvPicPr preferRelativeResize="0"/>
          <p:nvPr/>
        </p:nvPicPr>
        <p:blipFill>
          <a:blip r:embed="rId8">
            <a:alphaModFix/>
          </a:blip>
          <a:stretch>
            <a:fillRect/>
          </a:stretch>
        </p:blipFill>
        <p:spPr>
          <a:xfrm>
            <a:off x="4954700" y="1647733"/>
            <a:ext cx="495200" cy="86888"/>
          </a:xfrm>
          <a:prstGeom prst="rect">
            <a:avLst/>
          </a:prstGeom>
          <a:noFill/>
          <a:ln>
            <a:noFill/>
          </a:ln>
        </p:spPr>
      </p:pic>
      <p:sp>
        <p:nvSpPr>
          <p:cNvPr id="1470" name="Google Shape;1470;p233"/>
          <p:cNvSpPr txBox="1"/>
          <p:nvPr/>
        </p:nvSpPr>
        <p:spPr>
          <a:xfrm>
            <a:off x="2040367" y="5961834"/>
            <a:ext cx="8288400" cy="923482"/>
          </a:xfrm>
          <a:prstGeom prst="rect">
            <a:avLst/>
          </a:prstGeom>
          <a:noFill/>
          <a:ln>
            <a:noFill/>
          </a:ln>
        </p:spPr>
        <p:txBody>
          <a:bodyPr spcFirstLastPara="1" wrap="square" lIns="121900" tIns="121900" rIns="121900" bIns="121900" anchor="t" anchorCtr="0">
            <a:spAutoFit/>
          </a:bodyPr>
          <a:lstStyle/>
          <a:p>
            <a:pPr algn="ctr"/>
            <a:r>
              <a:rPr lang="en" sz="1467">
                <a:solidFill>
                  <a:schemeClr val="dk2"/>
                </a:solidFill>
              </a:rPr>
              <a:t>CRC Managers will utilize the “CHESS Adjudicators” button to activate and share the image set with Adjudicators. They will “Add a comment” prior to activation with the scan status based on timeline, this would be “Baseline”, “90 Day”, or “180 Day”.</a:t>
            </a:r>
            <a:endParaRPr sz="1467">
              <a:solidFill>
                <a:schemeClr val="dk2"/>
              </a:solidFill>
            </a:endParaRPr>
          </a:p>
        </p:txBody>
      </p:sp>
    </p:spTree>
    <p:extLst>
      <p:ext uri="{BB962C8B-B14F-4D97-AF65-F5344CB8AC3E}">
        <p14:creationId xmlns:p14="http://schemas.microsoft.com/office/powerpoint/2010/main" val="7000571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Shape 1474"/>
        <p:cNvGrpSpPr/>
        <p:nvPr/>
      </p:nvGrpSpPr>
      <p:grpSpPr>
        <a:xfrm>
          <a:off x="0" y="0"/>
          <a:ext cx="0" cy="0"/>
          <a:chOff x="0" y="0"/>
          <a:chExt cx="0" cy="0"/>
        </a:xfrm>
      </p:grpSpPr>
      <p:sp>
        <p:nvSpPr>
          <p:cNvPr id="1475" name="Google Shape;1475;p234"/>
          <p:cNvSpPr txBox="1"/>
          <p:nvPr/>
        </p:nvSpPr>
        <p:spPr>
          <a:xfrm>
            <a:off x="242400" y="95833"/>
            <a:ext cx="4615200" cy="392800"/>
          </a:xfrm>
          <a:prstGeom prst="rect">
            <a:avLst/>
          </a:prstGeom>
          <a:noFill/>
          <a:ln>
            <a:noFill/>
          </a:ln>
        </p:spPr>
        <p:txBody>
          <a:bodyPr spcFirstLastPara="1" wrap="square" lIns="121900" tIns="121900" rIns="121900" bIns="121900" anchor="t" anchorCtr="0">
            <a:noAutofit/>
          </a:bodyPr>
          <a:lstStyle/>
          <a:p>
            <a:r>
              <a:rPr lang="en" sz="2400" u="sng">
                <a:solidFill>
                  <a:schemeClr val="dk2"/>
                </a:solidFill>
              </a:rPr>
              <a:t>CIL Manager User Process</a:t>
            </a:r>
            <a:endParaRPr sz="2400" u="sng">
              <a:solidFill>
                <a:schemeClr val="dk2"/>
              </a:solidFill>
            </a:endParaRPr>
          </a:p>
        </p:txBody>
      </p:sp>
      <p:sp>
        <p:nvSpPr>
          <p:cNvPr id="1476" name="Google Shape;1476;p234"/>
          <p:cNvSpPr txBox="1"/>
          <p:nvPr/>
        </p:nvSpPr>
        <p:spPr>
          <a:xfrm>
            <a:off x="6089867" y="3657567"/>
            <a:ext cx="470400" cy="666400"/>
          </a:xfrm>
          <a:prstGeom prst="rect">
            <a:avLst/>
          </a:prstGeom>
          <a:solidFill>
            <a:srgbClr val="272727"/>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77" name="Google Shape;1477;p234"/>
          <p:cNvSpPr txBox="1"/>
          <p:nvPr/>
        </p:nvSpPr>
        <p:spPr>
          <a:xfrm>
            <a:off x="889000" y="2616200"/>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78" name="Google Shape;1478;p234"/>
          <p:cNvSpPr txBox="1"/>
          <p:nvPr/>
        </p:nvSpPr>
        <p:spPr>
          <a:xfrm>
            <a:off x="3414300" y="1329267"/>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79" name="Google Shape;1479;p234"/>
          <p:cNvSpPr txBox="1"/>
          <p:nvPr/>
        </p:nvSpPr>
        <p:spPr>
          <a:xfrm>
            <a:off x="6063684" y="1371600"/>
            <a:ext cx="846800" cy="127200"/>
          </a:xfrm>
          <a:prstGeom prst="rect">
            <a:avLst/>
          </a:prstGeom>
          <a:solidFill>
            <a:srgbClr val="CCCCCC"/>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80" name="Google Shape;1480;p234"/>
          <p:cNvPicPr preferRelativeResize="0"/>
          <p:nvPr/>
        </p:nvPicPr>
        <p:blipFill rotWithShape="1">
          <a:blip r:embed="rId3">
            <a:alphaModFix/>
          </a:blip>
          <a:srcRect/>
          <a:stretch/>
        </p:blipFill>
        <p:spPr>
          <a:xfrm>
            <a:off x="179267" y="984749"/>
            <a:ext cx="2234432" cy="4888499"/>
          </a:xfrm>
          <a:prstGeom prst="rect">
            <a:avLst/>
          </a:prstGeom>
          <a:noFill/>
          <a:ln>
            <a:noFill/>
          </a:ln>
        </p:spPr>
      </p:pic>
      <p:pic>
        <p:nvPicPr>
          <p:cNvPr id="1481" name="Google Shape;1481;p234"/>
          <p:cNvPicPr preferRelativeResize="0"/>
          <p:nvPr/>
        </p:nvPicPr>
        <p:blipFill rotWithShape="1">
          <a:blip r:embed="rId4">
            <a:alphaModFix/>
          </a:blip>
          <a:srcRect t="4825"/>
          <a:stretch/>
        </p:blipFill>
        <p:spPr>
          <a:xfrm>
            <a:off x="265367" y="1408501"/>
            <a:ext cx="2053765" cy="4156799"/>
          </a:xfrm>
          <a:prstGeom prst="rect">
            <a:avLst/>
          </a:prstGeom>
          <a:noFill/>
          <a:ln>
            <a:noFill/>
          </a:ln>
        </p:spPr>
      </p:pic>
      <p:sp>
        <p:nvSpPr>
          <p:cNvPr id="1482" name="Google Shape;1482;p234"/>
          <p:cNvSpPr txBox="1"/>
          <p:nvPr/>
        </p:nvSpPr>
        <p:spPr>
          <a:xfrm>
            <a:off x="1544567" y="1703000"/>
            <a:ext cx="743600" cy="222000"/>
          </a:xfrm>
          <a:prstGeom prst="rect">
            <a:avLst/>
          </a:prstGeom>
          <a:solidFill>
            <a:srgbClr val="FEFFF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83" name="Google Shape;1483;p234"/>
          <p:cNvSpPr txBox="1"/>
          <p:nvPr/>
        </p:nvSpPr>
        <p:spPr>
          <a:xfrm>
            <a:off x="359267" y="2683117"/>
            <a:ext cx="666000" cy="127200"/>
          </a:xfrm>
          <a:prstGeom prst="rect">
            <a:avLst/>
          </a:prstGeom>
          <a:solidFill>
            <a:srgbClr val="FEFEF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84" name="Google Shape;1484;p234"/>
          <p:cNvSpPr txBox="1"/>
          <p:nvPr/>
        </p:nvSpPr>
        <p:spPr>
          <a:xfrm>
            <a:off x="359267" y="4119584"/>
            <a:ext cx="666000" cy="127200"/>
          </a:xfrm>
          <a:prstGeom prst="rect">
            <a:avLst/>
          </a:prstGeom>
          <a:solidFill>
            <a:srgbClr val="FEFEFE"/>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85" name="Google Shape;1485;p234"/>
          <p:cNvPicPr preferRelativeResize="0"/>
          <p:nvPr/>
        </p:nvPicPr>
        <p:blipFill rotWithShape="1">
          <a:blip r:embed="rId3">
            <a:alphaModFix/>
          </a:blip>
          <a:srcRect/>
          <a:stretch/>
        </p:blipFill>
        <p:spPr>
          <a:xfrm>
            <a:off x="2523416" y="984750"/>
            <a:ext cx="2234432" cy="4888516"/>
          </a:xfrm>
          <a:prstGeom prst="rect">
            <a:avLst/>
          </a:prstGeom>
          <a:noFill/>
          <a:ln>
            <a:noFill/>
          </a:ln>
        </p:spPr>
      </p:pic>
      <p:pic>
        <p:nvPicPr>
          <p:cNvPr id="1486" name="Google Shape;1486;p234"/>
          <p:cNvPicPr preferRelativeResize="0"/>
          <p:nvPr/>
        </p:nvPicPr>
        <p:blipFill rotWithShape="1">
          <a:blip r:embed="rId3">
            <a:alphaModFix/>
          </a:blip>
          <a:srcRect/>
          <a:stretch/>
        </p:blipFill>
        <p:spPr>
          <a:xfrm>
            <a:off x="7265351" y="984768"/>
            <a:ext cx="2277451" cy="4888465"/>
          </a:xfrm>
          <a:prstGeom prst="rect">
            <a:avLst/>
          </a:prstGeom>
          <a:noFill/>
          <a:ln>
            <a:noFill/>
          </a:ln>
        </p:spPr>
      </p:pic>
      <p:pic>
        <p:nvPicPr>
          <p:cNvPr id="1487" name="Google Shape;1487;p234"/>
          <p:cNvPicPr preferRelativeResize="0"/>
          <p:nvPr/>
        </p:nvPicPr>
        <p:blipFill rotWithShape="1">
          <a:blip r:embed="rId3">
            <a:alphaModFix/>
          </a:blip>
          <a:srcRect/>
          <a:stretch/>
        </p:blipFill>
        <p:spPr>
          <a:xfrm>
            <a:off x="4867518" y="984734"/>
            <a:ext cx="2277433" cy="4888532"/>
          </a:xfrm>
          <a:prstGeom prst="rect">
            <a:avLst/>
          </a:prstGeom>
          <a:noFill/>
          <a:ln>
            <a:noFill/>
          </a:ln>
        </p:spPr>
      </p:pic>
      <p:pic>
        <p:nvPicPr>
          <p:cNvPr id="1488" name="Google Shape;1488;p234"/>
          <p:cNvPicPr preferRelativeResize="0"/>
          <p:nvPr/>
        </p:nvPicPr>
        <p:blipFill rotWithShape="1">
          <a:blip r:embed="rId5">
            <a:alphaModFix/>
          </a:blip>
          <a:srcRect t="5482"/>
          <a:stretch/>
        </p:blipFill>
        <p:spPr>
          <a:xfrm>
            <a:off x="4941133" y="1408501"/>
            <a:ext cx="2140899" cy="4206503"/>
          </a:xfrm>
          <a:prstGeom prst="rect">
            <a:avLst/>
          </a:prstGeom>
          <a:noFill/>
          <a:ln>
            <a:noFill/>
          </a:ln>
        </p:spPr>
      </p:pic>
      <p:pic>
        <p:nvPicPr>
          <p:cNvPr id="1489" name="Google Shape;1489;p234"/>
          <p:cNvPicPr preferRelativeResize="0"/>
          <p:nvPr/>
        </p:nvPicPr>
        <p:blipFill rotWithShape="1">
          <a:blip r:embed="rId6">
            <a:alphaModFix/>
          </a:blip>
          <a:srcRect t="4351"/>
          <a:stretch/>
        </p:blipFill>
        <p:spPr>
          <a:xfrm>
            <a:off x="2613734" y="1408501"/>
            <a:ext cx="2053765" cy="4206503"/>
          </a:xfrm>
          <a:prstGeom prst="rect">
            <a:avLst/>
          </a:prstGeom>
          <a:noFill/>
          <a:ln>
            <a:noFill/>
          </a:ln>
        </p:spPr>
      </p:pic>
      <p:sp>
        <p:nvSpPr>
          <p:cNvPr id="1490" name="Google Shape;1490;p234"/>
          <p:cNvSpPr txBox="1"/>
          <p:nvPr/>
        </p:nvSpPr>
        <p:spPr>
          <a:xfrm>
            <a:off x="2669600" y="2493884"/>
            <a:ext cx="1942000" cy="2664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91" name="Google Shape;1491;p234"/>
          <p:cNvSpPr txBox="1"/>
          <p:nvPr/>
        </p:nvSpPr>
        <p:spPr>
          <a:xfrm>
            <a:off x="2664884" y="2956233"/>
            <a:ext cx="666000" cy="776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92" name="Google Shape;1492;p234"/>
          <p:cNvSpPr txBox="1"/>
          <p:nvPr/>
        </p:nvSpPr>
        <p:spPr>
          <a:xfrm>
            <a:off x="2664900" y="1711684"/>
            <a:ext cx="666000" cy="776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93" name="Google Shape;1493;p234"/>
          <p:cNvPicPr preferRelativeResize="0"/>
          <p:nvPr/>
        </p:nvPicPr>
        <p:blipFill rotWithShape="1">
          <a:blip r:embed="rId3">
            <a:alphaModFix/>
          </a:blip>
          <a:srcRect/>
          <a:stretch/>
        </p:blipFill>
        <p:spPr>
          <a:xfrm>
            <a:off x="9663234" y="1042668"/>
            <a:ext cx="2352332" cy="4888465"/>
          </a:xfrm>
          <a:prstGeom prst="rect">
            <a:avLst/>
          </a:prstGeom>
          <a:noFill/>
          <a:ln>
            <a:noFill/>
          </a:ln>
        </p:spPr>
      </p:pic>
      <p:pic>
        <p:nvPicPr>
          <p:cNvPr id="1494" name="Google Shape;1494;p234"/>
          <p:cNvPicPr preferRelativeResize="0"/>
          <p:nvPr/>
        </p:nvPicPr>
        <p:blipFill rotWithShape="1">
          <a:blip r:embed="rId7">
            <a:alphaModFix/>
          </a:blip>
          <a:srcRect t="5490"/>
          <a:stretch/>
        </p:blipFill>
        <p:spPr>
          <a:xfrm>
            <a:off x="9767700" y="1408534"/>
            <a:ext cx="2140899" cy="4206503"/>
          </a:xfrm>
          <a:prstGeom prst="rect">
            <a:avLst/>
          </a:prstGeom>
          <a:noFill/>
          <a:ln>
            <a:noFill/>
          </a:ln>
        </p:spPr>
      </p:pic>
      <p:pic>
        <p:nvPicPr>
          <p:cNvPr id="1495" name="Google Shape;1495;p234"/>
          <p:cNvPicPr preferRelativeResize="0"/>
          <p:nvPr/>
        </p:nvPicPr>
        <p:blipFill rotWithShape="1">
          <a:blip r:embed="rId8">
            <a:alphaModFix/>
          </a:blip>
          <a:srcRect t="5740"/>
          <a:stretch/>
        </p:blipFill>
        <p:spPr>
          <a:xfrm>
            <a:off x="7358368" y="1408501"/>
            <a:ext cx="2091433" cy="4206503"/>
          </a:xfrm>
          <a:prstGeom prst="rect">
            <a:avLst/>
          </a:prstGeom>
          <a:noFill/>
          <a:ln>
            <a:noFill/>
          </a:ln>
        </p:spPr>
      </p:pic>
      <p:sp>
        <p:nvSpPr>
          <p:cNvPr id="1496" name="Google Shape;1496;p234"/>
          <p:cNvSpPr txBox="1"/>
          <p:nvPr/>
        </p:nvSpPr>
        <p:spPr>
          <a:xfrm>
            <a:off x="7421284" y="3571084"/>
            <a:ext cx="399600" cy="554800"/>
          </a:xfrm>
          <a:prstGeom prst="rect">
            <a:avLst/>
          </a:prstGeom>
          <a:solidFill>
            <a:srgbClr val="282828"/>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97" name="Google Shape;1497;p234"/>
          <p:cNvSpPr txBox="1"/>
          <p:nvPr/>
        </p:nvSpPr>
        <p:spPr>
          <a:xfrm>
            <a:off x="7397019" y="1707084"/>
            <a:ext cx="743600" cy="127200"/>
          </a:xfrm>
          <a:prstGeom prst="rect">
            <a:avLst/>
          </a:prstGeom>
          <a:solidFill>
            <a:srgbClr val="CCCCCC"/>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498" name="Google Shape;1498;p234"/>
          <p:cNvSpPr txBox="1"/>
          <p:nvPr/>
        </p:nvSpPr>
        <p:spPr>
          <a:xfrm>
            <a:off x="9798933" y="1720884"/>
            <a:ext cx="743600" cy="266400"/>
          </a:xfrm>
          <a:prstGeom prst="rect">
            <a:avLst/>
          </a:prstGeom>
          <a:solidFill>
            <a:srgbClr val="CCCCCC"/>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499" name="Google Shape;1499;p234"/>
          <p:cNvPicPr preferRelativeResize="0"/>
          <p:nvPr/>
        </p:nvPicPr>
        <p:blipFill>
          <a:blip r:embed="rId9">
            <a:alphaModFix/>
          </a:blip>
          <a:stretch>
            <a:fillRect/>
          </a:stretch>
        </p:blipFill>
        <p:spPr>
          <a:xfrm>
            <a:off x="2664900" y="1750433"/>
            <a:ext cx="495200" cy="86888"/>
          </a:xfrm>
          <a:prstGeom prst="rect">
            <a:avLst/>
          </a:prstGeom>
          <a:noFill/>
          <a:ln>
            <a:noFill/>
          </a:ln>
        </p:spPr>
      </p:pic>
      <p:pic>
        <p:nvPicPr>
          <p:cNvPr id="1500" name="Google Shape;1500;p234"/>
          <p:cNvPicPr preferRelativeResize="0"/>
          <p:nvPr/>
        </p:nvPicPr>
        <p:blipFill>
          <a:blip>
            <a:alphaModFix/>
          </a:blip>
          <a:stretch>
            <a:fillRect/>
          </a:stretch>
        </p:blipFill>
        <p:spPr>
          <a:xfrm>
            <a:off x="7371217" y="1745609"/>
            <a:ext cx="499751" cy="96543"/>
          </a:xfrm>
          <a:prstGeom prst="rect">
            <a:avLst/>
          </a:prstGeom>
          <a:noFill/>
          <a:ln>
            <a:noFill/>
          </a:ln>
        </p:spPr>
      </p:pic>
      <p:pic>
        <p:nvPicPr>
          <p:cNvPr id="1501" name="Google Shape;1501;p234"/>
          <p:cNvPicPr preferRelativeResize="0"/>
          <p:nvPr/>
        </p:nvPicPr>
        <p:blipFill>
          <a:blip>
            <a:alphaModFix/>
          </a:blip>
          <a:stretch>
            <a:fillRect/>
          </a:stretch>
        </p:blipFill>
        <p:spPr>
          <a:xfrm>
            <a:off x="9798950" y="1745609"/>
            <a:ext cx="499751" cy="96543"/>
          </a:xfrm>
          <a:prstGeom prst="rect">
            <a:avLst/>
          </a:prstGeom>
          <a:noFill/>
          <a:ln>
            <a:noFill/>
          </a:ln>
        </p:spPr>
      </p:pic>
      <p:pic>
        <p:nvPicPr>
          <p:cNvPr id="1502" name="Google Shape;1502;p234"/>
          <p:cNvPicPr preferRelativeResize="0"/>
          <p:nvPr/>
        </p:nvPicPr>
        <p:blipFill rotWithShape="1">
          <a:blip r:embed="rId10">
            <a:alphaModFix/>
          </a:blip>
          <a:srcRect l="10120"/>
          <a:stretch/>
        </p:blipFill>
        <p:spPr>
          <a:xfrm>
            <a:off x="359267" y="4125911"/>
            <a:ext cx="666000" cy="114572"/>
          </a:xfrm>
          <a:prstGeom prst="rect">
            <a:avLst/>
          </a:prstGeom>
          <a:noFill/>
          <a:ln>
            <a:noFill/>
          </a:ln>
        </p:spPr>
      </p:pic>
      <p:pic>
        <p:nvPicPr>
          <p:cNvPr id="1503" name="Google Shape;1503;p234"/>
          <p:cNvPicPr preferRelativeResize="0"/>
          <p:nvPr/>
        </p:nvPicPr>
        <p:blipFill rotWithShape="1">
          <a:blip r:embed="rId10">
            <a:alphaModFix/>
          </a:blip>
          <a:srcRect l="10120"/>
          <a:stretch/>
        </p:blipFill>
        <p:spPr>
          <a:xfrm>
            <a:off x="359267" y="2689445"/>
            <a:ext cx="666000" cy="114572"/>
          </a:xfrm>
          <a:prstGeom prst="rect">
            <a:avLst/>
          </a:prstGeom>
          <a:noFill/>
          <a:ln>
            <a:noFill/>
          </a:ln>
        </p:spPr>
      </p:pic>
      <p:sp>
        <p:nvSpPr>
          <p:cNvPr id="1504" name="Google Shape;1504;p234"/>
          <p:cNvSpPr txBox="1"/>
          <p:nvPr/>
        </p:nvSpPr>
        <p:spPr>
          <a:xfrm>
            <a:off x="4943933" y="1707101"/>
            <a:ext cx="794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505" name="Google Shape;1505;p234"/>
          <p:cNvPicPr preferRelativeResize="0"/>
          <p:nvPr/>
        </p:nvPicPr>
        <p:blipFill>
          <a:blip r:embed="rId9">
            <a:alphaModFix/>
          </a:blip>
          <a:stretch>
            <a:fillRect/>
          </a:stretch>
        </p:blipFill>
        <p:spPr>
          <a:xfrm>
            <a:off x="4979267" y="1750433"/>
            <a:ext cx="495200" cy="86888"/>
          </a:xfrm>
          <a:prstGeom prst="rect">
            <a:avLst/>
          </a:prstGeom>
          <a:noFill/>
          <a:ln>
            <a:noFill/>
          </a:ln>
        </p:spPr>
      </p:pic>
      <p:sp>
        <p:nvSpPr>
          <p:cNvPr id="1506" name="Google Shape;1506;p234"/>
          <p:cNvSpPr txBox="1"/>
          <p:nvPr/>
        </p:nvSpPr>
        <p:spPr>
          <a:xfrm>
            <a:off x="2523400" y="5998501"/>
            <a:ext cx="7444800" cy="697715"/>
          </a:xfrm>
          <a:prstGeom prst="rect">
            <a:avLst/>
          </a:prstGeom>
          <a:noFill/>
          <a:ln>
            <a:noFill/>
          </a:ln>
        </p:spPr>
        <p:txBody>
          <a:bodyPr spcFirstLastPara="1" wrap="square" lIns="121900" tIns="121900" rIns="121900" bIns="121900" anchor="t" anchorCtr="0">
            <a:spAutoFit/>
          </a:bodyPr>
          <a:lstStyle/>
          <a:p>
            <a:pPr algn="ctr"/>
            <a:r>
              <a:rPr lang="en" sz="1467">
                <a:solidFill>
                  <a:schemeClr val="dk2"/>
                </a:solidFill>
              </a:rPr>
              <a:t>CIL Manager will utilize the Dicom Download functionality to send an email link for download. This will be sent to the Image Analyst for dicom download.</a:t>
            </a:r>
            <a:endParaRPr sz="1467">
              <a:solidFill>
                <a:schemeClr val="dk2"/>
              </a:solidFill>
            </a:endParaRPr>
          </a:p>
        </p:txBody>
      </p:sp>
    </p:spTree>
    <p:extLst>
      <p:ext uri="{BB962C8B-B14F-4D97-AF65-F5344CB8AC3E}">
        <p14:creationId xmlns:p14="http://schemas.microsoft.com/office/powerpoint/2010/main" val="17236160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Shape 1510"/>
        <p:cNvGrpSpPr/>
        <p:nvPr/>
      </p:nvGrpSpPr>
      <p:grpSpPr>
        <a:xfrm>
          <a:off x="0" y="0"/>
          <a:ext cx="0" cy="0"/>
          <a:chOff x="0" y="0"/>
          <a:chExt cx="0" cy="0"/>
        </a:xfrm>
      </p:grpSpPr>
      <p:sp>
        <p:nvSpPr>
          <p:cNvPr id="1511" name="Google Shape;1511;p235"/>
          <p:cNvSpPr txBox="1"/>
          <p:nvPr/>
        </p:nvSpPr>
        <p:spPr>
          <a:xfrm>
            <a:off x="203067" y="230867"/>
            <a:ext cx="4615200" cy="392800"/>
          </a:xfrm>
          <a:prstGeom prst="rect">
            <a:avLst/>
          </a:prstGeom>
          <a:noFill/>
          <a:ln>
            <a:noFill/>
          </a:ln>
        </p:spPr>
        <p:txBody>
          <a:bodyPr spcFirstLastPara="1" wrap="square" lIns="121900" tIns="121900" rIns="121900" bIns="121900" anchor="t" anchorCtr="0">
            <a:noAutofit/>
          </a:bodyPr>
          <a:lstStyle/>
          <a:p>
            <a:r>
              <a:rPr lang="en" sz="2400" u="sng">
                <a:solidFill>
                  <a:schemeClr val="dk2"/>
                </a:solidFill>
              </a:rPr>
              <a:t>Adjudicator User Process</a:t>
            </a:r>
            <a:endParaRPr sz="2400" u="sng">
              <a:solidFill>
                <a:schemeClr val="dk2"/>
              </a:solidFill>
            </a:endParaRPr>
          </a:p>
        </p:txBody>
      </p:sp>
      <p:sp>
        <p:nvSpPr>
          <p:cNvPr id="1512" name="Google Shape;1512;p235"/>
          <p:cNvSpPr txBox="1"/>
          <p:nvPr/>
        </p:nvSpPr>
        <p:spPr>
          <a:xfrm>
            <a:off x="889000" y="2616200"/>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513" name="Google Shape;1513;p235"/>
          <p:cNvPicPr preferRelativeResize="0"/>
          <p:nvPr/>
        </p:nvPicPr>
        <p:blipFill rotWithShape="1">
          <a:blip r:embed="rId3">
            <a:alphaModFix/>
          </a:blip>
          <a:srcRect/>
          <a:stretch/>
        </p:blipFill>
        <p:spPr>
          <a:xfrm>
            <a:off x="272767" y="956652"/>
            <a:ext cx="2260101" cy="4944683"/>
          </a:xfrm>
          <a:prstGeom prst="rect">
            <a:avLst/>
          </a:prstGeom>
          <a:noFill/>
          <a:ln>
            <a:noFill/>
          </a:ln>
        </p:spPr>
      </p:pic>
      <p:pic>
        <p:nvPicPr>
          <p:cNvPr id="1514" name="Google Shape;1514;p235"/>
          <p:cNvPicPr preferRelativeResize="0"/>
          <p:nvPr/>
        </p:nvPicPr>
        <p:blipFill rotWithShape="1">
          <a:blip r:embed="rId3">
            <a:alphaModFix/>
          </a:blip>
          <a:srcRect/>
          <a:stretch/>
        </p:blipFill>
        <p:spPr>
          <a:xfrm>
            <a:off x="2718467" y="956651"/>
            <a:ext cx="2260101" cy="4944688"/>
          </a:xfrm>
          <a:prstGeom prst="rect">
            <a:avLst/>
          </a:prstGeom>
          <a:noFill/>
          <a:ln>
            <a:noFill/>
          </a:ln>
        </p:spPr>
      </p:pic>
      <p:pic>
        <p:nvPicPr>
          <p:cNvPr id="1515" name="Google Shape;1515;p235"/>
          <p:cNvPicPr preferRelativeResize="0"/>
          <p:nvPr/>
        </p:nvPicPr>
        <p:blipFill rotWithShape="1">
          <a:blip r:embed="rId4">
            <a:alphaModFix/>
          </a:blip>
          <a:srcRect t="4039"/>
          <a:stretch/>
        </p:blipFill>
        <p:spPr>
          <a:xfrm>
            <a:off x="355950" y="1293234"/>
            <a:ext cx="2053399" cy="4261431"/>
          </a:xfrm>
          <a:prstGeom prst="rect">
            <a:avLst/>
          </a:prstGeom>
          <a:noFill/>
          <a:ln>
            <a:noFill/>
          </a:ln>
        </p:spPr>
      </p:pic>
      <p:pic>
        <p:nvPicPr>
          <p:cNvPr id="1516" name="Google Shape;1516;p235"/>
          <p:cNvPicPr preferRelativeResize="0"/>
          <p:nvPr/>
        </p:nvPicPr>
        <p:blipFill rotWithShape="1">
          <a:blip r:embed="rId3">
            <a:alphaModFix/>
          </a:blip>
          <a:srcRect/>
          <a:stretch/>
        </p:blipFill>
        <p:spPr>
          <a:xfrm>
            <a:off x="5130883" y="956633"/>
            <a:ext cx="2260101" cy="4944761"/>
          </a:xfrm>
          <a:prstGeom prst="rect">
            <a:avLst/>
          </a:prstGeom>
          <a:noFill/>
          <a:ln>
            <a:noFill/>
          </a:ln>
        </p:spPr>
      </p:pic>
      <p:sp>
        <p:nvSpPr>
          <p:cNvPr id="1517" name="Google Shape;1517;p235"/>
          <p:cNvSpPr txBox="1"/>
          <p:nvPr/>
        </p:nvSpPr>
        <p:spPr>
          <a:xfrm>
            <a:off x="2884133" y="1391533"/>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518" name="Google Shape;1518;p235"/>
          <p:cNvPicPr preferRelativeResize="0"/>
          <p:nvPr/>
        </p:nvPicPr>
        <p:blipFill rotWithShape="1">
          <a:blip r:embed="rId3">
            <a:alphaModFix/>
          </a:blip>
          <a:srcRect/>
          <a:stretch/>
        </p:blipFill>
        <p:spPr>
          <a:xfrm>
            <a:off x="9875317" y="1777619"/>
            <a:ext cx="2143800" cy="4690245"/>
          </a:xfrm>
          <a:prstGeom prst="rect">
            <a:avLst/>
          </a:prstGeom>
          <a:noFill/>
          <a:ln>
            <a:noFill/>
          </a:ln>
        </p:spPr>
      </p:pic>
      <p:pic>
        <p:nvPicPr>
          <p:cNvPr id="1519" name="Google Shape;1519;p235"/>
          <p:cNvPicPr preferRelativeResize="0"/>
          <p:nvPr/>
        </p:nvPicPr>
        <p:blipFill rotWithShape="1">
          <a:blip r:embed="rId5">
            <a:alphaModFix/>
          </a:blip>
          <a:srcRect t="5553"/>
          <a:stretch/>
        </p:blipFill>
        <p:spPr>
          <a:xfrm>
            <a:off x="9972517" y="2131967"/>
            <a:ext cx="1949368" cy="3981564"/>
          </a:xfrm>
          <a:prstGeom prst="rect">
            <a:avLst/>
          </a:prstGeom>
          <a:noFill/>
          <a:ln>
            <a:noFill/>
          </a:ln>
        </p:spPr>
      </p:pic>
      <p:pic>
        <p:nvPicPr>
          <p:cNvPr id="1520" name="Google Shape;1520;p235"/>
          <p:cNvPicPr preferRelativeResize="0"/>
          <p:nvPr/>
        </p:nvPicPr>
        <p:blipFill rotWithShape="1">
          <a:blip r:embed="rId6">
            <a:alphaModFix/>
          </a:blip>
          <a:srcRect t="4770"/>
          <a:stretch/>
        </p:blipFill>
        <p:spPr>
          <a:xfrm>
            <a:off x="5234250" y="1309534"/>
            <a:ext cx="2053399" cy="4228833"/>
          </a:xfrm>
          <a:prstGeom prst="rect">
            <a:avLst/>
          </a:prstGeom>
          <a:noFill/>
          <a:ln>
            <a:noFill/>
          </a:ln>
        </p:spPr>
      </p:pic>
      <p:pic>
        <p:nvPicPr>
          <p:cNvPr id="1521" name="Google Shape;1521;p235"/>
          <p:cNvPicPr preferRelativeResize="0"/>
          <p:nvPr/>
        </p:nvPicPr>
        <p:blipFill rotWithShape="1">
          <a:blip r:embed="rId7">
            <a:alphaModFix/>
          </a:blip>
          <a:srcRect t="4534"/>
          <a:stretch/>
        </p:blipFill>
        <p:spPr>
          <a:xfrm>
            <a:off x="2759967" y="1314934"/>
            <a:ext cx="2143800" cy="4228833"/>
          </a:xfrm>
          <a:prstGeom prst="rect">
            <a:avLst/>
          </a:prstGeom>
          <a:noFill/>
          <a:ln>
            <a:noFill/>
          </a:ln>
        </p:spPr>
      </p:pic>
      <p:sp>
        <p:nvSpPr>
          <p:cNvPr id="1522" name="Google Shape;1522;p235"/>
          <p:cNvSpPr txBox="1"/>
          <p:nvPr/>
        </p:nvSpPr>
        <p:spPr>
          <a:xfrm rot="10800000" flipH="1">
            <a:off x="2811033" y="1602933"/>
            <a:ext cx="730000" cy="1436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523" name="Google Shape;1523;p235"/>
          <p:cNvSpPr txBox="1"/>
          <p:nvPr/>
        </p:nvSpPr>
        <p:spPr>
          <a:xfrm>
            <a:off x="491200" y="2616200"/>
            <a:ext cx="846800" cy="127200"/>
          </a:xfrm>
          <a:prstGeom prst="rect">
            <a:avLst/>
          </a:prstGeom>
          <a:solidFill>
            <a:srgbClr val="FFFFFF"/>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524" name="Google Shape;1524;p235"/>
          <p:cNvPicPr preferRelativeResize="0"/>
          <p:nvPr/>
        </p:nvPicPr>
        <p:blipFill rotWithShape="1">
          <a:blip r:embed="rId3">
            <a:alphaModFix/>
          </a:blip>
          <a:srcRect/>
          <a:stretch/>
        </p:blipFill>
        <p:spPr>
          <a:xfrm>
            <a:off x="7609883" y="1777588"/>
            <a:ext cx="2143800" cy="4690313"/>
          </a:xfrm>
          <a:prstGeom prst="rect">
            <a:avLst/>
          </a:prstGeom>
          <a:noFill/>
          <a:ln>
            <a:noFill/>
          </a:ln>
        </p:spPr>
      </p:pic>
      <p:pic>
        <p:nvPicPr>
          <p:cNvPr id="1525" name="Google Shape;1525;p235"/>
          <p:cNvPicPr preferRelativeResize="0"/>
          <p:nvPr/>
        </p:nvPicPr>
        <p:blipFill rotWithShape="1">
          <a:blip r:embed="rId8">
            <a:alphaModFix/>
          </a:blip>
          <a:srcRect t="5553"/>
          <a:stretch/>
        </p:blipFill>
        <p:spPr>
          <a:xfrm>
            <a:off x="7707084" y="2131967"/>
            <a:ext cx="1949368" cy="3981557"/>
          </a:xfrm>
          <a:prstGeom prst="rect">
            <a:avLst/>
          </a:prstGeom>
          <a:noFill/>
          <a:ln>
            <a:noFill/>
          </a:ln>
        </p:spPr>
      </p:pic>
      <p:sp>
        <p:nvSpPr>
          <p:cNvPr id="1526" name="Google Shape;1526;p235"/>
          <p:cNvSpPr txBox="1"/>
          <p:nvPr/>
        </p:nvSpPr>
        <p:spPr>
          <a:xfrm>
            <a:off x="7668000" y="5954233"/>
            <a:ext cx="4000000" cy="615513"/>
          </a:xfrm>
          <a:prstGeom prst="rect">
            <a:avLst/>
          </a:prstGeom>
          <a:noFill/>
          <a:ln>
            <a:noFill/>
          </a:ln>
        </p:spPr>
        <p:txBody>
          <a:bodyPr spcFirstLastPara="1" wrap="square" lIns="121900" tIns="121900" rIns="121900" bIns="121900" anchor="t" anchorCtr="0">
            <a:spAutoFit/>
          </a:bodyPr>
          <a:lstStyle/>
          <a:p>
            <a:pPr marL="609585" algn="ctr"/>
            <a:endParaRPr sz="2400"/>
          </a:p>
        </p:txBody>
      </p:sp>
      <p:sp>
        <p:nvSpPr>
          <p:cNvPr id="1527" name="Google Shape;1527;p235"/>
          <p:cNvSpPr txBox="1"/>
          <p:nvPr/>
        </p:nvSpPr>
        <p:spPr>
          <a:xfrm>
            <a:off x="2811033" y="2560733"/>
            <a:ext cx="846800" cy="1272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528" name="Google Shape;1528;p235"/>
          <p:cNvSpPr txBox="1"/>
          <p:nvPr/>
        </p:nvSpPr>
        <p:spPr>
          <a:xfrm>
            <a:off x="2843468" y="1996733"/>
            <a:ext cx="1974800" cy="252400"/>
          </a:xfrm>
          <a:prstGeom prst="rect">
            <a:avLst/>
          </a:prstGeom>
          <a:solidFill>
            <a:srgbClr val="16191E"/>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529" name="Google Shape;1529;p235"/>
          <p:cNvSpPr txBox="1"/>
          <p:nvPr/>
        </p:nvSpPr>
        <p:spPr>
          <a:xfrm>
            <a:off x="6893100" y="644267"/>
            <a:ext cx="5126000" cy="984845"/>
          </a:xfrm>
          <a:prstGeom prst="rect">
            <a:avLst/>
          </a:prstGeom>
          <a:noFill/>
          <a:ln>
            <a:noFill/>
          </a:ln>
        </p:spPr>
        <p:txBody>
          <a:bodyPr spcFirstLastPara="1" wrap="square" lIns="121900" tIns="121900" rIns="121900" bIns="121900" anchor="t" anchorCtr="0">
            <a:spAutoFit/>
          </a:bodyPr>
          <a:lstStyle/>
          <a:p>
            <a:pPr marL="609585" algn="ctr"/>
            <a:r>
              <a:rPr lang="en" sz="1200" b="1">
                <a:solidFill>
                  <a:schemeClr val="dk1"/>
                </a:solidFill>
                <a:latin typeface="Avenir"/>
                <a:ea typeface="Avenir"/>
                <a:cs typeface="Avenir"/>
                <a:sym typeface="Avenir"/>
              </a:rPr>
              <a:t>Adjudicators have an option to send an inquiry back to the CRC Manager. Utilization of the “CHESS Inquiries to CRCM” button will allow a comment to be added and directed back to the CRC Manager. </a:t>
            </a:r>
            <a:endParaRPr sz="1200" b="1">
              <a:solidFill>
                <a:schemeClr val="dk1"/>
              </a:solidFill>
              <a:latin typeface="Avenir"/>
              <a:ea typeface="Avenir"/>
              <a:cs typeface="Avenir"/>
              <a:sym typeface="Avenir"/>
            </a:endParaRPr>
          </a:p>
        </p:txBody>
      </p:sp>
      <p:sp>
        <p:nvSpPr>
          <p:cNvPr id="1530" name="Google Shape;1530;p235"/>
          <p:cNvSpPr txBox="1"/>
          <p:nvPr/>
        </p:nvSpPr>
        <p:spPr>
          <a:xfrm>
            <a:off x="7707084" y="2435533"/>
            <a:ext cx="846800" cy="252400"/>
          </a:xfrm>
          <a:prstGeom prst="rect">
            <a:avLst/>
          </a:prstGeom>
          <a:solidFill>
            <a:srgbClr val="CCCCCC"/>
          </a:solidFill>
          <a:ln>
            <a:noFill/>
          </a:ln>
        </p:spPr>
        <p:txBody>
          <a:bodyPr spcFirstLastPara="1" wrap="square" lIns="121900" tIns="121900" rIns="121900" bIns="121900" anchor="t" anchorCtr="0">
            <a:noAutofit/>
          </a:bodyPr>
          <a:lstStyle/>
          <a:p>
            <a:endParaRPr sz="2400">
              <a:solidFill>
                <a:schemeClr val="dk2"/>
              </a:solidFill>
            </a:endParaRPr>
          </a:p>
        </p:txBody>
      </p:sp>
      <p:sp>
        <p:nvSpPr>
          <p:cNvPr id="1531" name="Google Shape;1531;p235"/>
          <p:cNvSpPr txBox="1"/>
          <p:nvPr/>
        </p:nvSpPr>
        <p:spPr>
          <a:xfrm>
            <a:off x="5287700" y="1650400"/>
            <a:ext cx="624800" cy="127200"/>
          </a:xfrm>
          <a:prstGeom prst="rect">
            <a:avLst/>
          </a:prstGeom>
          <a:solidFill>
            <a:schemeClr val="lt1"/>
          </a:solidFill>
          <a:ln>
            <a:noFill/>
          </a:ln>
        </p:spPr>
        <p:txBody>
          <a:bodyPr spcFirstLastPara="1" wrap="square" lIns="121900" tIns="121900" rIns="121900" bIns="121900" anchor="t" anchorCtr="0">
            <a:noAutofit/>
          </a:bodyPr>
          <a:lstStyle/>
          <a:p>
            <a:endParaRPr sz="2400">
              <a:solidFill>
                <a:schemeClr val="dk2"/>
              </a:solidFill>
            </a:endParaRPr>
          </a:p>
        </p:txBody>
      </p:sp>
      <p:pic>
        <p:nvPicPr>
          <p:cNvPr id="1532" name="Google Shape;1532;p235"/>
          <p:cNvPicPr preferRelativeResize="0"/>
          <p:nvPr/>
        </p:nvPicPr>
        <p:blipFill>
          <a:blip r:embed="rId9">
            <a:alphaModFix/>
          </a:blip>
          <a:stretch>
            <a:fillRect/>
          </a:stretch>
        </p:blipFill>
        <p:spPr>
          <a:xfrm>
            <a:off x="5287700" y="1670549"/>
            <a:ext cx="495200" cy="86888"/>
          </a:xfrm>
          <a:prstGeom prst="rect">
            <a:avLst/>
          </a:prstGeom>
          <a:noFill/>
          <a:ln>
            <a:noFill/>
          </a:ln>
        </p:spPr>
      </p:pic>
      <p:pic>
        <p:nvPicPr>
          <p:cNvPr id="1533" name="Google Shape;1533;p235"/>
          <p:cNvPicPr preferRelativeResize="0"/>
          <p:nvPr/>
        </p:nvPicPr>
        <p:blipFill>
          <a:blip r:embed="rId9">
            <a:alphaModFix/>
          </a:blip>
          <a:stretch>
            <a:fillRect/>
          </a:stretch>
        </p:blipFill>
        <p:spPr>
          <a:xfrm>
            <a:off x="2811033" y="1652601"/>
            <a:ext cx="495200" cy="86892"/>
          </a:xfrm>
          <a:prstGeom prst="rect">
            <a:avLst/>
          </a:prstGeom>
          <a:noFill/>
          <a:ln>
            <a:noFill/>
          </a:ln>
        </p:spPr>
      </p:pic>
      <p:pic>
        <p:nvPicPr>
          <p:cNvPr id="1534" name="Google Shape;1534;p235"/>
          <p:cNvPicPr preferRelativeResize="0"/>
          <p:nvPr/>
        </p:nvPicPr>
        <p:blipFill>
          <a:blip r:embed="rId9">
            <a:alphaModFix/>
          </a:blip>
          <a:stretch>
            <a:fillRect/>
          </a:stretch>
        </p:blipFill>
        <p:spPr>
          <a:xfrm>
            <a:off x="491200" y="2636367"/>
            <a:ext cx="495200" cy="86888"/>
          </a:xfrm>
          <a:prstGeom prst="rect">
            <a:avLst/>
          </a:prstGeom>
          <a:noFill/>
          <a:ln>
            <a:noFill/>
          </a:ln>
        </p:spPr>
      </p:pic>
      <p:pic>
        <p:nvPicPr>
          <p:cNvPr id="1535" name="Google Shape;1535;p235"/>
          <p:cNvPicPr preferRelativeResize="0"/>
          <p:nvPr/>
        </p:nvPicPr>
        <p:blipFill>
          <a:blip>
            <a:alphaModFix/>
          </a:blip>
          <a:stretch>
            <a:fillRect/>
          </a:stretch>
        </p:blipFill>
        <p:spPr>
          <a:xfrm>
            <a:off x="7755900" y="2435534"/>
            <a:ext cx="495200" cy="95671"/>
          </a:xfrm>
          <a:prstGeom prst="rect">
            <a:avLst/>
          </a:prstGeom>
          <a:noFill/>
          <a:ln>
            <a:noFill/>
          </a:ln>
        </p:spPr>
      </p:pic>
    </p:spTree>
    <p:extLst>
      <p:ext uri="{BB962C8B-B14F-4D97-AF65-F5344CB8AC3E}">
        <p14:creationId xmlns:p14="http://schemas.microsoft.com/office/powerpoint/2010/main" val="3765164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Shape 1539"/>
        <p:cNvGrpSpPr/>
        <p:nvPr/>
      </p:nvGrpSpPr>
      <p:grpSpPr>
        <a:xfrm>
          <a:off x="0" y="0"/>
          <a:ext cx="0" cy="0"/>
          <a:chOff x="0" y="0"/>
          <a:chExt cx="0" cy="0"/>
        </a:xfrm>
      </p:grpSpPr>
      <p:sp>
        <p:nvSpPr>
          <p:cNvPr id="1540" name="Google Shape;1540;p236"/>
          <p:cNvSpPr txBox="1"/>
          <p:nvPr/>
        </p:nvSpPr>
        <p:spPr>
          <a:xfrm>
            <a:off x="1394233" y="2203617"/>
            <a:ext cx="2188400" cy="1367200"/>
          </a:xfrm>
          <a:prstGeom prst="rect">
            <a:avLst/>
          </a:prstGeom>
          <a:solidFill>
            <a:srgbClr val="000000"/>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541" name="Google Shape;1541;p236"/>
          <p:cNvSpPr txBox="1"/>
          <p:nvPr/>
        </p:nvSpPr>
        <p:spPr>
          <a:xfrm>
            <a:off x="3854316" y="3651367"/>
            <a:ext cx="3714400" cy="16416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1333" u="sng" dirty="0">
                <a:solidFill>
                  <a:schemeClr val="dk1"/>
                </a:solidFill>
                <a:latin typeface="Avenir"/>
                <a:ea typeface="Avenir"/>
                <a:cs typeface="Avenir"/>
                <a:sym typeface="Avenir"/>
              </a:rPr>
              <a:t>Additional Call Outs</a:t>
            </a:r>
            <a:endParaRPr sz="1333" u="sng" dirty="0">
              <a:solidFill>
                <a:schemeClr val="dk1"/>
              </a:solidFill>
              <a:latin typeface="Avenir"/>
              <a:ea typeface="Avenir"/>
              <a:cs typeface="Avenir"/>
              <a:sym typeface="Avenir"/>
            </a:endParaRPr>
          </a:p>
          <a:p>
            <a:endParaRPr sz="1067" dirty="0">
              <a:solidFill>
                <a:schemeClr val="dk1"/>
              </a:solidFill>
              <a:latin typeface="Avenir"/>
              <a:ea typeface="Avenir"/>
              <a:cs typeface="Avenir"/>
              <a:sym typeface="Avenir"/>
            </a:endParaRPr>
          </a:p>
          <a:p>
            <a:pPr marL="609585" indent="-355591">
              <a:buClr>
                <a:schemeClr val="dk1"/>
              </a:buClr>
              <a:buSzPts val="600"/>
              <a:buFont typeface="Avenir"/>
              <a:buChar char="●"/>
            </a:pPr>
            <a:r>
              <a:rPr lang="en" sz="1067" dirty="0">
                <a:solidFill>
                  <a:schemeClr val="dk1"/>
                </a:solidFill>
                <a:latin typeface="Avenir"/>
                <a:ea typeface="Avenir"/>
                <a:cs typeface="Avenir"/>
                <a:sym typeface="Avenir"/>
              </a:rPr>
              <a:t>After sending a patient to another user, you can add the case to “Saved Cases” (via the ellipsis button) to allow a star icon to populate on the bottom of the patient card for a visual reminder that you have previously shared this patient.</a:t>
            </a:r>
            <a:endParaRPr sz="800" dirty="0">
              <a:solidFill>
                <a:schemeClr val="dk1"/>
              </a:solidFill>
              <a:latin typeface="Avenir"/>
              <a:ea typeface="Avenir"/>
              <a:cs typeface="Avenir"/>
              <a:sym typeface="Avenir"/>
            </a:endParaRPr>
          </a:p>
          <a:p>
            <a:pPr marL="609585" indent="-372524">
              <a:buClr>
                <a:schemeClr val="dk1"/>
              </a:buClr>
              <a:buSzPts val="800"/>
              <a:buFont typeface="Avenir"/>
              <a:buChar char="●"/>
            </a:pPr>
            <a:r>
              <a:rPr lang="en" sz="1067" dirty="0">
                <a:solidFill>
                  <a:schemeClr val="dk1"/>
                </a:solidFill>
                <a:latin typeface="Avenir"/>
                <a:ea typeface="Avenir"/>
                <a:cs typeface="Avenir"/>
                <a:sym typeface="Avenir"/>
              </a:rPr>
              <a:t>A designated user is able to mark patient statuses in the right corner of a patient card. The options for statuses include “Needs Review” (default), “Enrolled”, “Eligible”, or “Ineligible”</a:t>
            </a:r>
            <a:endParaRPr sz="1067" dirty="0">
              <a:solidFill>
                <a:schemeClr val="dk1"/>
              </a:solidFill>
              <a:latin typeface="Avenir"/>
              <a:ea typeface="Avenir"/>
              <a:cs typeface="Avenir"/>
              <a:sym typeface="Avenir"/>
            </a:endParaRPr>
          </a:p>
          <a:p>
            <a:pPr marL="609585"/>
            <a:endParaRPr sz="1067" dirty="0">
              <a:solidFill>
                <a:schemeClr val="dk1"/>
              </a:solidFill>
              <a:latin typeface="Avenir"/>
              <a:ea typeface="Avenir"/>
              <a:cs typeface="Avenir"/>
              <a:sym typeface="Avenir"/>
            </a:endParaRPr>
          </a:p>
        </p:txBody>
      </p:sp>
      <p:sp>
        <p:nvSpPr>
          <p:cNvPr id="1542" name="Google Shape;1542;p236"/>
          <p:cNvSpPr txBox="1">
            <a:spLocks noGrp="1"/>
          </p:cNvSpPr>
          <p:nvPr>
            <p:ph type="body" idx="2"/>
          </p:nvPr>
        </p:nvSpPr>
        <p:spPr>
          <a:xfrm>
            <a:off x="299772" y="291257"/>
            <a:ext cx="10359200" cy="419200"/>
          </a:xfrm>
          <a:prstGeom prst="rect">
            <a:avLst/>
          </a:prstGeom>
          <a:noFill/>
          <a:ln>
            <a:noFill/>
          </a:ln>
        </p:spPr>
        <p:txBody>
          <a:bodyPr spcFirstLastPara="1" vert="horz" wrap="square" lIns="91400" tIns="45700" rIns="91400" bIns="45700" rtlCol="0" anchor="ctr" anchorCtr="0">
            <a:noAutofit/>
          </a:bodyPr>
          <a:lstStyle/>
          <a:p>
            <a:pPr marL="0" indent="0">
              <a:spcBef>
                <a:spcPts val="0"/>
              </a:spcBef>
            </a:pPr>
            <a:r>
              <a:rPr lang="en" sz="3067">
                <a:solidFill>
                  <a:schemeClr val="accent1"/>
                </a:solidFill>
              </a:rPr>
              <a:t>Viz RECRUIT for CHESS </a:t>
            </a:r>
            <a:endParaRPr sz="3333">
              <a:solidFill>
                <a:schemeClr val="accent1"/>
              </a:solidFill>
            </a:endParaRPr>
          </a:p>
        </p:txBody>
      </p:sp>
      <p:pic>
        <p:nvPicPr>
          <p:cNvPr id="1543" name="Google Shape;1543;p236"/>
          <p:cNvPicPr preferRelativeResize="0"/>
          <p:nvPr/>
        </p:nvPicPr>
        <p:blipFill rotWithShape="1">
          <a:blip r:embed="rId3">
            <a:alphaModFix/>
          </a:blip>
          <a:srcRect/>
          <a:stretch/>
        </p:blipFill>
        <p:spPr>
          <a:xfrm>
            <a:off x="1230500" y="973383"/>
            <a:ext cx="2469368" cy="5326565"/>
          </a:xfrm>
          <a:prstGeom prst="rect">
            <a:avLst/>
          </a:prstGeom>
          <a:noFill/>
          <a:ln>
            <a:noFill/>
          </a:ln>
        </p:spPr>
      </p:pic>
      <p:sp>
        <p:nvSpPr>
          <p:cNvPr id="1544" name="Google Shape;1544;p236"/>
          <p:cNvSpPr txBox="1"/>
          <p:nvPr/>
        </p:nvSpPr>
        <p:spPr>
          <a:xfrm>
            <a:off x="7466967" y="594467"/>
            <a:ext cx="86800" cy="116000"/>
          </a:xfrm>
          <a:prstGeom prst="rect">
            <a:avLst/>
          </a:prstGeom>
          <a:noFill/>
          <a:ln>
            <a:noFill/>
          </a:ln>
        </p:spPr>
        <p:txBody>
          <a:bodyPr spcFirstLastPara="1" wrap="square" lIns="121900" tIns="121900" rIns="121900" bIns="121900" anchor="t" anchorCtr="0">
            <a:noAutofit/>
          </a:bodyPr>
          <a:lstStyle/>
          <a:p>
            <a:pPr>
              <a:buClr>
                <a:srgbClr val="000000"/>
              </a:buClr>
              <a:buSzPts val="2100"/>
            </a:pPr>
            <a:endParaRPr sz="2800">
              <a:solidFill>
                <a:schemeClr val="dk1"/>
              </a:solidFill>
              <a:latin typeface="Avenir"/>
              <a:ea typeface="Avenir"/>
              <a:cs typeface="Avenir"/>
              <a:sym typeface="Avenir"/>
            </a:endParaRPr>
          </a:p>
        </p:txBody>
      </p:sp>
      <p:sp>
        <p:nvSpPr>
          <p:cNvPr id="1545" name="Google Shape;1545;p236"/>
          <p:cNvSpPr txBox="1"/>
          <p:nvPr/>
        </p:nvSpPr>
        <p:spPr>
          <a:xfrm>
            <a:off x="6493367" y="6247300"/>
            <a:ext cx="653200" cy="1160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546" name="Google Shape;1546;p236"/>
          <p:cNvPicPr preferRelativeResize="0"/>
          <p:nvPr/>
        </p:nvPicPr>
        <p:blipFill rotWithShape="1">
          <a:blip r:embed="rId4">
            <a:alphaModFix/>
          </a:blip>
          <a:srcRect t="4260"/>
          <a:stretch/>
        </p:blipFill>
        <p:spPr>
          <a:xfrm>
            <a:off x="1330767" y="1409051"/>
            <a:ext cx="2268832" cy="4455199"/>
          </a:xfrm>
          <a:prstGeom prst="rect">
            <a:avLst/>
          </a:prstGeom>
          <a:noFill/>
          <a:ln>
            <a:noFill/>
          </a:ln>
        </p:spPr>
      </p:pic>
      <p:pic>
        <p:nvPicPr>
          <p:cNvPr id="1547" name="Google Shape;1547;p236"/>
          <p:cNvPicPr preferRelativeResize="0"/>
          <p:nvPr/>
        </p:nvPicPr>
        <p:blipFill rotWithShape="1">
          <a:blip r:embed="rId5">
            <a:alphaModFix/>
          </a:blip>
          <a:srcRect t="18831"/>
          <a:stretch/>
        </p:blipFill>
        <p:spPr>
          <a:xfrm>
            <a:off x="1330783" y="2035916"/>
            <a:ext cx="2268832" cy="3982629"/>
          </a:xfrm>
          <a:prstGeom prst="rect">
            <a:avLst/>
          </a:prstGeom>
          <a:noFill/>
          <a:ln>
            <a:noFill/>
          </a:ln>
        </p:spPr>
      </p:pic>
      <p:sp>
        <p:nvSpPr>
          <p:cNvPr id="1548" name="Google Shape;1548;p236"/>
          <p:cNvSpPr txBox="1"/>
          <p:nvPr/>
        </p:nvSpPr>
        <p:spPr>
          <a:xfrm>
            <a:off x="1394249" y="3400584"/>
            <a:ext cx="2188400" cy="1367200"/>
          </a:xfrm>
          <a:prstGeom prst="rect">
            <a:avLst/>
          </a:prstGeom>
          <a:solidFill>
            <a:srgbClr val="000000"/>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549" name="Google Shape;1549;p236"/>
          <p:cNvSpPr txBox="1"/>
          <p:nvPr/>
        </p:nvSpPr>
        <p:spPr>
          <a:xfrm>
            <a:off x="235667" y="1524633"/>
            <a:ext cx="555200" cy="568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550" name="Google Shape;1550;p236"/>
          <p:cNvSpPr txBox="1"/>
          <p:nvPr/>
        </p:nvSpPr>
        <p:spPr>
          <a:xfrm>
            <a:off x="0" y="6409333"/>
            <a:ext cx="12192000" cy="419200"/>
          </a:xfrm>
          <a:prstGeom prst="rect">
            <a:avLst/>
          </a:prstGeom>
          <a:solidFill>
            <a:schemeClr val="lt1"/>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551" name="Google Shape;1551;p236"/>
          <p:cNvSpPr txBox="1"/>
          <p:nvPr/>
        </p:nvSpPr>
        <p:spPr>
          <a:xfrm>
            <a:off x="11296611" y="6131308"/>
            <a:ext cx="731600" cy="524800"/>
          </a:xfrm>
          <a:prstGeom prst="rect">
            <a:avLst/>
          </a:prstGeom>
          <a:noFill/>
          <a:ln>
            <a:noFill/>
          </a:ln>
        </p:spPr>
        <p:txBody>
          <a:bodyPr spcFirstLastPara="1" wrap="square" lIns="73167" tIns="36567" rIns="73167" bIns="36567" anchor="ctr" anchorCtr="0">
            <a:noAutofit/>
          </a:bodyPr>
          <a:lstStyle/>
          <a:p>
            <a:pPr algn="r">
              <a:buClr>
                <a:srgbClr val="000000"/>
              </a:buClr>
              <a:buSzPts val="1000"/>
            </a:pPr>
            <a:fld id="{00000000-1234-1234-1234-123412341234}" type="slidenum">
              <a:rPr lang="en" sz="1333">
                <a:solidFill>
                  <a:srgbClr val="000000"/>
                </a:solidFill>
                <a:latin typeface="Avenir"/>
                <a:ea typeface="Avenir"/>
                <a:cs typeface="Avenir"/>
                <a:sym typeface="Avenir"/>
              </a:rPr>
              <a:pPr algn="r">
                <a:buClr>
                  <a:srgbClr val="000000"/>
                </a:buClr>
                <a:buSzPts val="1000"/>
              </a:pPr>
              <a:t>96</a:t>
            </a:fld>
            <a:endParaRPr sz="1333">
              <a:solidFill>
                <a:srgbClr val="000000"/>
              </a:solidFill>
              <a:latin typeface="Avenir"/>
              <a:ea typeface="Avenir"/>
              <a:cs typeface="Avenir"/>
              <a:sym typeface="Avenir"/>
            </a:endParaRPr>
          </a:p>
        </p:txBody>
      </p:sp>
      <p:sp>
        <p:nvSpPr>
          <p:cNvPr id="1552" name="Google Shape;1552;p236"/>
          <p:cNvSpPr txBox="1"/>
          <p:nvPr/>
        </p:nvSpPr>
        <p:spPr>
          <a:xfrm>
            <a:off x="3864117" y="1409067"/>
            <a:ext cx="3812000" cy="18968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1333" u="sng" dirty="0">
                <a:solidFill>
                  <a:schemeClr val="dk1"/>
                </a:solidFill>
                <a:latin typeface="Avenir"/>
                <a:ea typeface="Avenir"/>
                <a:cs typeface="Avenir"/>
                <a:sym typeface="Avenir"/>
              </a:rPr>
              <a:t>Chat</a:t>
            </a:r>
            <a:endParaRPr sz="1333" dirty="0">
              <a:solidFill>
                <a:schemeClr val="dk1"/>
              </a:solidFill>
              <a:latin typeface="Avenir"/>
              <a:ea typeface="Avenir"/>
              <a:cs typeface="Avenir"/>
              <a:sym typeface="Avenir"/>
            </a:endParaRPr>
          </a:p>
          <a:p>
            <a:pPr marL="609585"/>
            <a:endParaRPr sz="1067" dirty="0">
              <a:solidFill>
                <a:schemeClr val="dk1"/>
              </a:solidFill>
              <a:latin typeface="Avenir"/>
              <a:ea typeface="Avenir"/>
              <a:cs typeface="Avenir"/>
              <a:sym typeface="Avenir"/>
            </a:endParaRPr>
          </a:p>
          <a:p>
            <a:pPr marL="609585" indent="-372524">
              <a:buClr>
                <a:schemeClr val="dk1"/>
              </a:buClr>
              <a:buSzPts val="800"/>
              <a:buFont typeface="Avenir"/>
              <a:buChar char="●"/>
            </a:pPr>
            <a:r>
              <a:rPr lang="en" sz="1067" dirty="0">
                <a:solidFill>
                  <a:schemeClr val="dk1"/>
                </a:solidFill>
                <a:latin typeface="Avenir"/>
                <a:ea typeface="Avenir"/>
                <a:cs typeface="Avenir"/>
                <a:sym typeface="Avenir"/>
              </a:rPr>
              <a:t>Contains current and historical patient specific communication </a:t>
            </a:r>
            <a:endParaRPr sz="1067" dirty="0">
              <a:solidFill>
                <a:schemeClr val="dk1"/>
              </a:solidFill>
              <a:latin typeface="Avenir"/>
              <a:ea typeface="Avenir"/>
              <a:cs typeface="Avenir"/>
              <a:sym typeface="Avenir"/>
            </a:endParaRPr>
          </a:p>
          <a:p>
            <a:pPr marL="609585" indent="-372524">
              <a:buClr>
                <a:schemeClr val="dk1"/>
              </a:buClr>
              <a:buSzPts val="800"/>
              <a:buFont typeface="Avenir"/>
              <a:buChar char="●"/>
            </a:pPr>
            <a:r>
              <a:rPr lang="en" sz="1067" dirty="0">
                <a:solidFill>
                  <a:schemeClr val="dk1"/>
                </a:solidFill>
                <a:latin typeface="Avenir"/>
                <a:ea typeface="Avenir"/>
                <a:cs typeface="Avenir"/>
                <a:sym typeface="Avenir"/>
              </a:rPr>
              <a:t>Documentation of all image transfer with comments</a:t>
            </a:r>
            <a:endParaRPr sz="1067" dirty="0">
              <a:solidFill>
                <a:schemeClr val="dk1"/>
              </a:solidFill>
              <a:latin typeface="Avenir"/>
              <a:ea typeface="Avenir"/>
              <a:cs typeface="Avenir"/>
              <a:sym typeface="Avenir"/>
            </a:endParaRPr>
          </a:p>
          <a:p>
            <a:pPr marL="609585" indent="-372524">
              <a:buClr>
                <a:schemeClr val="dk1"/>
              </a:buClr>
              <a:buSzPts val="800"/>
              <a:buFont typeface="Avenir"/>
              <a:buChar char="●"/>
            </a:pPr>
            <a:r>
              <a:rPr lang="en" sz="1067" dirty="0">
                <a:solidFill>
                  <a:schemeClr val="dk1"/>
                </a:solidFill>
                <a:latin typeface="Avenir"/>
                <a:ea typeface="Avenir"/>
                <a:cs typeface="Avenir"/>
                <a:sym typeface="Avenir"/>
              </a:rPr>
              <a:t>To confirm that you are viewing the scan that has been alerted on, you are able to view the exam, date, and last message sent by users</a:t>
            </a:r>
            <a:endParaRPr sz="2000" dirty="0">
              <a:solidFill>
                <a:schemeClr val="dk1"/>
              </a:solidFill>
            </a:endParaRPr>
          </a:p>
          <a:p>
            <a:pPr marL="1219170"/>
            <a:endParaRPr sz="1333" b="1" dirty="0">
              <a:solidFill>
                <a:schemeClr val="dk1"/>
              </a:solidFill>
              <a:latin typeface="Avenir"/>
              <a:ea typeface="Avenir"/>
              <a:cs typeface="Avenir"/>
              <a:sym typeface="Avenir"/>
            </a:endParaRPr>
          </a:p>
        </p:txBody>
      </p:sp>
      <p:pic>
        <p:nvPicPr>
          <p:cNvPr id="1553" name="Google Shape;1553;p236"/>
          <p:cNvPicPr preferRelativeResize="0"/>
          <p:nvPr/>
        </p:nvPicPr>
        <p:blipFill rotWithShape="1">
          <a:blip r:embed="rId3">
            <a:alphaModFix/>
          </a:blip>
          <a:srcRect/>
          <a:stretch/>
        </p:blipFill>
        <p:spPr>
          <a:xfrm>
            <a:off x="7840400" y="973383"/>
            <a:ext cx="2469368" cy="5326565"/>
          </a:xfrm>
          <a:prstGeom prst="rect">
            <a:avLst/>
          </a:prstGeom>
          <a:noFill/>
          <a:ln>
            <a:noFill/>
          </a:ln>
        </p:spPr>
      </p:pic>
      <p:pic>
        <p:nvPicPr>
          <p:cNvPr id="1554" name="Google Shape;1554;p236"/>
          <p:cNvPicPr preferRelativeResize="0"/>
          <p:nvPr/>
        </p:nvPicPr>
        <p:blipFill rotWithShape="1">
          <a:blip r:embed="rId6">
            <a:alphaModFix/>
          </a:blip>
          <a:srcRect t="5105"/>
          <a:stretch/>
        </p:blipFill>
        <p:spPr>
          <a:xfrm>
            <a:off x="7959434" y="1385300"/>
            <a:ext cx="2231268" cy="4502672"/>
          </a:xfrm>
          <a:prstGeom prst="rect">
            <a:avLst/>
          </a:prstGeom>
          <a:noFill/>
          <a:ln>
            <a:noFill/>
          </a:ln>
        </p:spPr>
      </p:pic>
      <p:sp>
        <p:nvSpPr>
          <p:cNvPr id="1555" name="Google Shape;1555;p236"/>
          <p:cNvSpPr txBox="1"/>
          <p:nvPr/>
        </p:nvSpPr>
        <p:spPr>
          <a:xfrm>
            <a:off x="178333" y="3400600"/>
            <a:ext cx="731600" cy="568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556" name="Google Shape;1556;p236"/>
          <p:cNvPicPr preferRelativeResize="0"/>
          <p:nvPr/>
        </p:nvPicPr>
        <p:blipFill rotWithShape="1">
          <a:blip r:embed="rId5">
            <a:alphaModFix/>
          </a:blip>
          <a:srcRect t="44682" b="27339"/>
          <a:stretch/>
        </p:blipFill>
        <p:spPr>
          <a:xfrm>
            <a:off x="1413567" y="2169934"/>
            <a:ext cx="2149735" cy="1277269"/>
          </a:xfrm>
          <a:prstGeom prst="rect">
            <a:avLst/>
          </a:prstGeom>
          <a:noFill/>
          <a:ln>
            <a:noFill/>
          </a:ln>
        </p:spPr>
      </p:pic>
      <p:sp>
        <p:nvSpPr>
          <p:cNvPr id="1557" name="Google Shape;1557;p236"/>
          <p:cNvSpPr txBox="1"/>
          <p:nvPr/>
        </p:nvSpPr>
        <p:spPr>
          <a:xfrm>
            <a:off x="2675800" y="1573533"/>
            <a:ext cx="32000" cy="56800"/>
          </a:xfrm>
          <a:prstGeom prst="rect">
            <a:avLst/>
          </a:prstGeom>
          <a:no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sp>
        <p:nvSpPr>
          <p:cNvPr id="1558" name="Google Shape;1558;p236"/>
          <p:cNvSpPr txBox="1"/>
          <p:nvPr/>
        </p:nvSpPr>
        <p:spPr>
          <a:xfrm>
            <a:off x="8163933" y="2750567"/>
            <a:ext cx="686800" cy="1160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559" name="Google Shape;1559;p236"/>
          <p:cNvPicPr preferRelativeResize="0"/>
          <p:nvPr/>
        </p:nvPicPr>
        <p:blipFill>
          <a:blip r:embed="rId7">
            <a:alphaModFix/>
          </a:blip>
          <a:stretch>
            <a:fillRect/>
          </a:stretch>
        </p:blipFill>
        <p:spPr>
          <a:xfrm>
            <a:off x="8090933" y="2772767"/>
            <a:ext cx="408083" cy="71600"/>
          </a:xfrm>
          <a:prstGeom prst="rect">
            <a:avLst/>
          </a:prstGeom>
          <a:noFill/>
          <a:ln>
            <a:noFill/>
          </a:ln>
        </p:spPr>
      </p:pic>
      <p:sp>
        <p:nvSpPr>
          <p:cNvPr id="1560" name="Google Shape;1560;p236"/>
          <p:cNvSpPr txBox="1"/>
          <p:nvPr/>
        </p:nvSpPr>
        <p:spPr>
          <a:xfrm>
            <a:off x="8103933" y="4322733"/>
            <a:ext cx="806800" cy="71600"/>
          </a:xfrm>
          <a:prstGeom prst="rect">
            <a:avLst/>
          </a:prstGeom>
          <a:solidFill>
            <a:srgbClr val="FFFFFF"/>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561" name="Google Shape;1561;p236"/>
          <p:cNvPicPr preferRelativeResize="0"/>
          <p:nvPr/>
        </p:nvPicPr>
        <p:blipFill>
          <a:blip r:embed="rId7">
            <a:alphaModFix/>
          </a:blip>
          <a:stretch>
            <a:fillRect/>
          </a:stretch>
        </p:blipFill>
        <p:spPr>
          <a:xfrm>
            <a:off x="8090933" y="4322717"/>
            <a:ext cx="408083" cy="71600"/>
          </a:xfrm>
          <a:prstGeom prst="rect">
            <a:avLst/>
          </a:prstGeom>
          <a:noFill/>
          <a:ln>
            <a:noFill/>
          </a:ln>
        </p:spPr>
      </p:pic>
      <p:sp>
        <p:nvSpPr>
          <p:cNvPr id="1562" name="Google Shape;1562;p236"/>
          <p:cNvSpPr txBox="1"/>
          <p:nvPr/>
        </p:nvSpPr>
        <p:spPr>
          <a:xfrm>
            <a:off x="2284400" y="1581500"/>
            <a:ext cx="653200" cy="56800"/>
          </a:xfrm>
          <a:prstGeom prst="rect">
            <a:avLst/>
          </a:prstGeom>
          <a:solidFill>
            <a:schemeClr val="lt1"/>
          </a:solidFill>
          <a:ln>
            <a:noFill/>
          </a:ln>
        </p:spPr>
        <p:txBody>
          <a:bodyPr spcFirstLastPara="1" wrap="square" lIns="121900" tIns="121900" rIns="121900" bIns="121900" anchor="t" anchorCtr="0">
            <a:noAutofit/>
          </a:bodyPr>
          <a:lstStyle/>
          <a:p>
            <a:endParaRPr sz="2800">
              <a:solidFill>
                <a:schemeClr val="dk1"/>
              </a:solidFill>
              <a:latin typeface="Avenir"/>
              <a:ea typeface="Avenir"/>
              <a:cs typeface="Avenir"/>
              <a:sym typeface="Avenir"/>
            </a:endParaRPr>
          </a:p>
        </p:txBody>
      </p:sp>
      <p:pic>
        <p:nvPicPr>
          <p:cNvPr id="1563" name="Google Shape;1563;p236"/>
          <p:cNvPicPr preferRelativeResize="0"/>
          <p:nvPr/>
        </p:nvPicPr>
        <p:blipFill>
          <a:blip r:embed="rId7">
            <a:alphaModFix/>
          </a:blip>
          <a:stretch>
            <a:fillRect/>
          </a:stretch>
        </p:blipFill>
        <p:spPr>
          <a:xfrm>
            <a:off x="2284391" y="1573500"/>
            <a:ext cx="408083" cy="71600"/>
          </a:xfrm>
          <a:prstGeom prst="rect">
            <a:avLst/>
          </a:prstGeom>
          <a:noFill/>
          <a:ln>
            <a:noFill/>
          </a:ln>
        </p:spPr>
      </p:pic>
    </p:spTree>
    <p:extLst>
      <p:ext uri="{BB962C8B-B14F-4D97-AF65-F5344CB8AC3E}">
        <p14:creationId xmlns:p14="http://schemas.microsoft.com/office/powerpoint/2010/main" val="13105881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Shape 1567"/>
        <p:cNvGrpSpPr/>
        <p:nvPr/>
      </p:nvGrpSpPr>
      <p:grpSpPr>
        <a:xfrm>
          <a:off x="0" y="0"/>
          <a:ext cx="0" cy="0"/>
          <a:chOff x="0" y="0"/>
          <a:chExt cx="0" cy="0"/>
        </a:xfrm>
      </p:grpSpPr>
      <p:sp>
        <p:nvSpPr>
          <p:cNvPr id="1568" name="Google Shape;1568;p237"/>
          <p:cNvSpPr txBox="1">
            <a:spLocks noGrp="1"/>
          </p:cNvSpPr>
          <p:nvPr>
            <p:ph type="subTitle" idx="1"/>
          </p:nvPr>
        </p:nvSpPr>
        <p:spPr>
          <a:xfrm>
            <a:off x="2685401" y="3168000"/>
            <a:ext cx="6821200" cy="790000"/>
          </a:xfrm>
          <a:prstGeom prst="rect">
            <a:avLst/>
          </a:prstGeom>
        </p:spPr>
        <p:txBody>
          <a:bodyPr spcFirstLastPara="1" vert="horz" wrap="square" lIns="91433" tIns="45700" rIns="91433" bIns="45700" rtlCol="0" anchor="t" anchorCtr="0">
            <a:noAutofit/>
          </a:bodyPr>
          <a:lstStyle/>
          <a:p>
            <a:pPr marL="0" indent="0">
              <a:spcAft>
                <a:spcPts val="1867"/>
              </a:spcAft>
            </a:pPr>
            <a:r>
              <a:rPr lang="en" sz="6667" b="1"/>
              <a:t>Questions?</a:t>
            </a:r>
            <a:endParaRPr sz="6667" b="1"/>
          </a:p>
        </p:txBody>
      </p:sp>
    </p:spTree>
    <p:extLst>
      <p:ext uri="{BB962C8B-B14F-4D97-AF65-F5344CB8AC3E}">
        <p14:creationId xmlns:p14="http://schemas.microsoft.com/office/powerpoint/2010/main" val="18027068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03418-8318-C69E-572C-A215532D1D3B}"/>
              </a:ext>
            </a:extLst>
          </p:cNvPr>
          <p:cNvSpPr>
            <a:spLocks noGrp="1"/>
          </p:cNvSpPr>
          <p:nvPr>
            <p:ph type="ctrTitle"/>
          </p:nvPr>
        </p:nvSpPr>
        <p:spPr>
          <a:xfrm>
            <a:off x="838200" y="451381"/>
            <a:ext cx="10512552" cy="4066540"/>
          </a:xfrm>
        </p:spPr>
        <p:txBody>
          <a:bodyPr anchor="b">
            <a:normAutofit/>
          </a:bodyPr>
          <a:lstStyle/>
          <a:p>
            <a:pPr algn="l"/>
            <a:r>
              <a:rPr lang="en-US" sz="6600" dirty="0" err="1"/>
              <a:t>BioCHESS</a:t>
            </a:r>
            <a:endParaRPr lang="en-US" sz="6600" dirty="0"/>
          </a:p>
        </p:txBody>
      </p:sp>
      <p:sp>
        <p:nvSpPr>
          <p:cNvPr id="3" name="Subtitle 2">
            <a:extLst>
              <a:ext uri="{FF2B5EF4-FFF2-40B4-BE49-F238E27FC236}">
                <a16:creationId xmlns:a16="http://schemas.microsoft.com/office/drawing/2014/main" id="{4AF5413D-BAA5-E3C8-B2D2-1E97167BE828}"/>
              </a:ext>
            </a:extLst>
          </p:cNvPr>
          <p:cNvSpPr>
            <a:spLocks noGrp="1"/>
          </p:cNvSpPr>
          <p:nvPr>
            <p:ph type="subTitle" idx="1"/>
          </p:nvPr>
        </p:nvSpPr>
        <p:spPr>
          <a:xfrm>
            <a:off x="838199" y="4983276"/>
            <a:ext cx="10512552" cy="1126680"/>
          </a:xfrm>
        </p:spPr>
        <p:txBody>
          <a:bodyPr>
            <a:normAutofit/>
          </a:bodyPr>
          <a:lstStyle/>
          <a:p>
            <a:pPr algn="l"/>
            <a:r>
              <a:rPr lang="en-US"/>
              <a:t>Peter Kan, MD</a:t>
            </a:r>
          </a:p>
          <a:p>
            <a:pPr algn="l"/>
            <a:endParaRPr lang="en-US"/>
          </a:p>
        </p:txBody>
      </p:sp>
      <p:sp>
        <p:nvSpPr>
          <p:cNvPr id="63"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3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2854C7A4-3927-2644-10D7-98294666C1C6}"/>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6600" kern="1200">
                <a:solidFill>
                  <a:srgbClr val="FFFFFF"/>
                </a:solidFill>
                <a:latin typeface="+mj-lt"/>
                <a:ea typeface="+mj-ea"/>
                <a:cs typeface="+mj-cs"/>
              </a:rPr>
              <a:t>This work is supported by:</a:t>
            </a:r>
          </a:p>
        </p:txBody>
      </p:sp>
      <p:sp>
        <p:nvSpPr>
          <p:cNvPr id="19"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27494BC-982E-C397-74C3-D4748CB71EDA}"/>
              </a:ext>
            </a:extLst>
          </p:cNvPr>
          <p:cNvPicPr>
            <a:picLocks noChangeAspect="1"/>
          </p:cNvPicPr>
          <p:nvPr/>
        </p:nvPicPr>
        <p:blipFill>
          <a:blip r:embed="rId2"/>
          <a:stretch>
            <a:fillRect/>
          </a:stretch>
        </p:blipFill>
        <p:spPr>
          <a:xfrm>
            <a:off x="1102731" y="3263567"/>
            <a:ext cx="9981939" cy="3019537"/>
          </a:xfrm>
          <a:prstGeom prst="rect">
            <a:avLst/>
          </a:prstGeom>
        </p:spPr>
      </p:pic>
    </p:spTree>
    <p:extLst>
      <p:ext uri="{BB962C8B-B14F-4D97-AF65-F5344CB8AC3E}">
        <p14:creationId xmlns:p14="http://schemas.microsoft.com/office/powerpoint/2010/main" val="2690495382"/>
      </p:ext>
    </p:extLst>
  </p:cSld>
  <p:clrMapOvr>
    <a:masterClrMapping/>
  </p:clrMapOvr>
</p:sld>
</file>

<file path=ppt/theme/theme1.xml><?xml version="1.0" encoding="utf-8"?>
<a:theme xmlns:a="http://schemas.openxmlformats.org/drawingml/2006/main" name="Clarit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10617</Words>
  <Application>Microsoft Macintosh PowerPoint</Application>
  <PresentationFormat>Widescreen</PresentationFormat>
  <Paragraphs>1342</Paragraphs>
  <Slides>139</Slides>
  <Notes>39</Notes>
  <HiddenSlides>74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139</vt:i4>
      </vt:variant>
    </vt:vector>
  </HeadingPairs>
  <TitlesOfParts>
    <vt:vector size="154" baseType="lpstr">
      <vt:lpstr>Aptos</vt:lpstr>
      <vt:lpstr>Arial</vt:lpstr>
      <vt:lpstr>Avenir</vt:lpstr>
      <vt:lpstr>Calibri</vt:lpstr>
      <vt:lpstr>CIDFont+F2</vt:lpstr>
      <vt:lpstr>HelveticaNeue</vt:lpstr>
      <vt:lpstr>Latha</vt:lpstr>
      <vt:lpstr>Montserrat</vt:lpstr>
      <vt:lpstr>Roboto</vt:lpstr>
      <vt:lpstr>Roboto Light</vt:lpstr>
      <vt:lpstr>Source Sans Pro SemiBold</vt:lpstr>
      <vt:lpstr>Symbol</vt:lpstr>
      <vt:lpstr>Times New Roman</vt:lpstr>
      <vt:lpstr>Wingdings</vt:lpstr>
      <vt:lpstr>Clarity</vt:lpstr>
      <vt:lpstr>     CHESS  Chronic Subdural Hematoma Treatment with Embolization Versus Surgery Study  NINDS UG3 NS128397  Protocol v14 Training </vt:lpstr>
      <vt:lpstr>This work is supported by the National Institute of Neurological Disorders and Stroke  [Grant Number UG3NS128397]</vt:lpstr>
      <vt:lpstr>Principal  Investigators</vt:lpstr>
      <vt:lpstr> NINDS Representatives</vt:lpstr>
      <vt:lpstr>Clinical Site PI’s</vt:lpstr>
      <vt:lpstr>CHESS Study Design</vt:lpstr>
      <vt:lpstr> Trial Design </vt:lpstr>
      <vt:lpstr>Key Eligibility Criteria</vt:lpstr>
      <vt:lpstr>INCLUSION CRITERIA </vt:lpstr>
      <vt:lpstr> Exclusion Criteria  </vt:lpstr>
      <vt:lpstr> Exclusion Criteria </vt:lpstr>
      <vt:lpstr> Exclusion Criteria </vt:lpstr>
      <vt:lpstr> Exclusion Criteria </vt:lpstr>
      <vt:lpstr>Primary Endpoint</vt:lpstr>
      <vt:lpstr>Safety Endpoints</vt:lpstr>
      <vt:lpstr>Exploratory Endpoints</vt:lpstr>
      <vt:lpstr>Summary of Ongoing Randomized-Controlled Trials (RCTs)</vt:lpstr>
      <vt:lpstr>PowerPoint Presentation</vt:lpstr>
      <vt:lpstr>STEM: Primary Effectiveness Endpoint: Subgroups</vt:lpstr>
      <vt:lpstr>PowerPoint Presentation</vt:lpstr>
      <vt:lpstr>PowerPoint Presentation</vt:lpstr>
      <vt:lpstr>MAGIC-MT PRIMARY OUTCOMES</vt:lpstr>
      <vt:lpstr>Conclusions from RCTs presented at ISC 2024</vt:lpstr>
      <vt:lpstr>Site Feedback on Recent RCTs Presented at ISC </vt:lpstr>
      <vt:lpstr>   Randomization and Procedures  </vt:lpstr>
      <vt:lpstr> Assessments</vt:lpstr>
      <vt:lpstr>STUDY FLOW</vt:lpstr>
      <vt:lpstr>Timeline for Assessments</vt:lpstr>
      <vt:lpstr>Timeline for Assessments</vt:lpstr>
      <vt:lpstr>Screening for Potential Subjects</vt:lpstr>
      <vt:lpstr>Informed Consent</vt:lpstr>
      <vt:lpstr>Randomization</vt:lpstr>
      <vt:lpstr>Recruitment Goals</vt:lpstr>
      <vt:lpstr>Anticoagulation after Randomization</vt:lpstr>
      <vt:lpstr>PowerPoint Presentation</vt:lpstr>
      <vt:lpstr>Randomized  to  MMAE</vt:lpstr>
      <vt:lpstr>Middle meningeal artery embolization (MMAE)</vt:lpstr>
      <vt:lpstr>PowerPoint Presentation</vt:lpstr>
      <vt:lpstr>PowerPoint Presentation</vt:lpstr>
      <vt:lpstr>Middle Meningeal  Artery Embolization  (MMAE)</vt:lpstr>
      <vt:lpstr>PowerPoint Presentation</vt:lpstr>
      <vt:lpstr>Conventional Surgery</vt:lpstr>
      <vt:lpstr>Assessment of Subjects</vt:lpstr>
      <vt:lpstr>Assessment of Subjects After Randomization</vt:lpstr>
      <vt:lpstr>Assessment of Subjects After Randomization</vt:lpstr>
      <vt:lpstr>Measurement of Midline Shift (MLS)</vt:lpstr>
      <vt:lpstr>Measurement of Hematoma Thickness</vt:lpstr>
      <vt:lpstr>Standardized Assessments</vt:lpstr>
      <vt:lpstr>PowerPoint Presentation</vt:lpstr>
      <vt:lpstr>Neurological Assessment of Subjects </vt:lpstr>
      <vt:lpstr>Standardized Assessments</vt:lpstr>
      <vt:lpstr>Please click link for MRC VIDEO </vt:lpstr>
      <vt:lpstr>Standardized Assessments</vt:lpstr>
      <vt:lpstr>Standardized Assessments</vt:lpstr>
      <vt:lpstr>Standardized Assessments</vt:lpstr>
      <vt:lpstr>Modified Rankin Score (mRS)</vt:lpstr>
      <vt:lpstr>Modified Rankin Score Certification</vt:lpstr>
      <vt:lpstr>Neurological Assessment Scales</vt:lpstr>
      <vt:lpstr>Open Discussion</vt:lpstr>
      <vt:lpstr>   Rescue Surgery  &amp;  Clinical Review Committee </vt:lpstr>
      <vt:lpstr>Significance of CRC</vt:lpstr>
      <vt:lpstr>CHESS Primary Endpoint</vt:lpstr>
      <vt:lpstr>CRC</vt:lpstr>
      <vt:lpstr>Assessments required for CRC review</vt:lpstr>
      <vt:lpstr>Rescue Surgery Criteria</vt:lpstr>
      <vt:lpstr>Radiographic Criteria</vt:lpstr>
      <vt:lpstr>Measurement of Hematoma thickness</vt:lpstr>
      <vt:lpstr>Measurement of Midline Shift (MLS)</vt:lpstr>
      <vt:lpstr>Example of Radiographic Criteria</vt:lpstr>
      <vt:lpstr>Clinical Symptom Criteria</vt:lpstr>
      <vt:lpstr>Clinical Symptom Criteria</vt:lpstr>
      <vt:lpstr>Guidelines for Initiation of CRC Review</vt:lpstr>
      <vt:lpstr>Guidelines for Initiation of CRC Review</vt:lpstr>
      <vt:lpstr>Situation 4: Emergent Rescue Surgery</vt:lpstr>
      <vt:lpstr>Timeline for CRC Adjudication</vt:lpstr>
      <vt:lpstr>Viz.AI-Site User Process</vt:lpstr>
      <vt:lpstr>Process for Initiating CRC Review</vt:lpstr>
      <vt:lpstr>Process for Initiating CRC Review</vt:lpstr>
      <vt:lpstr>PowerPoint Presentation</vt:lpstr>
      <vt:lpstr>Rescue Surgery Procedures</vt:lpstr>
      <vt:lpstr>CRC flowchart</vt:lpstr>
      <vt:lpstr>  Central Imaging Laboratory</vt:lpstr>
      <vt:lpstr>Central Imaging Laboratory (CIL)</vt:lpstr>
      <vt:lpstr>Central Imaging Laboratory (CIL)</vt:lpstr>
      <vt:lpstr>CIL Flowchart</vt:lpstr>
      <vt:lpstr>Open Discussion</vt:lpstr>
      <vt:lpstr>Viz Recruit </vt:lpstr>
      <vt:lpstr>Viz Recruit Team</vt:lpstr>
      <vt:lpstr>Investigator Meeting Agenda</vt:lpstr>
      <vt:lpstr>Viz RECRUIT SDH Research</vt:lpstr>
      <vt:lpstr>Viz RECRUIT Workflow for CHESS</vt:lpstr>
      <vt:lpstr>PowerPoint Presentation</vt:lpstr>
      <vt:lpstr>PowerPoint Presentation</vt:lpstr>
      <vt:lpstr>PowerPoint Presentation</vt:lpstr>
      <vt:lpstr>PowerPoint Presentation</vt:lpstr>
      <vt:lpstr>PowerPoint Presentation</vt:lpstr>
      <vt:lpstr>PowerPoint Presentation</vt:lpstr>
      <vt:lpstr>BioCHESS</vt:lpstr>
      <vt:lpstr>This work is supported by:</vt:lpstr>
      <vt:lpstr>BioCHESS</vt:lpstr>
      <vt:lpstr>BioCHESS Consent</vt:lpstr>
      <vt:lpstr>BioCHESS includes the collection, processing, aliquoting, and shipping of the following samples:</vt:lpstr>
      <vt:lpstr>Ordering Kits and Supplies  </vt:lpstr>
      <vt:lpstr>Site Required Equipment  (supplied by local site) </vt:lpstr>
      <vt:lpstr>Blood Collection Order</vt:lpstr>
      <vt:lpstr>Serum Processing</vt:lpstr>
      <vt:lpstr>EDTA (Plasma) Processing</vt:lpstr>
      <vt:lpstr>Membrane and Dura Collection </vt:lpstr>
      <vt:lpstr>Subdural Hematoma Fluid Collection </vt:lpstr>
      <vt:lpstr>Sample Record and Shipment Notification Form</vt:lpstr>
      <vt:lpstr>Packaging and Shipping</vt:lpstr>
      <vt:lpstr>BioCHESS and CHESS Considerations </vt:lpstr>
      <vt:lpstr> Safety Reporting</vt:lpstr>
      <vt:lpstr>What is an AE?</vt:lpstr>
      <vt:lpstr>AE Reporting</vt:lpstr>
      <vt:lpstr>AE Reporting</vt:lpstr>
      <vt:lpstr>Unanticipated Adverse Device Effect</vt:lpstr>
      <vt:lpstr>Prompt Reporting of Safety Events to Sponsor and IRB</vt:lpstr>
      <vt:lpstr>Are you serious (SAE)? Yes, if:</vt:lpstr>
      <vt:lpstr>Severity</vt:lpstr>
      <vt:lpstr>AE Relatedness to Treatment Procedure for CSDH (MMAE or Conventional Surgery)</vt:lpstr>
      <vt:lpstr>AE Relatedness to MMAE Device (Embosphere Microspheres or CONTOUR Embolization Particles)</vt:lpstr>
      <vt:lpstr>Relatedness</vt:lpstr>
      <vt:lpstr>AE CRF Submission</vt:lpstr>
      <vt:lpstr>AE Review Flowchart</vt:lpstr>
      <vt:lpstr>Type of Event and Definitions</vt:lpstr>
      <vt:lpstr>Q21 Neurological Deterioration</vt:lpstr>
      <vt:lpstr>  Site Reporting and Recruitment</vt:lpstr>
      <vt:lpstr>Recruitment-Based Probation</vt:lpstr>
      <vt:lpstr>Strategies for Maximizing Enrollment</vt:lpstr>
      <vt:lpstr>PowerPoint Presentation</vt:lpstr>
      <vt:lpstr>Investigator’s Role: Informed Consent</vt:lpstr>
      <vt:lpstr>Investigator’s Role: Site-Specific Operations</vt:lpstr>
      <vt:lpstr>Investigator’s Role: Protocol Compliance</vt:lpstr>
      <vt:lpstr>Investigator’s Role: Regulatory/GCP Compliance</vt:lpstr>
      <vt:lpstr>Prompt Communication</vt:lpstr>
      <vt:lpstr>Publications Policy</vt:lpstr>
      <vt:lpstr>Open 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Spahn, Jessica L.</cp:lastModifiedBy>
  <cp:revision>4</cp:revision>
  <dcterms:modified xsi:type="dcterms:W3CDTF">2024-11-08T19:18:46Z</dcterms:modified>
</cp:coreProperties>
</file>