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664" r:id="rId2"/>
    <p:sldId id="1389" r:id="rId3"/>
    <p:sldId id="276" r:id="rId4"/>
    <p:sldId id="1501" r:id="rId5"/>
    <p:sldId id="1534" r:id="rId6"/>
    <p:sldId id="1497" r:id="rId7"/>
    <p:sldId id="268" r:id="rId8"/>
    <p:sldId id="270" r:id="rId9"/>
    <p:sldId id="683" r:id="rId10"/>
    <p:sldId id="1505" r:id="rId11"/>
    <p:sldId id="1441" r:id="rId12"/>
    <p:sldId id="278" r:id="rId13"/>
    <p:sldId id="1500" r:id="rId14"/>
    <p:sldId id="1498" r:id="rId15"/>
    <p:sldId id="1496" r:id="rId16"/>
    <p:sldId id="1502" r:id="rId17"/>
    <p:sldId id="1503" r:id="rId18"/>
    <p:sldId id="1504" r:id="rId19"/>
    <p:sldId id="690" r:id="rId20"/>
    <p:sldId id="1529" r:id="rId21"/>
    <p:sldId id="1506" r:id="rId22"/>
    <p:sldId id="1507" r:id="rId23"/>
    <p:sldId id="1508" r:id="rId24"/>
    <p:sldId id="1530" r:id="rId25"/>
    <p:sldId id="1408" r:id="rId26"/>
    <p:sldId id="1509" r:id="rId27"/>
    <p:sldId id="1512" r:id="rId28"/>
    <p:sldId id="1513" r:id="rId29"/>
    <p:sldId id="1531" r:id="rId30"/>
    <p:sldId id="1532" r:id="rId31"/>
    <p:sldId id="1533" r:id="rId32"/>
    <p:sldId id="1517" r:id="rId33"/>
    <p:sldId id="1518" r:id="rId34"/>
    <p:sldId id="1519" r:id="rId35"/>
    <p:sldId id="1520" r:id="rId36"/>
    <p:sldId id="1521" r:id="rId37"/>
    <p:sldId id="1536" r:id="rId38"/>
    <p:sldId id="1522" r:id="rId39"/>
    <p:sldId id="1523" r:id="rId40"/>
    <p:sldId id="1524" r:id="rId41"/>
    <p:sldId id="1525" r:id="rId42"/>
    <p:sldId id="1493" r:id="rId43"/>
    <p:sldId id="1526" r:id="rId44"/>
    <p:sldId id="1527" r:id="rId45"/>
    <p:sldId id="1451" r:id="rId46"/>
    <p:sldId id="1528" r:id="rId47"/>
    <p:sldId id="1453" r:id="rId48"/>
    <p:sldId id="1454" r:id="rId49"/>
    <p:sldId id="1456" r:id="rId50"/>
    <p:sldId id="1457" r:id="rId51"/>
    <p:sldId id="1458" r:id="rId52"/>
    <p:sldId id="687" r:id="rId53"/>
    <p:sldId id="688" r:id="rId54"/>
    <p:sldId id="1459" r:id="rId55"/>
    <p:sldId id="1461" r:id="rId56"/>
    <p:sldId id="694" r:id="rId57"/>
    <p:sldId id="1440" r:id="rId58"/>
    <p:sldId id="1443" r:id="rId59"/>
    <p:sldId id="670" r:id="rId60"/>
    <p:sldId id="1444" r:id="rId61"/>
    <p:sldId id="1445" r:id="rId62"/>
    <p:sldId id="1446" r:id="rId63"/>
    <p:sldId id="1447" r:id="rId64"/>
    <p:sldId id="1448" r:id="rId65"/>
    <p:sldId id="1449" r:id="rId66"/>
    <p:sldId id="680" r:id="rId67"/>
    <p:sldId id="1494"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 id="{78C18175-D928-755A-E842-7AA0B5329528}" name="Jessica Spahn" initials="JS" userId="ff9e411dd9c72453" providerId="Windows Live"/>
  <p188:author id="{D1FC4179-0104-545C-86D7-630F6984A67E}" name="Spahn, Jessica L." initials="JS" userId="S::jlspahn@utmb.edu::5b0af625-97e9-4f57-919a-90221dbf3973" providerId="AD"/>
  <p188:author id="{5D1FFA98-9844-2694-9E19-E2BD05DBCB41}" name="Cassarly, Christy" initials="CC" userId="S::cnc6@musc.edu::703b828b-8ee6-4e8b-9e7f-10da53f0d2b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7"/>
  </p:normalViewPr>
  <p:slideViewPr>
    <p:cSldViewPr snapToGrid="0">
      <p:cViewPr varScale="1">
        <p:scale>
          <a:sx n="177" d="100"/>
          <a:sy n="177" d="100"/>
        </p:scale>
        <p:origin x="1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8/10/relationships/authors" Targe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B64E29-D361-4A13-B38E-77FAB44CE50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AD5AA7A-7052-4D11-B081-D3C23AF31603}">
      <dgm:prSet custT="1"/>
      <dgm:spPr>
        <a:solidFill>
          <a:schemeClr val="tx2"/>
        </a:solidFill>
      </dgm:spPr>
      <dgm:t>
        <a:bodyPr/>
        <a:lstStyle/>
        <a:p>
          <a:r>
            <a:rPr lang="en-US" sz="3200" dirty="0">
              <a:latin typeface="Calibri" panose="020F0502020204030204" pitchFamily="34" charset="0"/>
              <a:ea typeface="Calibri" panose="020F0502020204030204" pitchFamily="34" charset="0"/>
              <a:cs typeface="Calibri" panose="020F0502020204030204" pitchFamily="34" charset="0"/>
            </a:rPr>
            <a:t>Comprised of</a:t>
          </a:r>
          <a:r>
            <a:rPr lang="en-US" sz="3000" dirty="0"/>
            <a:t>:  </a:t>
          </a:r>
        </a:p>
      </dgm:t>
    </dgm:pt>
    <dgm:pt modelId="{9AC41B85-FA84-4C22-885C-AD4C9920955D}" type="parTrans" cxnId="{29CB6C0B-F8A7-4DFE-83EF-2826CA2833DE}">
      <dgm:prSet/>
      <dgm:spPr/>
      <dgm:t>
        <a:bodyPr/>
        <a:lstStyle/>
        <a:p>
          <a:endParaRPr lang="en-US"/>
        </a:p>
      </dgm:t>
    </dgm:pt>
    <dgm:pt modelId="{99DA90D4-DD6D-4266-BAFD-F4C7080FD136}" type="sibTrans" cxnId="{29CB6C0B-F8A7-4DFE-83EF-2826CA2833DE}">
      <dgm:prSet/>
      <dgm:spPr/>
      <dgm:t>
        <a:bodyPr/>
        <a:lstStyle/>
        <a:p>
          <a:endParaRPr lang="en-US"/>
        </a:p>
      </dgm:t>
    </dgm:pt>
    <dgm:pt modelId="{21E3FD84-DD7E-42B8-9055-660C038EC907}">
      <dgm:prSet custT="1"/>
      <dgm:spPr/>
      <dgm:t>
        <a:bodyPr/>
        <a:lstStyle/>
        <a:p>
          <a:r>
            <a:rPr lang="en-US" sz="2400" dirty="0">
              <a:latin typeface="Calibri" panose="020F0502020204030204" pitchFamily="34" charset="0"/>
              <a:ea typeface="Calibri" panose="020F0502020204030204" pitchFamily="34" charset="0"/>
              <a:cs typeface="Calibri" panose="020F0502020204030204" pitchFamily="34" charset="0"/>
            </a:rPr>
            <a:t>CRC Manager (with alternative)</a:t>
          </a:r>
        </a:p>
      </dgm:t>
    </dgm:pt>
    <dgm:pt modelId="{F84DEFAD-B1BA-4E5B-AC99-C2CC75C31BDF}" type="parTrans" cxnId="{8CD99967-E8F1-46D9-9A69-9530359DC759}">
      <dgm:prSet/>
      <dgm:spPr/>
      <dgm:t>
        <a:bodyPr/>
        <a:lstStyle/>
        <a:p>
          <a:endParaRPr lang="en-US"/>
        </a:p>
      </dgm:t>
    </dgm:pt>
    <dgm:pt modelId="{0474C1B7-B8B4-4DE8-A016-51D9EA508EF1}" type="sibTrans" cxnId="{8CD99967-E8F1-46D9-9A69-9530359DC759}">
      <dgm:prSet/>
      <dgm:spPr/>
      <dgm:t>
        <a:bodyPr/>
        <a:lstStyle/>
        <a:p>
          <a:endParaRPr lang="en-US"/>
        </a:p>
      </dgm:t>
    </dgm:pt>
    <dgm:pt modelId="{0F87BACE-FC8F-445A-8BFC-C14F24FBF143}">
      <dgm:prSet custT="1"/>
      <dgm:spPr/>
      <dgm:t>
        <a:bodyPr/>
        <a:lstStyle/>
        <a:p>
          <a:r>
            <a:rPr lang="en-US" sz="2400" dirty="0">
              <a:latin typeface="Calibri" panose="020F0502020204030204" pitchFamily="34" charset="0"/>
              <a:ea typeface="Calibri" panose="020F0502020204030204" pitchFamily="34" charset="0"/>
              <a:cs typeface="Calibri" panose="020F0502020204030204" pitchFamily="34" charset="0"/>
            </a:rPr>
            <a:t>5 Neurosurgeons (“Adjudicators”)</a:t>
          </a:r>
        </a:p>
      </dgm:t>
    </dgm:pt>
    <dgm:pt modelId="{B30F336E-A595-40EB-A958-5D1B3423D454}" type="parTrans" cxnId="{89524F9D-127B-496C-B1A0-82121E593AD0}">
      <dgm:prSet/>
      <dgm:spPr/>
      <dgm:t>
        <a:bodyPr/>
        <a:lstStyle/>
        <a:p>
          <a:endParaRPr lang="en-US"/>
        </a:p>
      </dgm:t>
    </dgm:pt>
    <dgm:pt modelId="{A98D6E68-6811-4D7E-99C9-5007826BD620}" type="sibTrans" cxnId="{89524F9D-127B-496C-B1A0-82121E593AD0}">
      <dgm:prSet/>
      <dgm:spPr/>
      <dgm:t>
        <a:bodyPr/>
        <a:lstStyle/>
        <a:p>
          <a:endParaRPr lang="en-US"/>
        </a:p>
      </dgm:t>
    </dgm:pt>
    <dgm:pt modelId="{0C64FBDF-4952-419E-B43C-1034402D1A5F}">
      <dgm:prSet custT="1"/>
      <dgm:spPr/>
      <dgm:t>
        <a:bodyPr/>
        <a:lstStyle/>
        <a:p>
          <a:r>
            <a:rPr lang="en-US" sz="2400" dirty="0">
              <a:latin typeface="Calibri" panose="020F0502020204030204" pitchFamily="34" charset="0"/>
              <a:ea typeface="Calibri" panose="020F0502020204030204" pitchFamily="34" charset="0"/>
              <a:cs typeface="Calibri" panose="020F0502020204030204" pitchFamily="34" charset="0"/>
            </a:rPr>
            <a:t>All adjudicators are independent of the CHESS trial and have active experience in managing CSDH</a:t>
          </a:r>
        </a:p>
      </dgm:t>
    </dgm:pt>
    <dgm:pt modelId="{E318D377-B80B-4A49-8B69-165DE0CDC289}" type="parTrans" cxnId="{4D90A0F3-E6D9-484E-B2D3-9F993E5A88F3}">
      <dgm:prSet/>
      <dgm:spPr/>
      <dgm:t>
        <a:bodyPr/>
        <a:lstStyle/>
        <a:p>
          <a:endParaRPr lang="en-US"/>
        </a:p>
      </dgm:t>
    </dgm:pt>
    <dgm:pt modelId="{D615A51F-9093-49F3-AD8B-1CAF4FDAD801}" type="sibTrans" cxnId="{4D90A0F3-E6D9-484E-B2D3-9F993E5A88F3}">
      <dgm:prSet/>
      <dgm:spPr/>
      <dgm:t>
        <a:bodyPr/>
        <a:lstStyle/>
        <a:p>
          <a:endParaRPr lang="en-US"/>
        </a:p>
      </dgm:t>
    </dgm:pt>
    <dgm:pt modelId="{4284774D-65AD-4CC6-95D4-50FCD3909590}">
      <dgm:prSet custT="1"/>
      <dgm:spPr>
        <a:solidFill>
          <a:srgbClr val="AE3B3A"/>
        </a:solidFill>
      </dgm:spPr>
      <dgm:t>
        <a:bodyPr/>
        <a:lstStyle/>
        <a:p>
          <a:r>
            <a:rPr lang="en-US" sz="3200" dirty="0">
              <a:latin typeface="Calibri" panose="020F0502020204030204" pitchFamily="34" charset="0"/>
              <a:ea typeface="Calibri" panose="020F0502020204030204" pitchFamily="34" charset="0"/>
              <a:cs typeface="Calibri" panose="020F0502020204030204" pitchFamily="34" charset="0"/>
            </a:rPr>
            <a:t>CRC Role in CHESS</a:t>
          </a:r>
          <a:r>
            <a:rPr lang="en-US" sz="3000" dirty="0"/>
            <a:t>:</a:t>
          </a:r>
        </a:p>
      </dgm:t>
    </dgm:pt>
    <dgm:pt modelId="{9131424D-C821-4078-9C54-A02DD05A7562}" type="parTrans" cxnId="{719C60D7-650F-48B2-918E-B9D9944315B7}">
      <dgm:prSet/>
      <dgm:spPr/>
      <dgm:t>
        <a:bodyPr/>
        <a:lstStyle/>
        <a:p>
          <a:endParaRPr lang="en-US"/>
        </a:p>
      </dgm:t>
    </dgm:pt>
    <dgm:pt modelId="{4C20DBAA-3C51-4527-8890-1CC965C22D89}" type="sibTrans" cxnId="{719C60D7-650F-48B2-918E-B9D9944315B7}">
      <dgm:prSet/>
      <dgm:spPr/>
      <dgm:t>
        <a:bodyPr/>
        <a:lstStyle/>
        <a:p>
          <a:endParaRPr lang="en-US"/>
        </a:p>
      </dgm:t>
    </dgm:pt>
    <dgm:pt modelId="{A6CB1FBF-A6C8-42BF-ABD1-3D6B83E9D7D3}">
      <dgm:prSet custT="1"/>
      <dgm:spPr/>
      <dgm:t>
        <a:bodyPr/>
        <a:lstStyle/>
        <a:p>
          <a:pPr algn="l"/>
          <a:r>
            <a:rPr lang="en-US" sz="2400" dirty="0">
              <a:latin typeface="Calibri" panose="020F0502020204030204" pitchFamily="34" charset="0"/>
              <a:ea typeface="Calibri" panose="020F0502020204030204" pitchFamily="34" charset="0"/>
              <a:cs typeface="Calibri" panose="020F0502020204030204" pitchFamily="34" charset="0"/>
            </a:rPr>
            <a:t>Review clinical information (MRC, TUG, ASR) &amp; CT scans to centrally and independently determine the need for rescue surgery in a blinded fashion</a:t>
          </a:r>
        </a:p>
      </dgm:t>
    </dgm:pt>
    <dgm:pt modelId="{3B6E9109-C390-481E-B370-08C7D6B28DD1}" type="parTrans" cxnId="{D0A6F109-BC0D-403A-928D-BD6D6C22DF92}">
      <dgm:prSet/>
      <dgm:spPr/>
      <dgm:t>
        <a:bodyPr/>
        <a:lstStyle/>
        <a:p>
          <a:endParaRPr lang="en-US"/>
        </a:p>
      </dgm:t>
    </dgm:pt>
    <dgm:pt modelId="{6577CB35-1881-4C40-B9F2-37583AD2B874}" type="sibTrans" cxnId="{D0A6F109-BC0D-403A-928D-BD6D6C22DF92}">
      <dgm:prSet/>
      <dgm:spPr/>
      <dgm:t>
        <a:bodyPr/>
        <a:lstStyle/>
        <a:p>
          <a:endParaRPr lang="en-US"/>
        </a:p>
      </dgm:t>
    </dgm:pt>
    <dgm:pt modelId="{CB1E9408-FDC4-EE4F-8C23-8E209B35CF52}" type="pres">
      <dgm:prSet presAssocID="{27B64E29-D361-4A13-B38E-77FAB44CE504}" presName="linear" presStyleCnt="0">
        <dgm:presLayoutVars>
          <dgm:animLvl val="lvl"/>
          <dgm:resizeHandles val="exact"/>
        </dgm:presLayoutVars>
      </dgm:prSet>
      <dgm:spPr/>
    </dgm:pt>
    <dgm:pt modelId="{FE796070-DFCB-604E-B764-0BA0DE08462A}" type="pres">
      <dgm:prSet presAssocID="{7AD5AA7A-7052-4D11-B081-D3C23AF31603}" presName="parentText" presStyleLbl="node1" presStyleIdx="0" presStyleCnt="2" custScaleY="65672">
        <dgm:presLayoutVars>
          <dgm:chMax val="0"/>
          <dgm:bulletEnabled val="1"/>
        </dgm:presLayoutVars>
      </dgm:prSet>
      <dgm:spPr/>
    </dgm:pt>
    <dgm:pt modelId="{378EB0D7-81AD-4245-A1DF-12AC7735DA6A}" type="pres">
      <dgm:prSet presAssocID="{7AD5AA7A-7052-4D11-B081-D3C23AF31603}" presName="childText" presStyleLbl="revTx" presStyleIdx="0" presStyleCnt="2">
        <dgm:presLayoutVars>
          <dgm:bulletEnabled val="1"/>
        </dgm:presLayoutVars>
      </dgm:prSet>
      <dgm:spPr/>
    </dgm:pt>
    <dgm:pt modelId="{43662881-C694-D94C-A02B-544291B1AF95}" type="pres">
      <dgm:prSet presAssocID="{4284774D-65AD-4CC6-95D4-50FCD3909590}" presName="parentText" presStyleLbl="node1" presStyleIdx="1" presStyleCnt="2" custScaleY="59572" custLinFactNeighborY="1942">
        <dgm:presLayoutVars>
          <dgm:chMax val="0"/>
          <dgm:bulletEnabled val="1"/>
        </dgm:presLayoutVars>
      </dgm:prSet>
      <dgm:spPr/>
    </dgm:pt>
    <dgm:pt modelId="{4BF4C553-EFAE-CC41-93C7-08B110C75566}" type="pres">
      <dgm:prSet presAssocID="{4284774D-65AD-4CC6-95D4-50FCD3909590}" presName="childText" presStyleLbl="revTx" presStyleIdx="1" presStyleCnt="2" custLinFactNeighborX="-324" custLinFactNeighborY="3129">
        <dgm:presLayoutVars>
          <dgm:bulletEnabled val="1"/>
        </dgm:presLayoutVars>
      </dgm:prSet>
      <dgm:spPr/>
    </dgm:pt>
  </dgm:ptLst>
  <dgm:cxnLst>
    <dgm:cxn modelId="{D0A6F109-BC0D-403A-928D-BD6D6C22DF92}" srcId="{4284774D-65AD-4CC6-95D4-50FCD3909590}" destId="{A6CB1FBF-A6C8-42BF-ABD1-3D6B83E9D7D3}" srcOrd="0" destOrd="0" parTransId="{3B6E9109-C390-481E-B370-08C7D6B28DD1}" sibTransId="{6577CB35-1881-4C40-B9F2-37583AD2B874}"/>
    <dgm:cxn modelId="{29CB6C0B-F8A7-4DFE-83EF-2826CA2833DE}" srcId="{27B64E29-D361-4A13-B38E-77FAB44CE504}" destId="{7AD5AA7A-7052-4D11-B081-D3C23AF31603}" srcOrd="0" destOrd="0" parTransId="{9AC41B85-FA84-4C22-885C-AD4C9920955D}" sibTransId="{99DA90D4-DD6D-4266-BAFD-F4C7080FD136}"/>
    <dgm:cxn modelId="{9834FF3D-DA8E-1F43-B2C3-75DF293892DA}" type="presOf" srcId="{0F87BACE-FC8F-445A-8BFC-C14F24FBF143}" destId="{378EB0D7-81AD-4245-A1DF-12AC7735DA6A}" srcOrd="0" destOrd="1" presId="urn:microsoft.com/office/officeart/2005/8/layout/vList2"/>
    <dgm:cxn modelId="{8CD99967-E8F1-46D9-9A69-9530359DC759}" srcId="{7AD5AA7A-7052-4D11-B081-D3C23AF31603}" destId="{21E3FD84-DD7E-42B8-9055-660C038EC907}" srcOrd="0" destOrd="0" parTransId="{F84DEFAD-B1BA-4E5B-AC99-C2CC75C31BDF}" sibTransId="{0474C1B7-B8B4-4DE8-A016-51D9EA508EF1}"/>
    <dgm:cxn modelId="{31D7486B-A9E5-C145-BFD2-7C3AF13FE9F0}" type="presOf" srcId="{0C64FBDF-4952-419E-B43C-1034402D1A5F}" destId="{378EB0D7-81AD-4245-A1DF-12AC7735DA6A}" srcOrd="0" destOrd="2" presId="urn:microsoft.com/office/officeart/2005/8/layout/vList2"/>
    <dgm:cxn modelId="{BE917A6E-13E5-4F49-A57D-5329D32F34A3}" type="presOf" srcId="{21E3FD84-DD7E-42B8-9055-660C038EC907}" destId="{378EB0D7-81AD-4245-A1DF-12AC7735DA6A}" srcOrd="0" destOrd="0" presId="urn:microsoft.com/office/officeart/2005/8/layout/vList2"/>
    <dgm:cxn modelId="{AA245378-37CF-1545-9ADB-685B7BACE866}" type="presOf" srcId="{A6CB1FBF-A6C8-42BF-ABD1-3D6B83E9D7D3}" destId="{4BF4C553-EFAE-CC41-93C7-08B110C75566}" srcOrd="0" destOrd="0" presId="urn:microsoft.com/office/officeart/2005/8/layout/vList2"/>
    <dgm:cxn modelId="{89524F9D-127B-496C-B1A0-82121E593AD0}" srcId="{7AD5AA7A-7052-4D11-B081-D3C23AF31603}" destId="{0F87BACE-FC8F-445A-8BFC-C14F24FBF143}" srcOrd="1" destOrd="0" parTransId="{B30F336E-A595-40EB-A958-5D1B3423D454}" sibTransId="{A98D6E68-6811-4D7E-99C9-5007826BD620}"/>
    <dgm:cxn modelId="{190D89A7-EA84-3449-A974-37DA58174F44}" type="presOf" srcId="{4284774D-65AD-4CC6-95D4-50FCD3909590}" destId="{43662881-C694-D94C-A02B-544291B1AF95}" srcOrd="0" destOrd="0" presId="urn:microsoft.com/office/officeart/2005/8/layout/vList2"/>
    <dgm:cxn modelId="{A044F4AC-A55C-624A-BB5F-F3B12152FB9A}" type="presOf" srcId="{7AD5AA7A-7052-4D11-B081-D3C23AF31603}" destId="{FE796070-DFCB-604E-B764-0BA0DE08462A}" srcOrd="0" destOrd="0" presId="urn:microsoft.com/office/officeart/2005/8/layout/vList2"/>
    <dgm:cxn modelId="{0DB27AAD-F1CB-A843-AECC-E645E6D2B852}" type="presOf" srcId="{27B64E29-D361-4A13-B38E-77FAB44CE504}" destId="{CB1E9408-FDC4-EE4F-8C23-8E209B35CF52}" srcOrd="0" destOrd="0" presId="urn:microsoft.com/office/officeart/2005/8/layout/vList2"/>
    <dgm:cxn modelId="{719C60D7-650F-48B2-918E-B9D9944315B7}" srcId="{27B64E29-D361-4A13-B38E-77FAB44CE504}" destId="{4284774D-65AD-4CC6-95D4-50FCD3909590}" srcOrd="1" destOrd="0" parTransId="{9131424D-C821-4078-9C54-A02DD05A7562}" sibTransId="{4C20DBAA-3C51-4527-8890-1CC965C22D89}"/>
    <dgm:cxn modelId="{4D90A0F3-E6D9-484E-B2D3-9F993E5A88F3}" srcId="{0F87BACE-FC8F-445A-8BFC-C14F24FBF143}" destId="{0C64FBDF-4952-419E-B43C-1034402D1A5F}" srcOrd="0" destOrd="0" parTransId="{E318D377-B80B-4A49-8B69-165DE0CDC289}" sibTransId="{D615A51F-9093-49F3-AD8B-1CAF4FDAD801}"/>
    <dgm:cxn modelId="{893938D9-D958-B348-AA8E-90471AA72106}" type="presParOf" srcId="{CB1E9408-FDC4-EE4F-8C23-8E209B35CF52}" destId="{FE796070-DFCB-604E-B764-0BA0DE08462A}" srcOrd="0" destOrd="0" presId="urn:microsoft.com/office/officeart/2005/8/layout/vList2"/>
    <dgm:cxn modelId="{A31EA307-F6CA-1D48-A6B6-9E61BD2F2198}" type="presParOf" srcId="{CB1E9408-FDC4-EE4F-8C23-8E209B35CF52}" destId="{378EB0D7-81AD-4245-A1DF-12AC7735DA6A}" srcOrd="1" destOrd="0" presId="urn:microsoft.com/office/officeart/2005/8/layout/vList2"/>
    <dgm:cxn modelId="{94D01E76-FC77-784C-B5F2-04B19B6C8EAF}" type="presParOf" srcId="{CB1E9408-FDC4-EE4F-8C23-8E209B35CF52}" destId="{43662881-C694-D94C-A02B-544291B1AF95}" srcOrd="2" destOrd="0" presId="urn:microsoft.com/office/officeart/2005/8/layout/vList2"/>
    <dgm:cxn modelId="{948ADB97-708B-164F-AC91-DBDB23234F5A}" type="presParOf" srcId="{CB1E9408-FDC4-EE4F-8C23-8E209B35CF52}" destId="{4BF4C553-EFAE-CC41-93C7-08B110C75566}" srcOrd="3" destOrd="0" presId="urn:microsoft.com/office/officeart/2005/8/layout/vList2"/>
  </dgm:cxnLst>
  <dgm:bg/>
  <dgm:whole>
    <a:ln>
      <a:prstDash val="sysDash"/>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F4800E-D0BD-4A8E-BAFB-0C517A3D23F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1E80A1CF-CC10-411E-9A29-16A7617E22FF}">
      <dgm:prSet custT="1"/>
      <dgm:spPr>
        <a:solidFill>
          <a:srgbClr val="AE3B3A"/>
        </a:solidFill>
      </dgm:spPr>
      <dgm:t>
        <a:bodyPr/>
        <a:lstStyle/>
        <a:p>
          <a:r>
            <a:rPr lang="en-US" sz="4000" dirty="0">
              <a:latin typeface="Calibri" panose="020F0502020204030204" pitchFamily="34" charset="0"/>
              <a:ea typeface="Calibri" panose="020F0502020204030204" pitchFamily="34" charset="0"/>
              <a:cs typeface="Calibri" panose="020F0502020204030204" pitchFamily="34" charset="0"/>
            </a:rPr>
            <a:t>Radiographic Criteria</a:t>
          </a:r>
        </a:p>
      </dgm:t>
    </dgm:pt>
    <dgm:pt modelId="{4531D2DA-178D-41AF-B4CF-F2D2B68F9D7F}" type="parTrans" cxnId="{533E2C64-259E-472C-BA8F-A31A095D7F47}">
      <dgm:prSet/>
      <dgm:spPr/>
      <dgm:t>
        <a:bodyPr/>
        <a:lstStyle/>
        <a:p>
          <a:endParaRPr lang="en-US"/>
        </a:p>
      </dgm:t>
    </dgm:pt>
    <dgm:pt modelId="{041428DA-9DBC-4817-98F5-B3CA9353D8CE}" type="sibTrans" cxnId="{533E2C64-259E-472C-BA8F-A31A095D7F47}">
      <dgm:prSet/>
      <dgm:spPr/>
      <dgm:t>
        <a:bodyPr/>
        <a:lstStyle/>
        <a:p>
          <a:endParaRPr lang="en-US"/>
        </a:p>
      </dgm:t>
    </dgm:pt>
    <dgm:pt modelId="{50123097-E947-4878-9CE6-64F86C56C0E2}">
      <dgm:prSet custT="1"/>
      <dgm:spPr>
        <a:solidFill>
          <a:srgbClr val="AE3B3A"/>
        </a:solidFill>
      </dgm:spPr>
      <dgm:t>
        <a:bodyPr/>
        <a:lstStyle/>
        <a:p>
          <a:r>
            <a:rPr lang="en-US" sz="4000" dirty="0">
              <a:latin typeface="Calibri" panose="020F0502020204030204" pitchFamily="34" charset="0"/>
              <a:ea typeface="Calibri" panose="020F0502020204030204" pitchFamily="34" charset="0"/>
              <a:cs typeface="Calibri" panose="020F0502020204030204" pitchFamily="34" charset="0"/>
            </a:rPr>
            <a:t>Clinical Symptom Criteria</a:t>
          </a:r>
        </a:p>
      </dgm:t>
    </dgm:pt>
    <dgm:pt modelId="{3F1A9F00-D27B-4406-9CEA-7EE85529A899}" type="parTrans" cxnId="{B3EBFF5C-D87E-4710-8533-AC743FC6C6FD}">
      <dgm:prSet/>
      <dgm:spPr/>
      <dgm:t>
        <a:bodyPr/>
        <a:lstStyle/>
        <a:p>
          <a:endParaRPr lang="en-US"/>
        </a:p>
      </dgm:t>
    </dgm:pt>
    <dgm:pt modelId="{F13C4527-E99F-4A51-9E85-921BB019ACA5}" type="sibTrans" cxnId="{B3EBFF5C-D87E-4710-8533-AC743FC6C6FD}">
      <dgm:prSet/>
      <dgm:spPr/>
      <dgm:t>
        <a:bodyPr/>
        <a:lstStyle/>
        <a:p>
          <a:endParaRPr lang="en-US"/>
        </a:p>
      </dgm:t>
    </dgm:pt>
    <dgm:pt modelId="{9BB7B13A-488A-F049-B18C-D10E58C6DAD2}" type="pres">
      <dgm:prSet presAssocID="{46F4800E-D0BD-4A8E-BAFB-0C517A3D23F6}" presName="diagram" presStyleCnt="0">
        <dgm:presLayoutVars>
          <dgm:chPref val="1"/>
          <dgm:dir/>
          <dgm:animOne val="branch"/>
          <dgm:animLvl val="lvl"/>
          <dgm:resizeHandles/>
        </dgm:presLayoutVars>
      </dgm:prSet>
      <dgm:spPr/>
    </dgm:pt>
    <dgm:pt modelId="{CE8E1405-05B3-0B4D-8F6C-243E3409A136}" type="pres">
      <dgm:prSet presAssocID="{1E80A1CF-CC10-411E-9A29-16A7617E22FF}" presName="root" presStyleCnt="0"/>
      <dgm:spPr/>
    </dgm:pt>
    <dgm:pt modelId="{0E77FCBF-2A4B-7E49-9BD3-6F31F5358DEB}" type="pres">
      <dgm:prSet presAssocID="{1E80A1CF-CC10-411E-9A29-16A7617E22FF}" presName="rootComposite" presStyleCnt="0"/>
      <dgm:spPr/>
    </dgm:pt>
    <dgm:pt modelId="{798AB5B3-BCCE-EF46-BF22-B808A91BDAA9}" type="pres">
      <dgm:prSet presAssocID="{1E80A1CF-CC10-411E-9A29-16A7617E22FF}" presName="rootText" presStyleLbl="node1" presStyleIdx="0" presStyleCnt="2"/>
      <dgm:spPr/>
    </dgm:pt>
    <dgm:pt modelId="{2D7BAE41-74A1-B645-8753-DB9074F3298E}" type="pres">
      <dgm:prSet presAssocID="{1E80A1CF-CC10-411E-9A29-16A7617E22FF}" presName="rootConnector" presStyleLbl="node1" presStyleIdx="0" presStyleCnt="2"/>
      <dgm:spPr/>
    </dgm:pt>
    <dgm:pt modelId="{1D9E012C-6C53-7D40-B602-F7B0CE3F9079}" type="pres">
      <dgm:prSet presAssocID="{1E80A1CF-CC10-411E-9A29-16A7617E22FF}" presName="childShape" presStyleCnt="0"/>
      <dgm:spPr/>
    </dgm:pt>
    <dgm:pt modelId="{312332CC-EC9C-D247-88F0-78AB25E21A1C}" type="pres">
      <dgm:prSet presAssocID="{50123097-E947-4878-9CE6-64F86C56C0E2}" presName="root" presStyleCnt="0"/>
      <dgm:spPr/>
    </dgm:pt>
    <dgm:pt modelId="{3CA4E5DB-20CA-6243-98AE-B3422FFE5DDC}" type="pres">
      <dgm:prSet presAssocID="{50123097-E947-4878-9CE6-64F86C56C0E2}" presName="rootComposite" presStyleCnt="0"/>
      <dgm:spPr/>
    </dgm:pt>
    <dgm:pt modelId="{D2F21F41-7A27-184D-AAA7-A2036EF19E8C}" type="pres">
      <dgm:prSet presAssocID="{50123097-E947-4878-9CE6-64F86C56C0E2}" presName="rootText" presStyleLbl="node1" presStyleIdx="1" presStyleCnt="2"/>
      <dgm:spPr/>
    </dgm:pt>
    <dgm:pt modelId="{74D512A1-EF63-2843-9D9A-DC6E2EAC3FFA}" type="pres">
      <dgm:prSet presAssocID="{50123097-E947-4878-9CE6-64F86C56C0E2}" presName="rootConnector" presStyleLbl="node1" presStyleIdx="1" presStyleCnt="2"/>
      <dgm:spPr/>
    </dgm:pt>
    <dgm:pt modelId="{99CFDF43-B05E-DA48-A7AC-5ADF8072FFE5}" type="pres">
      <dgm:prSet presAssocID="{50123097-E947-4878-9CE6-64F86C56C0E2}" presName="childShape" presStyleCnt="0"/>
      <dgm:spPr/>
    </dgm:pt>
  </dgm:ptLst>
  <dgm:cxnLst>
    <dgm:cxn modelId="{21463A0E-E442-4F42-8BF7-68850F9EE081}" type="presOf" srcId="{1E80A1CF-CC10-411E-9A29-16A7617E22FF}" destId="{798AB5B3-BCCE-EF46-BF22-B808A91BDAA9}" srcOrd="0" destOrd="0" presId="urn:microsoft.com/office/officeart/2005/8/layout/hierarchy3"/>
    <dgm:cxn modelId="{B3EBFF5C-D87E-4710-8533-AC743FC6C6FD}" srcId="{46F4800E-D0BD-4A8E-BAFB-0C517A3D23F6}" destId="{50123097-E947-4878-9CE6-64F86C56C0E2}" srcOrd="1" destOrd="0" parTransId="{3F1A9F00-D27B-4406-9CEA-7EE85529A899}" sibTransId="{F13C4527-E99F-4A51-9E85-921BB019ACA5}"/>
    <dgm:cxn modelId="{533E2C64-259E-472C-BA8F-A31A095D7F47}" srcId="{46F4800E-D0BD-4A8E-BAFB-0C517A3D23F6}" destId="{1E80A1CF-CC10-411E-9A29-16A7617E22FF}" srcOrd="0" destOrd="0" parTransId="{4531D2DA-178D-41AF-B4CF-F2D2B68F9D7F}" sibTransId="{041428DA-9DBC-4817-98F5-B3CA9353D8CE}"/>
    <dgm:cxn modelId="{E565F96A-1106-644C-9D0E-29C30C6FA608}" type="presOf" srcId="{50123097-E947-4878-9CE6-64F86C56C0E2}" destId="{74D512A1-EF63-2843-9D9A-DC6E2EAC3FFA}" srcOrd="1" destOrd="0" presId="urn:microsoft.com/office/officeart/2005/8/layout/hierarchy3"/>
    <dgm:cxn modelId="{C09D367A-8E0B-8843-BE35-F88EE358DCBE}" type="presOf" srcId="{50123097-E947-4878-9CE6-64F86C56C0E2}" destId="{D2F21F41-7A27-184D-AAA7-A2036EF19E8C}" srcOrd="0" destOrd="0" presId="urn:microsoft.com/office/officeart/2005/8/layout/hierarchy3"/>
    <dgm:cxn modelId="{7188BD94-FC96-3046-BCD6-A1301CFBF8C5}" type="presOf" srcId="{1E80A1CF-CC10-411E-9A29-16A7617E22FF}" destId="{2D7BAE41-74A1-B645-8753-DB9074F3298E}" srcOrd="1" destOrd="0" presId="urn:microsoft.com/office/officeart/2005/8/layout/hierarchy3"/>
    <dgm:cxn modelId="{1B05FCFC-7B55-4C4B-9231-910E9062E4DD}" type="presOf" srcId="{46F4800E-D0BD-4A8E-BAFB-0C517A3D23F6}" destId="{9BB7B13A-488A-F049-B18C-D10E58C6DAD2}" srcOrd="0" destOrd="0" presId="urn:microsoft.com/office/officeart/2005/8/layout/hierarchy3"/>
    <dgm:cxn modelId="{BA2E9A1A-F51D-F744-9109-209A2558EF9D}" type="presParOf" srcId="{9BB7B13A-488A-F049-B18C-D10E58C6DAD2}" destId="{CE8E1405-05B3-0B4D-8F6C-243E3409A136}" srcOrd="0" destOrd="0" presId="urn:microsoft.com/office/officeart/2005/8/layout/hierarchy3"/>
    <dgm:cxn modelId="{6A7EC1A9-E9C4-7040-8D3A-D1CABD67B8F4}" type="presParOf" srcId="{CE8E1405-05B3-0B4D-8F6C-243E3409A136}" destId="{0E77FCBF-2A4B-7E49-9BD3-6F31F5358DEB}" srcOrd="0" destOrd="0" presId="urn:microsoft.com/office/officeart/2005/8/layout/hierarchy3"/>
    <dgm:cxn modelId="{5F183347-4667-1C4D-98E4-331CC82E3271}" type="presParOf" srcId="{0E77FCBF-2A4B-7E49-9BD3-6F31F5358DEB}" destId="{798AB5B3-BCCE-EF46-BF22-B808A91BDAA9}" srcOrd="0" destOrd="0" presId="urn:microsoft.com/office/officeart/2005/8/layout/hierarchy3"/>
    <dgm:cxn modelId="{A63D8995-D045-FC49-8834-B9A71020B2A9}" type="presParOf" srcId="{0E77FCBF-2A4B-7E49-9BD3-6F31F5358DEB}" destId="{2D7BAE41-74A1-B645-8753-DB9074F3298E}" srcOrd="1" destOrd="0" presId="urn:microsoft.com/office/officeart/2005/8/layout/hierarchy3"/>
    <dgm:cxn modelId="{DE00C7C6-5C37-FC47-BADE-376E65B28489}" type="presParOf" srcId="{CE8E1405-05B3-0B4D-8F6C-243E3409A136}" destId="{1D9E012C-6C53-7D40-B602-F7B0CE3F9079}" srcOrd="1" destOrd="0" presId="urn:microsoft.com/office/officeart/2005/8/layout/hierarchy3"/>
    <dgm:cxn modelId="{93C7D1E1-C55C-2742-A010-24C43CA297D1}" type="presParOf" srcId="{9BB7B13A-488A-F049-B18C-D10E58C6DAD2}" destId="{312332CC-EC9C-D247-88F0-78AB25E21A1C}" srcOrd="1" destOrd="0" presId="urn:microsoft.com/office/officeart/2005/8/layout/hierarchy3"/>
    <dgm:cxn modelId="{54441AB9-7656-9E4D-B1C8-F24453650806}" type="presParOf" srcId="{312332CC-EC9C-D247-88F0-78AB25E21A1C}" destId="{3CA4E5DB-20CA-6243-98AE-B3422FFE5DDC}" srcOrd="0" destOrd="0" presId="urn:microsoft.com/office/officeart/2005/8/layout/hierarchy3"/>
    <dgm:cxn modelId="{43B8F93F-1C31-7641-9D4C-7C5138F9E0BA}" type="presParOf" srcId="{3CA4E5DB-20CA-6243-98AE-B3422FFE5DDC}" destId="{D2F21F41-7A27-184D-AAA7-A2036EF19E8C}" srcOrd="0" destOrd="0" presId="urn:microsoft.com/office/officeart/2005/8/layout/hierarchy3"/>
    <dgm:cxn modelId="{7B15F340-98BD-734D-B953-1E67C4247ACF}" type="presParOf" srcId="{3CA4E5DB-20CA-6243-98AE-B3422FFE5DDC}" destId="{74D512A1-EF63-2843-9D9A-DC6E2EAC3FFA}" srcOrd="1" destOrd="0" presId="urn:microsoft.com/office/officeart/2005/8/layout/hierarchy3"/>
    <dgm:cxn modelId="{46A905C8-2B74-5941-8857-D84CD2FA5C9D}" type="presParOf" srcId="{312332CC-EC9C-D247-88F0-78AB25E21A1C}" destId="{99CFDF43-B05E-DA48-A7AC-5ADF8072FFE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E5CE96-E353-44EA-82DC-B9FCFF9C6114}"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B8014A6A-1D91-4967-9D2B-2F8BE6C5FBD5}">
      <dgm:prSet custT="1"/>
      <dgm:spPr>
        <a:solidFill>
          <a:srgbClr val="AE3B3A"/>
        </a:solidFill>
      </dgm:spPr>
      <dgm:t>
        <a:bodyPr/>
        <a:lstStyle/>
        <a:p>
          <a:r>
            <a:rPr lang="en-US" sz="2800" dirty="0">
              <a:latin typeface="Calibri" panose="020F0502020204030204" pitchFamily="34" charset="0"/>
              <a:ea typeface="Calibri" panose="020F0502020204030204" pitchFamily="34" charset="0"/>
              <a:cs typeface="Calibri" panose="020F0502020204030204" pitchFamily="34" charset="0"/>
            </a:rPr>
            <a:t>CHESS defined TUG worsening</a:t>
          </a:r>
        </a:p>
      </dgm:t>
    </dgm:pt>
    <dgm:pt modelId="{B0CBAA5C-DF0D-478D-8B4D-DC9474C98D3B}" type="parTrans" cxnId="{96E87EE1-6EFC-4EBF-BF07-EDFA3E40B1DB}">
      <dgm:prSet/>
      <dgm:spPr/>
      <dgm:t>
        <a:bodyPr/>
        <a:lstStyle/>
        <a:p>
          <a:endParaRPr lang="en-US"/>
        </a:p>
      </dgm:t>
    </dgm:pt>
    <dgm:pt modelId="{FEDB5295-0618-463A-B3FD-DB520C91BD1F}" type="sibTrans" cxnId="{96E87EE1-6EFC-4EBF-BF07-EDFA3E40B1DB}">
      <dgm:prSet/>
      <dgm:spPr/>
      <dgm:t>
        <a:bodyPr/>
        <a:lstStyle/>
        <a:p>
          <a:endParaRPr lang="en-US"/>
        </a:p>
      </dgm:t>
    </dgm:pt>
    <dgm:pt modelId="{DC96DD25-B7C3-4697-9313-B9E3D40FC76A}">
      <dgm:prSet custT="1"/>
      <dgm:spPr>
        <a:ln>
          <a:solidFill>
            <a:srgbClr val="AE3B3A"/>
          </a:solidFill>
        </a:ln>
      </dgm:spPr>
      <dgm:t>
        <a:bodyPr/>
        <a:lstStyle/>
        <a:p>
          <a:r>
            <a:rPr lang="en-US" sz="2400" dirty="0">
              <a:latin typeface="Calibri" panose="020F0502020204030204" pitchFamily="34" charset="0"/>
              <a:ea typeface="Calibri" panose="020F0502020204030204" pitchFamily="34" charset="0"/>
              <a:cs typeface="Calibri" panose="020F0502020204030204" pitchFamily="34" charset="0"/>
            </a:rPr>
            <a:t>An increase in the TUG of 30% that cannot be explained by any other reason</a:t>
          </a:r>
        </a:p>
      </dgm:t>
    </dgm:pt>
    <dgm:pt modelId="{7A7BA1DD-F742-49F9-97AE-41321ED7BAE2}" type="parTrans" cxnId="{E48781BB-0B24-45D4-9B4D-BBF14188B424}">
      <dgm:prSet/>
      <dgm:spPr/>
      <dgm:t>
        <a:bodyPr/>
        <a:lstStyle/>
        <a:p>
          <a:endParaRPr lang="en-US"/>
        </a:p>
      </dgm:t>
    </dgm:pt>
    <dgm:pt modelId="{7F0778D9-EC37-437D-8FCB-5F65FADE909A}" type="sibTrans" cxnId="{E48781BB-0B24-45D4-9B4D-BBF14188B424}">
      <dgm:prSet/>
      <dgm:spPr/>
      <dgm:t>
        <a:bodyPr/>
        <a:lstStyle/>
        <a:p>
          <a:endParaRPr lang="en-US"/>
        </a:p>
      </dgm:t>
    </dgm:pt>
    <dgm:pt modelId="{2BA7F7E5-003F-469C-9836-062788C734D8}">
      <dgm:prSet custT="1"/>
      <dgm:spPr>
        <a:solidFill>
          <a:srgbClr val="AE3B3A"/>
        </a:solidFill>
      </dgm:spPr>
      <dgm:t>
        <a:bodyPr/>
        <a:lstStyle/>
        <a:p>
          <a:r>
            <a:rPr lang="en-US" sz="2800" dirty="0">
              <a:latin typeface="Calibri" panose="020F0502020204030204" pitchFamily="34" charset="0"/>
              <a:ea typeface="Calibri" panose="020F0502020204030204" pitchFamily="34" charset="0"/>
              <a:cs typeface="Calibri" panose="020F0502020204030204" pitchFamily="34" charset="0"/>
            </a:rPr>
            <a:t>CHESS defined ASR worsening</a:t>
          </a:r>
        </a:p>
      </dgm:t>
    </dgm:pt>
    <dgm:pt modelId="{EBE3A458-7974-4CF3-90F0-EEBF544B8F0C}" type="parTrans" cxnId="{A822237D-4B9F-482F-8F9D-D023EC4990DF}">
      <dgm:prSet/>
      <dgm:spPr/>
      <dgm:t>
        <a:bodyPr/>
        <a:lstStyle/>
        <a:p>
          <a:endParaRPr lang="en-US"/>
        </a:p>
      </dgm:t>
    </dgm:pt>
    <dgm:pt modelId="{10DAD30F-0DDA-47A2-82E1-994716FBC98C}" type="sibTrans" cxnId="{A822237D-4B9F-482F-8F9D-D023EC4990DF}">
      <dgm:prSet/>
      <dgm:spPr/>
      <dgm:t>
        <a:bodyPr/>
        <a:lstStyle/>
        <a:p>
          <a:endParaRPr lang="en-US"/>
        </a:p>
      </dgm:t>
    </dgm:pt>
    <dgm:pt modelId="{92F18903-B122-4744-BBB5-407C1CD1E433}">
      <dgm:prSet custT="1"/>
      <dgm:spPr>
        <a:ln>
          <a:solidFill>
            <a:srgbClr val="AE3B3A"/>
          </a:solidFill>
        </a:ln>
      </dgm:spPr>
      <dgm:t>
        <a:bodyPr/>
        <a:lstStyle/>
        <a:p>
          <a:r>
            <a:rPr lang="en-US" sz="2400" dirty="0">
              <a:latin typeface="Calibri" panose="020F0502020204030204" pitchFamily="34" charset="0"/>
              <a:ea typeface="Calibri" panose="020F0502020204030204" pitchFamily="34" charset="0"/>
              <a:cs typeface="Calibri" panose="020F0502020204030204" pitchFamily="34" charset="0"/>
            </a:rPr>
            <a:t>An ASR drop by 1 point or more that cannot be explained by any other reason</a:t>
          </a:r>
        </a:p>
      </dgm:t>
    </dgm:pt>
    <dgm:pt modelId="{98F76E25-EA95-4645-A9E9-A54B03B07A48}" type="parTrans" cxnId="{446D8AAF-C8DB-41E1-B6D1-EC8C3F6FEFE1}">
      <dgm:prSet/>
      <dgm:spPr/>
      <dgm:t>
        <a:bodyPr/>
        <a:lstStyle/>
        <a:p>
          <a:endParaRPr lang="en-US"/>
        </a:p>
      </dgm:t>
    </dgm:pt>
    <dgm:pt modelId="{AC74E320-6733-40EE-B248-A4C799A4A849}" type="sibTrans" cxnId="{446D8AAF-C8DB-41E1-B6D1-EC8C3F6FEFE1}">
      <dgm:prSet/>
      <dgm:spPr/>
      <dgm:t>
        <a:bodyPr/>
        <a:lstStyle/>
        <a:p>
          <a:endParaRPr lang="en-US"/>
        </a:p>
      </dgm:t>
    </dgm:pt>
    <dgm:pt modelId="{3B67F19A-ACA6-41E3-9C25-37CACE0B6F8A}">
      <dgm:prSet custT="1"/>
      <dgm:spPr>
        <a:solidFill>
          <a:srgbClr val="AE3B3A"/>
        </a:solidFill>
      </dgm:spPr>
      <dgm:t>
        <a:bodyPr/>
        <a:lstStyle/>
        <a:p>
          <a:r>
            <a:rPr lang="en-US" sz="2800" dirty="0">
              <a:latin typeface="Calibri" panose="020F0502020204030204" pitchFamily="34" charset="0"/>
              <a:ea typeface="Calibri" panose="020F0502020204030204" pitchFamily="34" charset="0"/>
              <a:cs typeface="Calibri" panose="020F0502020204030204" pitchFamily="34" charset="0"/>
            </a:rPr>
            <a:t>CHESS defined MRC worsening</a:t>
          </a:r>
        </a:p>
      </dgm:t>
    </dgm:pt>
    <dgm:pt modelId="{593C5F8A-07AD-41B8-AC24-4D735A63FA51}" type="parTrans" cxnId="{ADEB7594-7E82-404C-9DCD-6D4E15889370}">
      <dgm:prSet/>
      <dgm:spPr/>
      <dgm:t>
        <a:bodyPr/>
        <a:lstStyle/>
        <a:p>
          <a:endParaRPr lang="en-US"/>
        </a:p>
      </dgm:t>
    </dgm:pt>
    <dgm:pt modelId="{8873FF0B-0366-4BB7-9529-60AD0C933BED}" type="sibTrans" cxnId="{ADEB7594-7E82-404C-9DCD-6D4E15889370}">
      <dgm:prSet/>
      <dgm:spPr/>
      <dgm:t>
        <a:bodyPr/>
        <a:lstStyle/>
        <a:p>
          <a:endParaRPr lang="en-US"/>
        </a:p>
      </dgm:t>
    </dgm:pt>
    <dgm:pt modelId="{25136B37-C7DB-43AD-8004-5AFFA65392FE}">
      <dgm:prSet custT="1"/>
      <dgm:spPr>
        <a:ln>
          <a:solidFill>
            <a:srgbClr val="AE3B3A"/>
          </a:solidFill>
        </a:ln>
      </dgm:spPr>
      <dgm:t>
        <a:bodyPr/>
        <a:lstStyle/>
        <a:p>
          <a:r>
            <a:rPr lang="en-US" sz="2400" dirty="0">
              <a:latin typeface="Calibri" panose="020F0502020204030204" pitchFamily="34" charset="0"/>
              <a:ea typeface="Calibri" panose="020F0502020204030204" pitchFamily="34" charset="0"/>
              <a:cs typeface="Calibri" panose="020F0502020204030204" pitchFamily="34" charset="0"/>
            </a:rPr>
            <a:t>An MRC score worsening of 0-2 for any muscle group contralateral to the CSDH weakness that cannot be explained by any other reason</a:t>
          </a:r>
        </a:p>
      </dgm:t>
    </dgm:pt>
    <dgm:pt modelId="{6F9BED4D-144F-40A7-864A-6B6207BDC4DA}" type="parTrans" cxnId="{AE09E255-75CF-4E27-B2C8-1BBEB702AA5F}">
      <dgm:prSet/>
      <dgm:spPr/>
      <dgm:t>
        <a:bodyPr/>
        <a:lstStyle/>
        <a:p>
          <a:endParaRPr lang="en-US"/>
        </a:p>
      </dgm:t>
    </dgm:pt>
    <dgm:pt modelId="{ED802970-D18A-4FDE-9F50-A36715F482EA}" type="sibTrans" cxnId="{AE09E255-75CF-4E27-B2C8-1BBEB702AA5F}">
      <dgm:prSet/>
      <dgm:spPr/>
      <dgm:t>
        <a:bodyPr/>
        <a:lstStyle/>
        <a:p>
          <a:endParaRPr lang="en-US"/>
        </a:p>
      </dgm:t>
    </dgm:pt>
    <dgm:pt modelId="{2262DD46-B607-DD42-BEE6-49892FDCA17C}" type="pres">
      <dgm:prSet presAssocID="{9AE5CE96-E353-44EA-82DC-B9FCFF9C6114}" presName="linear" presStyleCnt="0">
        <dgm:presLayoutVars>
          <dgm:dir/>
          <dgm:animLvl val="lvl"/>
          <dgm:resizeHandles val="exact"/>
        </dgm:presLayoutVars>
      </dgm:prSet>
      <dgm:spPr/>
    </dgm:pt>
    <dgm:pt modelId="{8069119D-BCF8-5748-BE08-CA6CAB214254}" type="pres">
      <dgm:prSet presAssocID="{B8014A6A-1D91-4967-9D2B-2F8BE6C5FBD5}" presName="parentLin" presStyleCnt="0"/>
      <dgm:spPr/>
    </dgm:pt>
    <dgm:pt modelId="{B9DC5915-0599-D64A-A5AB-5B7CF3F10FDB}" type="pres">
      <dgm:prSet presAssocID="{B8014A6A-1D91-4967-9D2B-2F8BE6C5FBD5}" presName="parentLeftMargin" presStyleLbl="node1" presStyleIdx="0" presStyleCnt="3"/>
      <dgm:spPr/>
    </dgm:pt>
    <dgm:pt modelId="{1836BA2D-BAAB-404B-A6FB-EC3020819F3E}" type="pres">
      <dgm:prSet presAssocID="{B8014A6A-1D91-4967-9D2B-2F8BE6C5FBD5}" presName="parentText" presStyleLbl="node1" presStyleIdx="0" presStyleCnt="3">
        <dgm:presLayoutVars>
          <dgm:chMax val="0"/>
          <dgm:bulletEnabled val="1"/>
        </dgm:presLayoutVars>
      </dgm:prSet>
      <dgm:spPr/>
    </dgm:pt>
    <dgm:pt modelId="{B5162453-5210-154D-81D1-9FD32DF4F2D7}" type="pres">
      <dgm:prSet presAssocID="{B8014A6A-1D91-4967-9D2B-2F8BE6C5FBD5}" presName="negativeSpace" presStyleCnt="0"/>
      <dgm:spPr/>
    </dgm:pt>
    <dgm:pt modelId="{8484F2E7-B7BE-F14E-8A5B-B3E54AB1FF04}" type="pres">
      <dgm:prSet presAssocID="{B8014A6A-1D91-4967-9D2B-2F8BE6C5FBD5}" presName="childText" presStyleLbl="conFgAcc1" presStyleIdx="0" presStyleCnt="3" custLinFactNeighborX="-7073" custLinFactNeighborY="-9843">
        <dgm:presLayoutVars>
          <dgm:bulletEnabled val="1"/>
        </dgm:presLayoutVars>
      </dgm:prSet>
      <dgm:spPr/>
    </dgm:pt>
    <dgm:pt modelId="{C4F35B4B-A446-5D49-B3CD-323B2C80B548}" type="pres">
      <dgm:prSet presAssocID="{FEDB5295-0618-463A-B3FD-DB520C91BD1F}" presName="spaceBetweenRectangles" presStyleCnt="0"/>
      <dgm:spPr/>
    </dgm:pt>
    <dgm:pt modelId="{2D8E9073-1936-3043-AB55-44FF885F965B}" type="pres">
      <dgm:prSet presAssocID="{2BA7F7E5-003F-469C-9836-062788C734D8}" presName="parentLin" presStyleCnt="0"/>
      <dgm:spPr/>
    </dgm:pt>
    <dgm:pt modelId="{0B7DB574-13C8-B840-81F2-97DBD0C39D3E}" type="pres">
      <dgm:prSet presAssocID="{2BA7F7E5-003F-469C-9836-062788C734D8}" presName="parentLeftMargin" presStyleLbl="node1" presStyleIdx="0" presStyleCnt="3"/>
      <dgm:spPr/>
    </dgm:pt>
    <dgm:pt modelId="{F8580767-5FDD-A64F-AA9B-EF31B8AD0074}" type="pres">
      <dgm:prSet presAssocID="{2BA7F7E5-003F-469C-9836-062788C734D8}" presName="parentText" presStyleLbl="node1" presStyleIdx="1" presStyleCnt="3">
        <dgm:presLayoutVars>
          <dgm:chMax val="0"/>
          <dgm:bulletEnabled val="1"/>
        </dgm:presLayoutVars>
      </dgm:prSet>
      <dgm:spPr/>
    </dgm:pt>
    <dgm:pt modelId="{7D888138-C9ED-614C-ABF9-49693B7D933F}" type="pres">
      <dgm:prSet presAssocID="{2BA7F7E5-003F-469C-9836-062788C734D8}" presName="negativeSpace" presStyleCnt="0"/>
      <dgm:spPr/>
    </dgm:pt>
    <dgm:pt modelId="{2A593F78-5092-3445-BCCD-3B67C66C5927}" type="pres">
      <dgm:prSet presAssocID="{2BA7F7E5-003F-469C-9836-062788C734D8}" presName="childText" presStyleLbl="conFgAcc1" presStyleIdx="1" presStyleCnt="3">
        <dgm:presLayoutVars>
          <dgm:bulletEnabled val="1"/>
        </dgm:presLayoutVars>
      </dgm:prSet>
      <dgm:spPr/>
    </dgm:pt>
    <dgm:pt modelId="{6212E1DD-6729-7B44-A7E3-B78FCD39EB0B}" type="pres">
      <dgm:prSet presAssocID="{10DAD30F-0DDA-47A2-82E1-994716FBC98C}" presName="spaceBetweenRectangles" presStyleCnt="0"/>
      <dgm:spPr/>
    </dgm:pt>
    <dgm:pt modelId="{67BC377D-F0D2-DE4D-A0B2-2639E159AACA}" type="pres">
      <dgm:prSet presAssocID="{3B67F19A-ACA6-41E3-9C25-37CACE0B6F8A}" presName="parentLin" presStyleCnt="0"/>
      <dgm:spPr/>
    </dgm:pt>
    <dgm:pt modelId="{3012F95C-6FFB-3046-8592-DEB3C3C7A5CF}" type="pres">
      <dgm:prSet presAssocID="{3B67F19A-ACA6-41E3-9C25-37CACE0B6F8A}" presName="parentLeftMargin" presStyleLbl="node1" presStyleIdx="1" presStyleCnt="3"/>
      <dgm:spPr/>
    </dgm:pt>
    <dgm:pt modelId="{65A43C6D-9802-D44A-9DAC-83AF070446EE}" type="pres">
      <dgm:prSet presAssocID="{3B67F19A-ACA6-41E3-9C25-37CACE0B6F8A}" presName="parentText" presStyleLbl="node1" presStyleIdx="2" presStyleCnt="3">
        <dgm:presLayoutVars>
          <dgm:chMax val="0"/>
          <dgm:bulletEnabled val="1"/>
        </dgm:presLayoutVars>
      </dgm:prSet>
      <dgm:spPr/>
    </dgm:pt>
    <dgm:pt modelId="{E7F13A55-CD37-784A-9D61-DA834E7EA096}" type="pres">
      <dgm:prSet presAssocID="{3B67F19A-ACA6-41E3-9C25-37CACE0B6F8A}" presName="negativeSpace" presStyleCnt="0"/>
      <dgm:spPr/>
    </dgm:pt>
    <dgm:pt modelId="{D049BF77-6076-EF44-87F4-F3E087653677}" type="pres">
      <dgm:prSet presAssocID="{3B67F19A-ACA6-41E3-9C25-37CACE0B6F8A}" presName="childText" presStyleLbl="conFgAcc1" presStyleIdx="2" presStyleCnt="3">
        <dgm:presLayoutVars>
          <dgm:bulletEnabled val="1"/>
        </dgm:presLayoutVars>
      </dgm:prSet>
      <dgm:spPr/>
    </dgm:pt>
  </dgm:ptLst>
  <dgm:cxnLst>
    <dgm:cxn modelId="{4DA99F15-BFB3-9249-845A-F268BB59F6A1}" type="presOf" srcId="{3B67F19A-ACA6-41E3-9C25-37CACE0B6F8A}" destId="{3012F95C-6FFB-3046-8592-DEB3C3C7A5CF}" srcOrd="0" destOrd="0" presId="urn:microsoft.com/office/officeart/2005/8/layout/list1"/>
    <dgm:cxn modelId="{3F12B91D-09BE-C14C-B4F8-685F44F0756E}" type="presOf" srcId="{B8014A6A-1D91-4967-9D2B-2F8BE6C5FBD5}" destId="{1836BA2D-BAAB-404B-A6FB-EC3020819F3E}" srcOrd="1" destOrd="0" presId="urn:microsoft.com/office/officeart/2005/8/layout/list1"/>
    <dgm:cxn modelId="{B2E9C555-2D18-8A49-A6F7-0765B5ECCF17}" type="presOf" srcId="{2BA7F7E5-003F-469C-9836-062788C734D8}" destId="{F8580767-5FDD-A64F-AA9B-EF31B8AD0074}" srcOrd="1" destOrd="0" presId="urn:microsoft.com/office/officeart/2005/8/layout/list1"/>
    <dgm:cxn modelId="{AE09E255-75CF-4E27-B2C8-1BBEB702AA5F}" srcId="{3B67F19A-ACA6-41E3-9C25-37CACE0B6F8A}" destId="{25136B37-C7DB-43AD-8004-5AFFA65392FE}" srcOrd="0" destOrd="0" parTransId="{6F9BED4D-144F-40A7-864A-6B6207BDC4DA}" sibTransId="{ED802970-D18A-4FDE-9F50-A36715F482EA}"/>
    <dgm:cxn modelId="{A822237D-4B9F-482F-8F9D-D023EC4990DF}" srcId="{9AE5CE96-E353-44EA-82DC-B9FCFF9C6114}" destId="{2BA7F7E5-003F-469C-9836-062788C734D8}" srcOrd="1" destOrd="0" parTransId="{EBE3A458-7974-4CF3-90F0-EEBF544B8F0C}" sibTransId="{10DAD30F-0DDA-47A2-82E1-994716FBC98C}"/>
    <dgm:cxn modelId="{10A87284-513B-5D40-ADC5-6A9F7F427B05}" type="presOf" srcId="{B8014A6A-1D91-4967-9D2B-2F8BE6C5FBD5}" destId="{B9DC5915-0599-D64A-A5AB-5B7CF3F10FDB}" srcOrd="0" destOrd="0" presId="urn:microsoft.com/office/officeart/2005/8/layout/list1"/>
    <dgm:cxn modelId="{6FA04D8B-650B-9649-BFC0-60AB25B02556}" type="presOf" srcId="{2BA7F7E5-003F-469C-9836-062788C734D8}" destId="{0B7DB574-13C8-B840-81F2-97DBD0C39D3E}" srcOrd="0" destOrd="0" presId="urn:microsoft.com/office/officeart/2005/8/layout/list1"/>
    <dgm:cxn modelId="{ADEB7594-7E82-404C-9DCD-6D4E15889370}" srcId="{9AE5CE96-E353-44EA-82DC-B9FCFF9C6114}" destId="{3B67F19A-ACA6-41E3-9C25-37CACE0B6F8A}" srcOrd="2" destOrd="0" parTransId="{593C5F8A-07AD-41B8-AC24-4D735A63FA51}" sibTransId="{8873FF0B-0366-4BB7-9529-60AD0C933BED}"/>
    <dgm:cxn modelId="{1F5F1B9A-A7D8-D646-B133-0873CFAB2414}" type="presOf" srcId="{25136B37-C7DB-43AD-8004-5AFFA65392FE}" destId="{D049BF77-6076-EF44-87F4-F3E087653677}" srcOrd="0" destOrd="0" presId="urn:microsoft.com/office/officeart/2005/8/layout/list1"/>
    <dgm:cxn modelId="{3E6B77A3-E287-9E4E-9970-26B412E2F983}" type="presOf" srcId="{DC96DD25-B7C3-4697-9313-B9E3D40FC76A}" destId="{8484F2E7-B7BE-F14E-8A5B-B3E54AB1FF04}" srcOrd="0" destOrd="0" presId="urn:microsoft.com/office/officeart/2005/8/layout/list1"/>
    <dgm:cxn modelId="{446D8AAF-C8DB-41E1-B6D1-EC8C3F6FEFE1}" srcId="{2BA7F7E5-003F-469C-9836-062788C734D8}" destId="{92F18903-B122-4744-BBB5-407C1CD1E433}" srcOrd="0" destOrd="0" parTransId="{98F76E25-EA95-4645-A9E9-A54B03B07A48}" sibTransId="{AC74E320-6733-40EE-B248-A4C799A4A849}"/>
    <dgm:cxn modelId="{E48781BB-0B24-45D4-9B4D-BBF14188B424}" srcId="{B8014A6A-1D91-4967-9D2B-2F8BE6C5FBD5}" destId="{DC96DD25-B7C3-4697-9313-B9E3D40FC76A}" srcOrd="0" destOrd="0" parTransId="{7A7BA1DD-F742-49F9-97AE-41321ED7BAE2}" sibTransId="{7F0778D9-EC37-437D-8FCB-5F65FADE909A}"/>
    <dgm:cxn modelId="{972E34BF-D1B8-4947-B083-1DE90032DEE2}" type="presOf" srcId="{92F18903-B122-4744-BBB5-407C1CD1E433}" destId="{2A593F78-5092-3445-BCCD-3B67C66C5927}" srcOrd="0" destOrd="0" presId="urn:microsoft.com/office/officeart/2005/8/layout/list1"/>
    <dgm:cxn modelId="{C01F0BD2-B696-5D4F-979F-01B46F5A2E63}" type="presOf" srcId="{9AE5CE96-E353-44EA-82DC-B9FCFF9C6114}" destId="{2262DD46-B607-DD42-BEE6-49892FDCA17C}" srcOrd="0" destOrd="0" presId="urn:microsoft.com/office/officeart/2005/8/layout/list1"/>
    <dgm:cxn modelId="{17069DD7-1E69-9344-858B-1A0AF1B1F159}" type="presOf" srcId="{3B67F19A-ACA6-41E3-9C25-37CACE0B6F8A}" destId="{65A43C6D-9802-D44A-9DAC-83AF070446EE}" srcOrd="1" destOrd="0" presId="urn:microsoft.com/office/officeart/2005/8/layout/list1"/>
    <dgm:cxn modelId="{96E87EE1-6EFC-4EBF-BF07-EDFA3E40B1DB}" srcId="{9AE5CE96-E353-44EA-82DC-B9FCFF9C6114}" destId="{B8014A6A-1D91-4967-9D2B-2F8BE6C5FBD5}" srcOrd="0" destOrd="0" parTransId="{B0CBAA5C-DF0D-478D-8B4D-DC9474C98D3B}" sibTransId="{FEDB5295-0618-463A-B3FD-DB520C91BD1F}"/>
    <dgm:cxn modelId="{2C443986-B629-A646-BC5D-F7605F0BCD3C}" type="presParOf" srcId="{2262DD46-B607-DD42-BEE6-49892FDCA17C}" destId="{8069119D-BCF8-5748-BE08-CA6CAB214254}" srcOrd="0" destOrd="0" presId="urn:microsoft.com/office/officeart/2005/8/layout/list1"/>
    <dgm:cxn modelId="{FD0FF114-3ABF-3B4F-B7FC-CAFF192A7E61}" type="presParOf" srcId="{8069119D-BCF8-5748-BE08-CA6CAB214254}" destId="{B9DC5915-0599-D64A-A5AB-5B7CF3F10FDB}" srcOrd="0" destOrd="0" presId="urn:microsoft.com/office/officeart/2005/8/layout/list1"/>
    <dgm:cxn modelId="{A11DCD54-4274-8144-824A-2AD9AFE1CA2F}" type="presParOf" srcId="{8069119D-BCF8-5748-BE08-CA6CAB214254}" destId="{1836BA2D-BAAB-404B-A6FB-EC3020819F3E}" srcOrd="1" destOrd="0" presId="urn:microsoft.com/office/officeart/2005/8/layout/list1"/>
    <dgm:cxn modelId="{1031F9B5-3BC6-084D-926B-48A041C95591}" type="presParOf" srcId="{2262DD46-B607-DD42-BEE6-49892FDCA17C}" destId="{B5162453-5210-154D-81D1-9FD32DF4F2D7}" srcOrd="1" destOrd="0" presId="urn:microsoft.com/office/officeart/2005/8/layout/list1"/>
    <dgm:cxn modelId="{C5D31FAB-204D-BD44-9B48-00AFAA248299}" type="presParOf" srcId="{2262DD46-B607-DD42-BEE6-49892FDCA17C}" destId="{8484F2E7-B7BE-F14E-8A5B-B3E54AB1FF04}" srcOrd="2" destOrd="0" presId="urn:microsoft.com/office/officeart/2005/8/layout/list1"/>
    <dgm:cxn modelId="{9746157D-81D5-3645-9A1A-669FDD665E71}" type="presParOf" srcId="{2262DD46-B607-DD42-BEE6-49892FDCA17C}" destId="{C4F35B4B-A446-5D49-B3CD-323B2C80B548}" srcOrd="3" destOrd="0" presId="urn:microsoft.com/office/officeart/2005/8/layout/list1"/>
    <dgm:cxn modelId="{4C3B982A-F6A3-3C4D-8BCF-3097303C7B1B}" type="presParOf" srcId="{2262DD46-B607-DD42-BEE6-49892FDCA17C}" destId="{2D8E9073-1936-3043-AB55-44FF885F965B}" srcOrd="4" destOrd="0" presId="urn:microsoft.com/office/officeart/2005/8/layout/list1"/>
    <dgm:cxn modelId="{D46CC510-A5CD-9745-8248-DFE13FEE1993}" type="presParOf" srcId="{2D8E9073-1936-3043-AB55-44FF885F965B}" destId="{0B7DB574-13C8-B840-81F2-97DBD0C39D3E}" srcOrd="0" destOrd="0" presId="urn:microsoft.com/office/officeart/2005/8/layout/list1"/>
    <dgm:cxn modelId="{449DE951-60F8-4E41-B42C-0B2AD2D9F310}" type="presParOf" srcId="{2D8E9073-1936-3043-AB55-44FF885F965B}" destId="{F8580767-5FDD-A64F-AA9B-EF31B8AD0074}" srcOrd="1" destOrd="0" presId="urn:microsoft.com/office/officeart/2005/8/layout/list1"/>
    <dgm:cxn modelId="{1E18A908-5888-2A4B-8648-A47FB374DD83}" type="presParOf" srcId="{2262DD46-B607-DD42-BEE6-49892FDCA17C}" destId="{7D888138-C9ED-614C-ABF9-49693B7D933F}" srcOrd="5" destOrd="0" presId="urn:microsoft.com/office/officeart/2005/8/layout/list1"/>
    <dgm:cxn modelId="{9B82CE12-E064-A74B-A5CC-C175D75A9CBB}" type="presParOf" srcId="{2262DD46-B607-DD42-BEE6-49892FDCA17C}" destId="{2A593F78-5092-3445-BCCD-3B67C66C5927}" srcOrd="6" destOrd="0" presId="urn:microsoft.com/office/officeart/2005/8/layout/list1"/>
    <dgm:cxn modelId="{6C1E5EF3-4014-A34E-BEC1-13DC115CF616}" type="presParOf" srcId="{2262DD46-B607-DD42-BEE6-49892FDCA17C}" destId="{6212E1DD-6729-7B44-A7E3-B78FCD39EB0B}" srcOrd="7" destOrd="0" presId="urn:microsoft.com/office/officeart/2005/8/layout/list1"/>
    <dgm:cxn modelId="{C690F690-7750-034B-9769-0DD2FEF4332F}" type="presParOf" srcId="{2262DD46-B607-DD42-BEE6-49892FDCA17C}" destId="{67BC377D-F0D2-DE4D-A0B2-2639E159AACA}" srcOrd="8" destOrd="0" presId="urn:microsoft.com/office/officeart/2005/8/layout/list1"/>
    <dgm:cxn modelId="{A9F0CFAF-8B34-774A-9516-4F00BF62DBCD}" type="presParOf" srcId="{67BC377D-F0D2-DE4D-A0B2-2639E159AACA}" destId="{3012F95C-6FFB-3046-8592-DEB3C3C7A5CF}" srcOrd="0" destOrd="0" presId="urn:microsoft.com/office/officeart/2005/8/layout/list1"/>
    <dgm:cxn modelId="{505D4004-53F8-5747-BD77-7A86CCB598DF}" type="presParOf" srcId="{67BC377D-F0D2-DE4D-A0B2-2639E159AACA}" destId="{65A43C6D-9802-D44A-9DAC-83AF070446EE}" srcOrd="1" destOrd="0" presId="urn:microsoft.com/office/officeart/2005/8/layout/list1"/>
    <dgm:cxn modelId="{EA67129D-4B07-4740-AF33-9039F2F43FEA}" type="presParOf" srcId="{2262DD46-B607-DD42-BEE6-49892FDCA17C}" destId="{E7F13A55-CD37-784A-9D61-DA834E7EA096}" srcOrd="9" destOrd="0" presId="urn:microsoft.com/office/officeart/2005/8/layout/list1"/>
    <dgm:cxn modelId="{BC5F6674-0A06-7A43-974D-4BDB40935A32}" type="presParOf" srcId="{2262DD46-B607-DD42-BEE6-49892FDCA17C}" destId="{D049BF77-6076-EF44-87F4-F3E08765367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4EF113-A224-4573-8505-45048E9B571D}"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FEA24CFA-EFAA-4F97-8C42-B090439E5D26}">
      <dgm:prSet/>
      <dgm:spPr>
        <a:solidFill>
          <a:srgbClr val="AE3B3A"/>
        </a:solidFill>
      </dgm:spPr>
      <dgm:t>
        <a:bodyPr/>
        <a:lstStyle/>
        <a:p>
          <a:r>
            <a:rPr lang="en-US" dirty="0"/>
            <a:t>Situation 1:  </a:t>
          </a:r>
        </a:p>
      </dgm:t>
    </dgm:pt>
    <dgm:pt modelId="{6A0E5714-D6CD-404F-89ED-A4BAAD683E2C}" type="parTrans" cxnId="{EE78444D-E1AE-495D-9397-4C7CD92776E1}">
      <dgm:prSet/>
      <dgm:spPr/>
      <dgm:t>
        <a:bodyPr/>
        <a:lstStyle/>
        <a:p>
          <a:endParaRPr lang="en-US"/>
        </a:p>
      </dgm:t>
    </dgm:pt>
    <dgm:pt modelId="{41AFB98F-706C-4FF8-8A35-B22E54536728}" type="sibTrans" cxnId="{EE78444D-E1AE-495D-9397-4C7CD92776E1}">
      <dgm:prSet/>
      <dgm:spPr/>
      <dgm:t>
        <a:bodyPr/>
        <a:lstStyle/>
        <a:p>
          <a:endParaRPr lang="en-US"/>
        </a:p>
      </dgm:t>
    </dgm:pt>
    <dgm:pt modelId="{8F4C97BF-985C-4AE0-AC59-050970C6E2DB}">
      <dgm:prSet custT="1"/>
      <dgm:spPr>
        <a:ln>
          <a:solidFill>
            <a:srgbClr val="AE3B3A"/>
          </a:solidFill>
        </a:ln>
      </dgm:spPr>
      <dgm:t>
        <a:bodyPr/>
        <a:lstStyle/>
        <a:p>
          <a:r>
            <a:rPr lang="en-US" sz="2400" baseline="0" dirty="0"/>
            <a:t>First and second subject randomized at each site.</a:t>
          </a:r>
          <a:endParaRPr lang="en-US" sz="2400" dirty="0"/>
        </a:p>
      </dgm:t>
    </dgm:pt>
    <dgm:pt modelId="{B7AEC4A1-3E8C-4D5B-BABD-381C5C1C0FA6}" type="parTrans" cxnId="{E7CC67EF-9014-43A2-BF80-257386E57845}">
      <dgm:prSet/>
      <dgm:spPr/>
      <dgm:t>
        <a:bodyPr/>
        <a:lstStyle/>
        <a:p>
          <a:endParaRPr lang="en-US"/>
        </a:p>
      </dgm:t>
    </dgm:pt>
    <dgm:pt modelId="{61B22B3E-F23E-407D-9E12-0AC31E093DCC}" type="sibTrans" cxnId="{E7CC67EF-9014-43A2-BF80-257386E57845}">
      <dgm:prSet/>
      <dgm:spPr/>
      <dgm:t>
        <a:bodyPr/>
        <a:lstStyle/>
        <a:p>
          <a:endParaRPr lang="en-US"/>
        </a:p>
      </dgm:t>
    </dgm:pt>
    <dgm:pt modelId="{9291D8CB-9E2D-4BC7-A566-D6EA4CCA7251}">
      <dgm:prSet custT="1"/>
      <dgm:spPr>
        <a:ln>
          <a:solidFill>
            <a:srgbClr val="AE3B3A"/>
          </a:solidFill>
        </a:ln>
      </dgm:spPr>
      <dgm:t>
        <a:bodyPr/>
        <a:lstStyle/>
        <a:p>
          <a:r>
            <a:rPr lang="en-US" sz="2400" baseline="0" dirty="0"/>
            <a:t>If any clinical symptom criteria for rescue surgery are met </a:t>
          </a:r>
          <a:r>
            <a:rPr lang="en-US" sz="2400" b="1" u="sng" baseline="0" dirty="0"/>
            <a:t>and</a:t>
          </a:r>
          <a:r>
            <a:rPr lang="en-US" sz="2400" baseline="0" dirty="0"/>
            <a:t> at least one of the radiographic criteria for surgery are met at any time, the site should initiate the adjudication procedure by the CRC.</a:t>
          </a:r>
          <a:endParaRPr lang="en-US" sz="2400" dirty="0"/>
        </a:p>
      </dgm:t>
    </dgm:pt>
    <dgm:pt modelId="{98B61F69-D2D4-4934-911F-E2774DE4EFC5}" type="parTrans" cxnId="{C0D65EBC-08DC-4B1A-9A96-DBE32F34006F}">
      <dgm:prSet/>
      <dgm:spPr/>
      <dgm:t>
        <a:bodyPr/>
        <a:lstStyle/>
        <a:p>
          <a:endParaRPr lang="en-US"/>
        </a:p>
      </dgm:t>
    </dgm:pt>
    <dgm:pt modelId="{7A558C02-C449-4224-9B42-67FDC7D9DF18}" type="sibTrans" cxnId="{C0D65EBC-08DC-4B1A-9A96-DBE32F34006F}">
      <dgm:prSet/>
      <dgm:spPr/>
      <dgm:t>
        <a:bodyPr/>
        <a:lstStyle/>
        <a:p>
          <a:endParaRPr lang="en-US"/>
        </a:p>
      </dgm:t>
    </dgm:pt>
    <dgm:pt modelId="{0F2163ED-A4E5-4C4B-8774-2004A92DA721}">
      <dgm:prSet custT="1"/>
      <dgm:spPr>
        <a:ln>
          <a:solidFill>
            <a:srgbClr val="AE3B3A"/>
          </a:solidFill>
        </a:ln>
      </dgm:spPr>
      <dgm:t>
        <a:bodyPr/>
        <a:lstStyle/>
        <a:p>
          <a:r>
            <a:rPr lang="en-US" sz="2400" baseline="0" dirty="0"/>
            <a:t>Adjudication request should be initiated separately at 90-day and 180-day visit. (QC purposes only). </a:t>
          </a:r>
          <a:endParaRPr lang="en-US" sz="2400" dirty="0"/>
        </a:p>
      </dgm:t>
    </dgm:pt>
    <dgm:pt modelId="{F91D54BE-A439-8841-BD61-F16E5ABE633A}" type="parTrans" cxnId="{7120B3EB-33F9-1B44-AA8A-7770D14955E8}">
      <dgm:prSet/>
      <dgm:spPr/>
      <dgm:t>
        <a:bodyPr/>
        <a:lstStyle/>
        <a:p>
          <a:endParaRPr lang="en-US"/>
        </a:p>
      </dgm:t>
    </dgm:pt>
    <dgm:pt modelId="{10CFC2B2-C598-D04F-8297-9906244FB5AC}" type="sibTrans" cxnId="{7120B3EB-33F9-1B44-AA8A-7770D14955E8}">
      <dgm:prSet/>
      <dgm:spPr/>
      <dgm:t>
        <a:bodyPr/>
        <a:lstStyle/>
        <a:p>
          <a:endParaRPr lang="en-US"/>
        </a:p>
      </dgm:t>
    </dgm:pt>
    <dgm:pt modelId="{699AD516-57FC-4120-BBF8-7D53A1416F6F}">
      <dgm:prSet/>
      <dgm:spPr>
        <a:solidFill>
          <a:srgbClr val="AE3B3A"/>
        </a:solidFill>
      </dgm:spPr>
      <dgm:t>
        <a:bodyPr/>
        <a:lstStyle/>
        <a:p>
          <a:r>
            <a:rPr lang="en-US"/>
            <a:t>Situation 2:</a:t>
          </a:r>
        </a:p>
      </dgm:t>
    </dgm:pt>
    <dgm:pt modelId="{BA10FEC4-C7E9-4C92-A242-F1D236489A7D}" type="sibTrans" cxnId="{6EE0BE34-E4F6-4AF5-961E-C2D5271A24D1}">
      <dgm:prSet/>
      <dgm:spPr/>
      <dgm:t>
        <a:bodyPr/>
        <a:lstStyle/>
        <a:p>
          <a:endParaRPr lang="en-US"/>
        </a:p>
      </dgm:t>
    </dgm:pt>
    <dgm:pt modelId="{B6367F8E-D416-43E2-9DD0-769CC1257AA1}" type="parTrans" cxnId="{6EE0BE34-E4F6-4AF5-961E-C2D5271A24D1}">
      <dgm:prSet/>
      <dgm:spPr/>
      <dgm:t>
        <a:bodyPr/>
        <a:lstStyle/>
        <a:p>
          <a:endParaRPr lang="en-US"/>
        </a:p>
      </dgm:t>
    </dgm:pt>
    <dgm:pt modelId="{56B7B035-A801-8F40-AF1A-19036369AF45}" type="pres">
      <dgm:prSet presAssocID="{BF4EF113-A224-4573-8505-45048E9B571D}" presName="linear" presStyleCnt="0">
        <dgm:presLayoutVars>
          <dgm:dir/>
          <dgm:animLvl val="lvl"/>
          <dgm:resizeHandles val="exact"/>
        </dgm:presLayoutVars>
      </dgm:prSet>
      <dgm:spPr/>
    </dgm:pt>
    <dgm:pt modelId="{0C7E650F-111E-D245-B62E-CCEF94494BAE}" type="pres">
      <dgm:prSet presAssocID="{FEA24CFA-EFAA-4F97-8C42-B090439E5D26}" presName="parentLin" presStyleCnt="0"/>
      <dgm:spPr/>
    </dgm:pt>
    <dgm:pt modelId="{6A8AE2B9-D42A-CB4C-B971-A54DEBF83331}" type="pres">
      <dgm:prSet presAssocID="{FEA24CFA-EFAA-4F97-8C42-B090439E5D26}" presName="parentLeftMargin" presStyleLbl="node1" presStyleIdx="0" presStyleCnt="2"/>
      <dgm:spPr/>
    </dgm:pt>
    <dgm:pt modelId="{A83A947E-2C85-CC49-8A8D-E039355E7B0E}" type="pres">
      <dgm:prSet presAssocID="{FEA24CFA-EFAA-4F97-8C42-B090439E5D26}" presName="parentText" presStyleLbl="node1" presStyleIdx="0" presStyleCnt="2" custLinFactNeighborX="-7001" custLinFactNeighborY="8045">
        <dgm:presLayoutVars>
          <dgm:chMax val="0"/>
          <dgm:bulletEnabled val="1"/>
        </dgm:presLayoutVars>
      </dgm:prSet>
      <dgm:spPr/>
    </dgm:pt>
    <dgm:pt modelId="{5D052F36-36F0-6B4B-AF79-8229D69AFACE}" type="pres">
      <dgm:prSet presAssocID="{FEA24CFA-EFAA-4F97-8C42-B090439E5D26}" presName="negativeSpace" presStyleCnt="0"/>
      <dgm:spPr/>
    </dgm:pt>
    <dgm:pt modelId="{CAF6AF48-4959-D541-9941-58D375C3396A}" type="pres">
      <dgm:prSet presAssocID="{FEA24CFA-EFAA-4F97-8C42-B090439E5D26}" presName="childText" presStyleLbl="conFgAcc1" presStyleIdx="0" presStyleCnt="2">
        <dgm:presLayoutVars>
          <dgm:bulletEnabled val="1"/>
        </dgm:presLayoutVars>
      </dgm:prSet>
      <dgm:spPr/>
    </dgm:pt>
    <dgm:pt modelId="{68F3CA02-99DD-994B-8A75-E394D5659A0B}" type="pres">
      <dgm:prSet presAssocID="{41AFB98F-706C-4FF8-8A35-B22E54536728}" presName="spaceBetweenRectangles" presStyleCnt="0"/>
      <dgm:spPr/>
    </dgm:pt>
    <dgm:pt modelId="{0530D2EB-F31D-E847-9032-ACC1463BC1EA}" type="pres">
      <dgm:prSet presAssocID="{699AD516-57FC-4120-BBF8-7D53A1416F6F}" presName="parentLin" presStyleCnt="0"/>
      <dgm:spPr/>
    </dgm:pt>
    <dgm:pt modelId="{8E3EDE2F-5ADB-8D4C-9DAF-3D3693769882}" type="pres">
      <dgm:prSet presAssocID="{699AD516-57FC-4120-BBF8-7D53A1416F6F}" presName="parentLeftMargin" presStyleLbl="node1" presStyleIdx="0" presStyleCnt="2"/>
      <dgm:spPr/>
    </dgm:pt>
    <dgm:pt modelId="{BC7F2BC7-6A49-5C43-AABB-9A6D7C2C8191}" type="pres">
      <dgm:prSet presAssocID="{699AD516-57FC-4120-BBF8-7D53A1416F6F}" presName="parentText" presStyleLbl="node1" presStyleIdx="1" presStyleCnt="2">
        <dgm:presLayoutVars>
          <dgm:chMax val="0"/>
          <dgm:bulletEnabled val="1"/>
        </dgm:presLayoutVars>
      </dgm:prSet>
      <dgm:spPr/>
    </dgm:pt>
    <dgm:pt modelId="{9E3FB121-F6E8-E046-8787-73C785820466}" type="pres">
      <dgm:prSet presAssocID="{699AD516-57FC-4120-BBF8-7D53A1416F6F}" presName="negativeSpace" presStyleCnt="0"/>
      <dgm:spPr/>
    </dgm:pt>
    <dgm:pt modelId="{EDFA7A3B-FAE2-2E41-90A2-7FEC181ED55F}" type="pres">
      <dgm:prSet presAssocID="{699AD516-57FC-4120-BBF8-7D53A1416F6F}" presName="childText" presStyleLbl="conFgAcc1" presStyleIdx="1" presStyleCnt="2">
        <dgm:presLayoutVars>
          <dgm:bulletEnabled val="1"/>
        </dgm:presLayoutVars>
      </dgm:prSet>
      <dgm:spPr/>
    </dgm:pt>
  </dgm:ptLst>
  <dgm:cxnLst>
    <dgm:cxn modelId="{CB84551C-BF60-4943-8AE7-14ED2AAA9F77}" type="presOf" srcId="{699AD516-57FC-4120-BBF8-7D53A1416F6F}" destId="{BC7F2BC7-6A49-5C43-AABB-9A6D7C2C8191}" srcOrd="1" destOrd="0" presId="urn:microsoft.com/office/officeart/2005/8/layout/list1"/>
    <dgm:cxn modelId="{6EE0BE34-E4F6-4AF5-961E-C2D5271A24D1}" srcId="{BF4EF113-A224-4573-8505-45048E9B571D}" destId="{699AD516-57FC-4120-BBF8-7D53A1416F6F}" srcOrd="1" destOrd="0" parTransId="{B6367F8E-D416-43E2-9DD0-769CC1257AA1}" sibTransId="{BA10FEC4-C7E9-4C92-A242-F1D236489A7D}"/>
    <dgm:cxn modelId="{EE78444D-E1AE-495D-9397-4C7CD92776E1}" srcId="{BF4EF113-A224-4573-8505-45048E9B571D}" destId="{FEA24CFA-EFAA-4F97-8C42-B090439E5D26}" srcOrd="0" destOrd="0" parTransId="{6A0E5714-D6CD-404F-89ED-A4BAAD683E2C}" sibTransId="{41AFB98F-706C-4FF8-8A35-B22E54536728}"/>
    <dgm:cxn modelId="{820AF06B-8D05-8D44-91AC-ED3A6B585D73}" type="presOf" srcId="{9291D8CB-9E2D-4BC7-A566-D6EA4CCA7251}" destId="{EDFA7A3B-FAE2-2E41-90A2-7FEC181ED55F}" srcOrd="0" destOrd="0" presId="urn:microsoft.com/office/officeart/2005/8/layout/list1"/>
    <dgm:cxn modelId="{BA0E9B6C-627D-4B4B-AC55-63EBFEC761EF}" type="presOf" srcId="{BF4EF113-A224-4573-8505-45048E9B571D}" destId="{56B7B035-A801-8F40-AF1A-19036369AF45}" srcOrd="0" destOrd="0" presId="urn:microsoft.com/office/officeart/2005/8/layout/list1"/>
    <dgm:cxn modelId="{0B3DB486-D199-434D-8718-28CFF7AEDA69}" type="presOf" srcId="{8F4C97BF-985C-4AE0-AC59-050970C6E2DB}" destId="{CAF6AF48-4959-D541-9941-58D375C3396A}" srcOrd="0" destOrd="0" presId="urn:microsoft.com/office/officeart/2005/8/layout/list1"/>
    <dgm:cxn modelId="{C0D65EBC-08DC-4B1A-9A96-DBE32F34006F}" srcId="{699AD516-57FC-4120-BBF8-7D53A1416F6F}" destId="{9291D8CB-9E2D-4BC7-A566-D6EA4CCA7251}" srcOrd="0" destOrd="0" parTransId="{98B61F69-D2D4-4934-911F-E2774DE4EFC5}" sibTransId="{7A558C02-C449-4224-9B42-67FDC7D9DF18}"/>
    <dgm:cxn modelId="{8BC1A9C3-2D82-3048-9A3F-1E17E6F0EF11}" type="presOf" srcId="{0F2163ED-A4E5-4C4B-8774-2004A92DA721}" destId="{CAF6AF48-4959-D541-9941-58D375C3396A}" srcOrd="0" destOrd="1" presId="urn:microsoft.com/office/officeart/2005/8/layout/list1"/>
    <dgm:cxn modelId="{E360D6D3-A476-D444-AC0B-8D868270B92F}" type="presOf" srcId="{699AD516-57FC-4120-BBF8-7D53A1416F6F}" destId="{8E3EDE2F-5ADB-8D4C-9DAF-3D3693769882}" srcOrd="0" destOrd="0" presId="urn:microsoft.com/office/officeart/2005/8/layout/list1"/>
    <dgm:cxn modelId="{89105CD4-876F-B743-8C10-D55B32D1EA0F}" type="presOf" srcId="{FEA24CFA-EFAA-4F97-8C42-B090439E5D26}" destId="{A83A947E-2C85-CC49-8A8D-E039355E7B0E}" srcOrd="1" destOrd="0" presId="urn:microsoft.com/office/officeart/2005/8/layout/list1"/>
    <dgm:cxn modelId="{7120B3EB-33F9-1B44-AA8A-7770D14955E8}" srcId="{FEA24CFA-EFAA-4F97-8C42-B090439E5D26}" destId="{0F2163ED-A4E5-4C4B-8774-2004A92DA721}" srcOrd="1" destOrd="0" parTransId="{F91D54BE-A439-8841-BD61-F16E5ABE633A}" sibTransId="{10CFC2B2-C598-D04F-8297-9906244FB5AC}"/>
    <dgm:cxn modelId="{E7CC67EF-9014-43A2-BF80-257386E57845}" srcId="{FEA24CFA-EFAA-4F97-8C42-B090439E5D26}" destId="{8F4C97BF-985C-4AE0-AC59-050970C6E2DB}" srcOrd="0" destOrd="0" parTransId="{B7AEC4A1-3E8C-4D5B-BABD-381C5C1C0FA6}" sibTransId="{61B22B3E-F23E-407D-9E12-0AC31E093DCC}"/>
    <dgm:cxn modelId="{C060BEF9-DA40-0945-9DCD-BBD9BD5D1C3B}" type="presOf" srcId="{FEA24CFA-EFAA-4F97-8C42-B090439E5D26}" destId="{6A8AE2B9-D42A-CB4C-B971-A54DEBF83331}" srcOrd="0" destOrd="0" presId="urn:microsoft.com/office/officeart/2005/8/layout/list1"/>
    <dgm:cxn modelId="{F1BEACDE-D0A7-654B-83B9-0806D25E59FC}" type="presParOf" srcId="{56B7B035-A801-8F40-AF1A-19036369AF45}" destId="{0C7E650F-111E-D245-B62E-CCEF94494BAE}" srcOrd="0" destOrd="0" presId="urn:microsoft.com/office/officeart/2005/8/layout/list1"/>
    <dgm:cxn modelId="{164FA5CD-CE49-384F-B103-8178EC68ABBC}" type="presParOf" srcId="{0C7E650F-111E-D245-B62E-CCEF94494BAE}" destId="{6A8AE2B9-D42A-CB4C-B971-A54DEBF83331}" srcOrd="0" destOrd="0" presId="urn:microsoft.com/office/officeart/2005/8/layout/list1"/>
    <dgm:cxn modelId="{4D96F4EA-3869-7D4E-8EA5-2974FCD595B5}" type="presParOf" srcId="{0C7E650F-111E-D245-B62E-CCEF94494BAE}" destId="{A83A947E-2C85-CC49-8A8D-E039355E7B0E}" srcOrd="1" destOrd="0" presId="urn:microsoft.com/office/officeart/2005/8/layout/list1"/>
    <dgm:cxn modelId="{951C9906-6476-2645-B998-55D20121BA55}" type="presParOf" srcId="{56B7B035-A801-8F40-AF1A-19036369AF45}" destId="{5D052F36-36F0-6B4B-AF79-8229D69AFACE}" srcOrd="1" destOrd="0" presId="urn:microsoft.com/office/officeart/2005/8/layout/list1"/>
    <dgm:cxn modelId="{941E951B-75F8-3848-8D4A-779C0B877D98}" type="presParOf" srcId="{56B7B035-A801-8F40-AF1A-19036369AF45}" destId="{CAF6AF48-4959-D541-9941-58D375C3396A}" srcOrd="2" destOrd="0" presId="urn:microsoft.com/office/officeart/2005/8/layout/list1"/>
    <dgm:cxn modelId="{E926E1FA-32C9-F24B-8643-2ED123D3F58F}" type="presParOf" srcId="{56B7B035-A801-8F40-AF1A-19036369AF45}" destId="{68F3CA02-99DD-994B-8A75-E394D5659A0B}" srcOrd="3" destOrd="0" presId="urn:microsoft.com/office/officeart/2005/8/layout/list1"/>
    <dgm:cxn modelId="{BED97429-9AE6-2341-8AC1-C9131A7FA63E}" type="presParOf" srcId="{56B7B035-A801-8F40-AF1A-19036369AF45}" destId="{0530D2EB-F31D-E847-9032-ACC1463BC1EA}" srcOrd="4" destOrd="0" presId="urn:microsoft.com/office/officeart/2005/8/layout/list1"/>
    <dgm:cxn modelId="{C6A97B70-0846-974C-B7EF-EE08571C0B38}" type="presParOf" srcId="{0530D2EB-F31D-E847-9032-ACC1463BC1EA}" destId="{8E3EDE2F-5ADB-8D4C-9DAF-3D3693769882}" srcOrd="0" destOrd="0" presId="urn:microsoft.com/office/officeart/2005/8/layout/list1"/>
    <dgm:cxn modelId="{943FB7EC-760D-524E-A932-6137ACB530D0}" type="presParOf" srcId="{0530D2EB-F31D-E847-9032-ACC1463BC1EA}" destId="{BC7F2BC7-6A49-5C43-AABB-9A6D7C2C8191}" srcOrd="1" destOrd="0" presId="urn:microsoft.com/office/officeart/2005/8/layout/list1"/>
    <dgm:cxn modelId="{20194C7D-E8CC-104C-92E6-F98296F6886D}" type="presParOf" srcId="{56B7B035-A801-8F40-AF1A-19036369AF45}" destId="{9E3FB121-F6E8-E046-8787-73C785820466}" srcOrd="5" destOrd="0" presId="urn:microsoft.com/office/officeart/2005/8/layout/list1"/>
    <dgm:cxn modelId="{8C4FBDEB-A3A3-E243-83F2-8810E33A30F1}" type="presParOf" srcId="{56B7B035-A801-8F40-AF1A-19036369AF45}" destId="{EDFA7A3B-FAE2-2E41-90A2-7FEC181ED55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4EF113-A224-4573-8505-45048E9B571D}"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FEA24CFA-EFAA-4F97-8C42-B090439E5D26}">
      <dgm:prSet/>
      <dgm:spPr>
        <a:solidFill>
          <a:srgbClr val="AE3B3A"/>
        </a:solidFill>
      </dgm:spPr>
      <dgm:t>
        <a:bodyPr/>
        <a:lstStyle/>
        <a:p>
          <a:r>
            <a:rPr lang="en-US" dirty="0"/>
            <a:t>Situation 3:  </a:t>
          </a:r>
        </a:p>
      </dgm:t>
    </dgm:pt>
    <dgm:pt modelId="{6A0E5714-D6CD-404F-89ED-A4BAAD683E2C}" type="parTrans" cxnId="{EE78444D-E1AE-495D-9397-4C7CD92776E1}">
      <dgm:prSet/>
      <dgm:spPr/>
      <dgm:t>
        <a:bodyPr/>
        <a:lstStyle/>
        <a:p>
          <a:endParaRPr lang="en-US"/>
        </a:p>
      </dgm:t>
    </dgm:pt>
    <dgm:pt modelId="{41AFB98F-706C-4FF8-8A35-B22E54536728}" type="sibTrans" cxnId="{EE78444D-E1AE-495D-9397-4C7CD92776E1}">
      <dgm:prSet/>
      <dgm:spPr/>
      <dgm:t>
        <a:bodyPr/>
        <a:lstStyle/>
        <a:p>
          <a:endParaRPr lang="en-US"/>
        </a:p>
      </dgm:t>
    </dgm:pt>
    <dgm:pt modelId="{8F4C97BF-985C-4AE0-AC59-050970C6E2DB}">
      <dgm:prSet/>
      <dgm:spPr>
        <a:ln>
          <a:solidFill>
            <a:srgbClr val="AE3B3A"/>
          </a:solidFill>
        </a:ln>
      </dgm:spPr>
      <dgm:t>
        <a:bodyPr/>
        <a:lstStyle/>
        <a:p>
          <a:r>
            <a:rPr lang="en-US" baseline="0" dirty="0"/>
            <a:t>If the site treating physician believes that a subject needs rescue surgery but did not meet the CRC clinical and radiographic criteria for rescue surgery. </a:t>
          </a:r>
          <a:endParaRPr lang="en-US" dirty="0"/>
        </a:p>
      </dgm:t>
    </dgm:pt>
    <dgm:pt modelId="{B7AEC4A1-3E8C-4D5B-BABD-381C5C1C0FA6}" type="parTrans" cxnId="{E7CC67EF-9014-43A2-BF80-257386E57845}">
      <dgm:prSet/>
      <dgm:spPr/>
      <dgm:t>
        <a:bodyPr/>
        <a:lstStyle/>
        <a:p>
          <a:endParaRPr lang="en-US"/>
        </a:p>
      </dgm:t>
    </dgm:pt>
    <dgm:pt modelId="{61B22B3E-F23E-407D-9E12-0AC31E093DCC}" type="sibTrans" cxnId="{E7CC67EF-9014-43A2-BF80-257386E57845}">
      <dgm:prSet/>
      <dgm:spPr/>
      <dgm:t>
        <a:bodyPr/>
        <a:lstStyle/>
        <a:p>
          <a:endParaRPr lang="en-US"/>
        </a:p>
      </dgm:t>
    </dgm:pt>
    <dgm:pt modelId="{699AD516-57FC-4120-BBF8-7D53A1416F6F}">
      <dgm:prSet/>
      <dgm:spPr>
        <a:solidFill>
          <a:srgbClr val="AE3B3A"/>
        </a:solidFill>
        <a:ln>
          <a:solidFill>
            <a:srgbClr val="AE3B3A"/>
          </a:solidFill>
        </a:ln>
      </dgm:spPr>
      <dgm:t>
        <a:bodyPr/>
        <a:lstStyle/>
        <a:p>
          <a:r>
            <a:rPr lang="en-US" dirty="0"/>
            <a:t>Situation 4:</a:t>
          </a:r>
        </a:p>
      </dgm:t>
    </dgm:pt>
    <dgm:pt modelId="{B6367F8E-D416-43E2-9DD0-769CC1257AA1}" type="parTrans" cxnId="{6EE0BE34-E4F6-4AF5-961E-C2D5271A24D1}">
      <dgm:prSet/>
      <dgm:spPr/>
      <dgm:t>
        <a:bodyPr/>
        <a:lstStyle/>
        <a:p>
          <a:endParaRPr lang="en-US"/>
        </a:p>
      </dgm:t>
    </dgm:pt>
    <dgm:pt modelId="{BA10FEC4-C7E9-4C92-A242-F1D236489A7D}" type="sibTrans" cxnId="{6EE0BE34-E4F6-4AF5-961E-C2D5271A24D1}">
      <dgm:prSet/>
      <dgm:spPr/>
      <dgm:t>
        <a:bodyPr/>
        <a:lstStyle/>
        <a:p>
          <a:endParaRPr lang="en-US"/>
        </a:p>
      </dgm:t>
    </dgm:pt>
    <dgm:pt modelId="{9291D8CB-9E2D-4BC7-A566-D6EA4CCA7251}">
      <dgm:prSet/>
      <dgm:spPr>
        <a:ln>
          <a:solidFill>
            <a:srgbClr val="AE3B3A"/>
          </a:solidFill>
        </a:ln>
      </dgm:spPr>
      <dgm:t>
        <a:bodyPr/>
        <a:lstStyle/>
        <a:p>
          <a:r>
            <a:rPr lang="en-US" baseline="0" dirty="0"/>
            <a:t>If the clinical situation is determined to be emergent, the site PI or treating neurosurgeon can proceed with surgery before CRC review.  </a:t>
          </a:r>
          <a:endParaRPr lang="en-US" dirty="0"/>
        </a:p>
      </dgm:t>
    </dgm:pt>
    <dgm:pt modelId="{98B61F69-D2D4-4934-911F-E2774DE4EFC5}" type="parTrans" cxnId="{C0D65EBC-08DC-4B1A-9A96-DBE32F34006F}">
      <dgm:prSet/>
      <dgm:spPr/>
      <dgm:t>
        <a:bodyPr/>
        <a:lstStyle/>
        <a:p>
          <a:endParaRPr lang="en-US"/>
        </a:p>
      </dgm:t>
    </dgm:pt>
    <dgm:pt modelId="{7A558C02-C449-4224-9B42-67FDC7D9DF18}" type="sibTrans" cxnId="{C0D65EBC-08DC-4B1A-9A96-DBE32F34006F}">
      <dgm:prSet/>
      <dgm:spPr/>
      <dgm:t>
        <a:bodyPr/>
        <a:lstStyle/>
        <a:p>
          <a:endParaRPr lang="en-US"/>
        </a:p>
      </dgm:t>
    </dgm:pt>
    <dgm:pt modelId="{0DDE79C4-8FC0-CE4D-983F-F4381F423D23}">
      <dgm:prSet/>
      <dgm:spPr>
        <a:ln>
          <a:solidFill>
            <a:srgbClr val="AE3B3A"/>
          </a:solidFill>
        </a:ln>
      </dgm:spPr>
      <dgm:t>
        <a:bodyPr/>
        <a:lstStyle/>
        <a:p>
          <a:r>
            <a:rPr lang="en-US" dirty="0"/>
            <a:t>A post-hoc review by the CRC is still the primary endpoint. </a:t>
          </a:r>
        </a:p>
      </dgm:t>
    </dgm:pt>
    <dgm:pt modelId="{33ED75AE-E8AB-4E42-9F98-12BC4C67ADAC}" type="parTrans" cxnId="{F4575386-256F-B04C-A4C3-FE6A5FE0B487}">
      <dgm:prSet/>
      <dgm:spPr/>
      <dgm:t>
        <a:bodyPr/>
        <a:lstStyle/>
        <a:p>
          <a:endParaRPr lang="en-US"/>
        </a:p>
      </dgm:t>
    </dgm:pt>
    <dgm:pt modelId="{EB5A502E-3054-4B49-936F-73617AD428AB}" type="sibTrans" cxnId="{F4575386-256F-B04C-A4C3-FE6A5FE0B487}">
      <dgm:prSet/>
      <dgm:spPr/>
      <dgm:t>
        <a:bodyPr/>
        <a:lstStyle/>
        <a:p>
          <a:endParaRPr lang="en-US"/>
        </a:p>
      </dgm:t>
    </dgm:pt>
    <dgm:pt modelId="{56B7B035-A801-8F40-AF1A-19036369AF45}" type="pres">
      <dgm:prSet presAssocID="{BF4EF113-A224-4573-8505-45048E9B571D}" presName="linear" presStyleCnt="0">
        <dgm:presLayoutVars>
          <dgm:dir/>
          <dgm:animLvl val="lvl"/>
          <dgm:resizeHandles val="exact"/>
        </dgm:presLayoutVars>
      </dgm:prSet>
      <dgm:spPr/>
    </dgm:pt>
    <dgm:pt modelId="{0C7E650F-111E-D245-B62E-CCEF94494BAE}" type="pres">
      <dgm:prSet presAssocID="{FEA24CFA-EFAA-4F97-8C42-B090439E5D26}" presName="parentLin" presStyleCnt="0"/>
      <dgm:spPr/>
    </dgm:pt>
    <dgm:pt modelId="{6A8AE2B9-D42A-CB4C-B971-A54DEBF83331}" type="pres">
      <dgm:prSet presAssocID="{FEA24CFA-EFAA-4F97-8C42-B090439E5D26}" presName="parentLeftMargin" presStyleLbl="node1" presStyleIdx="0" presStyleCnt="2"/>
      <dgm:spPr/>
    </dgm:pt>
    <dgm:pt modelId="{A83A947E-2C85-CC49-8A8D-E039355E7B0E}" type="pres">
      <dgm:prSet presAssocID="{FEA24CFA-EFAA-4F97-8C42-B090439E5D26}" presName="parentText" presStyleLbl="node1" presStyleIdx="0" presStyleCnt="2">
        <dgm:presLayoutVars>
          <dgm:chMax val="0"/>
          <dgm:bulletEnabled val="1"/>
        </dgm:presLayoutVars>
      </dgm:prSet>
      <dgm:spPr/>
    </dgm:pt>
    <dgm:pt modelId="{5D052F36-36F0-6B4B-AF79-8229D69AFACE}" type="pres">
      <dgm:prSet presAssocID="{FEA24CFA-EFAA-4F97-8C42-B090439E5D26}" presName="negativeSpace" presStyleCnt="0"/>
      <dgm:spPr/>
    </dgm:pt>
    <dgm:pt modelId="{CAF6AF48-4959-D541-9941-58D375C3396A}" type="pres">
      <dgm:prSet presAssocID="{FEA24CFA-EFAA-4F97-8C42-B090439E5D26}" presName="childText" presStyleLbl="conFgAcc1" presStyleIdx="0" presStyleCnt="2">
        <dgm:presLayoutVars>
          <dgm:bulletEnabled val="1"/>
        </dgm:presLayoutVars>
      </dgm:prSet>
      <dgm:spPr/>
    </dgm:pt>
    <dgm:pt modelId="{68F3CA02-99DD-994B-8A75-E394D5659A0B}" type="pres">
      <dgm:prSet presAssocID="{41AFB98F-706C-4FF8-8A35-B22E54536728}" presName="spaceBetweenRectangles" presStyleCnt="0"/>
      <dgm:spPr/>
    </dgm:pt>
    <dgm:pt modelId="{0530D2EB-F31D-E847-9032-ACC1463BC1EA}" type="pres">
      <dgm:prSet presAssocID="{699AD516-57FC-4120-BBF8-7D53A1416F6F}" presName="parentLin" presStyleCnt="0"/>
      <dgm:spPr/>
    </dgm:pt>
    <dgm:pt modelId="{8E3EDE2F-5ADB-8D4C-9DAF-3D3693769882}" type="pres">
      <dgm:prSet presAssocID="{699AD516-57FC-4120-BBF8-7D53A1416F6F}" presName="parentLeftMargin" presStyleLbl="node1" presStyleIdx="0" presStyleCnt="2"/>
      <dgm:spPr/>
    </dgm:pt>
    <dgm:pt modelId="{BC7F2BC7-6A49-5C43-AABB-9A6D7C2C8191}" type="pres">
      <dgm:prSet presAssocID="{699AD516-57FC-4120-BBF8-7D53A1416F6F}" presName="parentText" presStyleLbl="node1" presStyleIdx="1" presStyleCnt="2">
        <dgm:presLayoutVars>
          <dgm:chMax val="0"/>
          <dgm:bulletEnabled val="1"/>
        </dgm:presLayoutVars>
      </dgm:prSet>
      <dgm:spPr/>
    </dgm:pt>
    <dgm:pt modelId="{9E3FB121-F6E8-E046-8787-73C785820466}" type="pres">
      <dgm:prSet presAssocID="{699AD516-57FC-4120-BBF8-7D53A1416F6F}" presName="negativeSpace" presStyleCnt="0"/>
      <dgm:spPr/>
    </dgm:pt>
    <dgm:pt modelId="{EDFA7A3B-FAE2-2E41-90A2-7FEC181ED55F}" type="pres">
      <dgm:prSet presAssocID="{699AD516-57FC-4120-BBF8-7D53A1416F6F}" presName="childText" presStyleLbl="conFgAcc1" presStyleIdx="1" presStyleCnt="2">
        <dgm:presLayoutVars>
          <dgm:bulletEnabled val="1"/>
        </dgm:presLayoutVars>
      </dgm:prSet>
      <dgm:spPr/>
    </dgm:pt>
  </dgm:ptLst>
  <dgm:cxnLst>
    <dgm:cxn modelId="{CB84551C-BF60-4943-8AE7-14ED2AAA9F77}" type="presOf" srcId="{699AD516-57FC-4120-BBF8-7D53A1416F6F}" destId="{BC7F2BC7-6A49-5C43-AABB-9A6D7C2C8191}" srcOrd="1" destOrd="0" presId="urn:microsoft.com/office/officeart/2005/8/layout/list1"/>
    <dgm:cxn modelId="{6EE0BE34-E4F6-4AF5-961E-C2D5271A24D1}" srcId="{BF4EF113-A224-4573-8505-45048E9B571D}" destId="{699AD516-57FC-4120-BBF8-7D53A1416F6F}" srcOrd="1" destOrd="0" parTransId="{B6367F8E-D416-43E2-9DD0-769CC1257AA1}" sibTransId="{BA10FEC4-C7E9-4C92-A242-F1D236489A7D}"/>
    <dgm:cxn modelId="{EE78444D-E1AE-495D-9397-4C7CD92776E1}" srcId="{BF4EF113-A224-4573-8505-45048E9B571D}" destId="{FEA24CFA-EFAA-4F97-8C42-B090439E5D26}" srcOrd="0" destOrd="0" parTransId="{6A0E5714-D6CD-404F-89ED-A4BAAD683E2C}" sibTransId="{41AFB98F-706C-4FF8-8A35-B22E54536728}"/>
    <dgm:cxn modelId="{820AF06B-8D05-8D44-91AC-ED3A6B585D73}" type="presOf" srcId="{9291D8CB-9E2D-4BC7-A566-D6EA4CCA7251}" destId="{EDFA7A3B-FAE2-2E41-90A2-7FEC181ED55F}" srcOrd="0" destOrd="0" presId="urn:microsoft.com/office/officeart/2005/8/layout/list1"/>
    <dgm:cxn modelId="{BA0E9B6C-627D-4B4B-AC55-63EBFEC761EF}" type="presOf" srcId="{BF4EF113-A224-4573-8505-45048E9B571D}" destId="{56B7B035-A801-8F40-AF1A-19036369AF45}" srcOrd="0" destOrd="0" presId="urn:microsoft.com/office/officeart/2005/8/layout/list1"/>
    <dgm:cxn modelId="{F4575386-256F-B04C-A4C3-FE6A5FE0B487}" srcId="{9291D8CB-9E2D-4BC7-A566-D6EA4CCA7251}" destId="{0DDE79C4-8FC0-CE4D-983F-F4381F423D23}" srcOrd="0" destOrd="0" parTransId="{33ED75AE-E8AB-4E42-9F98-12BC4C67ADAC}" sibTransId="{EB5A502E-3054-4B49-936F-73617AD428AB}"/>
    <dgm:cxn modelId="{0B3DB486-D199-434D-8718-28CFF7AEDA69}" type="presOf" srcId="{8F4C97BF-985C-4AE0-AC59-050970C6E2DB}" destId="{CAF6AF48-4959-D541-9941-58D375C3396A}" srcOrd="0" destOrd="0" presId="urn:microsoft.com/office/officeart/2005/8/layout/list1"/>
    <dgm:cxn modelId="{DFC5018E-CE9E-184E-89D9-229155611BEC}" type="presOf" srcId="{0DDE79C4-8FC0-CE4D-983F-F4381F423D23}" destId="{EDFA7A3B-FAE2-2E41-90A2-7FEC181ED55F}" srcOrd="0" destOrd="1" presId="urn:microsoft.com/office/officeart/2005/8/layout/list1"/>
    <dgm:cxn modelId="{C0D65EBC-08DC-4B1A-9A96-DBE32F34006F}" srcId="{699AD516-57FC-4120-BBF8-7D53A1416F6F}" destId="{9291D8CB-9E2D-4BC7-A566-D6EA4CCA7251}" srcOrd="0" destOrd="0" parTransId="{98B61F69-D2D4-4934-911F-E2774DE4EFC5}" sibTransId="{7A558C02-C449-4224-9B42-67FDC7D9DF18}"/>
    <dgm:cxn modelId="{E360D6D3-A476-D444-AC0B-8D868270B92F}" type="presOf" srcId="{699AD516-57FC-4120-BBF8-7D53A1416F6F}" destId="{8E3EDE2F-5ADB-8D4C-9DAF-3D3693769882}" srcOrd="0" destOrd="0" presId="urn:microsoft.com/office/officeart/2005/8/layout/list1"/>
    <dgm:cxn modelId="{89105CD4-876F-B743-8C10-D55B32D1EA0F}" type="presOf" srcId="{FEA24CFA-EFAA-4F97-8C42-B090439E5D26}" destId="{A83A947E-2C85-CC49-8A8D-E039355E7B0E}" srcOrd="1" destOrd="0" presId="urn:microsoft.com/office/officeart/2005/8/layout/list1"/>
    <dgm:cxn modelId="{E7CC67EF-9014-43A2-BF80-257386E57845}" srcId="{FEA24CFA-EFAA-4F97-8C42-B090439E5D26}" destId="{8F4C97BF-985C-4AE0-AC59-050970C6E2DB}" srcOrd="0" destOrd="0" parTransId="{B7AEC4A1-3E8C-4D5B-BABD-381C5C1C0FA6}" sibTransId="{61B22B3E-F23E-407D-9E12-0AC31E093DCC}"/>
    <dgm:cxn modelId="{C060BEF9-DA40-0945-9DCD-BBD9BD5D1C3B}" type="presOf" srcId="{FEA24CFA-EFAA-4F97-8C42-B090439E5D26}" destId="{6A8AE2B9-D42A-CB4C-B971-A54DEBF83331}" srcOrd="0" destOrd="0" presId="urn:microsoft.com/office/officeart/2005/8/layout/list1"/>
    <dgm:cxn modelId="{F1BEACDE-D0A7-654B-83B9-0806D25E59FC}" type="presParOf" srcId="{56B7B035-A801-8F40-AF1A-19036369AF45}" destId="{0C7E650F-111E-D245-B62E-CCEF94494BAE}" srcOrd="0" destOrd="0" presId="urn:microsoft.com/office/officeart/2005/8/layout/list1"/>
    <dgm:cxn modelId="{164FA5CD-CE49-384F-B103-8178EC68ABBC}" type="presParOf" srcId="{0C7E650F-111E-D245-B62E-CCEF94494BAE}" destId="{6A8AE2B9-D42A-CB4C-B971-A54DEBF83331}" srcOrd="0" destOrd="0" presId="urn:microsoft.com/office/officeart/2005/8/layout/list1"/>
    <dgm:cxn modelId="{4D96F4EA-3869-7D4E-8EA5-2974FCD595B5}" type="presParOf" srcId="{0C7E650F-111E-D245-B62E-CCEF94494BAE}" destId="{A83A947E-2C85-CC49-8A8D-E039355E7B0E}" srcOrd="1" destOrd="0" presId="urn:microsoft.com/office/officeart/2005/8/layout/list1"/>
    <dgm:cxn modelId="{951C9906-6476-2645-B998-55D20121BA55}" type="presParOf" srcId="{56B7B035-A801-8F40-AF1A-19036369AF45}" destId="{5D052F36-36F0-6B4B-AF79-8229D69AFACE}" srcOrd="1" destOrd="0" presId="urn:microsoft.com/office/officeart/2005/8/layout/list1"/>
    <dgm:cxn modelId="{941E951B-75F8-3848-8D4A-779C0B877D98}" type="presParOf" srcId="{56B7B035-A801-8F40-AF1A-19036369AF45}" destId="{CAF6AF48-4959-D541-9941-58D375C3396A}" srcOrd="2" destOrd="0" presId="urn:microsoft.com/office/officeart/2005/8/layout/list1"/>
    <dgm:cxn modelId="{E926E1FA-32C9-F24B-8643-2ED123D3F58F}" type="presParOf" srcId="{56B7B035-A801-8F40-AF1A-19036369AF45}" destId="{68F3CA02-99DD-994B-8A75-E394D5659A0B}" srcOrd="3" destOrd="0" presId="urn:microsoft.com/office/officeart/2005/8/layout/list1"/>
    <dgm:cxn modelId="{BED97429-9AE6-2341-8AC1-C9131A7FA63E}" type="presParOf" srcId="{56B7B035-A801-8F40-AF1A-19036369AF45}" destId="{0530D2EB-F31D-E847-9032-ACC1463BC1EA}" srcOrd="4" destOrd="0" presId="urn:microsoft.com/office/officeart/2005/8/layout/list1"/>
    <dgm:cxn modelId="{C6A97B70-0846-974C-B7EF-EE08571C0B38}" type="presParOf" srcId="{0530D2EB-F31D-E847-9032-ACC1463BC1EA}" destId="{8E3EDE2F-5ADB-8D4C-9DAF-3D3693769882}" srcOrd="0" destOrd="0" presId="urn:microsoft.com/office/officeart/2005/8/layout/list1"/>
    <dgm:cxn modelId="{943FB7EC-760D-524E-A932-6137ACB530D0}" type="presParOf" srcId="{0530D2EB-F31D-E847-9032-ACC1463BC1EA}" destId="{BC7F2BC7-6A49-5C43-AABB-9A6D7C2C8191}" srcOrd="1" destOrd="0" presId="urn:microsoft.com/office/officeart/2005/8/layout/list1"/>
    <dgm:cxn modelId="{20194C7D-E8CC-104C-92E6-F98296F6886D}" type="presParOf" srcId="{56B7B035-A801-8F40-AF1A-19036369AF45}" destId="{9E3FB121-F6E8-E046-8787-73C785820466}" srcOrd="5" destOrd="0" presId="urn:microsoft.com/office/officeart/2005/8/layout/list1"/>
    <dgm:cxn modelId="{8C4FBDEB-A3A3-E243-83F2-8810E33A30F1}" type="presParOf" srcId="{56B7B035-A801-8F40-AF1A-19036369AF45}" destId="{EDFA7A3B-FAE2-2E41-90A2-7FEC181ED55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38B2C7-A76A-9144-8E71-5428E2163734}" type="doc">
      <dgm:prSet loTypeId="urn:microsoft.com/office/officeart/2005/8/layout/radial6" loCatId="" qsTypeId="urn:microsoft.com/office/officeart/2005/8/quickstyle/simple2" qsCatId="simple" csTypeId="urn:microsoft.com/office/officeart/2005/8/colors/accent2_2" csCatId="accent2" phldr="1"/>
      <dgm:spPr/>
      <dgm:t>
        <a:bodyPr/>
        <a:lstStyle/>
        <a:p>
          <a:endParaRPr lang="en-US"/>
        </a:p>
      </dgm:t>
    </dgm:pt>
    <dgm:pt modelId="{11D7070E-6126-4C44-BB95-8D59A162CE45}">
      <dgm:prSet phldrT="[Text]" custT="1"/>
      <dgm:spPr/>
      <dgm:t>
        <a:bodyPr/>
        <a:lstStyle/>
        <a:p>
          <a:r>
            <a:rPr lang="en-US" sz="1800" b="1" dirty="0"/>
            <a:t>Role of the Investigator</a:t>
          </a:r>
        </a:p>
      </dgm:t>
    </dgm:pt>
    <dgm:pt modelId="{8D70897D-541E-E942-A84C-5DDCE6C9E57E}" type="parTrans" cxnId="{055DCD5B-3976-D747-B471-F3679062224B}">
      <dgm:prSet/>
      <dgm:spPr/>
      <dgm:t>
        <a:bodyPr/>
        <a:lstStyle/>
        <a:p>
          <a:endParaRPr lang="en-US"/>
        </a:p>
      </dgm:t>
    </dgm:pt>
    <dgm:pt modelId="{A96742D9-E569-E547-A7EC-D7E9F0DC4025}" type="sibTrans" cxnId="{055DCD5B-3976-D747-B471-F3679062224B}">
      <dgm:prSet/>
      <dgm:spPr/>
      <dgm:t>
        <a:bodyPr/>
        <a:lstStyle/>
        <a:p>
          <a:endParaRPr lang="en-US"/>
        </a:p>
      </dgm:t>
    </dgm:pt>
    <dgm:pt modelId="{E22F71E0-2DCD-154C-A3B0-B1C8FA5A67FB}">
      <dgm:prSet phldrT="[Text]" custT="1"/>
      <dgm:spPr/>
      <dgm:t>
        <a:bodyPr/>
        <a:lstStyle/>
        <a:p>
          <a:r>
            <a:rPr lang="en-US" sz="1600" dirty="0"/>
            <a:t>Informed Consent</a:t>
          </a:r>
        </a:p>
      </dgm:t>
    </dgm:pt>
    <dgm:pt modelId="{5D084906-2729-6840-9395-B9B96CC3DE96}" type="parTrans" cxnId="{677E4DAF-3F81-B945-96B3-9E662BEC25AB}">
      <dgm:prSet/>
      <dgm:spPr/>
      <dgm:t>
        <a:bodyPr/>
        <a:lstStyle/>
        <a:p>
          <a:endParaRPr lang="en-US"/>
        </a:p>
      </dgm:t>
    </dgm:pt>
    <dgm:pt modelId="{AF9534F9-E4B6-D044-B24E-43410D513A0B}" type="sibTrans" cxnId="{677E4DAF-3F81-B945-96B3-9E662BEC25AB}">
      <dgm:prSet/>
      <dgm:spPr/>
      <dgm:t>
        <a:bodyPr/>
        <a:lstStyle/>
        <a:p>
          <a:endParaRPr lang="en-US"/>
        </a:p>
      </dgm:t>
    </dgm:pt>
    <dgm:pt modelId="{7FB72FE5-ACE1-6F4A-B936-FDD0A7A966C3}">
      <dgm:prSet phldrT="[Text]" custT="1"/>
      <dgm:spPr/>
      <dgm:t>
        <a:bodyPr/>
        <a:lstStyle/>
        <a:p>
          <a:r>
            <a:rPr lang="en-US" sz="1600" dirty="0"/>
            <a:t>Site-Specific Operations</a:t>
          </a:r>
        </a:p>
      </dgm:t>
    </dgm:pt>
    <dgm:pt modelId="{B8899418-2F94-2D4A-9AE6-E13DA8804F13}" type="parTrans" cxnId="{5C799A99-858D-CC4E-AEBC-FB592D7A9B6B}">
      <dgm:prSet/>
      <dgm:spPr/>
      <dgm:t>
        <a:bodyPr/>
        <a:lstStyle/>
        <a:p>
          <a:endParaRPr lang="en-US"/>
        </a:p>
      </dgm:t>
    </dgm:pt>
    <dgm:pt modelId="{CB910B74-EB8F-F341-8277-CCA3C38AF32B}" type="sibTrans" cxnId="{5C799A99-858D-CC4E-AEBC-FB592D7A9B6B}">
      <dgm:prSet/>
      <dgm:spPr/>
      <dgm:t>
        <a:bodyPr/>
        <a:lstStyle/>
        <a:p>
          <a:endParaRPr lang="en-US"/>
        </a:p>
      </dgm:t>
    </dgm:pt>
    <dgm:pt modelId="{43282CBF-44EC-4743-A282-879676EBF9BD}">
      <dgm:prSet phldrT="[Text]" custT="1"/>
      <dgm:spPr/>
      <dgm:t>
        <a:bodyPr/>
        <a:lstStyle/>
        <a:p>
          <a:r>
            <a:rPr lang="en-US" sz="1600" dirty="0"/>
            <a:t>Protocol Compliance</a:t>
          </a:r>
        </a:p>
      </dgm:t>
    </dgm:pt>
    <dgm:pt modelId="{47F8E374-1F3D-4C49-8661-6644D9F11B71}" type="parTrans" cxnId="{3C27F64D-FAE6-0343-86DF-3EF45F0710BC}">
      <dgm:prSet/>
      <dgm:spPr/>
      <dgm:t>
        <a:bodyPr/>
        <a:lstStyle/>
        <a:p>
          <a:endParaRPr lang="en-US"/>
        </a:p>
      </dgm:t>
    </dgm:pt>
    <dgm:pt modelId="{D274848E-70B4-1E49-91D6-E9065E256905}" type="sibTrans" cxnId="{3C27F64D-FAE6-0343-86DF-3EF45F0710BC}">
      <dgm:prSet/>
      <dgm:spPr/>
      <dgm:t>
        <a:bodyPr/>
        <a:lstStyle/>
        <a:p>
          <a:endParaRPr lang="en-US"/>
        </a:p>
      </dgm:t>
    </dgm:pt>
    <dgm:pt modelId="{0ECA61DD-AFEE-BA42-81A4-63A1D10C98AE}">
      <dgm:prSet phldrT="[Text]" custT="1"/>
      <dgm:spPr/>
      <dgm:t>
        <a:bodyPr/>
        <a:lstStyle/>
        <a:p>
          <a:r>
            <a:rPr lang="en-US" sz="1600" dirty="0"/>
            <a:t>Regulatory/Good Clinical Practice Compliance</a:t>
          </a:r>
        </a:p>
      </dgm:t>
    </dgm:pt>
    <dgm:pt modelId="{A8B8D807-301C-054A-ABCB-AE3C6B206DC7}" type="parTrans" cxnId="{25032BB2-A96E-284B-B0CB-9D2D082891C0}">
      <dgm:prSet/>
      <dgm:spPr/>
      <dgm:t>
        <a:bodyPr/>
        <a:lstStyle/>
        <a:p>
          <a:endParaRPr lang="en-US"/>
        </a:p>
      </dgm:t>
    </dgm:pt>
    <dgm:pt modelId="{FD204236-8FB0-7C4E-A7E0-4ED3D8C9CD6C}" type="sibTrans" cxnId="{25032BB2-A96E-284B-B0CB-9D2D082891C0}">
      <dgm:prSet/>
      <dgm:spPr/>
      <dgm:t>
        <a:bodyPr/>
        <a:lstStyle/>
        <a:p>
          <a:endParaRPr lang="en-US"/>
        </a:p>
      </dgm:t>
    </dgm:pt>
    <dgm:pt modelId="{7C7D4E88-0D9D-EF4F-878B-2328D1B9D30D}" type="pres">
      <dgm:prSet presAssocID="{7B38B2C7-A76A-9144-8E71-5428E2163734}" presName="Name0" presStyleCnt="0">
        <dgm:presLayoutVars>
          <dgm:chMax val="1"/>
          <dgm:dir/>
          <dgm:animLvl val="ctr"/>
          <dgm:resizeHandles val="exact"/>
        </dgm:presLayoutVars>
      </dgm:prSet>
      <dgm:spPr/>
    </dgm:pt>
    <dgm:pt modelId="{6887F3D0-3B1B-C546-B43F-B55FE42B78BD}" type="pres">
      <dgm:prSet presAssocID="{11D7070E-6126-4C44-BB95-8D59A162CE45}" presName="centerShape" presStyleLbl="node0" presStyleIdx="0" presStyleCnt="1"/>
      <dgm:spPr/>
    </dgm:pt>
    <dgm:pt modelId="{E7135439-A51D-F24E-A51C-3A346FC7A137}" type="pres">
      <dgm:prSet presAssocID="{E22F71E0-2DCD-154C-A3B0-B1C8FA5A67FB}" presName="node" presStyleLbl="node1" presStyleIdx="0" presStyleCnt="4" custScaleX="125465" custScaleY="125032">
        <dgm:presLayoutVars>
          <dgm:bulletEnabled val="1"/>
        </dgm:presLayoutVars>
      </dgm:prSet>
      <dgm:spPr/>
    </dgm:pt>
    <dgm:pt modelId="{BF174514-14F2-F041-A0D8-34EABFC9BCE2}" type="pres">
      <dgm:prSet presAssocID="{E22F71E0-2DCD-154C-A3B0-B1C8FA5A67FB}" presName="dummy" presStyleCnt="0"/>
      <dgm:spPr/>
    </dgm:pt>
    <dgm:pt modelId="{55D72012-920F-CD4A-A2D7-2AE91145B697}" type="pres">
      <dgm:prSet presAssocID="{AF9534F9-E4B6-D044-B24E-43410D513A0B}" presName="sibTrans" presStyleLbl="sibTrans2D1" presStyleIdx="0" presStyleCnt="4"/>
      <dgm:spPr/>
    </dgm:pt>
    <dgm:pt modelId="{74C972FD-1F22-514B-9DB0-49EBE3863E95}" type="pres">
      <dgm:prSet presAssocID="{7FB72FE5-ACE1-6F4A-B936-FDD0A7A966C3}" presName="node" presStyleLbl="node1" presStyleIdx="1" presStyleCnt="4" custScaleX="125465" custScaleY="125032">
        <dgm:presLayoutVars>
          <dgm:bulletEnabled val="1"/>
        </dgm:presLayoutVars>
      </dgm:prSet>
      <dgm:spPr/>
    </dgm:pt>
    <dgm:pt modelId="{A546AC1F-2C7D-CD4E-B759-2EE35719FB8E}" type="pres">
      <dgm:prSet presAssocID="{7FB72FE5-ACE1-6F4A-B936-FDD0A7A966C3}" presName="dummy" presStyleCnt="0"/>
      <dgm:spPr/>
    </dgm:pt>
    <dgm:pt modelId="{8B840A95-EBE4-FC46-800B-BF2A0709BE0B}" type="pres">
      <dgm:prSet presAssocID="{CB910B74-EB8F-F341-8277-CCA3C38AF32B}" presName="sibTrans" presStyleLbl="sibTrans2D1" presStyleIdx="1" presStyleCnt="4"/>
      <dgm:spPr/>
    </dgm:pt>
    <dgm:pt modelId="{836BFAD2-A0B2-EA42-B5D3-9B94BD10059F}" type="pres">
      <dgm:prSet presAssocID="{43282CBF-44EC-4743-A282-879676EBF9BD}" presName="node" presStyleLbl="node1" presStyleIdx="2" presStyleCnt="4" custScaleX="125465" custScaleY="125032">
        <dgm:presLayoutVars>
          <dgm:bulletEnabled val="1"/>
        </dgm:presLayoutVars>
      </dgm:prSet>
      <dgm:spPr/>
    </dgm:pt>
    <dgm:pt modelId="{19653ACA-0070-F24B-B96E-ACEB760B7798}" type="pres">
      <dgm:prSet presAssocID="{43282CBF-44EC-4743-A282-879676EBF9BD}" presName="dummy" presStyleCnt="0"/>
      <dgm:spPr/>
    </dgm:pt>
    <dgm:pt modelId="{A3F9E96A-7F1D-9841-A8D1-2E5937A7D952}" type="pres">
      <dgm:prSet presAssocID="{D274848E-70B4-1E49-91D6-E9065E256905}" presName="sibTrans" presStyleLbl="sibTrans2D1" presStyleIdx="2" presStyleCnt="4"/>
      <dgm:spPr/>
    </dgm:pt>
    <dgm:pt modelId="{528B2305-2F43-8A43-B717-9F71D56939FC}" type="pres">
      <dgm:prSet presAssocID="{0ECA61DD-AFEE-BA42-81A4-63A1D10C98AE}" presName="node" presStyleLbl="node1" presStyleIdx="3" presStyleCnt="4" custScaleX="125465" custScaleY="125032">
        <dgm:presLayoutVars>
          <dgm:bulletEnabled val="1"/>
        </dgm:presLayoutVars>
      </dgm:prSet>
      <dgm:spPr/>
    </dgm:pt>
    <dgm:pt modelId="{E5985F35-04D3-E446-8A5D-06D7CACFE554}" type="pres">
      <dgm:prSet presAssocID="{0ECA61DD-AFEE-BA42-81A4-63A1D10C98AE}" presName="dummy" presStyleCnt="0"/>
      <dgm:spPr/>
    </dgm:pt>
    <dgm:pt modelId="{346EA7BA-0430-F442-ACBD-639EDE52BF26}" type="pres">
      <dgm:prSet presAssocID="{FD204236-8FB0-7C4E-A7E0-4ED3D8C9CD6C}" presName="sibTrans" presStyleLbl="sibTrans2D1" presStyleIdx="3" presStyleCnt="4"/>
      <dgm:spPr/>
    </dgm:pt>
  </dgm:ptLst>
  <dgm:cxnLst>
    <dgm:cxn modelId="{BED5E518-35D5-804E-8F6C-48160EE6EC79}" type="presOf" srcId="{7FB72FE5-ACE1-6F4A-B936-FDD0A7A966C3}" destId="{74C972FD-1F22-514B-9DB0-49EBE3863E95}" srcOrd="0" destOrd="0" presId="urn:microsoft.com/office/officeart/2005/8/layout/radial6"/>
    <dgm:cxn modelId="{910E321B-3348-9047-B209-140A19C50256}" type="presOf" srcId="{0ECA61DD-AFEE-BA42-81A4-63A1D10C98AE}" destId="{528B2305-2F43-8A43-B717-9F71D56939FC}" srcOrd="0" destOrd="0" presId="urn:microsoft.com/office/officeart/2005/8/layout/radial6"/>
    <dgm:cxn modelId="{2E78A01E-350B-F445-B945-68839A2D6AD8}" type="presOf" srcId="{FD204236-8FB0-7C4E-A7E0-4ED3D8C9CD6C}" destId="{346EA7BA-0430-F442-ACBD-639EDE52BF26}" srcOrd="0" destOrd="0" presId="urn:microsoft.com/office/officeart/2005/8/layout/radial6"/>
    <dgm:cxn modelId="{1504EA47-B64E-3F4D-939B-540860A9B8CE}" type="presOf" srcId="{11D7070E-6126-4C44-BB95-8D59A162CE45}" destId="{6887F3D0-3B1B-C546-B43F-B55FE42B78BD}" srcOrd="0" destOrd="0" presId="urn:microsoft.com/office/officeart/2005/8/layout/radial6"/>
    <dgm:cxn modelId="{3C27F64D-FAE6-0343-86DF-3EF45F0710BC}" srcId="{11D7070E-6126-4C44-BB95-8D59A162CE45}" destId="{43282CBF-44EC-4743-A282-879676EBF9BD}" srcOrd="2" destOrd="0" parTransId="{47F8E374-1F3D-4C49-8661-6644D9F11B71}" sibTransId="{D274848E-70B4-1E49-91D6-E9065E256905}"/>
    <dgm:cxn modelId="{3FF8B54E-E3BD-1245-89A6-E1E1730138B9}" type="presOf" srcId="{CB910B74-EB8F-F341-8277-CCA3C38AF32B}" destId="{8B840A95-EBE4-FC46-800B-BF2A0709BE0B}" srcOrd="0" destOrd="0" presId="urn:microsoft.com/office/officeart/2005/8/layout/radial6"/>
    <dgm:cxn modelId="{ADC3BA53-4526-D146-B217-F66934444431}" type="presOf" srcId="{AF9534F9-E4B6-D044-B24E-43410D513A0B}" destId="{55D72012-920F-CD4A-A2D7-2AE91145B697}" srcOrd="0" destOrd="0" presId="urn:microsoft.com/office/officeart/2005/8/layout/radial6"/>
    <dgm:cxn modelId="{055DCD5B-3976-D747-B471-F3679062224B}" srcId="{7B38B2C7-A76A-9144-8E71-5428E2163734}" destId="{11D7070E-6126-4C44-BB95-8D59A162CE45}" srcOrd="0" destOrd="0" parTransId="{8D70897D-541E-E942-A84C-5DDCE6C9E57E}" sibTransId="{A96742D9-E569-E547-A7EC-D7E9F0DC4025}"/>
    <dgm:cxn modelId="{19EAB094-D13A-C746-AC5E-ED9C8B0DC29F}" type="presOf" srcId="{E22F71E0-2DCD-154C-A3B0-B1C8FA5A67FB}" destId="{E7135439-A51D-F24E-A51C-3A346FC7A137}" srcOrd="0" destOrd="0" presId="urn:microsoft.com/office/officeart/2005/8/layout/radial6"/>
    <dgm:cxn modelId="{5C799A99-858D-CC4E-AEBC-FB592D7A9B6B}" srcId="{11D7070E-6126-4C44-BB95-8D59A162CE45}" destId="{7FB72FE5-ACE1-6F4A-B936-FDD0A7A966C3}" srcOrd="1" destOrd="0" parTransId="{B8899418-2F94-2D4A-9AE6-E13DA8804F13}" sibTransId="{CB910B74-EB8F-F341-8277-CCA3C38AF32B}"/>
    <dgm:cxn modelId="{677E4DAF-3F81-B945-96B3-9E662BEC25AB}" srcId="{11D7070E-6126-4C44-BB95-8D59A162CE45}" destId="{E22F71E0-2DCD-154C-A3B0-B1C8FA5A67FB}" srcOrd="0" destOrd="0" parTransId="{5D084906-2729-6840-9395-B9B96CC3DE96}" sibTransId="{AF9534F9-E4B6-D044-B24E-43410D513A0B}"/>
    <dgm:cxn modelId="{25032BB2-A96E-284B-B0CB-9D2D082891C0}" srcId="{11D7070E-6126-4C44-BB95-8D59A162CE45}" destId="{0ECA61DD-AFEE-BA42-81A4-63A1D10C98AE}" srcOrd="3" destOrd="0" parTransId="{A8B8D807-301C-054A-ABCB-AE3C6B206DC7}" sibTransId="{FD204236-8FB0-7C4E-A7E0-4ED3D8C9CD6C}"/>
    <dgm:cxn modelId="{B47866BA-C5E6-1B4E-9976-908810D0129F}" type="presOf" srcId="{7B38B2C7-A76A-9144-8E71-5428E2163734}" destId="{7C7D4E88-0D9D-EF4F-878B-2328D1B9D30D}" srcOrd="0" destOrd="0" presId="urn:microsoft.com/office/officeart/2005/8/layout/radial6"/>
    <dgm:cxn modelId="{E24AEDF0-9A13-EF43-888F-60C83810F68A}" type="presOf" srcId="{D274848E-70B4-1E49-91D6-E9065E256905}" destId="{A3F9E96A-7F1D-9841-A8D1-2E5937A7D952}" srcOrd="0" destOrd="0" presId="urn:microsoft.com/office/officeart/2005/8/layout/radial6"/>
    <dgm:cxn modelId="{D07F79F8-2A5C-8246-9A99-F80831627A6F}" type="presOf" srcId="{43282CBF-44EC-4743-A282-879676EBF9BD}" destId="{836BFAD2-A0B2-EA42-B5D3-9B94BD10059F}" srcOrd="0" destOrd="0" presId="urn:microsoft.com/office/officeart/2005/8/layout/radial6"/>
    <dgm:cxn modelId="{2C07F876-3F57-DC46-B053-58EBBAEB3D72}" type="presParOf" srcId="{7C7D4E88-0D9D-EF4F-878B-2328D1B9D30D}" destId="{6887F3D0-3B1B-C546-B43F-B55FE42B78BD}" srcOrd="0" destOrd="0" presId="urn:microsoft.com/office/officeart/2005/8/layout/radial6"/>
    <dgm:cxn modelId="{9AF04D5D-E63F-8B42-8174-3E6D7160C6D3}" type="presParOf" srcId="{7C7D4E88-0D9D-EF4F-878B-2328D1B9D30D}" destId="{E7135439-A51D-F24E-A51C-3A346FC7A137}" srcOrd="1" destOrd="0" presId="urn:microsoft.com/office/officeart/2005/8/layout/radial6"/>
    <dgm:cxn modelId="{ECD19E2B-BA01-914D-A1B7-8AEAB5A10418}" type="presParOf" srcId="{7C7D4E88-0D9D-EF4F-878B-2328D1B9D30D}" destId="{BF174514-14F2-F041-A0D8-34EABFC9BCE2}" srcOrd="2" destOrd="0" presId="urn:microsoft.com/office/officeart/2005/8/layout/radial6"/>
    <dgm:cxn modelId="{64B4304F-AC37-FF46-BDA1-CCAE8D0248B2}" type="presParOf" srcId="{7C7D4E88-0D9D-EF4F-878B-2328D1B9D30D}" destId="{55D72012-920F-CD4A-A2D7-2AE91145B697}" srcOrd="3" destOrd="0" presId="urn:microsoft.com/office/officeart/2005/8/layout/radial6"/>
    <dgm:cxn modelId="{2A9B49D9-78F4-0449-9EED-2B6D91021E81}" type="presParOf" srcId="{7C7D4E88-0D9D-EF4F-878B-2328D1B9D30D}" destId="{74C972FD-1F22-514B-9DB0-49EBE3863E95}" srcOrd="4" destOrd="0" presId="urn:microsoft.com/office/officeart/2005/8/layout/radial6"/>
    <dgm:cxn modelId="{113C67A5-F012-4442-B358-F1AA84E1BA5A}" type="presParOf" srcId="{7C7D4E88-0D9D-EF4F-878B-2328D1B9D30D}" destId="{A546AC1F-2C7D-CD4E-B759-2EE35719FB8E}" srcOrd="5" destOrd="0" presId="urn:microsoft.com/office/officeart/2005/8/layout/radial6"/>
    <dgm:cxn modelId="{2B145EC4-D3B6-1D43-BE93-F9710F85B64C}" type="presParOf" srcId="{7C7D4E88-0D9D-EF4F-878B-2328D1B9D30D}" destId="{8B840A95-EBE4-FC46-800B-BF2A0709BE0B}" srcOrd="6" destOrd="0" presId="urn:microsoft.com/office/officeart/2005/8/layout/radial6"/>
    <dgm:cxn modelId="{DAE31C27-8F7C-1D48-9BAD-ED893E6BB4BD}" type="presParOf" srcId="{7C7D4E88-0D9D-EF4F-878B-2328D1B9D30D}" destId="{836BFAD2-A0B2-EA42-B5D3-9B94BD10059F}" srcOrd="7" destOrd="0" presId="urn:microsoft.com/office/officeart/2005/8/layout/radial6"/>
    <dgm:cxn modelId="{6BC22ED0-D268-6848-BF3F-C17247849E17}" type="presParOf" srcId="{7C7D4E88-0D9D-EF4F-878B-2328D1B9D30D}" destId="{19653ACA-0070-F24B-B96E-ACEB760B7798}" srcOrd="8" destOrd="0" presId="urn:microsoft.com/office/officeart/2005/8/layout/radial6"/>
    <dgm:cxn modelId="{3C0F8AB9-C4EF-7C44-9619-AC4019FDBFB0}" type="presParOf" srcId="{7C7D4E88-0D9D-EF4F-878B-2328D1B9D30D}" destId="{A3F9E96A-7F1D-9841-A8D1-2E5937A7D952}" srcOrd="9" destOrd="0" presId="urn:microsoft.com/office/officeart/2005/8/layout/radial6"/>
    <dgm:cxn modelId="{C6E66CE0-8F73-9D4C-9BA8-DCCC16F302BE}" type="presParOf" srcId="{7C7D4E88-0D9D-EF4F-878B-2328D1B9D30D}" destId="{528B2305-2F43-8A43-B717-9F71D56939FC}" srcOrd="10" destOrd="0" presId="urn:microsoft.com/office/officeart/2005/8/layout/radial6"/>
    <dgm:cxn modelId="{C591CB0A-FE66-814D-80B5-AB5DAE394FF8}" type="presParOf" srcId="{7C7D4E88-0D9D-EF4F-878B-2328D1B9D30D}" destId="{E5985F35-04D3-E446-8A5D-06D7CACFE554}" srcOrd="11" destOrd="0" presId="urn:microsoft.com/office/officeart/2005/8/layout/radial6"/>
    <dgm:cxn modelId="{099C25A8-C66A-EE4F-840D-22450DD55D82}" type="presParOf" srcId="{7C7D4E88-0D9D-EF4F-878B-2328D1B9D30D}" destId="{346EA7BA-0430-F442-ACBD-639EDE52BF2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04FF9B-74B9-5048-AB8B-5076AF34AED7}" type="doc">
      <dgm:prSet loTypeId="urn:microsoft.com/office/officeart/2005/8/layout/radial1" loCatId="" qsTypeId="urn:microsoft.com/office/officeart/2005/8/quickstyle/simple2" qsCatId="simple" csTypeId="urn:microsoft.com/office/officeart/2005/8/colors/colorful3" csCatId="colorful" phldr="1"/>
      <dgm:spPr/>
      <dgm:t>
        <a:bodyPr/>
        <a:lstStyle/>
        <a:p>
          <a:endParaRPr lang="en-US"/>
        </a:p>
      </dgm:t>
    </dgm:pt>
    <dgm:pt modelId="{03CE52CA-80FD-D74C-A893-BB7F4A0DB89D}">
      <dgm:prSet phldrT="[Text]" custT="1"/>
      <dgm:spPr/>
      <dgm:t>
        <a:bodyPr/>
        <a:lstStyle/>
        <a:p>
          <a:r>
            <a:rPr lang="en-US" sz="1800" b="0" dirty="0">
              <a:latin typeface="Calibri" panose="020F0502020204030204" pitchFamily="34" charset="0"/>
              <a:cs typeface="Calibri" panose="020F0502020204030204" pitchFamily="34" charset="0"/>
            </a:rPr>
            <a:t>Site</a:t>
          </a:r>
        </a:p>
      </dgm:t>
    </dgm:pt>
    <dgm:pt modelId="{FC10830F-AC42-A14E-8D62-3FBE92B4969D}" type="parTrans" cxnId="{3A007765-7F9C-7042-99FD-D6AB50C0CD78}">
      <dgm:prSet/>
      <dgm:spPr/>
      <dgm:t>
        <a:bodyPr/>
        <a:lstStyle/>
        <a:p>
          <a:endParaRPr lang="en-US" sz="1400" b="0">
            <a:latin typeface="Calibri" panose="020F0502020204030204" pitchFamily="34" charset="0"/>
            <a:cs typeface="Calibri" panose="020F0502020204030204" pitchFamily="34" charset="0"/>
          </a:endParaRPr>
        </a:p>
      </dgm:t>
    </dgm:pt>
    <dgm:pt modelId="{0414EBFA-F3AE-7E43-834A-125CE4E18521}" type="sibTrans" cxnId="{3A007765-7F9C-7042-99FD-D6AB50C0CD78}">
      <dgm:prSet/>
      <dgm:spPr/>
      <dgm:t>
        <a:bodyPr/>
        <a:lstStyle/>
        <a:p>
          <a:endParaRPr lang="en-US" sz="1400" b="0">
            <a:latin typeface="Calibri" panose="020F0502020204030204" pitchFamily="34" charset="0"/>
            <a:cs typeface="Calibri" panose="020F0502020204030204" pitchFamily="34" charset="0"/>
          </a:endParaRPr>
        </a:p>
      </dgm:t>
    </dgm:pt>
    <dgm:pt modelId="{0BDE4AB0-D3E9-5D4E-84F4-6635F7CBAD67}">
      <dgm:prSet phldrT="[Text]" custT="1"/>
      <dgm:spPr/>
      <dgm:t>
        <a:bodyPr/>
        <a:lstStyle/>
        <a:p>
          <a:r>
            <a:rPr lang="en-US" sz="1400" b="0" dirty="0">
              <a:latin typeface="Calibri" panose="020F0502020204030204" pitchFamily="34" charset="0"/>
              <a:cs typeface="Calibri" panose="020F0502020204030204" pitchFamily="34" charset="0"/>
            </a:rPr>
            <a:t>Executive Members</a:t>
          </a:r>
        </a:p>
      </dgm:t>
    </dgm:pt>
    <dgm:pt modelId="{A5A828F8-829F-2C49-8859-0B98031F5DEE}" type="parTrans" cxnId="{8A64B504-400C-FD43-B6AF-BFEF6FAE5D81}">
      <dgm:prSet custT="1"/>
      <dgm:spPr>
        <a:ln>
          <a:solidFill>
            <a:schemeClr val="bg1">
              <a:lumMod val="50000"/>
            </a:schemeClr>
          </a:solidFill>
        </a:ln>
      </dgm:spPr>
      <dgm:t>
        <a:bodyPr/>
        <a:lstStyle/>
        <a:p>
          <a:endParaRPr lang="en-US" sz="1400" b="0">
            <a:latin typeface="Calibri" panose="020F0502020204030204" pitchFamily="34" charset="0"/>
            <a:cs typeface="Calibri" panose="020F0502020204030204" pitchFamily="34" charset="0"/>
          </a:endParaRPr>
        </a:p>
      </dgm:t>
    </dgm:pt>
    <dgm:pt modelId="{F186BF60-1C6A-E844-B662-F210A7C112BD}" type="sibTrans" cxnId="{8A64B504-400C-FD43-B6AF-BFEF6FAE5D81}">
      <dgm:prSet/>
      <dgm:spPr/>
      <dgm:t>
        <a:bodyPr/>
        <a:lstStyle/>
        <a:p>
          <a:endParaRPr lang="en-US" sz="1400" b="0">
            <a:latin typeface="Calibri" panose="020F0502020204030204" pitchFamily="34" charset="0"/>
            <a:cs typeface="Calibri" panose="020F0502020204030204" pitchFamily="34" charset="0"/>
          </a:endParaRPr>
        </a:p>
      </dgm:t>
    </dgm:pt>
    <dgm:pt modelId="{4A886AF1-EDDD-0A41-A94D-8585A9E09C7B}">
      <dgm:prSet phldrT="[Text]" custT="1"/>
      <dgm:spPr/>
      <dgm:t>
        <a:bodyPr/>
        <a:lstStyle/>
        <a:p>
          <a:r>
            <a:rPr lang="en-US" sz="1400" b="0" dirty="0">
              <a:latin typeface="Calibri" panose="020F0502020204030204" pitchFamily="34" charset="0"/>
              <a:cs typeface="Calibri" panose="020F0502020204030204" pitchFamily="34" charset="0"/>
            </a:rPr>
            <a:t>NCC Project Manager</a:t>
          </a:r>
        </a:p>
      </dgm:t>
    </dgm:pt>
    <dgm:pt modelId="{03D5FAD2-C708-DC4A-BD49-9A9AEBBAFF50}" type="parTrans" cxnId="{61CC8B99-0176-9941-B0C9-9E79567DC77D}">
      <dgm:prSet custT="1"/>
      <dgm:spPr>
        <a:ln>
          <a:solidFill>
            <a:schemeClr val="bg1">
              <a:lumMod val="50000"/>
            </a:schemeClr>
          </a:solidFill>
        </a:ln>
      </dgm:spPr>
      <dgm:t>
        <a:bodyPr/>
        <a:lstStyle/>
        <a:p>
          <a:endParaRPr lang="en-US" sz="1400" b="0">
            <a:latin typeface="Calibri" panose="020F0502020204030204" pitchFamily="34" charset="0"/>
            <a:cs typeface="Calibri" panose="020F0502020204030204" pitchFamily="34" charset="0"/>
          </a:endParaRPr>
        </a:p>
      </dgm:t>
    </dgm:pt>
    <dgm:pt modelId="{CD2A96DC-9981-9044-864D-530D8AABB5C3}" type="sibTrans" cxnId="{61CC8B99-0176-9941-B0C9-9E79567DC77D}">
      <dgm:prSet/>
      <dgm:spPr/>
      <dgm:t>
        <a:bodyPr/>
        <a:lstStyle/>
        <a:p>
          <a:endParaRPr lang="en-US" sz="1400" b="0">
            <a:latin typeface="Calibri" panose="020F0502020204030204" pitchFamily="34" charset="0"/>
            <a:cs typeface="Calibri" panose="020F0502020204030204" pitchFamily="34" charset="0"/>
          </a:endParaRPr>
        </a:p>
      </dgm:t>
    </dgm:pt>
    <dgm:pt modelId="{9A859A3E-6821-E346-92E7-C5CEED1FB183}">
      <dgm:prSet phldrT="[Text]" custT="1"/>
      <dgm:spPr/>
      <dgm:t>
        <a:bodyPr/>
        <a:lstStyle/>
        <a:p>
          <a:r>
            <a:rPr lang="en-US" sz="1400" b="0" dirty="0">
              <a:latin typeface="Calibri" panose="020F0502020204030204" pitchFamily="34" charset="0"/>
              <a:cs typeface="Calibri" panose="020F0502020204030204" pitchFamily="34" charset="0"/>
            </a:rPr>
            <a:t>WebDCU Staff</a:t>
          </a:r>
        </a:p>
      </dgm:t>
    </dgm:pt>
    <dgm:pt modelId="{F2A61402-3A35-C445-B14E-F464DB58B712}" type="parTrans" cxnId="{00353B2F-9D33-1342-B2C9-7A5195B6E4B6}">
      <dgm:prSet custT="1"/>
      <dgm:spPr>
        <a:ln>
          <a:solidFill>
            <a:schemeClr val="bg1">
              <a:lumMod val="50000"/>
            </a:schemeClr>
          </a:solidFill>
        </a:ln>
      </dgm:spPr>
      <dgm:t>
        <a:bodyPr/>
        <a:lstStyle/>
        <a:p>
          <a:endParaRPr lang="en-US" sz="1400" b="0">
            <a:latin typeface="Calibri" panose="020F0502020204030204" pitchFamily="34" charset="0"/>
            <a:cs typeface="Calibri" panose="020F0502020204030204" pitchFamily="34" charset="0"/>
          </a:endParaRPr>
        </a:p>
      </dgm:t>
    </dgm:pt>
    <dgm:pt modelId="{36ED084A-D45D-924A-A38E-0AD6E91C58B6}" type="sibTrans" cxnId="{00353B2F-9D33-1342-B2C9-7A5195B6E4B6}">
      <dgm:prSet/>
      <dgm:spPr/>
      <dgm:t>
        <a:bodyPr/>
        <a:lstStyle/>
        <a:p>
          <a:endParaRPr lang="en-US" sz="1400" b="0">
            <a:latin typeface="Calibri" panose="020F0502020204030204" pitchFamily="34" charset="0"/>
            <a:cs typeface="Calibri" panose="020F0502020204030204" pitchFamily="34" charset="0"/>
          </a:endParaRPr>
        </a:p>
      </dgm:t>
    </dgm:pt>
    <dgm:pt modelId="{8072EAB4-EA90-0D4A-B565-2676C28C5AE3}">
      <dgm:prSet phldrT="[Text]" custT="1"/>
      <dgm:spPr/>
      <dgm:t>
        <a:bodyPr/>
        <a:lstStyle/>
        <a:p>
          <a:r>
            <a:rPr lang="en-US" sz="1400" b="0" dirty="0">
              <a:latin typeface="Calibri" panose="020F0502020204030204" pitchFamily="34" charset="0"/>
              <a:cs typeface="Calibri" panose="020F0502020204030204" pitchFamily="34" charset="0"/>
            </a:rPr>
            <a:t>CRC Manager </a:t>
          </a:r>
          <a:r>
            <a:rPr lang="en-US" sz="1050" b="0" dirty="0">
              <a:latin typeface="Calibri" panose="020F0502020204030204" pitchFamily="34" charset="0"/>
              <a:cs typeface="Calibri" panose="020F0502020204030204" pitchFamily="34" charset="0"/>
            </a:rPr>
            <a:t>(Adjudicate)</a:t>
          </a:r>
          <a:endParaRPr lang="en-US" sz="1400" b="0" dirty="0">
            <a:latin typeface="Calibri" panose="020F0502020204030204" pitchFamily="34" charset="0"/>
            <a:cs typeface="Calibri" panose="020F0502020204030204" pitchFamily="34" charset="0"/>
          </a:endParaRPr>
        </a:p>
      </dgm:t>
    </dgm:pt>
    <dgm:pt modelId="{681C201A-88DC-3F4F-AD1D-4EC5D3B4A099}" type="parTrans" cxnId="{79BFAF87-65E2-0C40-8CC4-65ADADA6CA3F}">
      <dgm:prSet custT="1"/>
      <dgm:spPr>
        <a:ln>
          <a:solidFill>
            <a:schemeClr val="bg1">
              <a:lumMod val="50000"/>
            </a:schemeClr>
          </a:solidFill>
        </a:ln>
      </dgm:spPr>
      <dgm:t>
        <a:bodyPr/>
        <a:lstStyle/>
        <a:p>
          <a:endParaRPr lang="en-US" sz="1400" b="0">
            <a:latin typeface="Calibri" panose="020F0502020204030204" pitchFamily="34" charset="0"/>
            <a:cs typeface="Calibri" panose="020F0502020204030204" pitchFamily="34" charset="0"/>
          </a:endParaRPr>
        </a:p>
      </dgm:t>
    </dgm:pt>
    <dgm:pt modelId="{1F267774-9F1F-CA41-9D7B-9986F0D2E1C4}" type="sibTrans" cxnId="{79BFAF87-65E2-0C40-8CC4-65ADADA6CA3F}">
      <dgm:prSet/>
      <dgm:spPr/>
      <dgm:t>
        <a:bodyPr/>
        <a:lstStyle/>
        <a:p>
          <a:endParaRPr lang="en-US" sz="1400" b="0">
            <a:latin typeface="Calibri" panose="020F0502020204030204" pitchFamily="34" charset="0"/>
            <a:cs typeface="Calibri" panose="020F0502020204030204" pitchFamily="34" charset="0"/>
          </a:endParaRPr>
        </a:p>
      </dgm:t>
    </dgm:pt>
    <dgm:pt modelId="{D3B62E28-98E4-8649-A55D-EE95E64D2E5A}">
      <dgm:prSet phldrT="[Text]" custT="1"/>
      <dgm:spPr/>
      <dgm:t>
        <a:bodyPr/>
        <a:lstStyle/>
        <a:p>
          <a:r>
            <a:rPr lang="en-US" sz="1400" b="0" dirty="0">
              <a:latin typeface="Calibri" panose="020F0502020204030204" pitchFamily="34" charset="0"/>
              <a:cs typeface="Calibri" panose="020F0502020204030204" pitchFamily="34" charset="0"/>
            </a:rPr>
            <a:t>NCC </a:t>
          </a:r>
          <a:r>
            <a:rPr lang="en-US" sz="1050" b="0" dirty="0">
              <a:latin typeface="Calibri" panose="020F0502020204030204" pitchFamily="34" charset="0"/>
              <a:cs typeface="Calibri" panose="020F0502020204030204" pitchFamily="34" charset="0"/>
            </a:rPr>
            <a:t>(Contracts/</a:t>
          </a:r>
        </a:p>
        <a:p>
          <a:r>
            <a:rPr lang="en-US" sz="1050" b="0" dirty="0">
              <a:latin typeface="Calibri" panose="020F0502020204030204" pitchFamily="34" charset="0"/>
              <a:cs typeface="Calibri" panose="020F0502020204030204" pitchFamily="34" charset="0"/>
            </a:rPr>
            <a:t>Billing)</a:t>
          </a:r>
          <a:endParaRPr lang="en-US" sz="1400" b="0" dirty="0">
            <a:latin typeface="Calibri" panose="020F0502020204030204" pitchFamily="34" charset="0"/>
            <a:cs typeface="Calibri" panose="020F0502020204030204" pitchFamily="34" charset="0"/>
          </a:endParaRPr>
        </a:p>
      </dgm:t>
    </dgm:pt>
    <dgm:pt modelId="{CA211F28-8E71-824A-B163-C2CAB670C28B}" type="parTrans" cxnId="{95041F20-1F31-E940-A909-406F7DCCEB37}">
      <dgm:prSet custT="1"/>
      <dgm:spPr>
        <a:ln>
          <a:solidFill>
            <a:schemeClr val="bg1">
              <a:lumMod val="50000"/>
            </a:schemeClr>
          </a:solidFill>
        </a:ln>
      </dgm:spPr>
      <dgm:t>
        <a:bodyPr/>
        <a:lstStyle/>
        <a:p>
          <a:endParaRPr lang="en-US" sz="1400" b="0">
            <a:latin typeface="Calibri" panose="020F0502020204030204" pitchFamily="34" charset="0"/>
            <a:cs typeface="Calibri" panose="020F0502020204030204" pitchFamily="34" charset="0"/>
          </a:endParaRPr>
        </a:p>
      </dgm:t>
    </dgm:pt>
    <dgm:pt modelId="{B7A4FD63-62FD-BB44-9F86-3339DCE87B65}" type="sibTrans" cxnId="{95041F20-1F31-E940-A909-406F7DCCEB37}">
      <dgm:prSet/>
      <dgm:spPr/>
      <dgm:t>
        <a:bodyPr/>
        <a:lstStyle/>
        <a:p>
          <a:endParaRPr lang="en-US" sz="1400" b="0">
            <a:latin typeface="Calibri" panose="020F0502020204030204" pitchFamily="34" charset="0"/>
            <a:cs typeface="Calibri" panose="020F0502020204030204" pitchFamily="34" charset="0"/>
          </a:endParaRPr>
        </a:p>
      </dgm:t>
    </dgm:pt>
    <dgm:pt modelId="{2BAF98C8-4340-BA44-B776-CD886715D9BA}">
      <dgm:prSet phldrT="[Text]" custT="1"/>
      <dgm:spPr/>
      <dgm:t>
        <a:bodyPr/>
        <a:lstStyle/>
        <a:p>
          <a:r>
            <a:rPr lang="en-US" sz="1400" b="0" dirty="0">
              <a:latin typeface="Calibri" panose="020F0502020204030204" pitchFamily="34" charset="0"/>
              <a:cs typeface="Calibri" panose="020F0502020204030204" pitchFamily="34" charset="0"/>
            </a:rPr>
            <a:t>BioSend </a:t>
          </a:r>
          <a:r>
            <a:rPr lang="en-US" sz="1050" b="0" dirty="0">
              <a:latin typeface="Calibri" panose="020F0502020204030204" pitchFamily="34" charset="0"/>
              <a:cs typeface="Calibri" panose="020F0502020204030204" pitchFamily="34" charset="0"/>
            </a:rPr>
            <a:t>(BioCHESS)</a:t>
          </a:r>
          <a:endParaRPr lang="en-US" sz="1400" b="0" dirty="0">
            <a:latin typeface="Calibri" panose="020F0502020204030204" pitchFamily="34" charset="0"/>
            <a:cs typeface="Calibri" panose="020F0502020204030204" pitchFamily="34" charset="0"/>
          </a:endParaRPr>
        </a:p>
      </dgm:t>
    </dgm:pt>
    <dgm:pt modelId="{33391296-AE7A-F341-AB03-922E20A97411}" type="parTrans" cxnId="{3AA75E12-D261-6E45-95E9-1D5B8C68CCE5}">
      <dgm:prSet custT="1"/>
      <dgm:spPr>
        <a:ln>
          <a:solidFill>
            <a:schemeClr val="bg1">
              <a:lumMod val="50000"/>
            </a:schemeClr>
          </a:solidFill>
        </a:ln>
      </dgm:spPr>
      <dgm:t>
        <a:bodyPr/>
        <a:lstStyle/>
        <a:p>
          <a:endParaRPr lang="en-US" sz="1400" b="0">
            <a:latin typeface="Calibri" panose="020F0502020204030204" pitchFamily="34" charset="0"/>
            <a:cs typeface="Calibri" panose="020F0502020204030204" pitchFamily="34" charset="0"/>
          </a:endParaRPr>
        </a:p>
      </dgm:t>
    </dgm:pt>
    <dgm:pt modelId="{E561C02A-A76D-144F-A09F-1DE52A18F979}" type="sibTrans" cxnId="{3AA75E12-D261-6E45-95E9-1D5B8C68CCE5}">
      <dgm:prSet/>
      <dgm:spPr/>
      <dgm:t>
        <a:bodyPr/>
        <a:lstStyle/>
        <a:p>
          <a:endParaRPr lang="en-US" sz="1400" b="0">
            <a:latin typeface="Calibri" panose="020F0502020204030204" pitchFamily="34" charset="0"/>
            <a:cs typeface="Calibri" panose="020F0502020204030204" pitchFamily="34" charset="0"/>
          </a:endParaRPr>
        </a:p>
      </dgm:t>
    </dgm:pt>
    <dgm:pt modelId="{D9BDB285-CD40-6E46-AB2B-C357CD1934B8}">
      <dgm:prSet phldrT="[Text]" custT="1"/>
      <dgm:spPr/>
      <dgm:t>
        <a:bodyPr/>
        <a:lstStyle/>
        <a:p>
          <a:r>
            <a:rPr lang="en-US" sz="1400" b="0" dirty="0">
              <a:latin typeface="Calibri" panose="020F0502020204030204" pitchFamily="34" charset="0"/>
              <a:cs typeface="Calibri" panose="020F0502020204030204" pitchFamily="34" charset="0"/>
            </a:rPr>
            <a:t>cIRB </a:t>
          </a:r>
          <a:r>
            <a:rPr lang="en-US" sz="1050" b="0" dirty="0">
              <a:latin typeface="Calibri" panose="020F0502020204030204" pitchFamily="34" charset="0"/>
              <a:cs typeface="Calibri" panose="020F0502020204030204" pitchFamily="34" charset="0"/>
            </a:rPr>
            <a:t>(BRANY)</a:t>
          </a:r>
          <a:endParaRPr lang="en-US" sz="1400" b="0" dirty="0">
            <a:latin typeface="Calibri" panose="020F0502020204030204" pitchFamily="34" charset="0"/>
            <a:cs typeface="Calibri" panose="020F0502020204030204" pitchFamily="34" charset="0"/>
          </a:endParaRPr>
        </a:p>
      </dgm:t>
    </dgm:pt>
    <dgm:pt modelId="{A791F90C-33AD-F24E-B6FC-5733E769DC2A}" type="parTrans" cxnId="{AC0EBCBC-A541-BD45-8FA4-9F52F8FA9644}">
      <dgm:prSet custT="1"/>
      <dgm:spPr>
        <a:ln>
          <a:solidFill>
            <a:schemeClr val="bg1">
              <a:lumMod val="50000"/>
            </a:schemeClr>
          </a:solidFill>
        </a:ln>
      </dgm:spPr>
      <dgm:t>
        <a:bodyPr/>
        <a:lstStyle/>
        <a:p>
          <a:endParaRPr lang="en-US" sz="1400" b="0">
            <a:latin typeface="Calibri" panose="020F0502020204030204" pitchFamily="34" charset="0"/>
            <a:cs typeface="Calibri" panose="020F0502020204030204" pitchFamily="34" charset="0"/>
          </a:endParaRPr>
        </a:p>
      </dgm:t>
    </dgm:pt>
    <dgm:pt modelId="{1A9654E6-639C-454C-A83D-DD6FF2E65A37}" type="sibTrans" cxnId="{AC0EBCBC-A541-BD45-8FA4-9F52F8FA9644}">
      <dgm:prSet/>
      <dgm:spPr/>
      <dgm:t>
        <a:bodyPr/>
        <a:lstStyle/>
        <a:p>
          <a:endParaRPr lang="en-US" sz="1400" b="0">
            <a:latin typeface="Calibri" panose="020F0502020204030204" pitchFamily="34" charset="0"/>
            <a:cs typeface="Calibri" panose="020F0502020204030204" pitchFamily="34" charset="0"/>
          </a:endParaRPr>
        </a:p>
      </dgm:t>
    </dgm:pt>
    <dgm:pt modelId="{8A41A680-B2ED-F245-8B22-2103863691A4}" type="pres">
      <dgm:prSet presAssocID="{1304FF9B-74B9-5048-AB8B-5076AF34AED7}" presName="cycle" presStyleCnt="0">
        <dgm:presLayoutVars>
          <dgm:chMax val="1"/>
          <dgm:dir/>
          <dgm:animLvl val="ctr"/>
          <dgm:resizeHandles val="exact"/>
        </dgm:presLayoutVars>
      </dgm:prSet>
      <dgm:spPr/>
    </dgm:pt>
    <dgm:pt modelId="{A8268247-BEC2-0B46-BB0B-AFCEFB9F1EC8}" type="pres">
      <dgm:prSet presAssocID="{03CE52CA-80FD-D74C-A893-BB7F4A0DB89D}" presName="centerShape" presStyleLbl="node0" presStyleIdx="0" presStyleCnt="1"/>
      <dgm:spPr/>
    </dgm:pt>
    <dgm:pt modelId="{97DE4411-4640-EB4D-B5CA-2B22BBFF264E}" type="pres">
      <dgm:prSet presAssocID="{A5A828F8-829F-2C49-8859-0B98031F5DEE}" presName="Name9" presStyleLbl="parChTrans1D2" presStyleIdx="0" presStyleCnt="7"/>
      <dgm:spPr/>
    </dgm:pt>
    <dgm:pt modelId="{A9FBCDE9-6933-0A45-961E-A9F3EC610704}" type="pres">
      <dgm:prSet presAssocID="{A5A828F8-829F-2C49-8859-0B98031F5DEE}" presName="connTx" presStyleLbl="parChTrans1D2" presStyleIdx="0" presStyleCnt="7"/>
      <dgm:spPr/>
    </dgm:pt>
    <dgm:pt modelId="{01564EC1-0DD0-DC41-BA0A-B5B1B272F17A}" type="pres">
      <dgm:prSet presAssocID="{0BDE4AB0-D3E9-5D4E-84F4-6635F7CBAD67}" presName="node" presStyleLbl="node1" presStyleIdx="0" presStyleCnt="7">
        <dgm:presLayoutVars>
          <dgm:bulletEnabled val="1"/>
        </dgm:presLayoutVars>
      </dgm:prSet>
      <dgm:spPr/>
    </dgm:pt>
    <dgm:pt modelId="{A4E54C82-4168-3C41-8546-61CE15D148E8}" type="pres">
      <dgm:prSet presAssocID="{03D5FAD2-C708-DC4A-BD49-9A9AEBBAFF50}" presName="Name9" presStyleLbl="parChTrans1D2" presStyleIdx="1" presStyleCnt="7"/>
      <dgm:spPr/>
    </dgm:pt>
    <dgm:pt modelId="{A5382FA3-B4F3-A441-9336-E08EE031AC70}" type="pres">
      <dgm:prSet presAssocID="{03D5FAD2-C708-DC4A-BD49-9A9AEBBAFF50}" presName="connTx" presStyleLbl="parChTrans1D2" presStyleIdx="1" presStyleCnt="7"/>
      <dgm:spPr/>
    </dgm:pt>
    <dgm:pt modelId="{F298ADF9-FFAE-E14D-B5C0-5A8B7C27CD33}" type="pres">
      <dgm:prSet presAssocID="{4A886AF1-EDDD-0A41-A94D-8585A9E09C7B}" presName="node" presStyleLbl="node1" presStyleIdx="1" presStyleCnt="7">
        <dgm:presLayoutVars>
          <dgm:bulletEnabled val="1"/>
        </dgm:presLayoutVars>
      </dgm:prSet>
      <dgm:spPr/>
    </dgm:pt>
    <dgm:pt modelId="{35978C44-170C-3C4C-B274-3244227F500C}" type="pres">
      <dgm:prSet presAssocID="{CA211F28-8E71-824A-B163-C2CAB670C28B}" presName="Name9" presStyleLbl="parChTrans1D2" presStyleIdx="2" presStyleCnt="7"/>
      <dgm:spPr/>
    </dgm:pt>
    <dgm:pt modelId="{25B1FB40-D8E1-0245-A355-D2D0C5AA2394}" type="pres">
      <dgm:prSet presAssocID="{CA211F28-8E71-824A-B163-C2CAB670C28B}" presName="connTx" presStyleLbl="parChTrans1D2" presStyleIdx="2" presStyleCnt="7"/>
      <dgm:spPr/>
    </dgm:pt>
    <dgm:pt modelId="{387FE2E2-F06E-8643-9078-B887EA5592F3}" type="pres">
      <dgm:prSet presAssocID="{D3B62E28-98E4-8649-A55D-EE95E64D2E5A}" presName="node" presStyleLbl="node1" presStyleIdx="2" presStyleCnt="7">
        <dgm:presLayoutVars>
          <dgm:bulletEnabled val="1"/>
        </dgm:presLayoutVars>
      </dgm:prSet>
      <dgm:spPr/>
    </dgm:pt>
    <dgm:pt modelId="{24E7C158-7C17-5848-B934-6EEB8D7FECB1}" type="pres">
      <dgm:prSet presAssocID="{F2A61402-3A35-C445-B14E-F464DB58B712}" presName="Name9" presStyleLbl="parChTrans1D2" presStyleIdx="3" presStyleCnt="7"/>
      <dgm:spPr/>
    </dgm:pt>
    <dgm:pt modelId="{AF4E8FC3-4EAF-8C4D-B8F5-85FDC494D0DA}" type="pres">
      <dgm:prSet presAssocID="{F2A61402-3A35-C445-B14E-F464DB58B712}" presName="connTx" presStyleLbl="parChTrans1D2" presStyleIdx="3" presStyleCnt="7"/>
      <dgm:spPr/>
    </dgm:pt>
    <dgm:pt modelId="{04546B90-4458-2342-BE15-453000A4A370}" type="pres">
      <dgm:prSet presAssocID="{9A859A3E-6821-E346-92E7-C5CEED1FB183}" presName="node" presStyleLbl="node1" presStyleIdx="3" presStyleCnt="7">
        <dgm:presLayoutVars>
          <dgm:bulletEnabled val="1"/>
        </dgm:presLayoutVars>
      </dgm:prSet>
      <dgm:spPr/>
    </dgm:pt>
    <dgm:pt modelId="{4795ABF7-84E5-404D-8651-8A1B68C09A0A}" type="pres">
      <dgm:prSet presAssocID="{33391296-AE7A-F341-AB03-922E20A97411}" presName="Name9" presStyleLbl="parChTrans1D2" presStyleIdx="4" presStyleCnt="7"/>
      <dgm:spPr/>
    </dgm:pt>
    <dgm:pt modelId="{2D9E608B-2CFA-064C-869B-CA4D731D3CAE}" type="pres">
      <dgm:prSet presAssocID="{33391296-AE7A-F341-AB03-922E20A97411}" presName="connTx" presStyleLbl="parChTrans1D2" presStyleIdx="4" presStyleCnt="7"/>
      <dgm:spPr/>
    </dgm:pt>
    <dgm:pt modelId="{ADB6867D-735D-4541-8700-963EDCFB9A41}" type="pres">
      <dgm:prSet presAssocID="{2BAF98C8-4340-BA44-B776-CD886715D9BA}" presName="node" presStyleLbl="node1" presStyleIdx="4" presStyleCnt="7">
        <dgm:presLayoutVars>
          <dgm:bulletEnabled val="1"/>
        </dgm:presLayoutVars>
      </dgm:prSet>
      <dgm:spPr/>
    </dgm:pt>
    <dgm:pt modelId="{895BE30D-A9DA-034D-9BFB-F29B38536791}" type="pres">
      <dgm:prSet presAssocID="{681C201A-88DC-3F4F-AD1D-4EC5D3B4A099}" presName="Name9" presStyleLbl="parChTrans1D2" presStyleIdx="5" presStyleCnt="7"/>
      <dgm:spPr/>
    </dgm:pt>
    <dgm:pt modelId="{4AAD8180-D024-D44F-8A46-EF724A5E2F04}" type="pres">
      <dgm:prSet presAssocID="{681C201A-88DC-3F4F-AD1D-4EC5D3B4A099}" presName="connTx" presStyleLbl="parChTrans1D2" presStyleIdx="5" presStyleCnt="7"/>
      <dgm:spPr/>
    </dgm:pt>
    <dgm:pt modelId="{103091F9-482E-3048-A2BF-393D543B4C25}" type="pres">
      <dgm:prSet presAssocID="{8072EAB4-EA90-0D4A-B565-2676C28C5AE3}" presName="node" presStyleLbl="node1" presStyleIdx="5" presStyleCnt="7">
        <dgm:presLayoutVars>
          <dgm:bulletEnabled val="1"/>
        </dgm:presLayoutVars>
      </dgm:prSet>
      <dgm:spPr/>
    </dgm:pt>
    <dgm:pt modelId="{1DA664FA-7D2D-5548-ACF2-4C15403499DD}" type="pres">
      <dgm:prSet presAssocID="{A791F90C-33AD-F24E-B6FC-5733E769DC2A}" presName="Name9" presStyleLbl="parChTrans1D2" presStyleIdx="6" presStyleCnt="7"/>
      <dgm:spPr/>
    </dgm:pt>
    <dgm:pt modelId="{FADB4463-42D0-454C-98B3-65A39564311A}" type="pres">
      <dgm:prSet presAssocID="{A791F90C-33AD-F24E-B6FC-5733E769DC2A}" presName="connTx" presStyleLbl="parChTrans1D2" presStyleIdx="6" presStyleCnt="7"/>
      <dgm:spPr/>
    </dgm:pt>
    <dgm:pt modelId="{BA2848D2-B8A5-8446-BF2E-F90D9011C862}" type="pres">
      <dgm:prSet presAssocID="{D9BDB285-CD40-6E46-AB2B-C357CD1934B8}" presName="node" presStyleLbl="node1" presStyleIdx="6" presStyleCnt="7">
        <dgm:presLayoutVars>
          <dgm:bulletEnabled val="1"/>
        </dgm:presLayoutVars>
      </dgm:prSet>
      <dgm:spPr/>
    </dgm:pt>
  </dgm:ptLst>
  <dgm:cxnLst>
    <dgm:cxn modelId="{5815A402-8337-BD43-9B12-3C84A484D446}" type="presOf" srcId="{F2A61402-3A35-C445-B14E-F464DB58B712}" destId="{24E7C158-7C17-5848-B934-6EEB8D7FECB1}" srcOrd="0" destOrd="0" presId="urn:microsoft.com/office/officeart/2005/8/layout/radial1"/>
    <dgm:cxn modelId="{8A64B504-400C-FD43-B6AF-BFEF6FAE5D81}" srcId="{03CE52CA-80FD-D74C-A893-BB7F4A0DB89D}" destId="{0BDE4AB0-D3E9-5D4E-84F4-6635F7CBAD67}" srcOrd="0" destOrd="0" parTransId="{A5A828F8-829F-2C49-8859-0B98031F5DEE}" sibTransId="{F186BF60-1C6A-E844-B662-F210A7C112BD}"/>
    <dgm:cxn modelId="{59B1D911-0EA1-3D40-9171-3C830A2B845C}" type="presOf" srcId="{681C201A-88DC-3F4F-AD1D-4EC5D3B4A099}" destId="{895BE30D-A9DA-034D-9BFB-F29B38536791}" srcOrd="0" destOrd="0" presId="urn:microsoft.com/office/officeart/2005/8/layout/radial1"/>
    <dgm:cxn modelId="{3AA75E12-D261-6E45-95E9-1D5B8C68CCE5}" srcId="{03CE52CA-80FD-D74C-A893-BB7F4A0DB89D}" destId="{2BAF98C8-4340-BA44-B776-CD886715D9BA}" srcOrd="4" destOrd="0" parTransId="{33391296-AE7A-F341-AB03-922E20A97411}" sibTransId="{E561C02A-A76D-144F-A09F-1DE52A18F979}"/>
    <dgm:cxn modelId="{B58BA919-88B9-A24A-A2D8-B4E570400122}" type="presOf" srcId="{03D5FAD2-C708-DC4A-BD49-9A9AEBBAFF50}" destId="{A4E54C82-4168-3C41-8546-61CE15D148E8}" srcOrd="0" destOrd="0" presId="urn:microsoft.com/office/officeart/2005/8/layout/radial1"/>
    <dgm:cxn modelId="{95041F20-1F31-E940-A909-406F7DCCEB37}" srcId="{03CE52CA-80FD-D74C-A893-BB7F4A0DB89D}" destId="{D3B62E28-98E4-8649-A55D-EE95E64D2E5A}" srcOrd="2" destOrd="0" parTransId="{CA211F28-8E71-824A-B163-C2CAB670C28B}" sibTransId="{B7A4FD63-62FD-BB44-9F86-3339DCE87B65}"/>
    <dgm:cxn modelId="{98D87820-DD48-C84C-AF00-F94DE5B20BB9}" type="presOf" srcId="{33391296-AE7A-F341-AB03-922E20A97411}" destId="{4795ABF7-84E5-404D-8651-8A1B68C09A0A}" srcOrd="0" destOrd="0" presId="urn:microsoft.com/office/officeart/2005/8/layout/radial1"/>
    <dgm:cxn modelId="{28441F2F-AB77-964C-BE9F-9F9299C50F86}" type="presOf" srcId="{4A886AF1-EDDD-0A41-A94D-8585A9E09C7B}" destId="{F298ADF9-FFAE-E14D-B5C0-5A8B7C27CD33}" srcOrd="0" destOrd="0" presId="urn:microsoft.com/office/officeart/2005/8/layout/radial1"/>
    <dgm:cxn modelId="{00353B2F-9D33-1342-B2C9-7A5195B6E4B6}" srcId="{03CE52CA-80FD-D74C-A893-BB7F4A0DB89D}" destId="{9A859A3E-6821-E346-92E7-C5CEED1FB183}" srcOrd="3" destOrd="0" parTransId="{F2A61402-3A35-C445-B14E-F464DB58B712}" sibTransId="{36ED084A-D45D-924A-A38E-0AD6E91C58B6}"/>
    <dgm:cxn modelId="{EF8E1E3F-2CCA-4B48-80A1-DE2FADD379CB}" type="presOf" srcId="{1304FF9B-74B9-5048-AB8B-5076AF34AED7}" destId="{8A41A680-B2ED-F245-8B22-2103863691A4}" srcOrd="0" destOrd="0" presId="urn:microsoft.com/office/officeart/2005/8/layout/radial1"/>
    <dgm:cxn modelId="{E887F643-F470-CB49-A164-A4F5AAEF5B2F}" type="presOf" srcId="{A5A828F8-829F-2C49-8859-0B98031F5DEE}" destId="{A9FBCDE9-6933-0A45-961E-A9F3EC610704}" srcOrd="1" destOrd="0" presId="urn:microsoft.com/office/officeart/2005/8/layout/radial1"/>
    <dgm:cxn modelId="{62E7135B-1EDE-D343-98A0-5685A5695461}" type="presOf" srcId="{03D5FAD2-C708-DC4A-BD49-9A9AEBBAFF50}" destId="{A5382FA3-B4F3-A441-9336-E08EE031AC70}" srcOrd="1" destOrd="0" presId="urn:microsoft.com/office/officeart/2005/8/layout/radial1"/>
    <dgm:cxn modelId="{3A007765-7F9C-7042-99FD-D6AB50C0CD78}" srcId="{1304FF9B-74B9-5048-AB8B-5076AF34AED7}" destId="{03CE52CA-80FD-D74C-A893-BB7F4A0DB89D}" srcOrd="0" destOrd="0" parTransId="{FC10830F-AC42-A14E-8D62-3FBE92B4969D}" sibTransId="{0414EBFA-F3AE-7E43-834A-125CE4E18521}"/>
    <dgm:cxn modelId="{FDEB996D-99D2-0C4D-9F49-639133648694}" type="presOf" srcId="{0BDE4AB0-D3E9-5D4E-84F4-6635F7CBAD67}" destId="{01564EC1-0DD0-DC41-BA0A-B5B1B272F17A}" srcOrd="0" destOrd="0" presId="urn:microsoft.com/office/officeart/2005/8/layout/radial1"/>
    <dgm:cxn modelId="{79572C7E-787A-0245-B67B-FA8E3A66B0E1}" type="presOf" srcId="{F2A61402-3A35-C445-B14E-F464DB58B712}" destId="{AF4E8FC3-4EAF-8C4D-B8F5-85FDC494D0DA}" srcOrd="1" destOrd="0" presId="urn:microsoft.com/office/officeart/2005/8/layout/radial1"/>
    <dgm:cxn modelId="{BE602181-3D32-F643-B439-76C826A9DC2D}" type="presOf" srcId="{A791F90C-33AD-F24E-B6FC-5733E769DC2A}" destId="{1DA664FA-7D2D-5548-ACF2-4C15403499DD}" srcOrd="0" destOrd="0" presId="urn:microsoft.com/office/officeart/2005/8/layout/radial1"/>
    <dgm:cxn modelId="{4FD9DC81-20BB-3E41-9E1F-1CDDDBFE0048}" type="presOf" srcId="{A5A828F8-829F-2C49-8859-0B98031F5DEE}" destId="{97DE4411-4640-EB4D-B5CA-2B22BBFF264E}" srcOrd="0" destOrd="0" presId="urn:microsoft.com/office/officeart/2005/8/layout/radial1"/>
    <dgm:cxn modelId="{FE2EC282-C1F3-794E-BCF8-F1320A32E81F}" type="presOf" srcId="{8072EAB4-EA90-0D4A-B565-2676C28C5AE3}" destId="{103091F9-482E-3048-A2BF-393D543B4C25}" srcOrd="0" destOrd="0" presId="urn:microsoft.com/office/officeart/2005/8/layout/radial1"/>
    <dgm:cxn modelId="{79BFAF87-65E2-0C40-8CC4-65ADADA6CA3F}" srcId="{03CE52CA-80FD-D74C-A893-BB7F4A0DB89D}" destId="{8072EAB4-EA90-0D4A-B565-2676C28C5AE3}" srcOrd="5" destOrd="0" parTransId="{681C201A-88DC-3F4F-AD1D-4EC5D3B4A099}" sibTransId="{1F267774-9F1F-CA41-9D7B-9986F0D2E1C4}"/>
    <dgm:cxn modelId="{61CC8B99-0176-9941-B0C9-9E79567DC77D}" srcId="{03CE52CA-80FD-D74C-A893-BB7F4A0DB89D}" destId="{4A886AF1-EDDD-0A41-A94D-8585A9E09C7B}" srcOrd="1" destOrd="0" parTransId="{03D5FAD2-C708-DC4A-BD49-9A9AEBBAFF50}" sibTransId="{CD2A96DC-9981-9044-864D-530D8AABB5C3}"/>
    <dgm:cxn modelId="{502824A9-A577-164F-AC3E-0E8C28F2012D}" type="presOf" srcId="{2BAF98C8-4340-BA44-B776-CD886715D9BA}" destId="{ADB6867D-735D-4541-8700-963EDCFB9A41}" srcOrd="0" destOrd="0" presId="urn:microsoft.com/office/officeart/2005/8/layout/radial1"/>
    <dgm:cxn modelId="{AC0EBCBC-A541-BD45-8FA4-9F52F8FA9644}" srcId="{03CE52CA-80FD-D74C-A893-BB7F4A0DB89D}" destId="{D9BDB285-CD40-6E46-AB2B-C357CD1934B8}" srcOrd="6" destOrd="0" parTransId="{A791F90C-33AD-F24E-B6FC-5733E769DC2A}" sibTransId="{1A9654E6-639C-454C-A83D-DD6FF2E65A37}"/>
    <dgm:cxn modelId="{2E6EAABF-F917-854E-A4CA-BFC8FD22945A}" type="presOf" srcId="{D9BDB285-CD40-6E46-AB2B-C357CD1934B8}" destId="{BA2848D2-B8A5-8446-BF2E-F90D9011C862}" srcOrd="0" destOrd="0" presId="urn:microsoft.com/office/officeart/2005/8/layout/radial1"/>
    <dgm:cxn modelId="{4194EAC6-CE50-9948-A728-858063469FC7}" type="presOf" srcId="{CA211F28-8E71-824A-B163-C2CAB670C28B}" destId="{35978C44-170C-3C4C-B274-3244227F500C}" srcOrd="0" destOrd="0" presId="urn:microsoft.com/office/officeart/2005/8/layout/radial1"/>
    <dgm:cxn modelId="{54EFC0DE-EE1D-1B4A-865E-3FA377D27BAB}" type="presOf" srcId="{03CE52CA-80FD-D74C-A893-BB7F4A0DB89D}" destId="{A8268247-BEC2-0B46-BB0B-AFCEFB9F1EC8}" srcOrd="0" destOrd="0" presId="urn:microsoft.com/office/officeart/2005/8/layout/radial1"/>
    <dgm:cxn modelId="{3023F0E3-7CA2-9E4D-AB08-614641451176}" type="presOf" srcId="{D3B62E28-98E4-8649-A55D-EE95E64D2E5A}" destId="{387FE2E2-F06E-8643-9078-B887EA5592F3}" srcOrd="0" destOrd="0" presId="urn:microsoft.com/office/officeart/2005/8/layout/radial1"/>
    <dgm:cxn modelId="{ED9B02E4-A4F2-E04B-B074-93C59724ECEC}" type="presOf" srcId="{33391296-AE7A-F341-AB03-922E20A97411}" destId="{2D9E608B-2CFA-064C-869B-CA4D731D3CAE}" srcOrd="1" destOrd="0" presId="urn:microsoft.com/office/officeart/2005/8/layout/radial1"/>
    <dgm:cxn modelId="{8C900BE6-F57F-4244-9D59-9B4613206DA0}" type="presOf" srcId="{9A859A3E-6821-E346-92E7-C5CEED1FB183}" destId="{04546B90-4458-2342-BE15-453000A4A370}" srcOrd="0" destOrd="0" presId="urn:microsoft.com/office/officeart/2005/8/layout/radial1"/>
    <dgm:cxn modelId="{D35A74E6-8340-B544-8CD2-3C96C100E192}" type="presOf" srcId="{CA211F28-8E71-824A-B163-C2CAB670C28B}" destId="{25B1FB40-D8E1-0245-A355-D2D0C5AA2394}" srcOrd="1" destOrd="0" presId="urn:microsoft.com/office/officeart/2005/8/layout/radial1"/>
    <dgm:cxn modelId="{A73CE6E7-427E-564E-936F-23F44E74C3B2}" type="presOf" srcId="{681C201A-88DC-3F4F-AD1D-4EC5D3B4A099}" destId="{4AAD8180-D024-D44F-8A46-EF724A5E2F04}" srcOrd="1" destOrd="0" presId="urn:microsoft.com/office/officeart/2005/8/layout/radial1"/>
    <dgm:cxn modelId="{761E3EEB-4222-9E45-8388-60E5C8259C09}" type="presOf" srcId="{A791F90C-33AD-F24E-B6FC-5733E769DC2A}" destId="{FADB4463-42D0-454C-98B3-65A39564311A}" srcOrd="1" destOrd="0" presId="urn:microsoft.com/office/officeart/2005/8/layout/radial1"/>
    <dgm:cxn modelId="{8B317AFB-79B5-7041-9C97-58A26707A89B}" type="presParOf" srcId="{8A41A680-B2ED-F245-8B22-2103863691A4}" destId="{A8268247-BEC2-0B46-BB0B-AFCEFB9F1EC8}" srcOrd="0" destOrd="0" presId="urn:microsoft.com/office/officeart/2005/8/layout/radial1"/>
    <dgm:cxn modelId="{F31F1113-CC40-0F48-8A90-8BFF5A563623}" type="presParOf" srcId="{8A41A680-B2ED-F245-8B22-2103863691A4}" destId="{97DE4411-4640-EB4D-B5CA-2B22BBFF264E}" srcOrd="1" destOrd="0" presId="urn:microsoft.com/office/officeart/2005/8/layout/radial1"/>
    <dgm:cxn modelId="{28844D12-49BD-0841-8A86-03FE7AB03FE6}" type="presParOf" srcId="{97DE4411-4640-EB4D-B5CA-2B22BBFF264E}" destId="{A9FBCDE9-6933-0A45-961E-A9F3EC610704}" srcOrd="0" destOrd="0" presId="urn:microsoft.com/office/officeart/2005/8/layout/radial1"/>
    <dgm:cxn modelId="{92A681D6-B992-554D-8263-BD1EC1062FAE}" type="presParOf" srcId="{8A41A680-B2ED-F245-8B22-2103863691A4}" destId="{01564EC1-0DD0-DC41-BA0A-B5B1B272F17A}" srcOrd="2" destOrd="0" presId="urn:microsoft.com/office/officeart/2005/8/layout/radial1"/>
    <dgm:cxn modelId="{C6762505-6B54-8042-AA25-46A579394C65}" type="presParOf" srcId="{8A41A680-B2ED-F245-8B22-2103863691A4}" destId="{A4E54C82-4168-3C41-8546-61CE15D148E8}" srcOrd="3" destOrd="0" presId="urn:microsoft.com/office/officeart/2005/8/layout/radial1"/>
    <dgm:cxn modelId="{0B706158-49FE-654A-A68B-ADD9AD7EAF7D}" type="presParOf" srcId="{A4E54C82-4168-3C41-8546-61CE15D148E8}" destId="{A5382FA3-B4F3-A441-9336-E08EE031AC70}" srcOrd="0" destOrd="0" presId="urn:microsoft.com/office/officeart/2005/8/layout/radial1"/>
    <dgm:cxn modelId="{C9C5DBB6-E1B0-2447-82F5-2EA9D8B8C4EE}" type="presParOf" srcId="{8A41A680-B2ED-F245-8B22-2103863691A4}" destId="{F298ADF9-FFAE-E14D-B5C0-5A8B7C27CD33}" srcOrd="4" destOrd="0" presId="urn:microsoft.com/office/officeart/2005/8/layout/radial1"/>
    <dgm:cxn modelId="{107C5491-7BD9-0140-861B-D71EE0733F5C}" type="presParOf" srcId="{8A41A680-B2ED-F245-8B22-2103863691A4}" destId="{35978C44-170C-3C4C-B274-3244227F500C}" srcOrd="5" destOrd="0" presId="urn:microsoft.com/office/officeart/2005/8/layout/radial1"/>
    <dgm:cxn modelId="{8186351B-F969-1046-8F40-D444DF5181EE}" type="presParOf" srcId="{35978C44-170C-3C4C-B274-3244227F500C}" destId="{25B1FB40-D8E1-0245-A355-D2D0C5AA2394}" srcOrd="0" destOrd="0" presId="urn:microsoft.com/office/officeart/2005/8/layout/radial1"/>
    <dgm:cxn modelId="{AC445FA3-55BB-B747-B406-7F94F4469295}" type="presParOf" srcId="{8A41A680-B2ED-F245-8B22-2103863691A4}" destId="{387FE2E2-F06E-8643-9078-B887EA5592F3}" srcOrd="6" destOrd="0" presId="urn:microsoft.com/office/officeart/2005/8/layout/radial1"/>
    <dgm:cxn modelId="{ACEE45AE-AE43-824D-9C22-F34DBC21A486}" type="presParOf" srcId="{8A41A680-B2ED-F245-8B22-2103863691A4}" destId="{24E7C158-7C17-5848-B934-6EEB8D7FECB1}" srcOrd="7" destOrd="0" presId="urn:microsoft.com/office/officeart/2005/8/layout/radial1"/>
    <dgm:cxn modelId="{D9BDFF0D-7BE8-8244-9A5B-DA482C4708F2}" type="presParOf" srcId="{24E7C158-7C17-5848-B934-6EEB8D7FECB1}" destId="{AF4E8FC3-4EAF-8C4D-B8F5-85FDC494D0DA}" srcOrd="0" destOrd="0" presId="urn:microsoft.com/office/officeart/2005/8/layout/radial1"/>
    <dgm:cxn modelId="{35F4B679-BC7F-3340-80AD-31570860C56B}" type="presParOf" srcId="{8A41A680-B2ED-F245-8B22-2103863691A4}" destId="{04546B90-4458-2342-BE15-453000A4A370}" srcOrd="8" destOrd="0" presId="urn:microsoft.com/office/officeart/2005/8/layout/radial1"/>
    <dgm:cxn modelId="{1C893DC0-CC01-6148-B16C-02EE50E350A6}" type="presParOf" srcId="{8A41A680-B2ED-F245-8B22-2103863691A4}" destId="{4795ABF7-84E5-404D-8651-8A1B68C09A0A}" srcOrd="9" destOrd="0" presId="urn:microsoft.com/office/officeart/2005/8/layout/radial1"/>
    <dgm:cxn modelId="{84000C0A-3794-D047-9263-AF6F1BA1CF91}" type="presParOf" srcId="{4795ABF7-84E5-404D-8651-8A1B68C09A0A}" destId="{2D9E608B-2CFA-064C-869B-CA4D731D3CAE}" srcOrd="0" destOrd="0" presId="urn:microsoft.com/office/officeart/2005/8/layout/radial1"/>
    <dgm:cxn modelId="{0AD0154A-B7D1-DF44-A6CE-40A6CC6C3C21}" type="presParOf" srcId="{8A41A680-B2ED-F245-8B22-2103863691A4}" destId="{ADB6867D-735D-4541-8700-963EDCFB9A41}" srcOrd="10" destOrd="0" presId="urn:microsoft.com/office/officeart/2005/8/layout/radial1"/>
    <dgm:cxn modelId="{4C25EBF4-8379-7C42-9571-3EEF01299A75}" type="presParOf" srcId="{8A41A680-B2ED-F245-8B22-2103863691A4}" destId="{895BE30D-A9DA-034D-9BFB-F29B38536791}" srcOrd="11" destOrd="0" presId="urn:microsoft.com/office/officeart/2005/8/layout/radial1"/>
    <dgm:cxn modelId="{CA9D1401-E2C7-9F48-AE61-27C01E842C1B}" type="presParOf" srcId="{895BE30D-A9DA-034D-9BFB-F29B38536791}" destId="{4AAD8180-D024-D44F-8A46-EF724A5E2F04}" srcOrd="0" destOrd="0" presId="urn:microsoft.com/office/officeart/2005/8/layout/radial1"/>
    <dgm:cxn modelId="{007B6194-7AB4-6D48-857E-D8596A449D53}" type="presParOf" srcId="{8A41A680-B2ED-F245-8B22-2103863691A4}" destId="{103091F9-482E-3048-A2BF-393D543B4C25}" srcOrd="12" destOrd="0" presId="urn:microsoft.com/office/officeart/2005/8/layout/radial1"/>
    <dgm:cxn modelId="{0FD155DE-E81B-6A41-B45D-A63D9037B5BC}" type="presParOf" srcId="{8A41A680-B2ED-F245-8B22-2103863691A4}" destId="{1DA664FA-7D2D-5548-ACF2-4C15403499DD}" srcOrd="13" destOrd="0" presId="urn:microsoft.com/office/officeart/2005/8/layout/radial1"/>
    <dgm:cxn modelId="{87F61834-D5F3-EA4F-BF22-B2726122DAE4}" type="presParOf" srcId="{1DA664FA-7D2D-5548-ACF2-4C15403499DD}" destId="{FADB4463-42D0-454C-98B3-65A39564311A}" srcOrd="0" destOrd="0" presId="urn:microsoft.com/office/officeart/2005/8/layout/radial1"/>
    <dgm:cxn modelId="{D16F8ABA-69F5-A441-B993-38605C7920E2}" type="presParOf" srcId="{8A41A680-B2ED-F245-8B22-2103863691A4}" destId="{BA2848D2-B8A5-8446-BF2E-F90D9011C862}"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96070-DFCB-604E-B764-0BA0DE08462A}">
      <dsp:nvSpPr>
        <dsp:cNvPr id="0" name=""/>
        <dsp:cNvSpPr/>
      </dsp:nvSpPr>
      <dsp:spPr>
        <a:xfrm>
          <a:off x="0" y="527105"/>
          <a:ext cx="7486205" cy="786803"/>
        </a:xfrm>
        <a:prstGeom prst="roundRect">
          <a:avLst/>
        </a:prstGeom>
        <a:solidFill>
          <a:schemeClr val="tx2"/>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Calibri" panose="020F0502020204030204" pitchFamily="34" charset="0"/>
              <a:ea typeface="Calibri" panose="020F0502020204030204" pitchFamily="34" charset="0"/>
              <a:cs typeface="Calibri" panose="020F0502020204030204" pitchFamily="34" charset="0"/>
            </a:rPr>
            <a:t>Comprised of</a:t>
          </a:r>
          <a:r>
            <a:rPr lang="en-US" sz="3000" kern="1200" dirty="0"/>
            <a:t>:  </a:t>
          </a:r>
        </a:p>
      </dsp:txBody>
      <dsp:txXfrm>
        <a:off x="38409" y="565514"/>
        <a:ext cx="7409387" cy="709985"/>
      </dsp:txXfrm>
    </dsp:sp>
    <dsp:sp modelId="{378EB0D7-81AD-4245-A1DF-12AC7735DA6A}">
      <dsp:nvSpPr>
        <dsp:cNvPr id="0" name=""/>
        <dsp:cNvSpPr/>
      </dsp:nvSpPr>
      <dsp:spPr>
        <a:xfrm>
          <a:off x="0" y="1313908"/>
          <a:ext cx="7486205" cy="155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68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latin typeface="Calibri" panose="020F0502020204030204" pitchFamily="34" charset="0"/>
              <a:ea typeface="Calibri" panose="020F0502020204030204" pitchFamily="34" charset="0"/>
              <a:cs typeface="Calibri" panose="020F0502020204030204" pitchFamily="34" charset="0"/>
            </a:rPr>
            <a:t>CRC Manager (with alternative)</a:t>
          </a:r>
        </a:p>
        <a:p>
          <a:pPr marL="228600" lvl="1" indent="-228600" algn="l" defTabSz="1066800">
            <a:lnSpc>
              <a:spcPct val="90000"/>
            </a:lnSpc>
            <a:spcBef>
              <a:spcPct val="0"/>
            </a:spcBef>
            <a:spcAft>
              <a:spcPct val="20000"/>
            </a:spcAft>
            <a:buChar char="•"/>
          </a:pPr>
          <a:r>
            <a:rPr lang="en-US" sz="2400" kern="1200" dirty="0">
              <a:latin typeface="Calibri" panose="020F0502020204030204" pitchFamily="34" charset="0"/>
              <a:ea typeface="Calibri" panose="020F0502020204030204" pitchFamily="34" charset="0"/>
              <a:cs typeface="Calibri" panose="020F0502020204030204" pitchFamily="34" charset="0"/>
            </a:rPr>
            <a:t>5 Neurosurgeons (“Adjudicators”)</a:t>
          </a:r>
        </a:p>
        <a:p>
          <a:pPr marL="457200" lvl="2" indent="-228600" algn="l" defTabSz="1066800">
            <a:lnSpc>
              <a:spcPct val="90000"/>
            </a:lnSpc>
            <a:spcBef>
              <a:spcPct val="0"/>
            </a:spcBef>
            <a:spcAft>
              <a:spcPct val="20000"/>
            </a:spcAft>
            <a:buChar char="•"/>
          </a:pPr>
          <a:r>
            <a:rPr lang="en-US" sz="2400" kern="1200" dirty="0">
              <a:latin typeface="Calibri" panose="020F0502020204030204" pitchFamily="34" charset="0"/>
              <a:ea typeface="Calibri" panose="020F0502020204030204" pitchFamily="34" charset="0"/>
              <a:cs typeface="Calibri" panose="020F0502020204030204" pitchFamily="34" charset="0"/>
            </a:rPr>
            <a:t>All adjudicators are independent of the CHESS trial and have active experience in managing CSDH</a:t>
          </a:r>
        </a:p>
      </dsp:txBody>
      <dsp:txXfrm>
        <a:off x="0" y="1313908"/>
        <a:ext cx="7486205" cy="1556640"/>
      </dsp:txXfrm>
    </dsp:sp>
    <dsp:sp modelId="{43662881-C694-D94C-A02B-544291B1AF95}">
      <dsp:nvSpPr>
        <dsp:cNvPr id="0" name=""/>
        <dsp:cNvSpPr/>
      </dsp:nvSpPr>
      <dsp:spPr>
        <a:xfrm>
          <a:off x="0" y="2891773"/>
          <a:ext cx="7486205" cy="713720"/>
        </a:xfrm>
        <a:prstGeom prst="roundRect">
          <a:avLst/>
        </a:prstGeom>
        <a:solidFill>
          <a:srgbClr val="AE3B3A"/>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Calibri" panose="020F0502020204030204" pitchFamily="34" charset="0"/>
              <a:ea typeface="Calibri" panose="020F0502020204030204" pitchFamily="34" charset="0"/>
              <a:cs typeface="Calibri" panose="020F0502020204030204" pitchFamily="34" charset="0"/>
            </a:rPr>
            <a:t>CRC Role in CHESS</a:t>
          </a:r>
          <a:r>
            <a:rPr lang="en-US" sz="3000" kern="1200" dirty="0"/>
            <a:t>:</a:t>
          </a:r>
        </a:p>
      </dsp:txBody>
      <dsp:txXfrm>
        <a:off x="34841" y="2926614"/>
        <a:ext cx="7416523" cy="644038"/>
      </dsp:txXfrm>
    </dsp:sp>
    <dsp:sp modelId="{4BF4C553-EFAE-CC41-93C7-08B110C75566}">
      <dsp:nvSpPr>
        <dsp:cNvPr id="0" name=""/>
        <dsp:cNvSpPr/>
      </dsp:nvSpPr>
      <dsp:spPr>
        <a:xfrm>
          <a:off x="0" y="3621756"/>
          <a:ext cx="7486205"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68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latin typeface="Calibri" panose="020F0502020204030204" pitchFamily="34" charset="0"/>
              <a:ea typeface="Calibri" panose="020F0502020204030204" pitchFamily="34" charset="0"/>
              <a:cs typeface="Calibri" panose="020F0502020204030204" pitchFamily="34" charset="0"/>
            </a:rPr>
            <a:t>Review clinical information (MRC, TUG, ASR) &amp; CT scans to centrally and independently determine the need for rescue surgery in a blinded fashion</a:t>
          </a:r>
        </a:p>
      </dsp:txBody>
      <dsp:txXfrm>
        <a:off x="0" y="3621756"/>
        <a:ext cx="7486205" cy="1092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AB5B3-BCCE-EF46-BF22-B808A91BDAA9}">
      <dsp:nvSpPr>
        <dsp:cNvPr id="0" name=""/>
        <dsp:cNvSpPr/>
      </dsp:nvSpPr>
      <dsp:spPr>
        <a:xfrm>
          <a:off x="1339" y="773410"/>
          <a:ext cx="4875609" cy="2437804"/>
        </a:xfrm>
        <a:prstGeom prst="roundRect">
          <a:avLst>
            <a:gd name="adj" fmla="val 10000"/>
          </a:avLst>
        </a:prstGeom>
        <a:solidFill>
          <a:srgbClr val="AE3B3A"/>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Calibri" panose="020F0502020204030204" pitchFamily="34" charset="0"/>
              <a:ea typeface="Calibri" panose="020F0502020204030204" pitchFamily="34" charset="0"/>
              <a:cs typeface="Calibri" panose="020F0502020204030204" pitchFamily="34" charset="0"/>
            </a:rPr>
            <a:t>Radiographic Criteria</a:t>
          </a:r>
        </a:p>
      </dsp:txBody>
      <dsp:txXfrm>
        <a:off x="72740" y="844811"/>
        <a:ext cx="4732807" cy="2295002"/>
      </dsp:txXfrm>
    </dsp:sp>
    <dsp:sp modelId="{D2F21F41-7A27-184D-AAA7-A2036EF19E8C}">
      <dsp:nvSpPr>
        <dsp:cNvPr id="0" name=""/>
        <dsp:cNvSpPr/>
      </dsp:nvSpPr>
      <dsp:spPr>
        <a:xfrm>
          <a:off x="6095851" y="773410"/>
          <a:ext cx="4875609" cy="2437804"/>
        </a:xfrm>
        <a:prstGeom prst="roundRect">
          <a:avLst>
            <a:gd name="adj" fmla="val 10000"/>
          </a:avLst>
        </a:prstGeom>
        <a:solidFill>
          <a:srgbClr val="AE3B3A"/>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Calibri" panose="020F0502020204030204" pitchFamily="34" charset="0"/>
              <a:ea typeface="Calibri" panose="020F0502020204030204" pitchFamily="34" charset="0"/>
              <a:cs typeface="Calibri" panose="020F0502020204030204" pitchFamily="34" charset="0"/>
            </a:rPr>
            <a:t>Clinical Symptom Criteria</a:t>
          </a:r>
        </a:p>
      </dsp:txBody>
      <dsp:txXfrm>
        <a:off x="6167252" y="844811"/>
        <a:ext cx="4732807" cy="2295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4F2E7-B7BE-F14E-8A5B-B3E54AB1FF04}">
      <dsp:nvSpPr>
        <dsp:cNvPr id="0" name=""/>
        <dsp:cNvSpPr/>
      </dsp:nvSpPr>
      <dsp:spPr>
        <a:xfrm>
          <a:off x="0" y="348084"/>
          <a:ext cx="7620000" cy="1316699"/>
        </a:xfrm>
        <a:prstGeom prst="rect">
          <a:avLst/>
        </a:prstGeom>
        <a:solidFill>
          <a:schemeClr val="lt1">
            <a:alpha val="90000"/>
            <a:hueOff val="0"/>
            <a:satOff val="0"/>
            <a:lumOff val="0"/>
            <a:alphaOff val="0"/>
          </a:schemeClr>
        </a:solidFill>
        <a:ln w="9525" cap="flat" cmpd="sng" algn="ctr">
          <a:solidFill>
            <a:srgbClr val="AE3B3A"/>
          </a:solidFill>
          <a:prstDash val="solid"/>
        </a:ln>
        <a:effectLst/>
      </dsp:spPr>
      <dsp:style>
        <a:lnRef idx="1">
          <a:scrgbClr r="0" g="0" b="0"/>
        </a:lnRef>
        <a:fillRef idx="1">
          <a:scrgbClr r="0" g="0" b="0"/>
        </a:fillRef>
        <a:effectRef idx="0">
          <a:scrgbClr r="0" g="0" b="0"/>
        </a:effectRef>
        <a:fontRef idx="minor"/>
      </dsp:style>
      <dsp:txBody>
        <a:bodyPr spcFirstLastPara="0" vert="horz" wrap="square" lIns="591397" tIns="458216" rIns="59139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Calibri" panose="020F0502020204030204" pitchFamily="34" charset="0"/>
              <a:cs typeface="Calibri" panose="020F0502020204030204" pitchFamily="34" charset="0"/>
            </a:rPr>
            <a:t>An increase in the TUG of 30% that cannot be explained by any other reason</a:t>
          </a:r>
        </a:p>
      </dsp:txBody>
      <dsp:txXfrm>
        <a:off x="0" y="348084"/>
        <a:ext cx="7620000" cy="1316699"/>
      </dsp:txXfrm>
    </dsp:sp>
    <dsp:sp modelId="{1836BA2D-BAAB-404B-A6FB-EC3020819F3E}">
      <dsp:nvSpPr>
        <dsp:cNvPr id="0" name=""/>
        <dsp:cNvSpPr/>
      </dsp:nvSpPr>
      <dsp:spPr>
        <a:xfrm>
          <a:off x="381000" y="35057"/>
          <a:ext cx="5334000" cy="649440"/>
        </a:xfrm>
        <a:prstGeom prst="roundRect">
          <a:avLst/>
        </a:prstGeom>
        <a:solidFill>
          <a:srgbClr val="AE3B3A"/>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612" tIns="0" rIns="201612"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ea typeface="Calibri" panose="020F0502020204030204" pitchFamily="34" charset="0"/>
              <a:cs typeface="Calibri" panose="020F0502020204030204" pitchFamily="34" charset="0"/>
            </a:rPr>
            <a:t>CHESS defined TUG worsening</a:t>
          </a:r>
        </a:p>
      </dsp:txBody>
      <dsp:txXfrm>
        <a:off x="412703" y="66760"/>
        <a:ext cx="5270594" cy="586034"/>
      </dsp:txXfrm>
    </dsp:sp>
    <dsp:sp modelId="{2A593F78-5092-3445-BCCD-3B67C66C5927}">
      <dsp:nvSpPr>
        <dsp:cNvPr id="0" name=""/>
        <dsp:cNvSpPr/>
      </dsp:nvSpPr>
      <dsp:spPr>
        <a:xfrm>
          <a:off x="0" y="2119997"/>
          <a:ext cx="7620000" cy="1316699"/>
        </a:xfrm>
        <a:prstGeom prst="rect">
          <a:avLst/>
        </a:prstGeom>
        <a:solidFill>
          <a:schemeClr val="lt1">
            <a:alpha val="90000"/>
            <a:hueOff val="0"/>
            <a:satOff val="0"/>
            <a:lumOff val="0"/>
            <a:alphaOff val="0"/>
          </a:schemeClr>
        </a:solidFill>
        <a:ln w="9525" cap="flat" cmpd="sng" algn="ctr">
          <a:solidFill>
            <a:srgbClr val="AE3B3A"/>
          </a:solidFill>
          <a:prstDash val="solid"/>
        </a:ln>
        <a:effectLst/>
      </dsp:spPr>
      <dsp:style>
        <a:lnRef idx="1">
          <a:scrgbClr r="0" g="0" b="0"/>
        </a:lnRef>
        <a:fillRef idx="1">
          <a:scrgbClr r="0" g="0" b="0"/>
        </a:fillRef>
        <a:effectRef idx="0">
          <a:scrgbClr r="0" g="0" b="0"/>
        </a:effectRef>
        <a:fontRef idx="minor"/>
      </dsp:style>
      <dsp:txBody>
        <a:bodyPr spcFirstLastPara="0" vert="horz" wrap="square" lIns="591397" tIns="458216" rIns="59139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Calibri" panose="020F0502020204030204" pitchFamily="34" charset="0"/>
              <a:cs typeface="Calibri" panose="020F0502020204030204" pitchFamily="34" charset="0"/>
            </a:rPr>
            <a:t>An ASR drop by 1 point or more that cannot be explained by any other reason</a:t>
          </a:r>
        </a:p>
      </dsp:txBody>
      <dsp:txXfrm>
        <a:off x="0" y="2119997"/>
        <a:ext cx="7620000" cy="1316699"/>
      </dsp:txXfrm>
    </dsp:sp>
    <dsp:sp modelId="{F8580767-5FDD-A64F-AA9B-EF31B8AD0074}">
      <dsp:nvSpPr>
        <dsp:cNvPr id="0" name=""/>
        <dsp:cNvSpPr/>
      </dsp:nvSpPr>
      <dsp:spPr>
        <a:xfrm>
          <a:off x="381000" y="1795277"/>
          <a:ext cx="5334000" cy="649440"/>
        </a:xfrm>
        <a:prstGeom prst="roundRect">
          <a:avLst/>
        </a:prstGeom>
        <a:solidFill>
          <a:srgbClr val="AE3B3A"/>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612" tIns="0" rIns="201612"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ea typeface="Calibri" panose="020F0502020204030204" pitchFamily="34" charset="0"/>
              <a:cs typeface="Calibri" panose="020F0502020204030204" pitchFamily="34" charset="0"/>
            </a:rPr>
            <a:t>CHESS defined ASR worsening</a:t>
          </a:r>
        </a:p>
      </dsp:txBody>
      <dsp:txXfrm>
        <a:off x="412703" y="1826980"/>
        <a:ext cx="5270594" cy="586034"/>
      </dsp:txXfrm>
    </dsp:sp>
    <dsp:sp modelId="{D049BF77-6076-EF44-87F4-F3E087653677}">
      <dsp:nvSpPr>
        <dsp:cNvPr id="0" name=""/>
        <dsp:cNvSpPr/>
      </dsp:nvSpPr>
      <dsp:spPr>
        <a:xfrm>
          <a:off x="0" y="3880217"/>
          <a:ext cx="7620000" cy="1663199"/>
        </a:xfrm>
        <a:prstGeom prst="rect">
          <a:avLst/>
        </a:prstGeom>
        <a:solidFill>
          <a:schemeClr val="lt1">
            <a:alpha val="90000"/>
            <a:hueOff val="0"/>
            <a:satOff val="0"/>
            <a:lumOff val="0"/>
            <a:alphaOff val="0"/>
          </a:schemeClr>
        </a:solidFill>
        <a:ln w="9525" cap="flat" cmpd="sng" algn="ctr">
          <a:solidFill>
            <a:srgbClr val="AE3B3A"/>
          </a:solidFill>
          <a:prstDash val="solid"/>
        </a:ln>
        <a:effectLst/>
      </dsp:spPr>
      <dsp:style>
        <a:lnRef idx="1">
          <a:scrgbClr r="0" g="0" b="0"/>
        </a:lnRef>
        <a:fillRef idx="1">
          <a:scrgbClr r="0" g="0" b="0"/>
        </a:fillRef>
        <a:effectRef idx="0">
          <a:scrgbClr r="0" g="0" b="0"/>
        </a:effectRef>
        <a:fontRef idx="minor"/>
      </dsp:style>
      <dsp:txBody>
        <a:bodyPr spcFirstLastPara="0" vert="horz" wrap="square" lIns="591397" tIns="458216" rIns="59139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Calibri" panose="020F0502020204030204" pitchFamily="34" charset="0"/>
              <a:cs typeface="Calibri" panose="020F0502020204030204" pitchFamily="34" charset="0"/>
            </a:rPr>
            <a:t>An MRC score worsening of 0-2 for any muscle group contralateral to the CSDH weakness that cannot be explained by any other reason</a:t>
          </a:r>
        </a:p>
      </dsp:txBody>
      <dsp:txXfrm>
        <a:off x="0" y="3880217"/>
        <a:ext cx="7620000" cy="1663199"/>
      </dsp:txXfrm>
    </dsp:sp>
    <dsp:sp modelId="{65A43C6D-9802-D44A-9DAC-83AF070446EE}">
      <dsp:nvSpPr>
        <dsp:cNvPr id="0" name=""/>
        <dsp:cNvSpPr/>
      </dsp:nvSpPr>
      <dsp:spPr>
        <a:xfrm>
          <a:off x="381000" y="3555497"/>
          <a:ext cx="5334000" cy="649440"/>
        </a:xfrm>
        <a:prstGeom prst="roundRect">
          <a:avLst/>
        </a:prstGeom>
        <a:solidFill>
          <a:srgbClr val="AE3B3A"/>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612" tIns="0" rIns="201612"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ea typeface="Calibri" panose="020F0502020204030204" pitchFamily="34" charset="0"/>
              <a:cs typeface="Calibri" panose="020F0502020204030204" pitchFamily="34" charset="0"/>
            </a:rPr>
            <a:t>CHESS defined MRC worsening</a:t>
          </a:r>
        </a:p>
      </dsp:txBody>
      <dsp:txXfrm>
        <a:off x="412703" y="3587200"/>
        <a:ext cx="5270594"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6AF48-4959-D541-9941-58D375C3396A}">
      <dsp:nvSpPr>
        <dsp:cNvPr id="0" name=""/>
        <dsp:cNvSpPr/>
      </dsp:nvSpPr>
      <dsp:spPr>
        <a:xfrm>
          <a:off x="0" y="443335"/>
          <a:ext cx="6784428" cy="2457000"/>
        </a:xfrm>
        <a:prstGeom prst="rect">
          <a:avLst/>
        </a:prstGeom>
        <a:solidFill>
          <a:schemeClr val="lt1">
            <a:alpha val="90000"/>
            <a:hueOff val="0"/>
            <a:satOff val="0"/>
            <a:lumOff val="0"/>
            <a:alphaOff val="0"/>
          </a:schemeClr>
        </a:solidFill>
        <a:ln w="9525" cap="flat" cmpd="sng" algn="ctr">
          <a:solidFill>
            <a:srgbClr val="AE3B3A"/>
          </a:solidFill>
          <a:prstDash val="solid"/>
        </a:ln>
        <a:effectLst/>
      </dsp:spPr>
      <dsp:style>
        <a:lnRef idx="1">
          <a:scrgbClr r="0" g="0" b="0"/>
        </a:lnRef>
        <a:fillRef idx="1">
          <a:scrgbClr r="0" g="0" b="0"/>
        </a:fillRef>
        <a:effectRef idx="0">
          <a:scrgbClr r="0" g="0" b="0"/>
        </a:effectRef>
        <a:fontRef idx="minor"/>
      </dsp:style>
      <dsp:txBody>
        <a:bodyPr spcFirstLastPara="0" vert="horz" wrap="square" lIns="526547" tIns="624840" rIns="52654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baseline="0" dirty="0"/>
            <a:t>First and second subject randomized at each site.</a:t>
          </a:r>
          <a:endParaRPr lang="en-US" sz="2400" kern="1200" dirty="0"/>
        </a:p>
        <a:p>
          <a:pPr marL="228600" lvl="1" indent="-228600" algn="l" defTabSz="1066800">
            <a:lnSpc>
              <a:spcPct val="90000"/>
            </a:lnSpc>
            <a:spcBef>
              <a:spcPct val="0"/>
            </a:spcBef>
            <a:spcAft>
              <a:spcPct val="15000"/>
            </a:spcAft>
            <a:buChar char="•"/>
          </a:pPr>
          <a:r>
            <a:rPr lang="en-US" sz="2400" kern="1200" baseline="0" dirty="0"/>
            <a:t>Adjudication request should be initiated separately at 90-day and 180-day visit. (QC purposes only). </a:t>
          </a:r>
          <a:endParaRPr lang="en-US" sz="2400" kern="1200" dirty="0"/>
        </a:p>
      </dsp:txBody>
      <dsp:txXfrm>
        <a:off x="0" y="443335"/>
        <a:ext cx="6784428" cy="2457000"/>
      </dsp:txXfrm>
    </dsp:sp>
    <dsp:sp modelId="{A83A947E-2C85-CC49-8A8D-E039355E7B0E}">
      <dsp:nvSpPr>
        <dsp:cNvPr id="0" name=""/>
        <dsp:cNvSpPr/>
      </dsp:nvSpPr>
      <dsp:spPr>
        <a:xfrm>
          <a:off x="315472" y="71781"/>
          <a:ext cx="4749099" cy="885600"/>
        </a:xfrm>
        <a:prstGeom prst="roundRect">
          <a:avLst/>
        </a:prstGeom>
        <a:solidFill>
          <a:srgbClr val="AE3B3A"/>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505" tIns="0" rIns="179505" bIns="0" numCol="1" spcCol="1270" anchor="ctr" anchorCtr="0">
          <a:noAutofit/>
        </a:bodyPr>
        <a:lstStyle/>
        <a:p>
          <a:pPr marL="0" lvl="0" indent="0" algn="l" defTabSz="1333500">
            <a:lnSpc>
              <a:spcPct val="90000"/>
            </a:lnSpc>
            <a:spcBef>
              <a:spcPct val="0"/>
            </a:spcBef>
            <a:spcAft>
              <a:spcPct val="35000"/>
            </a:spcAft>
            <a:buNone/>
          </a:pPr>
          <a:r>
            <a:rPr lang="en-US" sz="3000" kern="1200" dirty="0"/>
            <a:t>Situation 1:  </a:t>
          </a:r>
        </a:p>
      </dsp:txBody>
      <dsp:txXfrm>
        <a:off x="358703" y="115012"/>
        <a:ext cx="4662637" cy="799138"/>
      </dsp:txXfrm>
    </dsp:sp>
    <dsp:sp modelId="{EDFA7A3B-FAE2-2E41-90A2-7FEC181ED55F}">
      <dsp:nvSpPr>
        <dsp:cNvPr id="0" name=""/>
        <dsp:cNvSpPr/>
      </dsp:nvSpPr>
      <dsp:spPr>
        <a:xfrm>
          <a:off x="0" y="3505135"/>
          <a:ext cx="6784428" cy="2693250"/>
        </a:xfrm>
        <a:prstGeom prst="rect">
          <a:avLst/>
        </a:prstGeom>
        <a:solidFill>
          <a:schemeClr val="lt1">
            <a:alpha val="90000"/>
            <a:hueOff val="0"/>
            <a:satOff val="0"/>
            <a:lumOff val="0"/>
            <a:alphaOff val="0"/>
          </a:schemeClr>
        </a:solidFill>
        <a:ln w="9525" cap="flat" cmpd="sng" algn="ctr">
          <a:solidFill>
            <a:srgbClr val="AE3B3A"/>
          </a:solidFill>
          <a:prstDash val="solid"/>
        </a:ln>
        <a:effectLst/>
      </dsp:spPr>
      <dsp:style>
        <a:lnRef idx="1">
          <a:scrgbClr r="0" g="0" b="0"/>
        </a:lnRef>
        <a:fillRef idx="1">
          <a:scrgbClr r="0" g="0" b="0"/>
        </a:fillRef>
        <a:effectRef idx="0">
          <a:scrgbClr r="0" g="0" b="0"/>
        </a:effectRef>
        <a:fontRef idx="minor"/>
      </dsp:style>
      <dsp:txBody>
        <a:bodyPr spcFirstLastPara="0" vert="horz" wrap="square" lIns="526547" tIns="624840" rIns="52654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baseline="0" dirty="0"/>
            <a:t>If any clinical symptom criteria for rescue surgery are met </a:t>
          </a:r>
          <a:r>
            <a:rPr lang="en-US" sz="2400" b="1" u="sng" kern="1200" baseline="0" dirty="0"/>
            <a:t>and</a:t>
          </a:r>
          <a:r>
            <a:rPr lang="en-US" sz="2400" kern="1200" baseline="0" dirty="0"/>
            <a:t> at least one of the radiographic criteria for surgery are met at any time, the site should initiate the adjudication procedure by the CRC.</a:t>
          </a:r>
          <a:endParaRPr lang="en-US" sz="2400" kern="1200" dirty="0"/>
        </a:p>
      </dsp:txBody>
      <dsp:txXfrm>
        <a:off x="0" y="3505135"/>
        <a:ext cx="6784428" cy="2693250"/>
      </dsp:txXfrm>
    </dsp:sp>
    <dsp:sp modelId="{BC7F2BC7-6A49-5C43-AABB-9A6D7C2C8191}">
      <dsp:nvSpPr>
        <dsp:cNvPr id="0" name=""/>
        <dsp:cNvSpPr/>
      </dsp:nvSpPr>
      <dsp:spPr>
        <a:xfrm>
          <a:off x="339221" y="3062335"/>
          <a:ext cx="4749099" cy="885600"/>
        </a:xfrm>
        <a:prstGeom prst="roundRect">
          <a:avLst/>
        </a:prstGeom>
        <a:solidFill>
          <a:srgbClr val="AE3B3A"/>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505" tIns="0" rIns="179505" bIns="0" numCol="1" spcCol="1270" anchor="ctr" anchorCtr="0">
          <a:noAutofit/>
        </a:bodyPr>
        <a:lstStyle/>
        <a:p>
          <a:pPr marL="0" lvl="0" indent="0" algn="l" defTabSz="1333500">
            <a:lnSpc>
              <a:spcPct val="90000"/>
            </a:lnSpc>
            <a:spcBef>
              <a:spcPct val="0"/>
            </a:spcBef>
            <a:spcAft>
              <a:spcPct val="35000"/>
            </a:spcAft>
            <a:buNone/>
          </a:pPr>
          <a:r>
            <a:rPr lang="en-US" sz="3000" kern="1200"/>
            <a:t>Situation 2:</a:t>
          </a:r>
        </a:p>
      </dsp:txBody>
      <dsp:txXfrm>
        <a:off x="382452" y="3105566"/>
        <a:ext cx="4662637" cy="799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6AF48-4959-D541-9941-58D375C3396A}">
      <dsp:nvSpPr>
        <dsp:cNvPr id="0" name=""/>
        <dsp:cNvSpPr/>
      </dsp:nvSpPr>
      <dsp:spPr>
        <a:xfrm>
          <a:off x="0" y="405467"/>
          <a:ext cx="6495611" cy="2267999"/>
        </a:xfrm>
        <a:prstGeom prst="rect">
          <a:avLst/>
        </a:prstGeom>
        <a:solidFill>
          <a:schemeClr val="lt1">
            <a:alpha val="90000"/>
            <a:hueOff val="0"/>
            <a:satOff val="0"/>
            <a:lumOff val="0"/>
            <a:alphaOff val="0"/>
          </a:schemeClr>
        </a:solidFill>
        <a:ln w="9525" cap="flat" cmpd="sng" algn="ctr">
          <a:solidFill>
            <a:srgbClr val="AE3B3A"/>
          </a:solidFill>
          <a:prstDash val="solid"/>
        </a:ln>
        <a:effectLst/>
      </dsp:spPr>
      <dsp:style>
        <a:lnRef idx="1">
          <a:scrgbClr r="0" g="0" b="0"/>
        </a:lnRef>
        <a:fillRef idx="1">
          <a:scrgbClr r="0" g="0" b="0"/>
        </a:fillRef>
        <a:effectRef idx="0">
          <a:scrgbClr r="0" g="0" b="0"/>
        </a:effectRef>
        <a:fontRef idx="minor"/>
      </dsp:style>
      <dsp:txBody>
        <a:bodyPr spcFirstLastPara="0" vert="horz" wrap="square" lIns="504132" tIns="499872" rIns="50413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baseline="0" dirty="0"/>
            <a:t>If the site treating physician believes that a subject needs rescue surgery but did not meet the CRC clinical and radiographic criteria for rescue surgery. </a:t>
          </a:r>
          <a:endParaRPr lang="en-US" sz="2400" kern="1200" dirty="0"/>
        </a:p>
      </dsp:txBody>
      <dsp:txXfrm>
        <a:off x="0" y="405467"/>
        <a:ext cx="6495611" cy="2267999"/>
      </dsp:txXfrm>
    </dsp:sp>
    <dsp:sp modelId="{A83A947E-2C85-CC49-8A8D-E039355E7B0E}">
      <dsp:nvSpPr>
        <dsp:cNvPr id="0" name=""/>
        <dsp:cNvSpPr/>
      </dsp:nvSpPr>
      <dsp:spPr>
        <a:xfrm>
          <a:off x="324780" y="51227"/>
          <a:ext cx="4546927" cy="708480"/>
        </a:xfrm>
        <a:prstGeom prst="roundRect">
          <a:avLst/>
        </a:prstGeom>
        <a:solidFill>
          <a:srgbClr val="AE3B3A"/>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863" tIns="0" rIns="171863" bIns="0" numCol="1" spcCol="1270" anchor="ctr" anchorCtr="0">
          <a:noAutofit/>
        </a:bodyPr>
        <a:lstStyle/>
        <a:p>
          <a:pPr marL="0" lvl="0" indent="0" algn="l" defTabSz="1066800">
            <a:lnSpc>
              <a:spcPct val="90000"/>
            </a:lnSpc>
            <a:spcBef>
              <a:spcPct val="0"/>
            </a:spcBef>
            <a:spcAft>
              <a:spcPct val="35000"/>
            </a:spcAft>
            <a:buNone/>
          </a:pPr>
          <a:r>
            <a:rPr lang="en-US" sz="2400" kern="1200" dirty="0"/>
            <a:t>Situation 3:  </a:t>
          </a:r>
        </a:p>
      </dsp:txBody>
      <dsp:txXfrm>
        <a:off x="359365" y="85812"/>
        <a:ext cx="4477757" cy="639310"/>
      </dsp:txXfrm>
    </dsp:sp>
    <dsp:sp modelId="{EDFA7A3B-FAE2-2E41-90A2-7FEC181ED55F}">
      <dsp:nvSpPr>
        <dsp:cNvPr id="0" name=""/>
        <dsp:cNvSpPr/>
      </dsp:nvSpPr>
      <dsp:spPr>
        <a:xfrm>
          <a:off x="0" y="3157307"/>
          <a:ext cx="6495611" cy="2645999"/>
        </a:xfrm>
        <a:prstGeom prst="rect">
          <a:avLst/>
        </a:prstGeom>
        <a:solidFill>
          <a:schemeClr val="lt1">
            <a:alpha val="90000"/>
            <a:hueOff val="0"/>
            <a:satOff val="0"/>
            <a:lumOff val="0"/>
            <a:alphaOff val="0"/>
          </a:schemeClr>
        </a:solidFill>
        <a:ln w="9525" cap="flat" cmpd="sng" algn="ctr">
          <a:solidFill>
            <a:srgbClr val="AE3B3A"/>
          </a:solidFill>
          <a:prstDash val="solid"/>
        </a:ln>
        <a:effectLst/>
      </dsp:spPr>
      <dsp:style>
        <a:lnRef idx="1">
          <a:scrgbClr r="0" g="0" b="0"/>
        </a:lnRef>
        <a:fillRef idx="1">
          <a:scrgbClr r="0" g="0" b="0"/>
        </a:fillRef>
        <a:effectRef idx="0">
          <a:scrgbClr r="0" g="0" b="0"/>
        </a:effectRef>
        <a:fontRef idx="minor"/>
      </dsp:style>
      <dsp:txBody>
        <a:bodyPr spcFirstLastPara="0" vert="horz" wrap="square" lIns="504132" tIns="499872" rIns="50413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baseline="0" dirty="0"/>
            <a:t>If the clinical situation is determined to be emergent, the site PI or treating neurosurgeon can proceed with surgery before CRC review.  </a:t>
          </a:r>
          <a:endParaRPr lang="en-US" sz="2400" kern="1200" dirty="0"/>
        </a:p>
        <a:p>
          <a:pPr marL="457200" lvl="2" indent="-228600" algn="l" defTabSz="1066800">
            <a:lnSpc>
              <a:spcPct val="90000"/>
            </a:lnSpc>
            <a:spcBef>
              <a:spcPct val="0"/>
            </a:spcBef>
            <a:spcAft>
              <a:spcPct val="15000"/>
            </a:spcAft>
            <a:buChar char="•"/>
          </a:pPr>
          <a:r>
            <a:rPr lang="en-US" sz="2400" kern="1200" dirty="0"/>
            <a:t>A post-hoc review by the CRC is still the primary endpoint. </a:t>
          </a:r>
        </a:p>
      </dsp:txBody>
      <dsp:txXfrm>
        <a:off x="0" y="3157307"/>
        <a:ext cx="6495611" cy="2645999"/>
      </dsp:txXfrm>
    </dsp:sp>
    <dsp:sp modelId="{BC7F2BC7-6A49-5C43-AABB-9A6D7C2C8191}">
      <dsp:nvSpPr>
        <dsp:cNvPr id="0" name=""/>
        <dsp:cNvSpPr/>
      </dsp:nvSpPr>
      <dsp:spPr>
        <a:xfrm>
          <a:off x="324780" y="2803067"/>
          <a:ext cx="4546927" cy="708480"/>
        </a:xfrm>
        <a:prstGeom prst="roundRect">
          <a:avLst/>
        </a:prstGeom>
        <a:solidFill>
          <a:srgbClr val="AE3B3A"/>
        </a:solidFill>
        <a:ln>
          <a:solidFill>
            <a:srgbClr val="AE3B3A"/>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863" tIns="0" rIns="171863" bIns="0" numCol="1" spcCol="1270" anchor="ctr" anchorCtr="0">
          <a:noAutofit/>
        </a:bodyPr>
        <a:lstStyle/>
        <a:p>
          <a:pPr marL="0" lvl="0" indent="0" algn="l" defTabSz="1066800">
            <a:lnSpc>
              <a:spcPct val="90000"/>
            </a:lnSpc>
            <a:spcBef>
              <a:spcPct val="0"/>
            </a:spcBef>
            <a:spcAft>
              <a:spcPct val="35000"/>
            </a:spcAft>
            <a:buNone/>
          </a:pPr>
          <a:r>
            <a:rPr lang="en-US" sz="2400" kern="1200" dirty="0"/>
            <a:t>Situation 4:</a:t>
          </a:r>
        </a:p>
      </dsp:txBody>
      <dsp:txXfrm>
        <a:off x="359365" y="2837652"/>
        <a:ext cx="4477757" cy="63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EA7BA-0430-F442-ACBD-639EDE52BF26}">
      <dsp:nvSpPr>
        <dsp:cNvPr id="0" name=""/>
        <dsp:cNvSpPr/>
      </dsp:nvSpPr>
      <dsp:spPr>
        <a:xfrm>
          <a:off x="3691932" y="645644"/>
          <a:ext cx="4308126" cy="4308126"/>
        </a:xfrm>
        <a:prstGeom prst="blockArc">
          <a:avLst>
            <a:gd name="adj1" fmla="val 10800000"/>
            <a:gd name="adj2" fmla="val 1620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3F9E96A-7F1D-9841-A8D1-2E5937A7D952}">
      <dsp:nvSpPr>
        <dsp:cNvPr id="0" name=""/>
        <dsp:cNvSpPr/>
      </dsp:nvSpPr>
      <dsp:spPr>
        <a:xfrm>
          <a:off x="3691932" y="645644"/>
          <a:ext cx="4308126" cy="4308126"/>
        </a:xfrm>
        <a:prstGeom prst="blockArc">
          <a:avLst>
            <a:gd name="adj1" fmla="val 5400000"/>
            <a:gd name="adj2" fmla="val 1080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B840A95-EBE4-FC46-800B-BF2A0709BE0B}">
      <dsp:nvSpPr>
        <dsp:cNvPr id="0" name=""/>
        <dsp:cNvSpPr/>
      </dsp:nvSpPr>
      <dsp:spPr>
        <a:xfrm>
          <a:off x="3691932" y="645644"/>
          <a:ext cx="4308126" cy="4308126"/>
        </a:xfrm>
        <a:prstGeom prst="blockArc">
          <a:avLst>
            <a:gd name="adj1" fmla="val 0"/>
            <a:gd name="adj2" fmla="val 540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5D72012-920F-CD4A-A2D7-2AE91145B697}">
      <dsp:nvSpPr>
        <dsp:cNvPr id="0" name=""/>
        <dsp:cNvSpPr/>
      </dsp:nvSpPr>
      <dsp:spPr>
        <a:xfrm>
          <a:off x="3691932" y="645644"/>
          <a:ext cx="4308126" cy="4308126"/>
        </a:xfrm>
        <a:prstGeom prst="blockArc">
          <a:avLst>
            <a:gd name="adj1" fmla="val 16200000"/>
            <a:gd name="adj2" fmla="val 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887F3D0-3B1B-C546-B43F-B55FE42B78BD}">
      <dsp:nvSpPr>
        <dsp:cNvPr id="0" name=""/>
        <dsp:cNvSpPr/>
      </dsp:nvSpPr>
      <dsp:spPr>
        <a:xfrm>
          <a:off x="4854060" y="1807772"/>
          <a:ext cx="1983870" cy="1983870"/>
        </a:xfrm>
        <a:prstGeom prst="ellipse">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Role of the Investigator</a:t>
          </a:r>
        </a:p>
      </dsp:txBody>
      <dsp:txXfrm>
        <a:off x="5144591" y="2098303"/>
        <a:ext cx="1402808" cy="1402808"/>
      </dsp:txXfrm>
    </dsp:sp>
    <dsp:sp modelId="{E7135439-A51D-F24E-A51C-3A346FC7A137}">
      <dsp:nvSpPr>
        <dsp:cNvPr id="0" name=""/>
        <dsp:cNvSpPr/>
      </dsp:nvSpPr>
      <dsp:spPr>
        <a:xfrm>
          <a:off x="4974823" y="-172527"/>
          <a:ext cx="1742344" cy="1736331"/>
        </a:xfrm>
        <a:prstGeom prst="ellipse">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Informed Consent</a:t>
          </a:r>
        </a:p>
      </dsp:txBody>
      <dsp:txXfrm>
        <a:off x="5229983" y="81753"/>
        <a:ext cx="1232024" cy="1227771"/>
      </dsp:txXfrm>
    </dsp:sp>
    <dsp:sp modelId="{74C972FD-1F22-514B-9DB0-49EBE3863E95}">
      <dsp:nvSpPr>
        <dsp:cNvPr id="0" name=""/>
        <dsp:cNvSpPr/>
      </dsp:nvSpPr>
      <dsp:spPr>
        <a:xfrm>
          <a:off x="7078892" y="1931542"/>
          <a:ext cx="1742344" cy="1736331"/>
        </a:xfrm>
        <a:prstGeom prst="ellipse">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Site-Specific Operations</a:t>
          </a:r>
        </a:p>
      </dsp:txBody>
      <dsp:txXfrm>
        <a:off x="7334052" y="2185822"/>
        <a:ext cx="1232024" cy="1227771"/>
      </dsp:txXfrm>
    </dsp:sp>
    <dsp:sp modelId="{836BFAD2-A0B2-EA42-B5D3-9B94BD10059F}">
      <dsp:nvSpPr>
        <dsp:cNvPr id="0" name=""/>
        <dsp:cNvSpPr/>
      </dsp:nvSpPr>
      <dsp:spPr>
        <a:xfrm>
          <a:off x="4974823" y="4035611"/>
          <a:ext cx="1742344" cy="1736331"/>
        </a:xfrm>
        <a:prstGeom prst="ellipse">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Protocol Compliance</a:t>
          </a:r>
        </a:p>
      </dsp:txBody>
      <dsp:txXfrm>
        <a:off x="5229983" y="4289891"/>
        <a:ext cx="1232024" cy="1227771"/>
      </dsp:txXfrm>
    </dsp:sp>
    <dsp:sp modelId="{528B2305-2F43-8A43-B717-9F71D56939FC}">
      <dsp:nvSpPr>
        <dsp:cNvPr id="0" name=""/>
        <dsp:cNvSpPr/>
      </dsp:nvSpPr>
      <dsp:spPr>
        <a:xfrm>
          <a:off x="2870753" y="1931542"/>
          <a:ext cx="1742344" cy="1736331"/>
        </a:xfrm>
        <a:prstGeom prst="ellipse">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Regulatory/Good Clinical Practice Compliance</a:t>
          </a:r>
        </a:p>
      </dsp:txBody>
      <dsp:txXfrm>
        <a:off x="3125913" y="2185822"/>
        <a:ext cx="1232024" cy="12277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68247-BEC2-0B46-BB0B-AFCEFB9F1EC8}">
      <dsp:nvSpPr>
        <dsp:cNvPr id="0" name=""/>
        <dsp:cNvSpPr/>
      </dsp:nvSpPr>
      <dsp:spPr>
        <a:xfrm>
          <a:off x="2358204" y="1729409"/>
          <a:ext cx="1151881" cy="1151881"/>
        </a:xfrm>
        <a:prstGeom prst="ellipse">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panose="020F0502020204030204" pitchFamily="34" charset="0"/>
              <a:cs typeface="Calibri" panose="020F0502020204030204" pitchFamily="34" charset="0"/>
            </a:rPr>
            <a:t>Site</a:t>
          </a:r>
        </a:p>
      </dsp:txBody>
      <dsp:txXfrm>
        <a:off x="2526893" y="1898098"/>
        <a:ext cx="814503" cy="814503"/>
      </dsp:txXfrm>
    </dsp:sp>
    <dsp:sp modelId="{97DE4411-4640-EB4D-B5CA-2B22BBFF264E}">
      <dsp:nvSpPr>
        <dsp:cNvPr id="0" name=""/>
        <dsp:cNvSpPr/>
      </dsp:nvSpPr>
      <dsp:spPr>
        <a:xfrm rot="16200000">
          <a:off x="2646331" y="1423929"/>
          <a:ext cx="575627" cy="35332"/>
        </a:xfrm>
        <a:custGeom>
          <a:avLst/>
          <a:gdLst/>
          <a:ahLst/>
          <a:cxnLst/>
          <a:rect l="0" t="0" r="0" b="0"/>
          <a:pathLst>
            <a:path>
              <a:moveTo>
                <a:pt x="0" y="17666"/>
              </a:moveTo>
              <a:lnTo>
                <a:pt x="575627" y="17666"/>
              </a:lnTo>
            </a:path>
          </a:pathLst>
        </a:custGeom>
        <a:noFill/>
        <a:ln w="26425"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latin typeface="Calibri" panose="020F0502020204030204" pitchFamily="34" charset="0"/>
            <a:cs typeface="Calibri" panose="020F0502020204030204" pitchFamily="34" charset="0"/>
          </a:endParaRPr>
        </a:p>
      </dsp:txBody>
      <dsp:txXfrm>
        <a:off x="2919754" y="1427205"/>
        <a:ext cx="28781" cy="28781"/>
      </dsp:txXfrm>
    </dsp:sp>
    <dsp:sp modelId="{01564EC1-0DD0-DC41-BA0A-B5B1B272F17A}">
      <dsp:nvSpPr>
        <dsp:cNvPr id="0" name=""/>
        <dsp:cNvSpPr/>
      </dsp:nvSpPr>
      <dsp:spPr>
        <a:xfrm>
          <a:off x="2358204" y="1901"/>
          <a:ext cx="1151881" cy="1151881"/>
        </a:xfrm>
        <a:prstGeom prst="ellipse">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alibri" panose="020F0502020204030204" pitchFamily="34" charset="0"/>
              <a:cs typeface="Calibri" panose="020F0502020204030204" pitchFamily="34" charset="0"/>
            </a:rPr>
            <a:t>Executive Members</a:t>
          </a:r>
        </a:p>
      </dsp:txBody>
      <dsp:txXfrm>
        <a:off x="2526893" y="170590"/>
        <a:ext cx="814503" cy="814503"/>
      </dsp:txXfrm>
    </dsp:sp>
    <dsp:sp modelId="{A4E54C82-4168-3C41-8546-61CE15D148E8}">
      <dsp:nvSpPr>
        <dsp:cNvPr id="0" name=""/>
        <dsp:cNvSpPr/>
      </dsp:nvSpPr>
      <dsp:spPr>
        <a:xfrm rot="19285714">
          <a:off x="3321641" y="1749142"/>
          <a:ext cx="575627" cy="35332"/>
        </a:xfrm>
        <a:custGeom>
          <a:avLst/>
          <a:gdLst/>
          <a:ahLst/>
          <a:cxnLst/>
          <a:rect l="0" t="0" r="0" b="0"/>
          <a:pathLst>
            <a:path>
              <a:moveTo>
                <a:pt x="0" y="17666"/>
              </a:moveTo>
              <a:lnTo>
                <a:pt x="575627" y="17666"/>
              </a:lnTo>
            </a:path>
          </a:pathLst>
        </a:custGeom>
        <a:noFill/>
        <a:ln w="26425"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latin typeface="Calibri" panose="020F0502020204030204" pitchFamily="34" charset="0"/>
            <a:cs typeface="Calibri" panose="020F0502020204030204" pitchFamily="34" charset="0"/>
          </a:endParaRPr>
        </a:p>
      </dsp:txBody>
      <dsp:txXfrm>
        <a:off x="3595064" y="1752417"/>
        <a:ext cx="28781" cy="28781"/>
      </dsp:txXfrm>
    </dsp:sp>
    <dsp:sp modelId="{F298ADF9-FFAE-E14D-B5C0-5A8B7C27CD33}">
      <dsp:nvSpPr>
        <dsp:cNvPr id="0" name=""/>
        <dsp:cNvSpPr/>
      </dsp:nvSpPr>
      <dsp:spPr>
        <a:xfrm>
          <a:off x="3708824" y="652325"/>
          <a:ext cx="1151881" cy="1151881"/>
        </a:xfrm>
        <a:prstGeom prst="ellipse">
          <a:avLst/>
        </a:prstGeom>
        <a:solidFill>
          <a:schemeClr val="accent3">
            <a:hueOff val="1875044"/>
            <a:satOff val="-2813"/>
            <a:lumOff val="-458"/>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alibri" panose="020F0502020204030204" pitchFamily="34" charset="0"/>
              <a:cs typeface="Calibri" panose="020F0502020204030204" pitchFamily="34" charset="0"/>
            </a:rPr>
            <a:t>NCC Project Manager</a:t>
          </a:r>
        </a:p>
      </dsp:txBody>
      <dsp:txXfrm>
        <a:off x="3877513" y="821014"/>
        <a:ext cx="814503" cy="814503"/>
      </dsp:txXfrm>
    </dsp:sp>
    <dsp:sp modelId="{35978C44-170C-3C4C-B274-3244227F500C}">
      <dsp:nvSpPr>
        <dsp:cNvPr id="0" name=""/>
        <dsp:cNvSpPr/>
      </dsp:nvSpPr>
      <dsp:spPr>
        <a:xfrm rot="771429">
          <a:off x="3488429" y="2479887"/>
          <a:ext cx="575627" cy="35332"/>
        </a:xfrm>
        <a:custGeom>
          <a:avLst/>
          <a:gdLst/>
          <a:ahLst/>
          <a:cxnLst/>
          <a:rect l="0" t="0" r="0" b="0"/>
          <a:pathLst>
            <a:path>
              <a:moveTo>
                <a:pt x="0" y="17666"/>
              </a:moveTo>
              <a:lnTo>
                <a:pt x="575627" y="17666"/>
              </a:lnTo>
            </a:path>
          </a:pathLst>
        </a:custGeom>
        <a:noFill/>
        <a:ln w="26425"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latin typeface="Calibri" panose="020F0502020204030204" pitchFamily="34" charset="0"/>
            <a:cs typeface="Calibri" panose="020F0502020204030204" pitchFamily="34" charset="0"/>
          </a:endParaRPr>
        </a:p>
      </dsp:txBody>
      <dsp:txXfrm>
        <a:off x="3761852" y="2483162"/>
        <a:ext cx="28781" cy="28781"/>
      </dsp:txXfrm>
    </dsp:sp>
    <dsp:sp modelId="{387FE2E2-F06E-8643-9078-B887EA5592F3}">
      <dsp:nvSpPr>
        <dsp:cNvPr id="0" name=""/>
        <dsp:cNvSpPr/>
      </dsp:nvSpPr>
      <dsp:spPr>
        <a:xfrm>
          <a:off x="4042400" y="2113816"/>
          <a:ext cx="1151881" cy="1151881"/>
        </a:xfrm>
        <a:prstGeom prst="ellipse">
          <a:avLst/>
        </a:prstGeom>
        <a:solidFill>
          <a:schemeClr val="accent3">
            <a:hueOff val="3750088"/>
            <a:satOff val="-5627"/>
            <a:lumOff val="-915"/>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alibri" panose="020F0502020204030204" pitchFamily="34" charset="0"/>
              <a:cs typeface="Calibri" panose="020F0502020204030204" pitchFamily="34" charset="0"/>
            </a:rPr>
            <a:t>NCC </a:t>
          </a:r>
          <a:r>
            <a:rPr lang="en-US" sz="1050" b="0" kern="1200" dirty="0">
              <a:latin typeface="Calibri" panose="020F0502020204030204" pitchFamily="34" charset="0"/>
              <a:cs typeface="Calibri" panose="020F0502020204030204" pitchFamily="34" charset="0"/>
            </a:rPr>
            <a:t>(Contracts/</a:t>
          </a:r>
        </a:p>
        <a:p>
          <a:pPr marL="0" lvl="0" indent="0" algn="ctr" defTabSz="622300">
            <a:lnSpc>
              <a:spcPct val="90000"/>
            </a:lnSpc>
            <a:spcBef>
              <a:spcPct val="0"/>
            </a:spcBef>
            <a:spcAft>
              <a:spcPct val="35000"/>
            </a:spcAft>
            <a:buNone/>
          </a:pPr>
          <a:r>
            <a:rPr lang="en-US" sz="1050" b="0" kern="1200" dirty="0">
              <a:latin typeface="Calibri" panose="020F0502020204030204" pitchFamily="34" charset="0"/>
              <a:cs typeface="Calibri" panose="020F0502020204030204" pitchFamily="34" charset="0"/>
            </a:rPr>
            <a:t>Billing)</a:t>
          </a:r>
          <a:endParaRPr lang="en-US" sz="1400" b="0" kern="1200" dirty="0">
            <a:latin typeface="Calibri" panose="020F0502020204030204" pitchFamily="34" charset="0"/>
            <a:cs typeface="Calibri" panose="020F0502020204030204" pitchFamily="34" charset="0"/>
          </a:endParaRPr>
        </a:p>
      </dsp:txBody>
      <dsp:txXfrm>
        <a:off x="4211089" y="2282505"/>
        <a:ext cx="814503" cy="814503"/>
      </dsp:txXfrm>
    </dsp:sp>
    <dsp:sp modelId="{24E7C158-7C17-5848-B934-6EEB8D7FECB1}">
      <dsp:nvSpPr>
        <dsp:cNvPr id="0" name=""/>
        <dsp:cNvSpPr/>
      </dsp:nvSpPr>
      <dsp:spPr>
        <a:xfrm rot="3857143">
          <a:off x="3021100" y="3065899"/>
          <a:ext cx="575627" cy="35332"/>
        </a:xfrm>
        <a:custGeom>
          <a:avLst/>
          <a:gdLst/>
          <a:ahLst/>
          <a:cxnLst/>
          <a:rect l="0" t="0" r="0" b="0"/>
          <a:pathLst>
            <a:path>
              <a:moveTo>
                <a:pt x="0" y="17666"/>
              </a:moveTo>
              <a:lnTo>
                <a:pt x="575627" y="17666"/>
              </a:lnTo>
            </a:path>
          </a:pathLst>
        </a:custGeom>
        <a:noFill/>
        <a:ln w="26425"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latin typeface="Calibri" panose="020F0502020204030204" pitchFamily="34" charset="0"/>
            <a:cs typeface="Calibri" panose="020F0502020204030204" pitchFamily="34" charset="0"/>
          </a:endParaRPr>
        </a:p>
      </dsp:txBody>
      <dsp:txXfrm>
        <a:off x="3294523" y="3069174"/>
        <a:ext cx="28781" cy="28781"/>
      </dsp:txXfrm>
    </dsp:sp>
    <dsp:sp modelId="{04546B90-4458-2342-BE15-453000A4A370}">
      <dsp:nvSpPr>
        <dsp:cNvPr id="0" name=""/>
        <dsp:cNvSpPr/>
      </dsp:nvSpPr>
      <dsp:spPr>
        <a:xfrm>
          <a:off x="3107742" y="3285840"/>
          <a:ext cx="1151881" cy="1151881"/>
        </a:xfrm>
        <a:prstGeom prst="ellipse">
          <a:avLst/>
        </a:prstGeom>
        <a:solidFill>
          <a:schemeClr val="accent3">
            <a:hueOff val="5625132"/>
            <a:satOff val="-8440"/>
            <a:lumOff val="-1373"/>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alibri" panose="020F0502020204030204" pitchFamily="34" charset="0"/>
              <a:cs typeface="Calibri" panose="020F0502020204030204" pitchFamily="34" charset="0"/>
            </a:rPr>
            <a:t>WebDCU Staff</a:t>
          </a:r>
        </a:p>
      </dsp:txBody>
      <dsp:txXfrm>
        <a:off x="3276431" y="3454529"/>
        <a:ext cx="814503" cy="814503"/>
      </dsp:txXfrm>
    </dsp:sp>
    <dsp:sp modelId="{4795ABF7-84E5-404D-8651-8A1B68C09A0A}">
      <dsp:nvSpPr>
        <dsp:cNvPr id="0" name=""/>
        <dsp:cNvSpPr/>
      </dsp:nvSpPr>
      <dsp:spPr>
        <a:xfrm rot="6942857">
          <a:off x="2271562" y="3065899"/>
          <a:ext cx="575627" cy="35332"/>
        </a:xfrm>
        <a:custGeom>
          <a:avLst/>
          <a:gdLst/>
          <a:ahLst/>
          <a:cxnLst/>
          <a:rect l="0" t="0" r="0" b="0"/>
          <a:pathLst>
            <a:path>
              <a:moveTo>
                <a:pt x="0" y="17666"/>
              </a:moveTo>
              <a:lnTo>
                <a:pt x="575627" y="17666"/>
              </a:lnTo>
            </a:path>
          </a:pathLst>
        </a:custGeom>
        <a:noFill/>
        <a:ln w="26425"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latin typeface="Calibri" panose="020F0502020204030204" pitchFamily="34" charset="0"/>
            <a:cs typeface="Calibri" panose="020F0502020204030204" pitchFamily="34" charset="0"/>
          </a:endParaRPr>
        </a:p>
      </dsp:txBody>
      <dsp:txXfrm rot="10800000">
        <a:off x="2544985" y="3069174"/>
        <a:ext cx="28781" cy="28781"/>
      </dsp:txXfrm>
    </dsp:sp>
    <dsp:sp modelId="{ADB6867D-735D-4541-8700-963EDCFB9A41}">
      <dsp:nvSpPr>
        <dsp:cNvPr id="0" name=""/>
        <dsp:cNvSpPr/>
      </dsp:nvSpPr>
      <dsp:spPr>
        <a:xfrm>
          <a:off x="1608666" y="3285840"/>
          <a:ext cx="1151881" cy="1151881"/>
        </a:xfrm>
        <a:prstGeom prst="ellipse">
          <a:avLst/>
        </a:prstGeom>
        <a:solidFill>
          <a:schemeClr val="accent3">
            <a:hueOff val="7500176"/>
            <a:satOff val="-11253"/>
            <a:lumOff val="-183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alibri" panose="020F0502020204030204" pitchFamily="34" charset="0"/>
              <a:cs typeface="Calibri" panose="020F0502020204030204" pitchFamily="34" charset="0"/>
            </a:rPr>
            <a:t>BioSend </a:t>
          </a:r>
          <a:r>
            <a:rPr lang="en-US" sz="1050" b="0" kern="1200" dirty="0">
              <a:latin typeface="Calibri" panose="020F0502020204030204" pitchFamily="34" charset="0"/>
              <a:cs typeface="Calibri" panose="020F0502020204030204" pitchFamily="34" charset="0"/>
            </a:rPr>
            <a:t>(BioCHESS)</a:t>
          </a:r>
          <a:endParaRPr lang="en-US" sz="1400" b="0" kern="1200" dirty="0">
            <a:latin typeface="Calibri" panose="020F0502020204030204" pitchFamily="34" charset="0"/>
            <a:cs typeface="Calibri" panose="020F0502020204030204" pitchFamily="34" charset="0"/>
          </a:endParaRPr>
        </a:p>
      </dsp:txBody>
      <dsp:txXfrm>
        <a:off x="1777355" y="3454529"/>
        <a:ext cx="814503" cy="814503"/>
      </dsp:txXfrm>
    </dsp:sp>
    <dsp:sp modelId="{895BE30D-A9DA-034D-9BFB-F29B38536791}">
      <dsp:nvSpPr>
        <dsp:cNvPr id="0" name=""/>
        <dsp:cNvSpPr/>
      </dsp:nvSpPr>
      <dsp:spPr>
        <a:xfrm rot="10028571">
          <a:off x="1804233" y="2479887"/>
          <a:ext cx="575627" cy="35332"/>
        </a:xfrm>
        <a:custGeom>
          <a:avLst/>
          <a:gdLst/>
          <a:ahLst/>
          <a:cxnLst/>
          <a:rect l="0" t="0" r="0" b="0"/>
          <a:pathLst>
            <a:path>
              <a:moveTo>
                <a:pt x="0" y="17666"/>
              </a:moveTo>
              <a:lnTo>
                <a:pt x="575627" y="17666"/>
              </a:lnTo>
            </a:path>
          </a:pathLst>
        </a:custGeom>
        <a:noFill/>
        <a:ln w="26425"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latin typeface="Calibri" panose="020F0502020204030204" pitchFamily="34" charset="0"/>
            <a:cs typeface="Calibri" panose="020F0502020204030204" pitchFamily="34" charset="0"/>
          </a:endParaRPr>
        </a:p>
      </dsp:txBody>
      <dsp:txXfrm rot="10800000">
        <a:off x="2077656" y="2483162"/>
        <a:ext cx="28781" cy="28781"/>
      </dsp:txXfrm>
    </dsp:sp>
    <dsp:sp modelId="{103091F9-482E-3048-A2BF-393D543B4C25}">
      <dsp:nvSpPr>
        <dsp:cNvPr id="0" name=""/>
        <dsp:cNvSpPr/>
      </dsp:nvSpPr>
      <dsp:spPr>
        <a:xfrm>
          <a:off x="674008" y="2113816"/>
          <a:ext cx="1151881" cy="1151881"/>
        </a:xfrm>
        <a:prstGeom prst="ellipse">
          <a:avLst/>
        </a:prstGeom>
        <a:solidFill>
          <a:schemeClr val="accent3">
            <a:hueOff val="9375220"/>
            <a:satOff val="-14067"/>
            <a:lumOff val="-2288"/>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alibri" panose="020F0502020204030204" pitchFamily="34" charset="0"/>
              <a:cs typeface="Calibri" panose="020F0502020204030204" pitchFamily="34" charset="0"/>
            </a:rPr>
            <a:t>CRC Manager </a:t>
          </a:r>
          <a:r>
            <a:rPr lang="en-US" sz="1050" b="0" kern="1200" dirty="0">
              <a:latin typeface="Calibri" panose="020F0502020204030204" pitchFamily="34" charset="0"/>
              <a:cs typeface="Calibri" panose="020F0502020204030204" pitchFamily="34" charset="0"/>
            </a:rPr>
            <a:t>(Adjudicate)</a:t>
          </a:r>
          <a:endParaRPr lang="en-US" sz="1400" b="0" kern="1200" dirty="0">
            <a:latin typeface="Calibri" panose="020F0502020204030204" pitchFamily="34" charset="0"/>
            <a:cs typeface="Calibri" panose="020F0502020204030204" pitchFamily="34" charset="0"/>
          </a:endParaRPr>
        </a:p>
      </dsp:txBody>
      <dsp:txXfrm>
        <a:off x="842697" y="2282505"/>
        <a:ext cx="814503" cy="814503"/>
      </dsp:txXfrm>
    </dsp:sp>
    <dsp:sp modelId="{1DA664FA-7D2D-5548-ACF2-4C15403499DD}">
      <dsp:nvSpPr>
        <dsp:cNvPr id="0" name=""/>
        <dsp:cNvSpPr/>
      </dsp:nvSpPr>
      <dsp:spPr>
        <a:xfrm rot="13114286">
          <a:off x="1971021" y="1749142"/>
          <a:ext cx="575627" cy="35332"/>
        </a:xfrm>
        <a:custGeom>
          <a:avLst/>
          <a:gdLst/>
          <a:ahLst/>
          <a:cxnLst/>
          <a:rect l="0" t="0" r="0" b="0"/>
          <a:pathLst>
            <a:path>
              <a:moveTo>
                <a:pt x="0" y="17666"/>
              </a:moveTo>
              <a:lnTo>
                <a:pt x="575627" y="17666"/>
              </a:lnTo>
            </a:path>
          </a:pathLst>
        </a:custGeom>
        <a:noFill/>
        <a:ln w="26425"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latin typeface="Calibri" panose="020F0502020204030204" pitchFamily="34" charset="0"/>
            <a:cs typeface="Calibri" panose="020F0502020204030204" pitchFamily="34" charset="0"/>
          </a:endParaRPr>
        </a:p>
      </dsp:txBody>
      <dsp:txXfrm rot="10800000">
        <a:off x="2244444" y="1752417"/>
        <a:ext cx="28781" cy="28781"/>
      </dsp:txXfrm>
    </dsp:sp>
    <dsp:sp modelId="{BA2848D2-B8A5-8446-BF2E-F90D9011C862}">
      <dsp:nvSpPr>
        <dsp:cNvPr id="0" name=""/>
        <dsp:cNvSpPr/>
      </dsp:nvSpPr>
      <dsp:spPr>
        <a:xfrm>
          <a:off x="1007584" y="652325"/>
          <a:ext cx="1151881" cy="1151881"/>
        </a:xfrm>
        <a:prstGeom prst="ellipse">
          <a:avLst/>
        </a:prstGeom>
        <a:solidFill>
          <a:schemeClr val="accent3">
            <a:hueOff val="11250264"/>
            <a:satOff val="-16880"/>
            <a:lumOff val="-2745"/>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alibri" panose="020F0502020204030204" pitchFamily="34" charset="0"/>
              <a:cs typeface="Calibri" panose="020F0502020204030204" pitchFamily="34" charset="0"/>
            </a:rPr>
            <a:t>cIRB </a:t>
          </a:r>
          <a:r>
            <a:rPr lang="en-US" sz="1050" b="0" kern="1200" dirty="0">
              <a:latin typeface="Calibri" panose="020F0502020204030204" pitchFamily="34" charset="0"/>
              <a:cs typeface="Calibri" panose="020F0502020204030204" pitchFamily="34" charset="0"/>
            </a:rPr>
            <a:t>(BRANY)</a:t>
          </a:r>
          <a:endParaRPr lang="en-US" sz="1400" b="0" kern="1200" dirty="0">
            <a:latin typeface="Calibri" panose="020F0502020204030204" pitchFamily="34" charset="0"/>
            <a:cs typeface="Calibri" panose="020F0502020204030204" pitchFamily="34" charset="0"/>
          </a:endParaRPr>
        </a:p>
      </dsp:txBody>
      <dsp:txXfrm>
        <a:off x="1176273" y="821014"/>
        <a:ext cx="814503" cy="8145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515A8-A1F0-45F5-9CCA-A85556E3F386}" type="datetimeFigureOut">
              <a:rPr lang="en-US" smtClean="0"/>
              <a:t>10/1/25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1BE342-1ECD-4AFB-A8BC-A75EC542F841}" type="slidenum">
              <a:rPr lang="en-US" smtClean="0"/>
              <a:t>‹#›</a:t>
            </a:fld>
            <a:endParaRPr lang="en-US"/>
          </a:p>
        </p:txBody>
      </p:sp>
    </p:spTree>
    <p:extLst>
      <p:ext uri="{BB962C8B-B14F-4D97-AF65-F5344CB8AC3E}">
        <p14:creationId xmlns:p14="http://schemas.microsoft.com/office/powerpoint/2010/main" val="2571884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The 7 DAYS After Randomized or at DISCHARGE procedures are performed at hospital discharge or 7 days after randomization, whichever</a:t>
            </a:r>
          </a:p>
          <a:p>
            <a:r>
              <a:rPr lang="en-US" sz="1200" kern="1200" dirty="0">
                <a:solidFill>
                  <a:schemeClr val="tx1"/>
                </a:solidFill>
                <a:effectLst/>
                <a:latin typeface="+mn-lt"/>
                <a:ea typeface="+mn-ea"/>
                <a:cs typeface="+mn-cs"/>
              </a:rPr>
              <a:t>occurs first.</a:t>
            </a:r>
          </a:p>
          <a:p>
            <a:r>
              <a:rPr lang="en-US" sz="1200" kern="1200" dirty="0">
                <a:solidFill>
                  <a:schemeClr val="tx1"/>
                </a:solidFill>
                <a:effectLst/>
                <a:latin typeface="+mn-lt"/>
                <a:ea typeface="+mn-ea"/>
                <a:cs typeface="+mn-cs"/>
              </a:rPr>
              <a:t>2 Assessment of MRC, TUG, and ASR at the 90 Day, 180 Day, and any Rescue Surgery Assessment evaluations will be performed by licensed</a:t>
            </a:r>
          </a:p>
          <a:p>
            <a:r>
              <a:rPr lang="en-US" sz="1200" kern="1200" dirty="0">
                <a:solidFill>
                  <a:schemeClr val="tx1"/>
                </a:solidFill>
                <a:effectLst/>
                <a:latin typeface="+mn-lt"/>
                <a:ea typeface="+mn-ea"/>
                <a:cs typeface="+mn-cs"/>
              </a:rPr>
              <a:t>trained study team members not directly performing the surgical, endovascular, or medical treatment for the patient. To evaluate blinding</a:t>
            </a:r>
          </a:p>
          <a:p>
            <a:r>
              <a:rPr lang="en-US" sz="1200" kern="1200" dirty="0">
                <a:solidFill>
                  <a:schemeClr val="tx1"/>
                </a:solidFill>
                <a:effectLst/>
                <a:latin typeface="+mn-lt"/>
                <a:ea typeface="+mn-ea"/>
                <a:cs typeface="+mn-cs"/>
              </a:rPr>
              <a:t>procedures, the 90 Day, 180 Day, and Rescue Surgery MRC, TUG, and ASR assessor(s) will be asked to which group they believe the subject</a:t>
            </a:r>
          </a:p>
          <a:p>
            <a:r>
              <a:rPr lang="en-US" sz="1200" kern="1200" dirty="0">
                <a:solidFill>
                  <a:schemeClr val="tx1"/>
                </a:solidFill>
                <a:effectLst/>
                <a:latin typeface="+mn-lt"/>
                <a:ea typeface="+mn-ea"/>
                <a:cs typeface="+mn-cs"/>
              </a:rPr>
              <a:t>has been assigned.</a:t>
            </a:r>
          </a:p>
          <a:p>
            <a:r>
              <a:rPr lang="en-US" sz="1200" kern="1200" dirty="0">
                <a:solidFill>
                  <a:schemeClr val="tx1"/>
                </a:solidFill>
                <a:effectLst/>
                <a:latin typeface="+mn-lt"/>
                <a:ea typeface="+mn-ea"/>
                <a:cs typeface="+mn-cs"/>
              </a:rPr>
              <a:t>3 CT Scan of Head Without Contrast will be sent for central review for all randomized subjects for their Baseline and 90 Day and any Rescue</a:t>
            </a:r>
          </a:p>
          <a:p>
            <a:r>
              <a:rPr lang="en-US" sz="1200" kern="1200" dirty="0">
                <a:solidFill>
                  <a:schemeClr val="tx1"/>
                </a:solidFill>
                <a:effectLst/>
                <a:latin typeface="+mn-lt"/>
                <a:ea typeface="+mn-ea"/>
                <a:cs typeface="+mn-cs"/>
              </a:rPr>
              <a:t>Surgery Assessment evaluations. The 180 Day CTs for the first 2 subjects randomized at each site will also be sent for central review.</a:t>
            </a:r>
          </a:p>
          <a:p>
            <a:r>
              <a:rPr lang="en-US" sz="1200" kern="1200" dirty="0">
                <a:solidFill>
                  <a:schemeClr val="tx1"/>
                </a:solidFill>
                <a:effectLst/>
                <a:latin typeface="+mn-lt"/>
                <a:ea typeface="+mn-ea"/>
                <a:cs typeface="+mn-cs"/>
              </a:rPr>
              <a:t>4 This CT Scan of Head Without Contrast is performed within 24 hours after study treatment (MMAE or conventional surgery).</a:t>
            </a:r>
          </a:p>
          <a:p>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9</a:t>
            </a:fld>
            <a:endParaRPr lang="en-US"/>
          </a:p>
        </p:txBody>
      </p:sp>
    </p:spTree>
    <p:extLst>
      <p:ext uri="{BB962C8B-B14F-4D97-AF65-F5344CB8AC3E}">
        <p14:creationId xmlns:p14="http://schemas.microsoft.com/office/powerpoint/2010/main" val="4107287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https://www.cdc.gov/steadi/media/pdfs/STEADI-Assessment-TUG-508.pdf</a:t>
            </a:r>
          </a:p>
        </p:txBody>
      </p:sp>
      <p:sp>
        <p:nvSpPr>
          <p:cNvPr id="4" name="Slide Number Placeholder 3"/>
          <p:cNvSpPr>
            <a:spLocks noGrp="1"/>
          </p:cNvSpPr>
          <p:nvPr>
            <p:ph type="sldNum" sz="quarter" idx="5"/>
          </p:nvPr>
        </p:nvSpPr>
        <p:spPr/>
        <p:txBody>
          <a:bodyPr/>
          <a:lstStyle/>
          <a:p>
            <a:fld id="{331BE342-1ECD-4AFB-A8BC-A75EC542F841}" type="slidenum">
              <a:rPr lang="en-US" smtClean="0"/>
              <a:t>30</a:t>
            </a:fld>
            <a:endParaRPr lang="en-US"/>
          </a:p>
        </p:txBody>
      </p:sp>
    </p:spTree>
    <p:extLst>
      <p:ext uri="{BB962C8B-B14F-4D97-AF65-F5344CB8AC3E}">
        <p14:creationId xmlns:p14="http://schemas.microsoft.com/office/powerpoint/2010/main" val="2769541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https://www.cdc.gov/steadi/media/pdfs/STEADI-Assessment-TUG-508.pdf</a:t>
            </a:r>
          </a:p>
        </p:txBody>
      </p:sp>
      <p:sp>
        <p:nvSpPr>
          <p:cNvPr id="4" name="Slide Number Placeholder 3"/>
          <p:cNvSpPr>
            <a:spLocks noGrp="1"/>
          </p:cNvSpPr>
          <p:nvPr>
            <p:ph type="sldNum" sz="quarter" idx="5"/>
          </p:nvPr>
        </p:nvSpPr>
        <p:spPr/>
        <p:txBody>
          <a:bodyPr/>
          <a:lstStyle/>
          <a:p>
            <a:fld id="{331BE342-1ECD-4AFB-A8BC-A75EC542F841}" type="slidenum">
              <a:rPr lang="en-US" smtClean="0"/>
              <a:t>31</a:t>
            </a:fld>
            <a:endParaRPr lang="en-US"/>
          </a:p>
        </p:txBody>
      </p:sp>
    </p:spTree>
    <p:extLst>
      <p:ext uri="{BB962C8B-B14F-4D97-AF65-F5344CB8AC3E}">
        <p14:creationId xmlns:p14="http://schemas.microsoft.com/office/powerpoint/2010/main" val="4140620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33</a:t>
            </a:fld>
            <a:endParaRPr lang="en-US"/>
          </a:p>
        </p:txBody>
      </p:sp>
    </p:spTree>
    <p:extLst>
      <p:ext uri="{BB962C8B-B14F-4D97-AF65-F5344CB8AC3E}">
        <p14:creationId xmlns:p14="http://schemas.microsoft.com/office/powerpoint/2010/main" val="209852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practice, UADE are extremely rare because virtually all problems are anticipated.</a:t>
            </a:r>
          </a:p>
          <a:p>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50</a:t>
            </a:fld>
            <a:endParaRPr lang="en-US"/>
          </a:p>
        </p:txBody>
      </p:sp>
    </p:spTree>
    <p:extLst>
      <p:ext uri="{BB962C8B-B14F-4D97-AF65-F5344CB8AC3E}">
        <p14:creationId xmlns:p14="http://schemas.microsoft.com/office/powerpoint/2010/main" val="2390851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https://www.fda.gov/safety/reporting-serious-problems-fda/what-serious-adverse-event</a:t>
            </a:r>
          </a:p>
          <a:p>
            <a:r>
              <a:rPr lang="en-US" b="1" u="sng" dirty="0"/>
              <a:t>Death </a:t>
            </a:r>
          </a:p>
          <a:p>
            <a:r>
              <a:rPr lang="en-US" dirty="0"/>
              <a:t>Death was the outcome of the adverse event</a:t>
            </a:r>
          </a:p>
          <a:p>
            <a:r>
              <a:rPr lang="en-US" b="1" u="none" dirty="0"/>
              <a:t>Life-threatening</a:t>
            </a:r>
          </a:p>
          <a:p>
            <a:r>
              <a:rPr lang="en-US" dirty="0"/>
              <a:t>Patient was at substantial risk of dying at the time of the adverse event, or if use or continued use of the device or other medical product might have resulted in the death of the patient</a:t>
            </a:r>
          </a:p>
          <a:p>
            <a:r>
              <a:rPr lang="en-US" b="1" dirty="0"/>
              <a:t>Hospitalization (initial or prolonged)</a:t>
            </a:r>
          </a:p>
          <a:p>
            <a:r>
              <a:rPr lang="en-US" dirty="0"/>
              <a:t>Admission to the hospital or prolongation of hospitalization was a result of the adverse event</a:t>
            </a:r>
          </a:p>
          <a:p>
            <a:r>
              <a:rPr lang="en-US" dirty="0"/>
              <a:t>Emergency room visits that do not result in admission to the hospital should be evaluated for one of the other serious outcomes (e.g., life-threatening; required intervention to prevent permanent impairment or damage; other serious medically important event)</a:t>
            </a:r>
          </a:p>
          <a:p>
            <a:r>
              <a:rPr lang="en-US" b="1" dirty="0"/>
              <a:t>Disability or permanent damage</a:t>
            </a:r>
          </a:p>
          <a:p>
            <a:r>
              <a:rPr lang="en-US" dirty="0"/>
              <a:t>Adverse event resulted in a substantial disruption of a person's ability to conduct normal life functions, i.e., the adverse event resulted in a significant, persistent or permanent change, impairment, damage or disruption in the patient's body function/structure, physical activities and/or quality of life</a:t>
            </a:r>
          </a:p>
          <a:p>
            <a:r>
              <a:rPr lang="en-US" b="1" dirty="0"/>
              <a:t>Congenital anomaly/birth defect</a:t>
            </a:r>
          </a:p>
          <a:p>
            <a:r>
              <a:rPr lang="en-US" dirty="0"/>
              <a:t>Exposure to a medical product prior to conception or during pregnancy may have resulted in an adverse outcome in the child</a:t>
            </a:r>
          </a:p>
          <a:p>
            <a:r>
              <a:rPr lang="en-US" b="1" dirty="0"/>
              <a:t>Required Intervention to Prevent Permanent Impairment or Damage (Devices)</a:t>
            </a:r>
          </a:p>
          <a:p>
            <a:r>
              <a:rPr lang="en-US" dirty="0"/>
              <a:t>Medical or surgical intervention was necessary to preclude permanent impairment of a body function, or prevent permanent damage to a body structure, either situation suspected to be due to the use of a medical product</a:t>
            </a:r>
          </a:p>
          <a:p>
            <a:r>
              <a:rPr lang="en-US" b="1" dirty="0"/>
              <a:t>Other Serious (Important Medical Events)</a:t>
            </a:r>
          </a:p>
          <a:p>
            <a:r>
              <a:rPr lang="en-US" dirty="0"/>
              <a:t>Event does not fit the other outcomes but may jeopardize the patient and may require medical or surgical intervention (treatment) to prevent one of the other outcomes</a:t>
            </a:r>
          </a:p>
          <a:p>
            <a:r>
              <a:rPr lang="en-US" dirty="0"/>
              <a:t>Examples include allergic </a:t>
            </a:r>
            <a:r>
              <a:rPr lang="en-US" dirty="0" err="1"/>
              <a:t>brochospasm</a:t>
            </a:r>
            <a:r>
              <a:rPr lang="en-US" dirty="0"/>
              <a:t> (a serious problem with breathing) requiring treatment in an emergency room, serious blood dyscrasias (blood disorders) or seizures/convulsions that do not result in hospitalization</a:t>
            </a:r>
          </a:p>
          <a:p>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51</a:t>
            </a:fld>
            <a:endParaRPr lang="en-US"/>
          </a:p>
        </p:txBody>
      </p:sp>
    </p:spTree>
    <p:extLst>
      <p:ext uri="{BB962C8B-B14F-4D97-AF65-F5344CB8AC3E}">
        <p14:creationId xmlns:p14="http://schemas.microsoft.com/office/powerpoint/2010/main" val="3537013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CTCAE provides a grading (severity) scale for each AE term and AEs are listed alphabetically within categories based on anatomy or pathophysiology.</a:t>
            </a:r>
          </a:p>
        </p:txBody>
      </p:sp>
      <p:sp>
        <p:nvSpPr>
          <p:cNvPr id="4" name="Slide Number Placeholder 3"/>
          <p:cNvSpPr>
            <a:spLocks noGrp="1"/>
          </p:cNvSpPr>
          <p:nvPr>
            <p:ph type="sldNum" sz="quarter" idx="5"/>
          </p:nvPr>
        </p:nvSpPr>
        <p:spPr/>
        <p:txBody>
          <a:bodyPr/>
          <a:lstStyle/>
          <a:p>
            <a:fld id="{331BE342-1ECD-4AFB-A8BC-A75EC542F841}" type="slidenum">
              <a:rPr lang="en-US" smtClean="0"/>
              <a:t>52</a:t>
            </a:fld>
            <a:endParaRPr lang="en-US"/>
          </a:p>
        </p:txBody>
      </p:sp>
    </p:spTree>
    <p:extLst>
      <p:ext uri="{BB962C8B-B14F-4D97-AF65-F5344CB8AC3E}">
        <p14:creationId xmlns:p14="http://schemas.microsoft.com/office/powerpoint/2010/main" val="2809948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Definitely related </a:t>
            </a:r>
            <a:r>
              <a:rPr lang="en-US" dirty="0"/>
              <a:t>Must have all four of the following:</a:t>
            </a:r>
          </a:p>
          <a:p>
            <a:pPr marL="174708" indent="-174708">
              <a:buFont typeface="Arial" panose="020B0604020202020204" pitchFamily="34" charset="0"/>
              <a:buChar char="•"/>
            </a:pPr>
            <a:r>
              <a:rPr lang="en-US" dirty="0"/>
              <a:t>Has a reasonable temporal relationship to intervention</a:t>
            </a:r>
          </a:p>
          <a:p>
            <a:pPr marL="174708" indent="-174708">
              <a:buFont typeface="Arial" panose="020B0604020202020204" pitchFamily="34" charset="0"/>
              <a:buChar char="•"/>
            </a:pPr>
            <a:r>
              <a:rPr lang="en-US" dirty="0"/>
              <a:t>Could not readily have been produced by subject’s clinical state or have been due to environmental or other interventions</a:t>
            </a:r>
          </a:p>
          <a:p>
            <a:pPr marL="174708" indent="-174708">
              <a:buFont typeface="Arial" panose="020B0604020202020204" pitchFamily="34" charset="0"/>
              <a:buChar char="•"/>
            </a:pPr>
            <a:r>
              <a:rPr lang="en-US" dirty="0"/>
              <a:t>Follows a known pattern of response to intervention</a:t>
            </a:r>
          </a:p>
          <a:p>
            <a:pPr marL="174708" indent="-174708">
              <a:buFont typeface="Arial" panose="020B0604020202020204" pitchFamily="34" charset="0"/>
              <a:buChar char="•"/>
            </a:pPr>
            <a:r>
              <a:rPr lang="en-US" dirty="0"/>
              <a:t>Disappears or decreases with reduction in dose or cessation of intervention and recurs with re-exposure</a:t>
            </a:r>
          </a:p>
          <a:p>
            <a:r>
              <a:rPr lang="en-US" b="1" dirty="0"/>
              <a:t>Probably related </a:t>
            </a:r>
            <a:r>
              <a:rPr lang="en-US" dirty="0"/>
              <a:t>Must have three of the following:</a:t>
            </a:r>
          </a:p>
          <a:p>
            <a:pPr marL="174708" indent="-174708">
              <a:buFont typeface="Arial" panose="020B0604020202020204" pitchFamily="34" charset="0"/>
              <a:buChar char="•"/>
            </a:pPr>
            <a:r>
              <a:rPr lang="en-US" dirty="0"/>
              <a:t>Has a reasonable temporal relationship to intervention</a:t>
            </a:r>
          </a:p>
          <a:p>
            <a:pPr marL="174708" indent="-174708">
              <a:buFont typeface="Arial" panose="020B0604020202020204" pitchFamily="34" charset="0"/>
              <a:buChar char="•"/>
            </a:pPr>
            <a:r>
              <a:rPr lang="en-US" dirty="0"/>
              <a:t>Could not readily have been produced by subject’s clinical state or have been due to environmental or other interventions</a:t>
            </a:r>
          </a:p>
          <a:p>
            <a:pPr marL="174708" indent="-174708">
              <a:buFont typeface="Arial" panose="020B0604020202020204" pitchFamily="34" charset="0"/>
              <a:buChar char="•"/>
            </a:pPr>
            <a:r>
              <a:rPr lang="en-US" dirty="0"/>
              <a:t>Follows a known pattern of response to intervention</a:t>
            </a:r>
          </a:p>
          <a:p>
            <a:pPr marL="174708" indent="-174708">
              <a:buFont typeface="Arial" panose="020B0604020202020204" pitchFamily="34" charset="0"/>
              <a:buChar char="•"/>
            </a:pPr>
            <a:r>
              <a:rPr lang="en-US" dirty="0"/>
              <a:t>Disappears or decreases with reduction in dose or cessation of intervention</a:t>
            </a:r>
          </a:p>
          <a:p>
            <a:r>
              <a:rPr lang="en-US" b="1" dirty="0"/>
              <a:t>Possibly related </a:t>
            </a:r>
            <a:r>
              <a:rPr lang="en-US" dirty="0"/>
              <a:t>Must have two of the following:</a:t>
            </a:r>
          </a:p>
          <a:p>
            <a:pPr marL="174708" indent="-174708">
              <a:buFont typeface="Arial" panose="020B0604020202020204" pitchFamily="34" charset="0"/>
              <a:buChar char="•"/>
            </a:pPr>
            <a:r>
              <a:rPr lang="en-US" dirty="0"/>
              <a:t>Has a reasonable temporal relationship to intervention</a:t>
            </a:r>
          </a:p>
          <a:p>
            <a:pPr marL="174708" indent="-174708">
              <a:buFont typeface="Arial" panose="020B0604020202020204" pitchFamily="34" charset="0"/>
              <a:buChar char="•"/>
            </a:pPr>
            <a:r>
              <a:rPr lang="en-US" dirty="0"/>
              <a:t>Could not readily have been produced by the subject’s clinical state or environmental or other interventions</a:t>
            </a:r>
          </a:p>
          <a:p>
            <a:pPr marL="174708" indent="-174708">
              <a:buFont typeface="Arial" panose="020B0604020202020204" pitchFamily="34" charset="0"/>
              <a:buChar char="•"/>
            </a:pPr>
            <a:r>
              <a:rPr lang="en-US" dirty="0"/>
              <a:t>Follows a known pattern of response to intervention</a:t>
            </a:r>
          </a:p>
          <a:p>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53</a:t>
            </a:fld>
            <a:endParaRPr lang="en-US"/>
          </a:p>
        </p:txBody>
      </p:sp>
    </p:spTree>
    <p:extLst>
      <p:ext uri="{BB962C8B-B14F-4D97-AF65-F5344CB8AC3E}">
        <p14:creationId xmlns:p14="http://schemas.microsoft.com/office/powerpoint/2010/main" val="80757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more about </a:t>
            </a:r>
            <a:r>
              <a:rPr lang="en-US"/>
              <a:t>MSM role</a:t>
            </a:r>
          </a:p>
        </p:txBody>
      </p:sp>
      <p:sp>
        <p:nvSpPr>
          <p:cNvPr id="4" name="Slide Number Placeholder 3"/>
          <p:cNvSpPr>
            <a:spLocks noGrp="1"/>
          </p:cNvSpPr>
          <p:nvPr>
            <p:ph type="sldNum" sz="quarter" idx="5"/>
          </p:nvPr>
        </p:nvSpPr>
        <p:spPr/>
        <p:txBody>
          <a:bodyPr/>
          <a:lstStyle/>
          <a:p>
            <a:fld id="{331BE342-1ECD-4AFB-A8BC-A75EC542F841}" type="slidenum">
              <a:rPr lang="en-US" smtClean="0"/>
              <a:t>55</a:t>
            </a:fld>
            <a:endParaRPr lang="en-US"/>
          </a:p>
        </p:txBody>
      </p:sp>
    </p:spTree>
    <p:extLst>
      <p:ext uri="{BB962C8B-B14F-4D97-AF65-F5344CB8AC3E}">
        <p14:creationId xmlns:p14="http://schemas.microsoft.com/office/powerpoint/2010/main" val="2968711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58</a:t>
            </a:fld>
            <a:endParaRPr lang="en-US" dirty="0"/>
          </a:p>
        </p:txBody>
      </p:sp>
    </p:spTree>
    <p:extLst>
      <p:ext uri="{BB962C8B-B14F-4D97-AF65-F5344CB8AC3E}">
        <p14:creationId xmlns:p14="http://schemas.microsoft.com/office/powerpoint/2010/main" val="3351282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60</a:t>
            </a:fld>
            <a:endParaRPr lang="en-US" dirty="0"/>
          </a:p>
        </p:txBody>
      </p:sp>
    </p:spTree>
    <p:extLst>
      <p:ext uri="{BB962C8B-B14F-4D97-AF65-F5344CB8AC3E}">
        <p14:creationId xmlns:p14="http://schemas.microsoft.com/office/powerpoint/2010/main" val="217282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The 7 DAYS After Randomized or at DISCHARGE procedures are performed at hospital discharge or 7 days after randomization, whichever</a:t>
            </a:r>
          </a:p>
          <a:p>
            <a:r>
              <a:rPr lang="en-US" sz="1200" kern="1200" dirty="0">
                <a:solidFill>
                  <a:schemeClr val="tx1"/>
                </a:solidFill>
                <a:effectLst/>
                <a:latin typeface="+mn-lt"/>
                <a:ea typeface="+mn-ea"/>
                <a:cs typeface="+mn-cs"/>
              </a:rPr>
              <a:t>occurs first.</a:t>
            </a:r>
          </a:p>
          <a:p>
            <a:r>
              <a:rPr lang="en-US" sz="1200" kern="1200" dirty="0">
                <a:solidFill>
                  <a:schemeClr val="tx1"/>
                </a:solidFill>
                <a:effectLst/>
                <a:latin typeface="+mn-lt"/>
                <a:ea typeface="+mn-ea"/>
                <a:cs typeface="+mn-cs"/>
              </a:rPr>
              <a:t>2 Assessment of MRC, TUG, and ASR at the 90 Day, 180 Day, and any Rescue Surgery Assessment evaluations will be performed by licensed</a:t>
            </a:r>
          </a:p>
          <a:p>
            <a:r>
              <a:rPr lang="en-US" sz="1200" kern="1200" dirty="0">
                <a:solidFill>
                  <a:schemeClr val="tx1"/>
                </a:solidFill>
                <a:effectLst/>
                <a:latin typeface="+mn-lt"/>
                <a:ea typeface="+mn-ea"/>
                <a:cs typeface="+mn-cs"/>
              </a:rPr>
              <a:t>trained study team members not directly performing the surgical, endovascular, or medical treatment for the patient. To evaluate blinding</a:t>
            </a:r>
          </a:p>
          <a:p>
            <a:r>
              <a:rPr lang="en-US" sz="1200" kern="1200" dirty="0">
                <a:solidFill>
                  <a:schemeClr val="tx1"/>
                </a:solidFill>
                <a:effectLst/>
                <a:latin typeface="+mn-lt"/>
                <a:ea typeface="+mn-ea"/>
                <a:cs typeface="+mn-cs"/>
              </a:rPr>
              <a:t>procedures, the 90 Day, 180 Day, and Rescue Surgery MRC, TUG, and ASR assessor(s) will be asked to which group they believe the subject</a:t>
            </a:r>
          </a:p>
          <a:p>
            <a:r>
              <a:rPr lang="en-US" sz="1200" kern="1200" dirty="0">
                <a:solidFill>
                  <a:schemeClr val="tx1"/>
                </a:solidFill>
                <a:effectLst/>
                <a:latin typeface="+mn-lt"/>
                <a:ea typeface="+mn-ea"/>
                <a:cs typeface="+mn-cs"/>
              </a:rPr>
              <a:t>has been assigned.</a:t>
            </a:r>
          </a:p>
          <a:p>
            <a:r>
              <a:rPr lang="en-US" sz="1200" kern="1200" dirty="0">
                <a:solidFill>
                  <a:schemeClr val="tx1"/>
                </a:solidFill>
                <a:effectLst/>
                <a:latin typeface="+mn-lt"/>
                <a:ea typeface="+mn-ea"/>
                <a:cs typeface="+mn-cs"/>
              </a:rPr>
              <a:t>3 CT Scan of Head Without Contrast will be sent for central review for all randomized subjects for their Baseline and 90 Day and any Rescue</a:t>
            </a:r>
          </a:p>
          <a:p>
            <a:r>
              <a:rPr lang="en-US" sz="1200" kern="1200" dirty="0">
                <a:solidFill>
                  <a:schemeClr val="tx1"/>
                </a:solidFill>
                <a:effectLst/>
                <a:latin typeface="+mn-lt"/>
                <a:ea typeface="+mn-ea"/>
                <a:cs typeface="+mn-cs"/>
              </a:rPr>
              <a:t>Surgery Assessment evaluations. The 180 Day CTs for the first 2 subjects randomized at each site will also be sent for central review.</a:t>
            </a:r>
          </a:p>
          <a:p>
            <a:r>
              <a:rPr lang="en-US" sz="1200" kern="1200" dirty="0">
                <a:solidFill>
                  <a:schemeClr val="tx1"/>
                </a:solidFill>
                <a:effectLst/>
                <a:latin typeface="+mn-lt"/>
                <a:ea typeface="+mn-ea"/>
                <a:cs typeface="+mn-cs"/>
              </a:rPr>
              <a:t>4 This CT Scan of Head Without Contrast is performed within 24 hours after study treatment (MMAE or conventional surgery).</a:t>
            </a:r>
          </a:p>
          <a:p>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10</a:t>
            </a:fld>
            <a:endParaRPr lang="en-US"/>
          </a:p>
        </p:txBody>
      </p:sp>
    </p:spTree>
    <p:extLst>
      <p:ext uri="{BB962C8B-B14F-4D97-AF65-F5344CB8AC3E}">
        <p14:creationId xmlns:p14="http://schemas.microsoft.com/office/powerpoint/2010/main" val="1966625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65</a:t>
            </a:fld>
            <a:endParaRPr lang="en-US" dirty="0"/>
          </a:p>
        </p:txBody>
      </p:sp>
    </p:spTree>
    <p:extLst>
      <p:ext uri="{BB962C8B-B14F-4D97-AF65-F5344CB8AC3E}">
        <p14:creationId xmlns:p14="http://schemas.microsoft.com/office/powerpoint/2010/main" val="32082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https://www.cdc.gov/steadi/media/pdfs/STEADI-Assessment-TUG-508.pdf</a:t>
            </a:r>
          </a:p>
        </p:txBody>
      </p:sp>
      <p:sp>
        <p:nvSpPr>
          <p:cNvPr id="4" name="Slide Number Placeholder 3"/>
          <p:cNvSpPr>
            <a:spLocks noGrp="1"/>
          </p:cNvSpPr>
          <p:nvPr>
            <p:ph type="sldNum" sz="quarter" idx="5"/>
          </p:nvPr>
        </p:nvSpPr>
        <p:spPr/>
        <p:txBody>
          <a:bodyPr/>
          <a:lstStyle/>
          <a:p>
            <a:fld id="{331BE342-1ECD-4AFB-A8BC-A75EC542F841}" type="slidenum">
              <a:rPr lang="en-US" smtClean="0"/>
              <a:t>19</a:t>
            </a:fld>
            <a:endParaRPr lang="en-US"/>
          </a:p>
        </p:txBody>
      </p:sp>
    </p:spTree>
    <p:extLst>
      <p:ext uri="{BB962C8B-B14F-4D97-AF65-F5344CB8AC3E}">
        <p14:creationId xmlns:p14="http://schemas.microsoft.com/office/powerpoint/2010/main" val="417059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222222"/>
                </a:solidFill>
                <a:effectLst/>
                <a:highlight>
                  <a:srgbClr val="FFFFFF"/>
                </a:highlight>
                <a:latin typeface="Arial" panose="020B0604020202020204" pitchFamily="34" charset="0"/>
              </a:rPr>
              <a:t>Steinmetzer</a:t>
            </a:r>
            <a:r>
              <a:rPr lang="en-US" b="0" i="0" dirty="0">
                <a:solidFill>
                  <a:srgbClr val="222222"/>
                </a:solidFill>
                <a:effectLst/>
                <a:highlight>
                  <a:srgbClr val="FFFFFF"/>
                </a:highlight>
                <a:latin typeface="Arial" panose="020B0604020202020204" pitchFamily="34" charset="0"/>
              </a:rPr>
              <a:t> T, </a:t>
            </a:r>
            <a:r>
              <a:rPr lang="en-US" b="0" i="0" dirty="0" err="1">
                <a:solidFill>
                  <a:srgbClr val="222222"/>
                </a:solidFill>
                <a:effectLst/>
                <a:highlight>
                  <a:srgbClr val="FFFFFF"/>
                </a:highlight>
                <a:latin typeface="Arial" panose="020B0604020202020204" pitchFamily="34" charset="0"/>
              </a:rPr>
              <a:t>Maasch</a:t>
            </a:r>
            <a:r>
              <a:rPr lang="en-US" b="0" i="0" dirty="0">
                <a:solidFill>
                  <a:srgbClr val="222222"/>
                </a:solidFill>
                <a:effectLst/>
                <a:highlight>
                  <a:srgbClr val="FFFFFF"/>
                </a:highlight>
                <a:latin typeface="Arial" panose="020B0604020202020204" pitchFamily="34" charset="0"/>
              </a:rPr>
              <a:t> M, </a:t>
            </a:r>
            <a:r>
              <a:rPr lang="en-US" b="0" i="0" dirty="0" err="1">
                <a:solidFill>
                  <a:srgbClr val="222222"/>
                </a:solidFill>
                <a:effectLst/>
                <a:highlight>
                  <a:srgbClr val="FFFFFF"/>
                </a:highlight>
                <a:latin typeface="Arial" panose="020B0604020202020204" pitchFamily="34" charset="0"/>
              </a:rPr>
              <a:t>Bönninger</a:t>
            </a:r>
            <a:r>
              <a:rPr lang="en-US" b="0" i="0" dirty="0">
                <a:solidFill>
                  <a:srgbClr val="222222"/>
                </a:solidFill>
                <a:effectLst/>
                <a:highlight>
                  <a:srgbClr val="FFFFFF"/>
                </a:highlight>
                <a:latin typeface="Arial" panose="020B0604020202020204" pitchFamily="34" charset="0"/>
              </a:rPr>
              <a:t> I, </a:t>
            </a:r>
            <a:r>
              <a:rPr lang="en-US" b="0" i="0" dirty="0" err="1">
                <a:solidFill>
                  <a:srgbClr val="222222"/>
                </a:solidFill>
                <a:effectLst/>
                <a:highlight>
                  <a:srgbClr val="FFFFFF"/>
                </a:highlight>
                <a:latin typeface="Arial" panose="020B0604020202020204" pitchFamily="34" charset="0"/>
              </a:rPr>
              <a:t>Travieso</a:t>
            </a:r>
            <a:r>
              <a:rPr lang="en-US" b="0" i="0" dirty="0">
                <a:solidFill>
                  <a:srgbClr val="222222"/>
                </a:solidFill>
                <a:effectLst/>
                <a:highlight>
                  <a:srgbClr val="FFFFFF"/>
                </a:highlight>
                <a:latin typeface="Arial" panose="020B0604020202020204" pitchFamily="34" charset="0"/>
              </a:rPr>
              <a:t> CM. Analysis and classification of motor dysfunctions in arm swing in Parkinson’s disease. Electronics. 2019 Dec 3;8(12):1471.</a:t>
            </a:r>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20</a:t>
            </a:fld>
            <a:endParaRPr lang="en-US"/>
          </a:p>
        </p:txBody>
      </p:sp>
    </p:spTree>
    <p:extLst>
      <p:ext uri="{BB962C8B-B14F-4D97-AF65-F5344CB8AC3E}">
        <p14:creationId xmlns:p14="http://schemas.microsoft.com/office/powerpoint/2010/main" val="3760079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https://www.cdc.gov/steadi/media/pdfs/STEADI-Assessment-TUG-508.pdf</a:t>
            </a:r>
          </a:p>
        </p:txBody>
      </p:sp>
      <p:sp>
        <p:nvSpPr>
          <p:cNvPr id="4" name="Slide Number Placeholder 3"/>
          <p:cNvSpPr>
            <a:spLocks noGrp="1"/>
          </p:cNvSpPr>
          <p:nvPr>
            <p:ph type="sldNum" sz="quarter" idx="5"/>
          </p:nvPr>
        </p:nvSpPr>
        <p:spPr/>
        <p:txBody>
          <a:bodyPr/>
          <a:lstStyle/>
          <a:p>
            <a:fld id="{331BE342-1ECD-4AFB-A8BC-A75EC542F841}" type="slidenum">
              <a:rPr lang="en-US" smtClean="0"/>
              <a:t>21</a:t>
            </a:fld>
            <a:endParaRPr lang="en-US"/>
          </a:p>
        </p:txBody>
      </p:sp>
    </p:spTree>
    <p:extLst>
      <p:ext uri="{BB962C8B-B14F-4D97-AF65-F5344CB8AC3E}">
        <p14:creationId xmlns:p14="http://schemas.microsoft.com/office/powerpoint/2010/main" val="393404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https://www.cdc.gov/steadi/media/pdfs/STEADI-Assessment-TUG-508.pdf</a:t>
            </a:r>
          </a:p>
        </p:txBody>
      </p:sp>
      <p:sp>
        <p:nvSpPr>
          <p:cNvPr id="4" name="Slide Number Placeholder 3"/>
          <p:cNvSpPr>
            <a:spLocks noGrp="1"/>
          </p:cNvSpPr>
          <p:nvPr>
            <p:ph type="sldNum" sz="quarter" idx="5"/>
          </p:nvPr>
        </p:nvSpPr>
        <p:spPr/>
        <p:txBody>
          <a:bodyPr/>
          <a:lstStyle/>
          <a:p>
            <a:fld id="{331BE342-1ECD-4AFB-A8BC-A75EC542F841}" type="slidenum">
              <a:rPr lang="en-US" smtClean="0"/>
              <a:t>22</a:t>
            </a:fld>
            <a:endParaRPr lang="en-US"/>
          </a:p>
        </p:txBody>
      </p:sp>
    </p:spTree>
    <p:extLst>
      <p:ext uri="{BB962C8B-B14F-4D97-AF65-F5344CB8AC3E}">
        <p14:creationId xmlns:p14="http://schemas.microsoft.com/office/powerpoint/2010/main" val="3667202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https://www.cdc.gov/steadi/media/pdfs/STEADI-Assessment-TUG-508.pdf</a:t>
            </a:r>
          </a:p>
        </p:txBody>
      </p:sp>
      <p:sp>
        <p:nvSpPr>
          <p:cNvPr id="4" name="Slide Number Placeholder 3"/>
          <p:cNvSpPr>
            <a:spLocks noGrp="1"/>
          </p:cNvSpPr>
          <p:nvPr>
            <p:ph type="sldNum" sz="quarter" idx="5"/>
          </p:nvPr>
        </p:nvSpPr>
        <p:spPr/>
        <p:txBody>
          <a:bodyPr/>
          <a:lstStyle/>
          <a:p>
            <a:fld id="{331BE342-1ECD-4AFB-A8BC-A75EC542F841}" type="slidenum">
              <a:rPr lang="en-US" smtClean="0"/>
              <a:t>23</a:t>
            </a:fld>
            <a:endParaRPr lang="en-US"/>
          </a:p>
        </p:txBody>
      </p:sp>
    </p:spTree>
    <p:extLst>
      <p:ext uri="{BB962C8B-B14F-4D97-AF65-F5344CB8AC3E}">
        <p14:creationId xmlns:p14="http://schemas.microsoft.com/office/powerpoint/2010/main" val="4095224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https://www.cdc.gov/steadi/media/pdfs/STEADI-Assessment-TUG-508.pdf</a:t>
            </a:r>
          </a:p>
        </p:txBody>
      </p:sp>
      <p:sp>
        <p:nvSpPr>
          <p:cNvPr id="4" name="Slide Number Placeholder 3"/>
          <p:cNvSpPr>
            <a:spLocks noGrp="1"/>
          </p:cNvSpPr>
          <p:nvPr>
            <p:ph type="sldNum" sz="quarter" idx="5"/>
          </p:nvPr>
        </p:nvSpPr>
        <p:spPr/>
        <p:txBody>
          <a:bodyPr/>
          <a:lstStyle/>
          <a:p>
            <a:fld id="{331BE342-1ECD-4AFB-A8BC-A75EC542F841}" type="slidenum">
              <a:rPr lang="en-US" smtClean="0"/>
              <a:t>24</a:t>
            </a:fld>
            <a:endParaRPr lang="en-US"/>
          </a:p>
        </p:txBody>
      </p:sp>
    </p:spTree>
    <p:extLst>
      <p:ext uri="{BB962C8B-B14F-4D97-AF65-F5344CB8AC3E}">
        <p14:creationId xmlns:p14="http://schemas.microsoft.com/office/powerpoint/2010/main" val="2115459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https://www.cdc.gov/steadi/media/pdfs/STEADI-Assessment-TUG-508.pdf</a:t>
            </a:r>
          </a:p>
        </p:txBody>
      </p:sp>
      <p:sp>
        <p:nvSpPr>
          <p:cNvPr id="4" name="Slide Number Placeholder 3"/>
          <p:cNvSpPr>
            <a:spLocks noGrp="1"/>
          </p:cNvSpPr>
          <p:nvPr>
            <p:ph type="sldNum" sz="quarter" idx="5"/>
          </p:nvPr>
        </p:nvSpPr>
        <p:spPr/>
        <p:txBody>
          <a:bodyPr/>
          <a:lstStyle/>
          <a:p>
            <a:fld id="{331BE342-1ECD-4AFB-A8BC-A75EC542F841}" type="slidenum">
              <a:rPr lang="en-US" smtClean="0"/>
              <a:t>29</a:t>
            </a:fld>
            <a:endParaRPr lang="en-US"/>
          </a:p>
        </p:txBody>
      </p:sp>
    </p:spTree>
    <p:extLst>
      <p:ext uri="{BB962C8B-B14F-4D97-AF65-F5344CB8AC3E}">
        <p14:creationId xmlns:p14="http://schemas.microsoft.com/office/powerpoint/2010/main" val="112790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508" y="533400"/>
            <a:ext cx="10972800" cy="990600"/>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29768" y="1554480"/>
            <a:ext cx="10972800" cy="487680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18288"/>
            <a:ext cx="3860800"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9686229A-CF71-47CF-9328-731692C989BA}" type="datetimeFigureOut">
              <a:rPr lang="en-US" smtClean="0"/>
              <a:pPr/>
              <a:t>10/1/25</a:t>
            </a:fld>
            <a:endParaRPr lang="en-US"/>
          </a:p>
        </p:txBody>
      </p:sp>
      <p:sp>
        <p:nvSpPr>
          <p:cNvPr id="5" name="Footer Placeholder 4"/>
          <p:cNvSpPr>
            <a:spLocks noGrp="1"/>
          </p:cNvSpPr>
          <p:nvPr>
            <p:ph type="ftr" sz="quarter" idx="11"/>
          </p:nvPr>
        </p:nvSpPr>
        <p:spPr>
          <a:xfrm>
            <a:off x="4572000" y="18288"/>
            <a:ext cx="5486400" cy="329184"/>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p:cNvSpPr>
            <a:spLocks noGrp="1"/>
          </p:cNvSpPr>
          <p:nvPr>
            <p:ph type="sldNum" sz="quarter" idx="12"/>
          </p:nvPr>
        </p:nvSpPr>
        <p:spPr>
          <a:xfrm>
            <a:off x="11585359" y="6591893"/>
            <a:ext cx="708241"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0B17F9E6-A347-4C39-A90B-F036425BC0E6}" type="slidenum">
              <a:rPr lang="en-US" smtClean="0"/>
              <a:pPr/>
              <a:t>‹#›</a:t>
            </a:fld>
            <a:endParaRPr lang="en-US"/>
          </a:p>
        </p:txBody>
      </p:sp>
    </p:spTree>
    <p:extLst>
      <p:ext uri="{BB962C8B-B14F-4D97-AF65-F5344CB8AC3E}">
        <p14:creationId xmlns:p14="http://schemas.microsoft.com/office/powerpoint/2010/main" val="270839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18288"/>
            <a:ext cx="3860800"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9686229A-CF71-47CF-9328-731692C989BA}" type="datetimeFigureOut">
              <a:rPr lang="en-US" smtClean="0"/>
              <a:pPr/>
              <a:t>10/1/25</a:t>
            </a:fld>
            <a:endParaRPr lang="en-US"/>
          </a:p>
        </p:txBody>
      </p:sp>
      <p:sp>
        <p:nvSpPr>
          <p:cNvPr id="5" name="Footer Placeholder 4"/>
          <p:cNvSpPr>
            <a:spLocks noGrp="1"/>
          </p:cNvSpPr>
          <p:nvPr>
            <p:ph type="ftr" sz="quarter" idx="11"/>
          </p:nvPr>
        </p:nvSpPr>
        <p:spPr>
          <a:xfrm>
            <a:off x="4572000" y="18288"/>
            <a:ext cx="5486400" cy="329184"/>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p:cNvSpPr>
            <a:spLocks noGrp="1"/>
          </p:cNvSpPr>
          <p:nvPr>
            <p:ph type="sldNum" sz="quarter" idx="12"/>
          </p:nvPr>
        </p:nvSpPr>
        <p:spPr>
          <a:xfrm>
            <a:off x="11585359" y="6591893"/>
            <a:ext cx="708241"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0B17F9E6-A347-4C39-A90B-F036425BC0E6}" type="slidenum">
              <a:rPr lang="en-US" smtClean="0"/>
              <a:pPr/>
              <a:t>‹#›</a:t>
            </a:fld>
            <a:endParaRPr lang="en-US"/>
          </a:p>
        </p:txBody>
      </p:sp>
    </p:spTree>
    <p:extLst>
      <p:ext uri="{BB962C8B-B14F-4D97-AF65-F5344CB8AC3E}">
        <p14:creationId xmlns:p14="http://schemas.microsoft.com/office/powerpoint/2010/main" val="2925696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18288"/>
            <a:ext cx="3860800"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9686229A-CF71-47CF-9328-731692C989BA}" type="datetimeFigureOut">
              <a:rPr lang="en-US" smtClean="0"/>
              <a:pPr/>
              <a:t>10/1/25</a:t>
            </a:fld>
            <a:endParaRPr lang="en-US"/>
          </a:p>
        </p:txBody>
      </p:sp>
      <p:sp>
        <p:nvSpPr>
          <p:cNvPr id="5" name="Footer Placeholder 4"/>
          <p:cNvSpPr>
            <a:spLocks noGrp="1"/>
          </p:cNvSpPr>
          <p:nvPr>
            <p:ph type="ftr" sz="quarter" idx="11"/>
          </p:nvPr>
        </p:nvSpPr>
        <p:spPr>
          <a:xfrm>
            <a:off x="4572000" y="18288"/>
            <a:ext cx="5486400" cy="329184"/>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p:cNvSpPr>
            <a:spLocks noGrp="1"/>
          </p:cNvSpPr>
          <p:nvPr>
            <p:ph type="sldNum" sz="quarter" idx="12"/>
          </p:nvPr>
        </p:nvSpPr>
        <p:spPr>
          <a:xfrm>
            <a:off x="11585359" y="6591893"/>
            <a:ext cx="708241"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0B17F9E6-A347-4C39-A90B-F036425BC0E6}" type="slidenum">
              <a:rPr lang="en-US" smtClean="0"/>
              <a:pPr/>
              <a:t>‹#›</a:t>
            </a:fld>
            <a:endParaRPr lang="en-US"/>
          </a:p>
        </p:txBody>
      </p:sp>
    </p:spTree>
    <p:extLst>
      <p:ext uri="{BB962C8B-B14F-4D97-AF65-F5344CB8AC3E}">
        <p14:creationId xmlns:p14="http://schemas.microsoft.com/office/powerpoint/2010/main" val="55046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a:xfrm>
            <a:off x="609600" y="18288"/>
            <a:ext cx="3860800"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9686229A-CF71-47CF-9328-731692C989BA}" type="datetimeFigureOut">
              <a:rPr lang="en-US" smtClean="0"/>
              <a:pPr/>
              <a:t>10/1/25</a:t>
            </a:fld>
            <a:endParaRPr lang="en-US"/>
          </a:p>
        </p:txBody>
      </p:sp>
      <p:sp>
        <p:nvSpPr>
          <p:cNvPr id="4" name="Footer Placeholder 3"/>
          <p:cNvSpPr>
            <a:spLocks noGrp="1"/>
          </p:cNvSpPr>
          <p:nvPr>
            <p:ph type="ftr" sz="quarter" idx="11"/>
          </p:nvPr>
        </p:nvSpPr>
        <p:spPr>
          <a:xfrm>
            <a:off x="4572000" y="18288"/>
            <a:ext cx="5486400" cy="329184"/>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5" name="Slide Number Placeholder 4"/>
          <p:cNvSpPr>
            <a:spLocks noGrp="1"/>
          </p:cNvSpPr>
          <p:nvPr>
            <p:ph type="sldNum" sz="quarter" idx="12"/>
          </p:nvPr>
        </p:nvSpPr>
        <p:spPr>
          <a:xfrm>
            <a:off x="11585359" y="6591893"/>
            <a:ext cx="708241"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0B17F9E6-A347-4C39-A90B-F036425BC0E6}" type="slidenum">
              <a:rPr lang="en-US" smtClean="0"/>
              <a:pPr/>
              <a:t>‹#›</a:t>
            </a:fld>
            <a:endParaRPr lang="en-US"/>
          </a:p>
        </p:txBody>
      </p:sp>
    </p:spTree>
    <p:extLst>
      <p:ext uri="{BB962C8B-B14F-4D97-AF65-F5344CB8AC3E}">
        <p14:creationId xmlns:p14="http://schemas.microsoft.com/office/powerpoint/2010/main" val="144984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18288"/>
            <a:ext cx="3860800"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9686229A-CF71-47CF-9328-731692C989BA}" type="datetimeFigureOut">
              <a:rPr lang="en-US" smtClean="0"/>
              <a:pPr/>
              <a:t>10/1/25</a:t>
            </a:fld>
            <a:endParaRPr lang="en-US" dirty="0"/>
          </a:p>
        </p:txBody>
      </p:sp>
      <p:sp>
        <p:nvSpPr>
          <p:cNvPr id="5" name="Footer Placeholder 4"/>
          <p:cNvSpPr>
            <a:spLocks noGrp="1"/>
          </p:cNvSpPr>
          <p:nvPr>
            <p:ph type="ftr" sz="quarter" idx="11"/>
          </p:nvPr>
        </p:nvSpPr>
        <p:spPr>
          <a:xfrm>
            <a:off x="4572000" y="18288"/>
            <a:ext cx="5486400" cy="329184"/>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p:cNvSpPr>
            <a:spLocks noGrp="1"/>
          </p:cNvSpPr>
          <p:nvPr>
            <p:ph type="sldNum" sz="quarter" idx="12"/>
          </p:nvPr>
        </p:nvSpPr>
        <p:spPr>
          <a:xfrm>
            <a:off x="11585359" y="6591893"/>
            <a:ext cx="708241"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0B17F9E6-A347-4C39-A90B-F036425BC0E6}"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36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AE3B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solidFill>
                  <a:srgbClr val="E2D1CD"/>
                </a:solidFill>
              </a:defRPr>
            </a:lvl1pPr>
          </a:lstStyle>
          <a:p>
            <a:r>
              <a:rPr lang="en-US" dirty="0"/>
              <a:t>Click to edit Master title style</a:t>
            </a:r>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18288"/>
            <a:ext cx="3860800" cy="329184"/>
          </a:xfrm>
          <a:prstGeom prst="rect">
            <a:avLst/>
          </a:prstGeom>
        </p:spPr>
        <p:txBody>
          <a:bodyPr/>
          <a:lstStyle/>
          <a:p>
            <a:fld id="{9686229A-CF71-47CF-9328-731692C989BA}" type="datetimeFigureOut">
              <a:rPr lang="en-US" smtClean="0"/>
              <a:t>10/1/25</a:t>
            </a:fld>
            <a:endParaRPr lang="en-US"/>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585359" y="6591893"/>
            <a:ext cx="708241" cy="329184"/>
          </a:xfrm>
          <a:prstGeom prst="rect">
            <a:avLst/>
          </a:prstGeom>
        </p:spPr>
        <p:txBody>
          <a:bodyPr/>
          <a:lstStyle/>
          <a:p>
            <a:fld id="{0B17F9E6-A347-4C39-A90B-F036425BC0E6}"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42958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18288"/>
            <a:ext cx="3860800"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9686229A-CF71-47CF-9328-731692C989BA}" type="datetimeFigureOut">
              <a:rPr lang="en-US" smtClean="0"/>
              <a:pPr/>
              <a:t>10/1/25</a:t>
            </a:fld>
            <a:endParaRPr lang="en-US"/>
          </a:p>
        </p:txBody>
      </p:sp>
      <p:sp>
        <p:nvSpPr>
          <p:cNvPr id="6" name="Footer Placeholder 5"/>
          <p:cNvSpPr>
            <a:spLocks noGrp="1"/>
          </p:cNvSpPr>
          <p:nvPr>
            <p:ph type="ftr" sz="quarter" idx="11"/>
          </p:nvPr>
        </p:nvSpPr>
        <p:spPr>
          <a:xfrm>
            <a:off x="4572000" y="18288"/>
            <a:ext cx="5486400" cy="329184"/>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7" name="Slide Number Placeholder 6"/>
          <p:cNvSpPr>
            <a:spLocks noGrp="1"/>
          </p:cNvSpPr>
          <p:nvPr>
            <p:ph type="sldNum" sz="quarter" idx="12"/>
          </p:nvPr>
        </p:nvSpPr>
        <p:spPr>
          <a:xfrm>
            <a:off x="11585359" y="6591893"/>
            <a:ext cx="708241"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0B17F9E6-A347-4C39-A90B-F036425BC0E6}" type="slidenum">
              <a:rPr lang="en-US" smtClean="0"/>
              <a:pPr/>
              <a:t>‹#›</a:t>
            </a:fld>
            <a:endParaRPr lang="en-US"/>
          </a:p>
        </p:txBody>
      </p:sp>
    </p:spTree>
    <p:extLst>
      <p:ext uri="{BB962C8B-B14F-4D97-AF65-F5344CB8AC3E}">
        <p14:creationId xmlns:p14="http://schemas.microsoft.com/office/powerpoint/2010/main" val="336433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AE3B3A"/>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09600" y="18288"/>
            <a:ext cx="3860800"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9686229A-CF71-47CF-9328-731692C989BA}" type="datetimeFigureOut">
              <a:rPr lang="en-US" smtClean="0"/>
              <a:pPr/>
              <a:t>10/1/25</a:t>
            </a:fld>
            <a:endParaRPr lang="en-US"/>
          </a:p>
        </p:txBody>
      </p:sp>
      <p:sp>
        <p:nvSpPr>
          <p:cNvPr id="8" name="Footer Placeholder 7"/>
          <p:cNvSpPr>
            <a:spLocks noGrp="1"/>
          </p:cNvSpPr>
          <p:nvPr>
            <p:ph type="ftr" sz="quarter" idx="11"/>
          </p:nvPr>
        </p:nvSpPr>
        <p:spPr>
          <a:xfrm>
            <a:off x="4572000" y="18288"/>
            <a:ext cx="5486400" cy="329184"/>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9" name="Slide Number Placeholder 8"/>
          <p:cNvSpPr>
            <a:spLocks noGrp="1"/>
          </p:cNvSpPr>
          <p:nvPr>
            <p:ph type="sldNum" sz="quarter" idx="12"/>
          </p:nvPr>
        </p:nvSpPr>
        <p:spPr>
          <a:xfrm>
            <a:off x="11585359" y="6591893"/>
            <a:ext cx="708241"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0B17F9E6-A347-4C39-A90B-F036425BC0E6}" type="slidenum">
              <a:rPr lang="en-US" smtClean="0"/>
              <a:pPr/>
              <a:t>‹#›</a:t>
            </a:fld>
            <a:endParaRPr lang="en-US"/>
          </a:p>
        </p:txBody>
      </p:sp>
    </p:spTree>
    <p:extLst>
      <p:ext uri="{BB962C8B-B14F-4D97-AF65-F5344CB8AC3E}">
        <p14:creationId xmlns:p14="http://schemas.microsoft.com/office/powerpoint/2010/main" val="380339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a:xfrm>
            <a:off x="609600" y="18288"/>
            <a:ext cx="3860800"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9686229A-CF71-47CF-9328-731692C989BA}" type="datetimeFigureOut">
              <a:rPr lang="en-US" smtClean="0"/>
              <a:pPr/>
              <a:t>10/1/25</a:t>
            </a:fld>
            <a:endParaRPr lang="en-US"/>
          </a:p>
        </p:txBody>
      </p:sp>
      <p:sp>
        <p:nvSpPr>
          <p:cNvPr id="4" name="Footer Placeholder 3"/>
          <p:cNvSpPr>
            <a:spLocks noGrp="1"/>
          </p:cNvSpPr>
          <p:nvPr>
            <p:ph type="ftr" sz="quarter" idx="11"/>
          </p:nvPr>
        </p:nvSpPr>
        <p:spPr>
          <a:xfrm>
            <a:off x="4572000" y="18288"/>
            <a:ext cx="5486400" cy="329184"/>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5" name="Slide Number Placeholder 4"/>
          <p:cNvSpPr>
            <a:spLocks noGrp="1"/>
          </p:cNvSpPr>
          <p:nvPr>
            <p:ph type="sldNum" sz="quarter" idx="12"/>
          </p:nvPr>
        </p:nvSpPr>
        <p:spPr>
          <a:xfrm>
            <a:off x="11585359" y="6591893"/>
            <a:ext cx="708241"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0B17F9E6-A347-4C39-A90B-F036425BC0E6}" type="slidenum">
              <a:rPr lang="en-US" smtClean="0"/>
              <a:pPr/>
              <a:t>‹#›</a:t>
            </a:fld>
            <a:endParaRPr lang="en-US"/>
          </a:p>
        </p:txBody>
      </p:sp>
    </p:spTree>
    <p:extLst>
      <p:ext uri="{BB962C8B-B14F-4D97-AF65-F5344CB8AC3E}">
        <p14:creationId xmlns:p14="http://schemas.microsoft.com/office/powerpoint/2010/main" val="211335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18288"/>
            <a:ext cx="3860800"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9686229A-CF71-47CF-9328-731692C989BA}" type="datetimeFigureOut">
              <a:rPr lang="en-US" smtClean="0"/>
              <a:pPr/>
              <a:t>10/1/25</a:t>
            </a:fld>
            <a:endParaRPr lang="en-US"/>
          </a:p>
        </p:txBody>
      </p:sp>
      <p:sp>
        <p:nvSpPr>
          <p:cNvPr id="3" name="Footer Placeholder 2"/>
          <p:cNvSpPr>
            <a:spLocks noGrp="1"/>
          </p:cNvSpPr>
          <p:nvPr>
            <p:ph type="ftr" sz="quarter" idx="11"/>
          </p:nvPr>
        </p:nvSpPr>
        <p:spPr>
          <a:xfrm>
            <a:off x="4572000" y="18288"/>
            <a:ext cx="5486400" cy="329184"/>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4" name="Slide Number Placeholder 3"/>
          <p:cNvSpPr>
            <a:spLocks noGrp="1"/>
          </p:cNvSpPr>
          <p:nvPr>
            <p:ph type="sldNum" sz="quarter" idx="12"/>
          </p:nvPr>
        </p:nvSpPr>
        <p:spPr>
          <a:xfrm>
            <a:off x="11585359" y="6591893"/>
            <a:ext cx="708241"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0B17F9E6-A347-4C39-A90B-F036425BC0E6}" type="slidenum">
              <a:rPr lang="en-US" smtClean="0"/>
              <a:pPr/>
              <a:t>‹#›</a:t>
            </a:fld>
            <a:endParaRPr lang="en-US"/>
          </a:p>
        </p:txBody>
      </p:sp>
    </p:spTree>
    <p:extLst>
      <p:ext uri="{BB962C8B-B14F-4D97-AF65-F5344CB8AC3E}">
        <p14:creationId xmlns:p14="http://schemas.microsoft.com/office/powerpoint/2010/main" val="1815660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18288"/>
            <a:ext cx="3860800" cy="329184"/>
          </a:xfrm>
          <a:prstGeom prst="rect">
            <a:avLst/>
          </a:prstGeom>
        </p:spPr>
        <p:txBody>
          <a:bodyPr/>
          <a:lstStyle/>
          <a:p>
            <a:fld id="{9686229A-CF71-47CF-9328-731692C989BA}" type="datetimeFigureOut">
              <a:rPr lang="en-US" smtClean="0"/>
              <a:t>10/1/25</a:t>
            </a:fld>
            <a:endParaRPr lang="en-US"/>
          </a:p>
        </p:txBody>
      </p:sp>
      <p:sp>
        <p:nvSpPr>
          <p:cNvPr id="6" name="Footer Placeholder 5"/>
          <p:cNvSpPr>
            <a:spLocks noGrp="1"/>
          </p:cNvSpPr>
          <p:nvPr>
            <p:ph type="ftr" sz="quarter" idx="11"/>
          </p:nvPr>
        </p:nvSpPr>
        <p:spPr>
          <a:xfrm>
            <a:off x="4572000" y="18288"/>
            <a:ext cx="54864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11585359" y="6591893"/>
            <a:ext cx="708241" cy="329184"/>
          </a:xfrm>
          <a:prstGeom prst="rect">
            <a:avLst/>
          </a:prstGeom>
        </p:spPr>
        <p:txBody>
          <a:bodyPr/>
          <a:lstStyle/>
          <a:p>
            <a:fld id="{0B17F9E6-A347-4C39-A90B-F036425BC0E6}"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rgbClr val="AE3B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54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36023" cy="447064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18288"/>
            <a:ext cx="3860800"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9686229A-CF71-47CF-9328-731692C989BA}" type="datetimeFigureOut">
              <a:rPr lang="en-US" smtClean="0"/>
              <a:pPr/>
              <a:t>10/1/25</a:t>
            </a:fld>
            <a:endParaRPr lang="en-US"/>
          </a:p>
        </p:txBody>
      </p:sp>
      <p:sp>
        <p:nvSpPr>
          <p:cNvPr id="6" name="Footer Placeholder 5"/>
          <p:cNvSpPr>
            <a:spLocks noGrp="1"/>
          </p:cNvSpPr>
          <p:nvPr>
            <p:ph type="ftr" sz="quarter" idx="11"/>
          </p:nvPr>
        </p:nvSpPr>
        <p:spPr>
          <a:xfrm>
            <a:off x="4572000" y="18288"/>
            <a:ext cx="5486400" cy="329184"/>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7" name="Slide Number Placeholder 6"/>
          <p:cNvSpPr>
            <a:spLocks noGrp="1"/>
          </p:cNvSpPr>
          <p:nvPr>
            <p:ph type="sldNum" sz="quarter" idx="12"/>
          </p:nvPr>
        </p:nvSpPr>
        <p:spPr>
          <a:xfrm>
            <a:off x="11585359" y="6591893"/>
            <a:ext cx="708241"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0B17F9E6-A347-4C39-A90B-F036425BC0E6}" type="slidenum">
              <a:rPr lang="en-US" smtClean="0"/>
              <a:pPr/>
              <a:t>‹#›</a:t>
            </a:fld>
            <a:endParaRPr lang="en-US"/>
          </a:p>
        </p:txBody>
      </p:sp>
    </p:spTree>
    <p:extLst>
      <p:ext uri="{BB962C8B-B14F-4D97-AF65-F5344CB8AC3E}">
        <p14:creationId xmlns:p14="http://schemas.microsoft.com/office/powerpoint/2010/main" val="155553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2C11C771-29D3-65B7-F3E8-B331F1FF38FC}"/>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932625" y="5447620"/>
            <a:ext cx="837909" cy="1029380"/>
          </a:xfrm>
          <a:prstGeom prst="rect">
            <a:avLst/>
          </a:prstGeom>
          <a:noFill/>
          <a:ln>
            <a:noFill/>
          </a:ln>
        </p:spPr>
      </p:pic>
      <p:sp>
        <p:nvSpPr>
          <p:cNvPr id="12" name="Rectangle 11">
            <a:extLst>
              <a:ext uri="{FF2B5EF4-FFF2-40B4-BE49-F238E27FC236}">
                <a16:creationId xmlns:a16="http://schemas.microsoft.com/office/drawing/2014/main" id="{CA0C17CC-210E-8EAC-ADE1-F858C54A4F3C}"/>
              </a:ext>
            </a:extLst>
          </p:cNvPr>
          <p:cNvSpPr/>
          <p:nvPr userDrawn="1"/>
        </p:nvSpPr>
        <p:spPr>
          <a:xfrm>
            <a:off x="-15506" y="6658252"/>
            <a:ext cx="12216384" cy="217503"/>
          </a:xfrm>
          <a:prstGeom prst="rect">
            <a:avLst/>
          </a:prstGeom>
          <a:solidFill>
            <a:srgbClr val="AE3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784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spc="-100" baseline="0">
          <a:solidFill>
            <a:srgbClr val="AE3B3A"/>
          </a:solidFill>
          <a:latin typeface="+mj-lt"/>
          <a:ea typeface="+mj-ea"/>
          <a:cs typeface="+mj-cs"/>
        </a:defRPr>
      </a:lvl1pPr>
    </p:titleStyle>
    <p:bodyStyle>
      <a:lvl1pPr marL="182880" indent="-182880" algn="l" defTabSz="914400" rtl="0" eaLnBrk="1" latinLnBrk="0" hangingPunct="1">
        <a:spcBef>
          <a:spcPct val="20000"/>
        </a:spcBef>
        <a:buClr>
          <a:srgbClr val="AE3B3A"/>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rgbClr val="AE3B3A"/>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rgbClr val="AE3B3A"/>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rgbClr val="AE3B3A"/>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rgbClr val="AE3B3A"/>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715" y="332509"/>
            <a:ext cx="10880570" cy="3766364"/>
          </a:xfrm>
        </p:spPr>
        <p:txBody>
          <a:bodyPr>
            <a:normAutofit fontScale="90000"/>
          </a:bodyPr>
          <a:lstStyle/>
          <a:p>
            <a:pPr algn="ctr"/>
            <a:br>
              <a:rPr lang="en-US" sz="5400" b="1" dirty="0"/>
            </a:br>
            <a:br>
              <a:rPr lang="en-US" sz="5400" b="1" dirty="0"/>
            </a:br>
            <a:br>
              <a:rPr lang="en-US" sz="4900" b="1" dirty="0"/>
            </a:br>
            <a:br>
              <a:rPr lang="en-US" sz="4900" b="1" dirty="0"/>
            </a:br>
            <a:br>
              <a:rPr lang="en-US" sz="4900" b="1" dirty="0"/>
            </a:br>
            <a:r>
              <a:rPr lang="en-US" sz="12800" b="1" dirty="0">
                <a:latin typeface="Source Sans Pro SemiBold" panose="020F0502020204030204" pitchFamily="34" charset="0"/>
              </a:rPr>
              <a:t>CHESS</a:t>
            </a:r>
            <a:r>
              <a:rPr lang="en-US" sz="9800" b="1" dirty="0"/>
              <a:t> </a:t>
            </a:r>
            <a:br>
              <a:rPr lang="en-US" sz="4900" b="1" dirty="0"/>
            </a:br>
            <a:r>
              <a:rPr lang="en-US" u="sng" dirty="0">
                <a:latin typeface="Source Sans Pro SemiBold" panose="020B0603030403020204" pitchFamily="34" charset="0"/>
                <a:ea typeface="Source Sans Pro SemiBold" panose="020B0603030403020204" pitchFamily="34" charset="0"/>
              </a:rPr>
              <a:t>C</a:t>
            </a:r>
            <a:r>
              <a:rPr lang="en-US" dirty="0">
                <a:latin typeface="Source Sans Pro SemiBold" panose="020B0603030403020204" pitchFamily="34" charset="0"/>
                <a:ea typeface="Source Sans Pro SemiBold" panose="020B0603030403020204" pitchFamily="34" charset="0"/>
              </a:rPr>
              <a:t>hronic Subdural </a:t>
            </a:r>
            <a:r>
              <a:rPr lang="en-US" u="sng" dirty="0">
                <a:latin typeface="Source Sans Pro SemiBold" panose="020B0603030403020204" pitchFamily="34" charset="0"/>
                <a:ea typeface="Source Sans Pro SemiBold" panose="020B0603030403020204" pitchFamily="34" charset="0"/>
              </a:rPr>
              <a:t>H</a:t>
            </a:r>
            <a:r>
              <a:rPr lang="en-US" dirty="0">
                <a:latin typeface="Source Sans Pro SemiBold" panose="020B0603030403020204" pitchFamily="34" charset="0"/>
                <a:ea typeface="Source Sans Pro SemiBold" panose="020B0603030403020204" pitchFamily="34" charset="0"/>
              </a:rPr>
              <a:t>ematoma Treatment with </a:t>
            </a:r>
            <a:r>
              <a:rPr lang="en-US" u="sng" dirty="0">
                <a:latin typeface="Source Sans Pro SemiBold" panose="020B0603030403020204" pitchFamily="34" charset="0"/>
                <a:ea typeface="Source Sans Pro SemiBold" panose="020B0603030403020204" pitchFamily="34" charset="0"/>
              </a:rPr>
              <a:t>E</a:t>
            </a:r>
            <a:r>
              <a:rPr lang="en-US" dirty="0">
                <a:latin typeface="Source Sans Pro SemiBold" panose="020B0603030403020204" pitchFamily="34" charset="0"/>
                <a:ea typeface="Source Sans Pro SemiBold" panose="020B0603030403020204" pitchFamily="34" charset="0"/>
              </a:rPr>
              <a:t>mbolization Versus </a:t>
            </a:r>
            <a:r>
              <a:rPr lang="en-US" u="sng" dirty="0">
                <a:latin typeface="Source Sans Pro SemiBold" panose="020B0603030403020204" pitchFamily="34" charset="0"/>
                <a:ea typeface="Source Sans Pro SemiBold" panose="020B0603030403020204" pitchFamily="34" charset="0"/>
              </a:rPr>
              <a:t>S</a:t>
            </a:r>
            <a:r>
              <a:rPr lang="en-US" dirty="0">
                <a:latin typeface="Source Sans Pro SemiBold" panose="020B0603030403020204" pitchFamily="34" charset="0"/>
                <a:ea typeface="Source Sans Pro SemiBold" panose="020B0603030403020204" pitchFamily="34" charset="0"/>
              </a:rPr>
              <a:t>urgery </a:t>
            </a:r>
            <a:r>
              <a:rPr lang="en-US" u="sng" dirty="0">
                <a:latin typeface="Source Sans Pro SemiBold" panose="020B0603030403020204" pitchFamily="34" charset="0"/>
                <a:ea typeface="Source Sans Pro SemiBold" panose="020B0603030403020204" pitchFamily="34" charset="0"/>
              </a:rPr>
              <a:t>S</a:t>
            </a:r>
            <a:r>
              <a:rPr lang="en-US" dirty="0">
                <a:latin typeface="Source Sans Pro SemiBold" panose="020B0603030403020204" pitchFamily="34" charset="0"/>
                <a:ea typeface="Source Sans Pro SemiBold" panose="020B0603030403020204" pitchFamily="34" charset="0"/>
              </a:rPr>
              <a:t>tudy</a:t>
            </a:r>
            <a:br>
              <a:rPr lang="en-US" dirty="0">
                <a:latin typeface="Source Sans Pro SemiBold" panose="020B0603030403020204" pitchFamily="34" charset="0"/>
                <a:ea typeface="Source Sans Pro SemiBold" panose="020B0603030403020204" pitchFamily="34" charset="0"/>
              </a:rPr>
            </a:br>
            <a:br>
              <a:rPr lang="en-US" dirty="0">
                <a:latin typeface="Source Sans Pro SemiBold" panose="020B0603030403020204" pitchFamily="34" charset="0"/>
                <a:ea typeface="Source Sans Pro SemiBold" panose="020B0603030403020204" pitchFamily="34" charset="0"/>
              </a:rPr>
            </a:br>
            <a:r>
              <a:rPr lang="en-US" dirty="0">
                <a:solidFill>
                  <a:schemeClr val="tx1"/>
                </a:solidFill>
                <a:latin typeface="Source Sans Pro SemiBold" panose="020B0603030403020204" pitchFamily="34" charset="0"/>
                <a:ea typeface="Source Sans Pro SemiBold" panose="020B0603030403020204" pitchFamily="34" charset="0"/>
              </a:rPr>
              <a:t>NINDS 4UH3NS128397-02</a:t>
            </a:r>
            <a:br>
              <a:rPr lang="en-US" sz="2200" dirty="0">
                <a:solidFill>
                  <a:schemeClr val="tx1"/>
                </a:solidFill>
                <a:latin typeface="Source Sans Pro SemiBold" panose="020B0603030403020204" pitchFamily="34" charset="0"/>
                <a:ea typeface="Source Sans Pro SemiBold" panose="020B0603030403020204" pitchFamily="34" charset="0"/>
              </a:rPr>
            </a:br>
            <a:br>
              <a:rPr lang="en-US" sz="2200" dirty="0"/>
            </a:br>
            <a:r>
              <a:rPr lang="en-US" sz="3600" dirty="0">
                <a:solidFill>
                  <a:schemeClr val="tx1"/>
                </a:solidFill>
                <a:latin typeface="Source Sans Pro SemiBold" panose="020B0603030403020204" pitchFamily="34" charset="0"/>
                <a:ea typeface="Source Sans Pro SemiBold" panose="020B0603030403020204" pitchFamily="34" charset="0"/>
              </a:rPr>
              <a:t>Protocol v17 Training</a:t>
            </a:r>
            <a:br>
              <a:rPr lang="en-US" sz="5400" b="1" dirty="0"/>
            </a:br>
            <a:endParaRPr lang="en-US" sz="5400" b="1"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83F68572-5382-76A3-C4D5-D27A63C955BE}"/>
              </a:ext>
            </a:extLst>
          </p:cNvPr>
          <p:cNvSpPr txBox="1">
            <a:spLocks/>
          </p:cNvSpPr>
          <p:nvPr/>
        </p:nvSpPr>
        <p:spPr>
          <a:xfrm>
            <a:off x="655715" y="3530668"/>
            <a:ext cx="10880570" cy="169401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rgbClr val="AE3B3A"/>
                </a:solidFill>
                <a:latin typeface="Calibri" panose="020F0502020204030204" pitchFamily="34" charset="0"/>
                <a:ea typeface="+mj-ea"/>
                <a:cs typeface="Calibri" panose="020F0502020204030204" pitchFamily="34" charset="0"/>
              </a:defRPr>
            </a:lvl1pPr>
          </a:lstStyle>
          <a:p>
            <a:pPr algn="ctr"/>
            <a:endParaRPr lang="en-US" sz="3200" dirty="0">
              <a:solidFill>
                <a:schemeClr val="tx1"/>
              </a:solidFill>
            </a:endParaRPr>
          </a:p>
        </p:txBody>
      </p:sp>
    </p:spTree>
    <p:extLst>
      <p:ext uri="{BB962C8B-B14F-4D97-AF65-F5344CB8AC3E}">
        <p14:creationId xmlns:p14="http://schemas.microsoft.com/office/powerpoint/2010/main" val="903230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98D52-A602-F799-A558-9CF52856C666}"/>
              </a:ext>
            </a:extLst>
          </p:cNvPr>
          <p:cNvSpPr>
            <a:spLocks noGrp="1"/>
          </p:cNvSpPr>
          <p:nvPr>
            <p:ph type="title"/>
          </p:nvPr>
        </p:nvSpPr>
        <p:spPr>
          <a:xfrm>
            <a:off x="475130" y="256061"/>
            <a:ext cx="10515599" cy="740597"/>
          </a:xfrm>
        </p:spPr>
        <p:txBody>
          <a:bodyPr>
            <a:normAutofit/>
          </a:bodyPr>
          <a:lstStyle/>
          <a:p>
            <a:pPr algn="ctr"/>
            <a:r>
              <a:rPr lang="en-US" sz="3600" dirty="0"/>
              <a:t>Timeline for Assessments</a:t>
            </a:r>
          </a:p>
        </p:txBody>
      </p:sp>
      <p:graphicFrame>
        <p:nvGraphicFramePr>
          <p:cNvPr id="4" name="Table 3">
            <a:extLst>
              <a:ext uri="{FF2B5EF4-FFF2-40B4-BE49-F238E27FC236}">
                <a16:creationId xmlns:a16="http://schemas.microsoft.com/office/drawing/2014/main" id="{3FCBE5EB-68FD-76F3-5D57-4CB61D604294}"/>
              </a:ext>
            </a:extLst>
          </p:cNvPr>
          <p:cNvGraphicFramePr>
            <a:graphicFrameLocks noGrp="1"/>
          </p:cNvGraphicFramePr>
          <p:nvPr/>
        </p:nvGraphicFramePr>
        <p:xfrm>
          <a:off x="313226" y="996658"/>
          <a:ext cx="11572931" cy="4851146"/>
        </p:xfrm>
        <a:graphic>
          <a:graphicData uri="http://schemas.openxmlformats.org/drawingml/2006/table">
            <a:tbl>
              <a:tblPr firstRow="1" bandRow="1">
                <a:tableStyleId>{9DCAF9ED-07DC-4A11-8D7F-57B35C25682E}</a:tableStyleId>
              </a:tblPr>
              <a:tblGrid>
                <a:gridCol w="1560269">
                  <a:extLst>
                    <a:ext uri="{9D8B030D-6E8A-4147-A177-3AD203B41FA5}">
                      <a16:colId xmlns:a16="http://schemas.microsoft.com/office/drawing/2014/main" val="448082653"/>
                    </a:ext>
                  </a:extLst>
                </a:gridCol>
                <a:gridCol w="909023">
                  <a:extLst>
                    <a:ext uri="{9D8B030D-6E8A-4147-A177-3AD203B41FA5}">
                      <a16:colId xmlns:a16="http://schemas.microsoft.com/office/drawing/2014/main" val="1108711150"/>
                    </a:ext>
                  </a:extLst>
                </a:gridCol>
                <a:gridCol w="1527815">
                  <a:extLst>
                    <a:ext uri="{9D8B030D-6E8A-4147-A177-3AD203B41FA5}">
                      <a16:colId xmlns:a16="http://schemas.microsoft.com/office/drawing/2014/main" val="1421430994"/>
                    </a:ext>
                  </a:extLst>
                </a:gridCol>
                <a:gridCol w="1241976">
                  <a:extLst>
                    <a:ext uri="{9D8B030D-6E8A-4147-A177-3AD203B41FA5}">
                      <a16:colId xmlns:a16="http://schemas.microsoft.com/office/drawing/2014/main" val="2674292951"/>
                    </a:ext>
                  </a:extLst>
                </a:gridCol>
                <a:gridCol w="1369585">
                  <a:extLst>
                    <a:ext uri="{9D8B030D-6E8A-4147-A177-3AD203B41FA5}">
                      <a16:colId xmlns:a16="http://schemas.microsoft.com/office/drawing/2014/main" val="2921254691"/>
                    </a:ext>
                  </a:extLst>
                </a:gridCol>
                <a:gridCol w="1234209">
                  <a:extLst>
                    <a:ext uri="{9D8B030D-6E8A-4147-A177-3AD203B41FA5}">
                      <a16:colId xmlns:a16="http://schemas.microsoft.com/office/drawing/2014/main" val="3533841887"/>
                    </a:ext>
                  </a:extLst>
                </a:gridCol>
                <a:gridCol w="1234210">
                  <a:extLst>
                    <a:ext uri="{9D8B030D-6E8A-4147-A177-3AD203B41FA5}">
                      <a16:colId xmlns:a16="http://schemas.microsoft.com/office/drawing/2014/main" val="471262313"/>
                    </a:ext>
                  </a:extLst>
                </a:gridCol>
                <a:gridCol w="1215925">
                  <a:extLst>
                    <a:ext uri="{9D8B030D-6E8A-4147-A177-3AD203B41FA5}">
                      <a16:colId xmlns:a16="http://schemas.microsoft.com/office/drawing/2014/main" val="3344333405"/>
                    </a:ext>
                  </a:extLst>
                </a:gridCol>
                <a:gridCol w="1279919">
                  <a:extLst>
                    <a:ext uri="{9D8B030D-6E8A-4147-A177-3AD203B41FA5}">
                      <a16:colId xmlns:a16="http://schemas.microsoft.com/office/drawing/2014/main" val="2315562311"/>
                    </a:ext>
                  </a:extLst>
                </a:gridCol>
              </a:tblGrid>
              <a:tr h="0">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Study event</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8194" marR="18194"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Baseline</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8194" marR="18194"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Randomization</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8194" marR="18194" marT="0" marB="0" anchor="ctr"/>
                </a:tc>
                <a:tc>
                  <a:txBody>
                    <a:bodyPr/>
                    <a:lstStyle/>
                    <a:p>
                      <a:pPr marL="0" marR="0" algn="ctr">
                        <a:lnSpc>
                          <a:spcPct val="100000"/>
                        </a:lnSpc>
                        <a:spcBef>
                          <a:spcPts val="0"/>
                        </a:spcBef>
                        <a:spcAft>
                          <a:spcPts val="0"/>
                        </a:spcAft>
                      </a:pPr>
                      <a:r>
                        <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24 Hours After Study Treatment </a:t>
                      </a:r>
                    </a:p>
                    <a:p>
                      <a:pPr marL="0" marR="0" algn="ctr">
                        <a:lnSpc>
                          <a:spcPct val="100000"/>
                        </a:lnSpc>
                        <a:spcBef>
                          <a:spcPts val="0"/>
                        </a:spcBef>
                        <a:spcAft>
                          <a:spcPts val="0"/>
                        </a:spcAft>
                      </a:pPr>
                      <a:r>
                        <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1400" b="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1400" b="0" u="non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24 Hours)</a:t>
                      </a:r>
                      <a:endParaRPr lang="en-US" sz="1400" b="0" u="sng"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8194" marR="18194" marT="0" marB="0" anchor="ctr"/>
                </a:tc>
                <a:tc>
                  <a:txBody>
                    <a:bodyPr/>
                    <a:lstStyle/>
                    <a:p>
                      <a:pPr marL="0" marR="0" indent="1778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7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After </a:t>
                      </a: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Randomized or </a:t>
                      </a: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Discharge</a:t>
                      </a:r>
                      <a:r>
                        <a:rPr lang="en-GB" sz="1400" b="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8194" marR="18194"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30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After Randomized</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(±7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8194" marR="18194"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90 DAYS after Randomized</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(±14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0178" marR="70178"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180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After Randomized</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(+30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0178" marR="70178"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Rescue Surgery</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Assessment</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0178" marR="70178" marT="0" marB="0" anchor="ctr"/>
                </a:tc>
                <a:extLst>
                  <a:ext uri="{0D108BD9-81ED-4DB2-BD59-A6C34878D82A}">
                    <a16:rowId xmlns:a16="http://schemas.microsoft.com/office/drawing/2014/main" val="916907195"/>
                  </a:ext>
                </a:extLst>
              </a:tr>
              <a:tr h="0">
                <a:tc gridSpan="9">
                  <a:txBody>
                    <a:bodyPr/>
                    <a:lstStyle/>
                    <a:p>
                      <a:pPr marL="0" marR="0" algn="ctr">
                        <a:lnSpc>
                          <a:spcPct val="107000"/>
                        </a:lnSpc>
                        <a:spcBef>
                          <a:spcPts val="0"/>
                        </a:spcBef>
                        <a:spcAft>
                          <a:spcPts val="0"/>
                        </a:spcAft>
                      </a:pPr>
                      <a:r>
                        <a:rPr lang="en-US" sz="1400" b="1" i="0" dirty="0">
                          <a:effectLst/>
                          <a:latin typeface="Calibri" panose="020F0502020204030204" pitchFamily="34" charset="0"/>
                          <a:ea typeface="Calibri" panose="020F0502020204030204" pitchFamily="34" charset="0"/>
                          <a:cs typeface="Calibri" panose="020F0502020204030204" pitchFamily="34" charset="0"/>
                        </a:rPr>
                        <a:t>Clinical Assessments</a:t>
                      </a:r>
                    </a:p>
                  </a:txBody>
                  <a:tcPr marL="17780" marR="17780" marT="0" marB="0" anchor="ctr">
                    <a:solidFill>
                      <a:schemeClr val="accent1">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00539247"/>
                  </a:ext>
                </a:extLst>
              </a:tr>
              <a:tr h="0">
                <a:tc>
                  <a:txBody>
                    <a:bodyPr/>
                    <a:lstStyle/>
                    <a:p>
                      <a:pPr marL="0" marR="0">
                        <a:lnSpc>
                          <a:spcPct val="107000"/>
                        </a:lnSpc>
                        <a:spcBef>
                          <a:spcPts val="0"/>
                        </a:spcBef>
                        <a:spcAft>
                          <a:spcPts val="0"/>
                        </a:spcAft>
                      </a:pPr>
                      <a:r>
                        <a:rPr lang="en-US" sz="1400" dirty="0" err="1">
                          <a:effectLst/>
                          <a:latin typeface="Calibri" panose="020F0502020204030204" pitchFamily="34" charset="0"/>
                          <a:ea typeface="Calibri" panose="020F0502020204030204" pitchFamily="34" charset="0"/>
                          <a:cs typeface="Calibri" panose="020F0502020204030204" pitchFamily="34" charset="0"/>
                        </a:rPr>
                        <a:t>Markwalder</a:t>
                      </a:r>
                      <a:r>
                        <a:rPr lang="en-US" sz="1400" dirty="0">
                          <a:effectLst/>
                          <a:latin typeface="Calibri" panose="020F0502020204030204" pitchFamily="34" charset="0"/>
                          <a:ea typeface="Calibri" panose="020F0502020204030204" pitchFamily="34" charset="0"/>
                          <a:cs typeface="Calibri" panose="020F0502020204030204" pitchFamily="34" charset="0"/>
                        </a:rPr>
                        <a:t> Scale</a:t>
                      </a: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123602778"/>
                  </a:ext>
                </a:extLst>
              </a:tr>
              <a:tr h="0">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NIHSS</a:t>
                      </a: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1086356"/>
                  </a:ext>
                </a:extLst>
              </a:tr>
              <a:tr h="0">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MRC</a:t>
                      </a: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01032792"/>
                  </a:ext>
                </a:extLst>
              </a:tr>
              <a:tr h="0">
                <a:tc>
                  <a:txBody>
                    <a:bodyPr/>
                    <a:lstStyle/>
                    <a:p>
                      <a:pPr marL="0" marR="0" algn="l">
                        <a:lnSpc>
                          <a:spcPct val="107000"/>
                        </a:lnSpc>
                        <a:spcBef>
                          <a:spcPts val="0"/>
                        </a:spcBef>
                        <a:spcAft>
                          <a:spcPts val="0"/>
                        </a:spcAft>
                      </a:pPr>
                      <a:r>
                        <a:rPr lang="en-US" sz="1400" dirty="0" err="1">
                          <a:effectLst/>
                          <a:latin typeface="Calibri" panose="020F0502020204030204" pitchFamily="34" charset="0"/>
                          <a:ea typeface="Calibri" panose="020F0502020204030204" pitchFamily="34" charset="0"/>
                          <a:cs typeface="Calibri" panose="020F0502020204030204" pitchFamily="34" charset="0"/>
                        </a:rPr>
                        <a:t>mRS</a:t>
                      </a:r>
                      <a:r>
                        <a:rPr lang="en-US" sz="1400" dirty="0">
                          <a:effectLst/>
                          <a:latin typeface="Calibri" panose="020F0502020204030204" pitchFamily="34" charset="0"/>
                          <a:ea typeface="Calibri" panose="020F0502020204030204" pitchFamily="34" charset="0"/>
                          <a:cs typeface="Calibri" panose="020F0502020204030204" pitchFamily="34" charset="0"/>
                        </a:rPr>
                        <a:t> </a:t>
                      </a: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_</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43750025"/>
                  </a:ext>
                </a:extLst>
              </a:tr>
              <a:tr h="0">
                <a:tc>
                  <a:txBody>
                    <a:bodyPr/>
                    <a:lstStyle/>
                    <a:p>
                      <a:pPr marL="0" marR="0" algn="l">
                        <a:lnSpc>
                          <a:spcPct val="107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Pre-</a:t>
                      </a:r>
                      <a:r>
                        <a:rPr lang="en-GB" sz="1400" dirty="0" err="1">
                          <a:effectLst/>
                          <a:latin typeface="Calibri" panose="020F0502020204030204" pitchFamily="34" charset="0"/>
                          <a:ea typeface="Calibri" panose="020F0502020204030204" pitchFamily="34" charset="0"/>
                          <a:cs typeface="Calibri" panose="020F0502020204030204" pitchFamily="34" charset="0"/>
                        </a:rPr>
                        <a:t>cSDH</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mRS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2239788093"/>
                  </a:ext>
                </a:extLst>
              </a:tr>
              <a:tr h="0">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EQ-5D-5L</a:t>
                      </a: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77921432"/>
                  </a:ext>
                </a:extLst>
              </a:tr>
              <a:tr h="0">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t-MOCA</a:t>
                      </a: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4251579580"/>
                  </a:ext>
                </a:extLst>
              </a:tr>
              <a:tr h="0">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HIT-6</a:t>
                      </a: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2297978101"/>
                  </a:ext>
                </a:extLst>
              </a:tr>
              <a:tr h="0">
                <a:tc>
                  <a:txBody>
                    <a:bodyPr/>
                    <a:lstStyle/>
                    <a:p>
                      <a:pPr marL="0" marR="0" algn="l">
                        <a:lnSpc>
                          <a:spcPct val="107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TUG</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51908137"/>
                  </a:ext>
                </a:extLst>
              </a:tr>
              <a:tr h="0">
                <a:tc>
                  <a:txBody>
                    <a:bodyPr/>
                    <a:lstStyle/>
                    <a:p>
                      <a:pPr marL="0" marR="0" algn="l">
                        <a:lnSpc>
                          <a:spcPct val="107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ASR</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06904472"/>
                  </a:ext>
                </a:extLst>
              </a:tr>
              <a:tr h="0">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Assessment of Blinding</a:t>
                      </a: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15866982"/>
                  </a:ext>
                </a:extLst>
              </a:tr>
            </a:tbl>
          </a:graphicData>
        </a:graphic>
      </p:graphicFrame>
    </p:spTree>
    <p:extLst>
      <p:ext uri="{BB962C8B-B14F-4D97-AF65-F5344CB8AC3E}">
        <p14:creationId xmlns:p14="http://schemas.microsoft.com/office/powerpoint/2010/main" val="3052338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8E04-1123-50EB-DEFB-4B04A15A9FCD}"/>
              </a:ext>
            </a:extLst>
          </p:cNvPr>
          <p:cNvSpPr>
            <a:spLocks noGrp="1"/>
          </p:cNvSpPr>
          <p:nvPr>
            <p:ph type="title"/>
          </p:nvPr>
        </p:nvSpPr>
        <p:spPr>
          <a:xfrm>
            <a:off x="558134" y="454646"/>
            <a:ext cx="10972800" cy="990600"/>
          </a:xfrm>
        </p:spPr>
        <p:txBody>
          <a:bodyPr/>
          <a:lstStyle/>
          <a:p>
            <a:r>
              <a:rPr lang="en-US" dirty="0"/>
              <a:t>Screening for Potential Subjects</a:t>
            </a:r>
          </a:p>
        </p:txBody>
      </p:sp>
      <p:sp>
        <p:nvSpPr>
          <p:cNvPr id="3" name="Text Placeholder 2">
            <a:extLst>
              <a:ext uri="{FF2B5EF4-FFF2-40B4-BE49-F238E27FC236}">
                <a16:creationId xmlns:a16="http://schemas.microsoft.com/office/drawing/2014/main" id="{CFCDA11F-0232-AC58-0D28-BFF6E6C0F393}"/>
              </a:ext>
            </a:extLst>
          </p:cNvPr>
          <p:cNvSpPr>
            <a:spLocks noGrp="1"/>
          </p:cNvSpPr>
          <p:nvPr>
            <p:ph type="body" idx="1"/>
          </p:nvPr>
        </p:nvSpPr>
        <p:spPr>
          <a:xfrm>
            <a:off x="776641" y="2219805"/>
            <a:ext cx="5242560" cy="639762"/>
          </a:xfrm>
        </p:spPr>
        <p:txBody>
          <a:bodyPr>
            <a:normAutofit/>
          </a:bodyPr>
          <a:lstStyle/>
          <a:p>
            <a:pPr algn="l"/>
            <a:r>
              <a:rPr lang="en-US" sz="2400" dirty="0"/>
              <a:t>Pre-Consent Screening</a:t>
            </a:r>
          </a:p>
        </p:txBody>
      </p:sp>
      <p:sp>
        <p:nvSpPr>
          <p:cNvPr id="4" name="Content Placeholder 3">
            <a:extLst>
              <a:ext uri="{FF2B5EF4-FFF2-40B4-BE49-F238E27FC236}">
                <a16:creationId xmlns:a16="http://schemas.microsoft.com/office/drawing/2014/main" id="{2D0661F5-D8B1-C26B-AEB5-30D08625D6FF}"/>
              </a:ext>
            </a:extLst>
          </p:cNvPr>
          <p:cNvSpPr>
            <a:spLocks noGrp="1"/>
          </p:cNvSpPr>
          <p:nvPr>
            <p:ph sz="half" idx="2"/>
          </p:nvPr>
        </p:nvSpPr>
        <p:spPr>
          <a:xfrm>
            <a:off x="776641" y="2841753"/>
            <a:ext cx="5242560" cy="3951288"/>
          </a:xfrm>
        </p:spPr>
        <p:txBody>
          <a:bodyPr>
            <a:normAutofit/>
          </a:bodyPr>
          <a:lstStyle/>
          <a:p>
            <a:r>
              <a:rPr lang="en-US" sz="2000" dirty="0"/>
              <a:t>Demographics</a:t>
            </a:r>
          </a:p>
          <a:p>
            <a:r>
              <a:rPr lang="en-US" sz="2000" dirty="0"/>
              <a:t>Medical History</a:t>
            </a:r>
          </a:p>
          <a:p>
            <a:r>
              <a:rPr lang="en-US" sz="2000" dirty="0"/>
              <a:t>Review of Medications</a:t>
            </a:r>
          </a:p>
          <a:p>
            <a:r>
              <a:rPr lang="en-US" sz="2000" dirty="0"/>
              <a:t>General Physical Exam</a:t>
            </a:r>
          </a:p>
          <a:p>
            <a:r>
              <a:rPr lang="en-US" sz="2000" dirty="0"/>
              <a:t>Vital Signs</a:t>
            </a:r>
          </a:p>
          <a:p>
            <a:r>
              <a:rPr lang="en-US" sz="2000" dirty="0"/>
              <a:t>Neurological Examination</a:t>
            </a:r>
          </a:p>
          <a:p>
            <a:r>
              <a:rPr lang="en-US" sz="2000" dirty="0"/>
              <a:t>Head CT</a:t>
            </a:r>
          </a:p>
        </p:txBody>
      </p:sp>
      <p:sp>
        <p:nvSpPr>
          <p:cNvPr id="5" name="Text Placeholder 4">
            <a:extLst>
              <a:ext uri="{FF2B5EF4-FFF2-40B4-BE49-F238E27FC236}">
                <a16:creationId xmlns:a16="http://schemas.microsoft.com/office/drawing/2014/main" id="{96808FE8-11E2-BBCF-011E-D225953B1570}"/>
              </a:ext>
            </a:extLst>
          </p:cNvPr>
          <p:cNvSpPr>
            <a:spLocks noGrp="1"/>
          </p:cNvSpPr>
          <p:nvPr>
            <p:ph type="body" sz="quarter" idx="3"/>
          </p:nvPr>
        </p:nvSpPr>
        <p:spPr>
          <a:xfrm>
            <a:off x="4287845" y="2219805"/>
            <a:ext cx="5242560" cy="639762"/>
          </a:xfrm>
        </p:spPr>
        <p:txBody>
          <a:bodyPr>
            <a:normAutofit/>
          </a:bodyPr>
          <a:lstStyle/>
          <a:p>
            <a:pPr algn="l"/>
            <a:r>
              <a:rPr lang="en-US" sz="2400" dirty="0"/>
              <a:t>Post-Consent Screening</a:t>
            </a:r>
          </a:p>
        </p:txBody>
      </p:sp>
      <p:sp>
        <p:nvSpPr>
          <p:cNvPr id="6" name="Content Placeholder 5">
            <a:extLst>
              <a:ext uri="{FF2B5EF4-FFF2-40B4-BE49-F238E27FC236}">
                <a16:creationId xmlns:a16="http://schemas.microsoft.com/office/drawing/2014/main" id="{A3CFA35C-C6CA-86A6-2D69-F7992AEB5E9D}"/>
              </a:ext>
            </a:extLst>
          </p:cNvPr>
          <p:cNvSpPr>
            <a:spLocks noGrp="1"/>
          </p:cNvSpPr>
          <p:nvPr>
            <p:ph sz="quarter" idx="4"/>
          </p:nvPr>
        </p:nvSpPr>
        <p:spPr>
          <a:xfrm>
            <a:off x="4287845" y="2841753"/>
            <a:ext cx="5242560" cy="3951288"/>
          </a:xfrm>
        </p:spPr>
        <p:txBody>
          <a:bodyPr>
            <a:normAutofit/>
          </a:bodyPr>
          <a:lstStyle/>
          <a:p>
            <a:r>
              <a:rPr lang="en-US" sz="2000" dirty="0"/>
              <a:t>Lab Work</a:t>
            </a:r>
          </a:p>
          <a:p>
            <a:r>
              <a:rPr lang="en-US" sz="2000" dirty="0"/>
              <a:t>Markwalder Scale</a:t>
            </a:r>
          </a:p>
          <a:p>
            <a:r>
              <a:rPr lang="en-US" sz="2000" dirty="0"/>
              <a:t>MRC</a:t>
            </a:r>
          </a:p>
          <a:p>
            <a:r>
              <a:rPr lang="en-US" sz="2000" dirty="0"/>
              <a:t>TUG</a:t>
            </a:r>
          </a:p>
          <a:p>
            <a:r>
              <a:rPr lang="en-US" sz="2000" dirty="0"/>
              <a:t>ASR</a:t>
            </a:r>
          </a:p>
        </p:txBody>
      </p:sp>
      <p:sp>
        <p:nvSpPr>
          <p:cNvPr id="8" name="TextBox 7">
            <a:extLst>
              <a:ext uri="{FF2B5EF4-FFF2-40B4-BE49-F238E27FC236}">
                <a16:creationId xmlns:a16="http://schemas.microsoft.com/office/drawing/2014/main" id="{BFF35F24-A73C-7D30-47A9-D406FAC6D3C4}"/>
              </a:ext>
            </a:extLst>
          </p:cNvPr>
          <p:cNvSpPr txBox="1"/>
          <p:nvPr/>
        </p:nvSpPr>
        <p:spPr>
          <a:xfrm>
            <a:off x="558134" y="1323815"/>
            <a:ext cx="10972800" cy="830997"/>
          </a:xfrm>
          <a:prstGeom prst="rect">
            <a:avLst/>
          </a:prstGeom>
          <a:solidFill>
            <a:schemeClr val="bg1"/>
          </a:solidFill>
        </p:spPr>
        <p:txBody>
          <a:bodyPr wrap="square">
            <a:spAutoFit/>
          </a:bodyPr>
          <a:lstStyle/>
          <a:p>
            <a:r>
              <a:rPr lang="en-US" sz="2400" dirty="0">
                <a:latin typeface="Calibri" panose="020F0502020204030204" pitchFamily="34" charset="0"/>
                <a:cs typeface="Calibri" panose="020F0502020204030204" pitchFamily="34" charset="0"/>
              </a:rPr>
              <a:t>All consecutive CSDH subjects admitted are expected to be reviewed by study team (within 24 hr of admission) for eligibility </a:t>
            </a:r>
          </a:p>
        </p:txBody>
      </p:sp>
      <p:sp>
        <p:nvSpPr>
          <p:cNvPr id="9" name="TextBox 8">
            <a:extLst>
              <a:ext uri="{FF2B5EF4-FFF2-40B4-BE49-F238E27FC236}">
                <a16:creationId xmlns:a16="http://schemas.microsoft.com/office/drawing/2014/main" id="{F7A96EEC-196B-66E5-A693-2CD19D70423B}"/>
              </a:ext>
            </a:extLst>
          </p:cNvPr>
          <p:cNvSpPr txBox="1"/>
          <p:nvPr/>
        </p:nvSpPr>
        <p:spPr>
          <a:xfrm>
            <a:off x="558134" y="5611232"/>
            <a:ext cx="10018426" cy="830997"/>
          </a:xfrm>
          <a:prstGeom prst="rect">
            <a:avLst/>
          </a:prstGeom>
          <a:solidFill>
            <a:schemeClr val="bg1"/>
          </a:solidFill>
        </p:spPr>
        <p:txBody>
          <a:bodyPr wrap="square">
            <a:spAutoFit/>
          </a:bodyPr>
          <a:lstStyle/>
          <a:p>
            <a:r>
              <a:rPr lang="en-US" sz="2400" dirty="0">
                <a:latin typeface="Calibri" panose="020F0502020204030204" pitchFamily="34" charset="0"/>
                <a:cs typeface="Calibri" panose="020F0502020204030204" pitchFamily="34" charset="0"/>
              </a:rPr>
              <a:t>Screen failures for patients meeting radiographic criteria but otherwise are ineligible for CHESS must be documented</a:t>
            </a:r>
          </a:p>
        </p:txBody>
      </p:sp>
      <p:cxnSp>
        <p:nvCxnSpPr>
          <p:cNvPr id="11" name="Straight Connector 10">
            <a:extLst>
              <a:ext uri="{FF2B5EF4-FFF2-40B4-BE49-F238E27FC236}">
                <a16:creationId xmlns:a16="http://schemas.microsoft.com/office/drawing/2014/main" id="{0AE86585-C41C-CBF7-7B4D-1CE487F16C12}"/>
              </a:ext>
            </a:extLst>
          </p:cNvPr>
          <p:cNvCxnSpPr>
            <a:cxnSpLocks/>
          </p:cNvCxnSpPr>
          <p:nvPr/>
        </p:nvCxnSpPr>
        <p:spPr>
          <a:xfrm>
            <a:off x="3995504" y="2304842"/>
            <a:ext cx="0" cy="3304805"/>
          </a:xfrm>
          <a:prstGeom prst="line">
            <a:avLst/>
          </a:prstGeom>
          <a:ln w="19050">
            <a:solidFill>
              <a:srgbClr val="AE3B3A"/>
            </a:solidFill>
          </a:ln>
        </p:spPr>
        <p:style>
          <a:lnRef idx="1">
            <a:schemeClr val="accent1"/>
          </a:lnRef>
          <a:fillRef idx="0">
            <a:schemeClr val="accent1"/>
          </a:fillRef>
          <a:effectRef idx="0">
            <a:schemeClr val="accent1"/>
          </a:effectRef>
          <a:fontRef idx="minor">
            <a:schemeClr val="tx1"/>
          </a:fontRef>
        </p:style>
      </p:cxnSp>
      <p:sp>
        <p:nvSpPr>
          <p:cNvPr id="15" name="Content Placeholder 5">
            <a:extLst>
              <a:ext uri="{FF2B5EF4-FFF2-40B4-BE49-F238E27FC236}">
                <a16:creationId xmlns:a16="http://schemas.microsoft.com/office/drawing/2014/main" id="{83AC353F-FAE6-1118-3679-76F8A490A723}"/>
              </a:ext>
            </a:extLst>
          </p:cNvPr>
          <p:cNvSpPr txBox="1">
            <a:spLocks/>
          </p:cNvSpPr>
          <p:nvPr/>
        </p:nvSpPr>
        <p:spPr>
          <a:xfrm>
            <a:off x="7823552" y="2841753"/>
            <a:ext cx="5242560" cy="395128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AE3B3A"/>
              </a:buClr>
              <a:buSzPct val="85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spcBef>
                <a:spcPct val="20000"/>
              </a:spcBef>
              <a:buClr>
                <a:srgbClr val="AE3B3A"/>
              </a:buClr>
              <a:buSzPct val="85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182880" algn="l" defTabSz="914400" rtl="0" eaLnBrk="1" latinLnBrk="0" hangingPunct="1">
              <a:spcBef>
                <a:spcPct val="20000"/>
              </a:spcBef>
              <a:buClr>
                <a:srgbClr val="AE3B3A"/>
              </a:buClr>
              <a:buSzPct val="9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rgbClr val="AE3B3A"/>
              </a:buClr>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rgbClr val="AE3B3A"/>
              </a:buClr>
              <a:buSzPct val="100000"/>
              <a:buFont typeface="Arial" pitchFamily="34" charset="0"/>
              <a:buChar char="•"/>
              <a:defRPr sz="1600" kern="1200" baseline="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r>
              <a:rPr lang="en-US" sz="2000" dirty="0" err="1"/>
              <a:t>mRS</a:t>
            </a:r>
            <a:endParaRPr lang="en-US" sz="2000" dirty="0"/>
          </a:p>
          <a:p>
            <a:r>
              <a:rPr lang="en-US" sz="2000" dirty="0"/>
              <a:t>EQ-5D</a:t>
            </a:r>
          </a:p>
          <a:p>
            <a:r>
              <a:rPr lang="en-US" sz="2000" dirty="0"/>
              <a:t>T-MOCA</a:t>
            </a:r>
          </a:p>
          <a:p>
            <a:r>
              <a:rPr lang="en-US" sz="2000" dirty="0"/>
              <a:t>HIT-6</a:t>
            </a:r>
          </a:p>
          <a:p>
            <a:r>
              <a:rPr lang="en-US" sz="2000" dirty="0"/>
              <a:t>NIHSS</a:t>
            </a:r>
          </a:p>
        </p:txBody>
      </p:sp>
      <p:sp>
        <p:nvSpPr>
          <p:cNvPr id="7" name="Text Placeholder 4">
            <a:extLst>
              <a:ext uri="{FF2B5EF4-FFF2-40B4-BE49-F238E27FC236}">
                <a16:creationId xmlns:a16="http://schemas.microsoft.com/office/drawing/2014/main" id="{62526337-93AB-374E-EEFD-95D217CF6B0A}"/>
              </a:ext>
            </a:extLst>
          </p:cNvPr>
          <p:cNvSpPr txBox="1">
            <a:spLocks/>
          </p:cNvSpPr>
          <p:nvPr/>
        </p:nvSpPr>
        <p:spPr>
          <a:xfrm>
            <a:off x="7829631" y="2219805"/>
            <a:ext cx="4345247" cy="639762"/>
          </a:xfrm>
          <a:prstGeom prst="rect">
            <a:avLst/>
          </a:prstGeom>
          <a:noFill/>
          <a:ln w="44450" cap="flat" cmpd="sng" algn="ctr">
            <a:noFill/>
            <a:prstDash val="solid"/>
          </a:ln>
          <a:effectLst/>
        </p:spPr>
        <p:txBody>
          <a:bodyPr vert="horz" lIns="91440" tIns="45720" rIns="91440" bIns="45720" rtlCol="0" anchor="ctr">
            <a:normAutofit/>
          </a:bodyPr>
          <a:lstStyle>
            <a:lvl1pPr marL="0" indent="0" algn="ctr" defTabSz="914400" rtl="0" eaLnBrk="1" latinLnBrk="0" hangingPunct="1">
              <a:spcBef>
                <a:spcPct val="20000"/>
              </a:spcBef>
              <a:buClr>
                <a:srgbClr val="AE3B3A"/>
              </a:buClr>
              <a:buSzPct val="85000"/>
              <a:buFont typeface="Arial" pitchFamily="34" charset="0"/>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pPr algn="l"/>
            <a:r>
              <a:rPr lang="en-US" sz="2400" dirty="0"/>
              <a:t>Post-Consent Additional Baseline</a:t>
            </a:r>
          </a:p>
        </p:txBody>
      </p:sp>
      <p:cxnSp>
        <p:nvCxnSpPr>
          <p:cNvPr id="10" name="Straight Connector 9">
            <a:extLst>
              <a:ext uri="{FF2B5EF4-FFF2-40B4-BE49-F238E27FC236}">
                <a16:creationId xmlns:a16="http://schemas.microsoft.com/office/drawing/2014/main" id="{7A6D6DB8-B6DF-E8A6-0EEC-F43ECDF0FC9C}"/>
              </a:ext>
            </a:extLst>
          </p:cNvPr>
          <p:cNvCxnSpPr>
            <a:cxnSpLocks/>
          </p:cNvCxnSpPr>
          <p:nvPr/>
        </p:nvCxnSpPr>
        <p:spPr>
          <a:xfrm>
            <a:off x="7604514" y="2261135"/>
            <a:ext cx="0" cy="3304805"/>
          </a:xfrm>
          <a:prstGeom prst="line">
            <a:avLst/>
          </a:prstGeom>
          <a:ln w="19050">
            <a:solidFill>
              <a:srgbClr val="AE3B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549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94B2-A548-C27B-7CF0-363DA3ABF0FE}"/>
              </a:ext>
            </a:extLst>
          </p:cNvPr>
          <p:cNvSpPr>
            <a:spLocks noGrp="1"/>
          </p:cNvSpPr>
          <p:nvPr>
            <p:ph type="title"/>
          </p:nvPr>
        </p:nvSpPr>
        <p:spPr>
          <a:xfrm>
            <a:off x="365761" y="2708804"/>
            <a:ext cx="3337560" cy="1440394"/>
          </a:xfrm>
          <a:noFill/>
          <a:ln>
            <a:noFill/>
          </a:ln>
        </p:spPr>
        <p:txBody>
          <a:bodyPr vert="horz" lIns="182880" tIns="182880" rIns="182880" bIns="182880" rtlCol="0" anchor="ctr">
            <a:noAutofit/>
          </a:bodyPr>
          <a:lstStyle/>
          <a:p>
            <a:r>
              <a:rPr lang="en-US" sz="3200" kern="1200" spc="200" dirty="0">
                <a:ea typeface="Calibri" panose="020F0502020204030204" pitchFamily="34" charset="0"/>
              </a:rPr>
              <a:t>Randomization</a:t>
            </a:r>
          </a:p>
        </p:txBody>
      </p:sp>
      <p:sp>
        <p:nvSpPr>
          <p:cNvPr id="3" name="Content Placeholder 2">
            <a:extLst>
              <a:ext uri="{FF2B5EF4-FFF2-40B4-BE49-F238E27FC236}">
                <a16:creationId xmlns:a16="http://schemas.microsoft.com/office/drawing/2014/main" id="{00B1C58B-0FE9-D320-F4D9-AD35E1D2A568}"/>
              </a:ext>
            </a:extLst>
          </p:cNvPr>
          <p:cNvSpPr>
            <a:spLocks noGrp="1"/>
          </p:cNvSpPr>
          <p:nvPr>
            <p:ph idx="1"/>
          </p:nvPr>
        </p:nvSpPr>
        <p:spPr>
          <a:xfrm>
            <a:off x="3703321" y="802638"/>
            <a:ext cx="7754557" cy="5252722"/>
          </a:xfrm>
        </p:spPr>
        <p:txBody>
          <a:bodyPr vert="horz" lIns="91440" tIns="45720" rIns="91440" bIns="45720" rtlCol="0" anchor="ctr">
            <a:normAutofit/>
          </a:bodyPr>
          <a:lstStyle/>
          <a:p>
            <a:pPr lvl="1">
              <a:lnSpc>
                <a:spcPct val="90000"/>
              </a:lnSpc>
            </a:pPr>
            <a:r>
              <a:rPr lang="en-US" dirty="0"/>
              <a:t>Randomization can occur:</a:t>
            </a:r>
          </a:p>
          <a:p>
            <a:pPr lvl="2">
              <a:lnSpc>
                <a:spcPct val="90000"/>
              </a:lnSpc>
            </a:pPr>
            <a:r>
              <a:rPr lang="en-US" sz="2800" dirty="0"/>
              <a:t>Once informed consent is obtained</a:t>
            </a:r>
          </a:p>
          <a:p>
            <a:pPr lvl="2">
              <a:lnSpc>
                <a:spcPct val="90000"/>
              </a:lnSpc>
            </a:pPr>
            <a:r>
              <a:rPr lang="en-US" sz="2800" dirty="0"/>
              <a:t>All inclusion criteria and no exclusion criteria are met</a:t>
            </a:r>
          </a:p>
          <a:p>
            <a:pPr lvl="1">
              <a:lnSpc>
                <a:spcPct val="90000"/>
              </a:lnSpc>
            </a:pPr>
            <a:r>
              <a:rPr lang="en-US" dirty="0" err="1"/>
              <a:t>WebDCU</a:t>
            </a:r>
            <a:r>
              <a:rPr lang="en-US" dirty="0"/>
              <a:t> will randomly assign treatment</a:t>
            </a:r>
          </a:p>
          <a:p>
            <a:pPr lvl="1">
              <a:lnSpc>
                <a:spcPct val="90000"/>
              </a:lnSpc>
            </a:pPr>
            <a:r>
              <a:rPr lang="en-US" dirty="0"/>
              <a:t>Must undergo assigned treatment within 48hr</a:t>
            </a:r>
          </a:p>
          <a:p>
            <a:pPr lvl="1">
              <a:lnSpc>
                <a:spcPct val="90000"/>
              </a:lnSpc>
            </a:pPr>
            <a:r>
              <a:rPr lang="en-US" dirty="0"/>
              <a:t>Once a subject is randomized, they are considered enrolled in the study</a:t>
            </a:r>
          </a:p>
        </p:txBody>
      </p:sp>
    </p:spTree>
    <p:extLst>
      <p:ext uri="{BB962C8B-B14F-4D97-AF65-F5344CB8AC3E}">
        <p14:creationId xmlns:p14="http://schemas.microsoft.com/office/powerpoint/2010/main" val="1648965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7985-F90B-CBEE-D950-894CFE8D7ADF}"/>
              </a:ext>
            </a:extLst>
          </p:cNvPr>
          <p:cNvSpPr>
            <a:spLocks noGrp="1"/>
          </p:cNvSpPr>
          <p:nvPr>
            <p:ph type="title"/>
          </p:nvPr>
        </p:nvSpPr>
        <p:spPr/>
        <p:txBody>
          <a:bodyPr/>
          <a:lstStyle/>
          <a:p>
            <a:r>
              <a:rPr lang="en-US" dirty="0"/>
              <a:t>Recruitment Goals</a:t>
            </a:r>
          </a:p>
        </p:txBody>
      </p:sp>
      <p:sp>
        <p:nvSpPr>
          <p:cNvPr id="4" name="Content Placeholder 3">
            <a:extLst>
              <a:ext uri="{FF2B5EF4-FFF2-40B4-BE49-F238E27FC236}">
                <a16:creationId xmlns:a16="http://schemas.microsoft.com/office/drawing/2014/main" id="{71037AC7-449B-652B-D065-E96348B99A58}"/>
              </a:ext>
            </a:extLst>
          </p:cNvPr>
          <p:cNvSpPr>
            <a:spLocks noGrp="1"/>
          </p:cNvSpPr>
          <p:nvPr>
            <p:ph idx="1"/>
          </p:nvPr>
        </p:nvSpPr>
        <p:spPr/>
        <p:txBody>
          <a:bodyPr>
            <a:noAutofit/>
          </a:bodyPr>
          <a:lstStyle/>
          <a:p>
            <a:endParaRPr lang="en-US" sz="2400" dirty="0"/>
          </a:p>
        </p:txBody>
      </p:sp>
      <p:graphicFrame>
        <p:nvGraphicFramePr>
          <p:cNvPr id="3" name="Content Placeholder 6">
            <a:extLst>
              <a:ext uri="{FF2B5EF4-FFF2-40B4-BE49-F238E27FC236}">
                <a16:creationId xmlns:a16="http://schemas.microsoft.com/office/drawing/2014/main" id="{2726D521-DA26-3251-431B-171798F46135}"/>
              </a:ext>
            </a:extLst>
          </p:cNvPr>
          <p:cNvGraphicFramePr>
            <a:graphicFrameLocks/>
          </p:cNvGraphicFramePr>
          <p:nvPr>
            <p:extLst>
              <p:ext uri="{D42A27DB-BD31-4B8C-83A1-F6EECF244321}">
                <p14:modId xmlns:p14="http://schemas.microsoft.com/office/powerpoint/2010/main" val="1346228062"/>
              </p:ext>
            </p:extLst>
          </p:nvPr>
        </p:nvGraphicFramePr>
        <p:xfrm>
          <a:off x="729678" y="1637847"/>
          <a:ext cx="10624122" cy="3352800"/>
        </p:xfrm>
        <a:graphic>
          <a:graphicData uri="http://schemas.openxmlformats.org/drawingml/2006/table">
            <a:tbl>
              <a:tblPr firstRow="1" bandRow="1">
                <a:tableStyleId>{72833802-FEF1-4C79-8D5D-14CF1EAF98D9}</a:tableStyleId>
              </a:tblPr>
              <a:tblGrid>
                <a:gridCol w="2448587">
                  <a:extLst>
                    <a:ext uri="{9D8B030D-6E8A-4147-A177-3AD203B41FA5}">
                      <a16:colId xmlns:a16="http://schemas.microsoft.com/office/drawing/2014/main" val="3797053924"/>
                    </a:ext>
                  </a:extLst>
                </a:gridCol>
                <a:gridCol w="4260760">
                  <a:extLst>
                    <a:ext uri="{9D8B030D-6E8A-4147-A177-3AD203B41FA5}">
                      <a16:colId xmlns:a16="http://schemas.microsoft.com/office/drawing/2014/main" val="1653729919"/>
                    </a:ext>
                  </a:extLst>
                </a:gridCol>
                <a:gridCol w="3914775">
                  <a:extLst>
                    <a:ext uri="{9D8B030D-6E8A-4147-A177-3AD203B41FA5}">
                      <a16:colId xmlns:a16="http://schemas.microsoft.com/office/drawing/2014/main" val="1345222477"/>
                    </a:ext>
                  </a:extLst>
                </a:gridCol>
              </a:tblGrid>
              <a:tr h="990600">
                <a:tc>
                  <a:txBody>
                    <a:bodyPr/>
                    <a:lstStyle/>
                    <a:p>
                      <a:pPr algn="ctr"/>
                      <a:r>
                        <a:rPr lang="en-US" sz="2400" b="0" dirty="0">
                          <a:solidFill>
                            <a:schemeClr val="tx1"/>
                          </a:solidFill>
                          <a:latin typeface="Calibri" panose="020F0502020204030204" pitchFamily="34" charset="0"/>
                          <a:cs typeface="Calibri" panose="020F0502020204030204" pitchFamily="34" charset="0"/>
                        </a:rPr>
                        <a:t># of Subjects</a:t>
                      </a:r>
                    </a:p>
                  </a:txBody>
                  <a:tcPr anchor="ctr">
                    <a:lnL w="12700" cap="flat" cmpd="sng" algn="ctr">
                      <a:solidFill>
                        <a:srgbClr val="E2D1CD"/>
                      </a:solidFill>
                      <a:prstDash val="solid"/>
                      <a:round/>
                      <a:headEnd type="none" w="med" len="med"/>
                      <a:tailEnd type="none" w="med" len="med"/>
                    </a:lnL>
                    <a:lnR w="12700" cap="flat" cmpd="sng" algn="ctr">
                      <a:solidFill>
                        <a:srgbClr val="E2D1CD"/>
                      </a:solidFill>
                      <a:prstDash val="solid"/>
                      <a:round/>
                      <a:headEnd type="none" w="med" len="med"/>
                      <a:tailEnd type="none" w="med" len="med"/>
                    </a:lnR>
                    <a:lnT w="12700" cap="flat" cmpd="sng" algn="ctr">
                      <a:solidFill>
                        <a:srgbClr val="E2D1CD"/>
                      </a:solidFill>
                      <a:prstDash val="solid"/>
                      <a:round/>
                      <a:headEnd type="none" w="med" len="med"/>
                      <a:tailEnd type="none" w="med" len="med"/>
                    </a:lnT>
                    <a:lnB w="12700" cap="flat" cmpd="sng" algn="ctr">
                      <a:solidFill>
                        <a:srgbClr val="E2D1CD"/>
                      </a:solidFill>
                      <a:prstDash val="solid"/>
                      <a:round/>
                      <a:headEnd type="none" w="med" len="med"/>
                      <a:tailEnd type="none" w="med" len="med"/>
                    </a:lnB>
                    <a:solidFill>
                      <a:schemeClr val="bg1"/>
                    </a:solidFill>
                  </a:tcPr>
                </a:tc>
                <a:tc>
                  <a:txBody>
                    <a:bodyPr/>
                    <a:lstStyle/>
                    <a:p>
                      <a:pPr algn="ctr"/>
                      <a:r>
                        <a:rPr lang="en-US" sz="2400" b="0" dirty="0">
                          <a:latin typeface="Calibri" panose="020F0502020204030204" pitchFamily="34" charset="0"/>
                          <a:cs typeface="Calibri" panose="020F0502020204030204" pitchFamily="34" charset="0"/>
                        </a:rPr>
                        <a:t>Minimum Per Site Per Year</a:t>
                      </a:r>
                    </a:p>
                  </a:txBody>
                  <a:tcPr anchor="ctr">
                    <a:lnL w="12700" cap="flat" cmpd="sng" algn="ctr">
                      <a:solidFill>
                        <a:srgbClr val="E2D1CD"/>
                      </a:solidFill>
                      <a:prstDash val="solid"/>
                      <a:round/>
                      <a:headEnd type="none" w="med" len="med"/>
                      <a:tailEnd type="none" w="med" len="med"/>
                    </a:lnL>
                    <a:lnR w="12700" cap="flat" cmpd="sng" algn="ctr">
                      <a:solidFill>
                        <a:srgbClr val="E2D1CD"/>
                      </a:solidFill>
                      <a:prstDash val="solid"/>
                      <a:round/>
                      <a:headEnd type="none" w="med" len="med"/>
                      <a:tailEnd type="none" w="med" len="med"/>
                    </a:lnR>
                    <a:lnT w="12700" cap="flat" cmpd="sng" algn="ctr">
                      <a:solidFill>
                        <a:srgbClr val="E2D1CD"/>
                      </a:solidFill>
                      <a:prstDash val="solid"/>
                      <a:round/>
                      <a:headEnd type="none" w="med" len="med"/>
                      <a:tailEnd type="none" w="med" len="med"/>
                    </a:lnT>
                    <a:lnB w="12700" cap="flat" cmpd="sng" algn="ctr">
                      <a:solidFill>
                        <a:srgbClr val="E2D1CD"/>
                      </a:solidFill>
                      <a:prstDash val="solid"/>
                      <a:round/>
                      <a:headEnd type="none" w="med" len="med"/>
                      <a:tailEnd type="none" w="med" len="med"/>
                    </a:lnB>
                    <a:solidFill>
                      <a:srgbClr val="AE3B3A"/>
                    </a:solidFill>
                  </a:tcPr>
                </a:tc>
                <a:tc>
                  <a:txBody>
                    <a:bodyPr/>
                    <a:lstStyle/>
                    <a:p>
                      <a:pPr algn="ctr"/>
                      <a:r>
                        <a:rPr lang="en-US" sz="2400" b="0" dirty="0">
                          <a:latin typeface="Calibri" panose="020F0502020204030204" pitchFamily="34" charset="0"/>
                          <a:cs typeface="Calibri" panose="020F0502020204030204" pitchFamily="34" charset="0"/>
                        </a:rPr>
                        <a:t>Across 4 Years</a:t>
                      </a:r>
                    </a:p>
                  </a:txBody>
                  <a:tcPr anchor="ctr">
                    <a:lnL w="12700" cap="flat" cmpd="sng" algn="ctr">
                      <a:solidFill>
                        <a:srgbClr val="E2D1CD"/>
                      </a:solidFill>
                      <a:prstDash val="solid"/>
                      <a:round/>
                      <a:headEnd type="none" w="med" len="med"/>
                      <a:tailEnd type="none" w="med" len="med"/>
                    </a:lnL>
                    <a:lnR w="12700" cap="flat" cmpd="sng" algn="ctr">
                      <a:solidFill>
                        <a:srgbClr val="E2D1CD"/>
                      </a:solidFill>
                      <a:prstDash val="solid"/>
                      <a:round/>
                      <a:headEnd type="none" w="med" len="med"/>
                      <a:tailEnd type="none" w="med" len="med"/>
                    </a:lnR>
                    <a:lnT w="12700" cap="flat" cmpd="sng" algn="ctr">
                      <a:solidFill>
                        <a:srgbClr val="E2D1CD"/>
                      </a:solidFill>
                      <a:prstDash val="solid"/>
                      <a:round/>
                      <a:headEnd type="none" w="med" len="med"/>
                      <a:tailEnd type="none" w="med" len="med"/>
                    </a:lnT>
                    <a:lnB w="12700" cap="flat" cmpd="sng" algn="ctr">
                      <a:solidFill>
                        <a:srgbClr val="E2D1CD"/>
                      </a:solidFill>
                      <a:prstDash val="solid"/>
                      <a:round/>
                      <a:headEnd type="none" w="med" len="med"/>
                      <a:tailEnd type="none" w="med" len="med"/>
                    </a:lnB>
                    <a:solidFill>
                      <a:srgbClr val="AE3B3A"/>
                    </a:solidFill>
                  </a:tcPr>
                </a:tc>
                <a:extLst>
                  <a:ext uri="{0D108BD9-81ED-4DB2-BD59-A6C34878D82A}">
                    <a16:rowId xmlns:a16="http://schemas.microsoft.com/office/drawing/2014/main" val="4046081922"/>
                  </a:ext>
                </a:extLst>
              </a:tr>
              <a:tr h="1181100">
                <a:tc>
                  <a:txBody>
                    <a:bodyPr/>
                    <a:lstStyle/>
                    <a:p>
                      <a:pPr algn="ctr"/>
                      <a:r>
                        <a:rPr lang="en-US" sz="2400" b="0" dirty="0">
                          <a:solidFill>
                            <a:schemeClr val="bg1"/>
                          </a:solidFill>
                          <a:latin typeface="Calibri" panose="020F0502020204030204" pitchFamily="34" charset="0"/>
                          <a:cs typeface="Calibri" panose="020F0502020204030204" pitchFamily="34" charset="0"/>
                        </a:rPr>
                        <a:t>Consent</a:t>
                      </a:r>
                    </a:p>
                  </a:txBody>
                  <a:tcPr anchor="ctr">
                    <a:lnL w="12700" cap="flat" cmpd="sng" algn="ctr">
                      <a:solidFill>
                        <a:srgbClr val="E2D1CD"/>
                      </a:solidFill>
                      <a:prstDash val="solid"/>
                      <a:round/>
                      <a:headEnd type="none" w="med" len="med"/>
                      <a:tailEnd type="none" w="med" len="med"/>
                    </a:lnL>
                    <a:lnR w="12700" cap="flat" cmpd="sng" algn="ctr">
                      <a:solidFill>
                        <a:srgbClr val="E2D1CD"/>
                      </a:solidFill>
                      <a:prstDash val="solid"/>
                      <a:round/>
                      <a:headEnd type="none" w="med" len="med"/>
                      <a:tailEnd type="none" w="med" len="med"/>
                    </a:lnR>
                    <a:lnT w="12700" cap="flat" cmpd="sng" algn="ctr">
                      <a:solidFill>
                        <a:srgbClr val="E2D1CD"/>
                      </a:solidFill>
                      <a:prstDash val="solid"/>
                      <a:round/>
                      <a:headEnd type="none" w="med" len="med"/>
                      <a:tailEnd type="none" w="med" len="med"/>
                    </a:lnT>
                    <a:lnB w="12700" cap="flat" cmpd="sng" algn="ctr">
                      <a:solidFill>
                        <a:srgbClr val="E2D1CD"/>
                      </a:solidFill>
                      <a:prstDash val="solid"/>
                      <a:round/>
                      <a:headEnd type="none" w="med" len="med"/>
                      <a:tailEnd type="none" w="med" len="med"/>
                    </a:lnB>
                    <a:solidFill>
                      <a:srgbClr val="AE3B3A"/>
                    </a:solidFill>
                  </a:tcPr>
                </a:tc>
                <a:tc>
                  <a:txBody>
                    <a:bodyPr/>
                    <a:lstStyle/>
                    <a:p>
                      <a:pPr algn="ctr"/>
                      <a:r>
                        <a:rPr lang="en-US" sz="2400" b="0" dirty="0">
                          <a:latin typeface="Calibri" panose="020F0502020204030204" pitchFamily="34" charset="0"/>
                          <a:cs typeface="Calibri" panose="020F0502020204030204" pitchFamily="34" charset="0"/>
                        </a:rPr>
                        <a:t>5-6</a:t>
                      </a:r>
                    </a:p>
                  </a:txBody>
                  <a:tcPr anchor="ctr">
                    <a:lnL w="12700" cap="flat" cmpd="sng" algn="ctr">
                      <a:solidFill>
                        <a:srgbClr val="E2D1CD"/>
                      </a:solidFill>
                      <a:prstDash val="solid"/>
                      <a:round/>
                      <a:headEnd type="none" w="med" len="med"/>
                      <a:tailEnd type="none" w="med" len="med"/>
                    </a:lnL>
                    <a:lnR w="12700" cap="flat" cmpd="sng" algn="ctr">
                      <a:solidFill>
                        <a:srgbClr val="E2D1CD"/>
                      </a:solidFill>
                      <a:prstDash val="solid"/>
                      <a:round/>
                      <a:headEnd type="none" w="med" len="med"/>
                      <a:tailEnd type="none" w="med" len="med"/>
                    </a:lnR>
                    <a:lnT w="12700" cap="flat" cmpd="sng" algn="ctr">
                      <a:solidFill>
                        <a:srgbClr val="E2D1CD"/>
                      </a:solidFill>
                      <a:prstDash val="solid"/>
                      <a:round/>
                      <a:headEnd type="none" w="med" len="med"/>
                      <a:tailEnd type="none" w="med" len="med"/>
                    </a:lnT>
                    <a:lnB w="12700" cap="flat" cmpd="sng" algn="ctr">
                      <a:solidFill>
                        <a:srgbClr val="E2D1CD"/>
                      </a:solidFill>
                      <a:prstDash val="solid"/>
                      <a:round/>
                      <a:headEnd type="none" w="med" len="med"/>
                      <a:tailEnd type="none" w="med" len="med"/>
                    </a:lnB>
                  </a:tcPr>
                </a:tc>
                <a:tc>
                  <a:txBody>
                    <a:bodyPr/>
                    <a:lstStyle/>
                    <a:p>
                      <a:pPr algn="ctr"/>
                      <a:r>
                        <a:rPr lang="en-US" sz="2400" b="0" dirty="0">
                          <a:latin typeface="Calibri" panose="020F0502020204030204" pitchFamily="34" charset="0"/>
                          <a:cs typeface="Calibri" panose="020F0502020204030204" pitchFamily="34" charset="0"/>
                        </a:rPr>
                        <a:t>~520</a:t>
                      </a:r>
                    </a:p>
                  </a:txBody>
                  <a:tcPr anchor="ctr">
                    <a:lnL w="12700" cap="flat" cmpd="sng" algn="ctr">
                      <a:solidFill>
                        <a:srgbClr val="E2D1CD"/>
                      </a:solidFill>
                      <a:prstDash val="solid"/>
                      <a:round/>
                      <a:headEnd type="none" w="med" len="med"/>
                      <a:tailEnd type="none" w="med" len="med"/>
                    </a:lnL>
                    <a:lnR w="12700" cap="flat" cmpd="sng" algn="ctr">
                      <a:solidFill>
                        <a:srgbClr val="E2D1CD"/>
                      </a:solidFill>
                      <a:prstDash val="solid"/>
                      <a:round/>
                      <a:headEnd type="none" w="med" len="med"/>
                      <a:tailEnd type="none" w="med" len="med"/>
                    </a:lnR>
                    <a:lnT w="12700" cap="flat" cmpd="sng" algn="ctr">
                      <a:solidFill>
                        <a:srgbClr val="E2D1CD"/>
                      </a:solidFill>
                      <a:prstDash val="solid"/>
                      <a:round/>
                      <a:headEnd type="none" w="med" len="med"/>
                      <a:tailEnd type="none" w="med" len="med"/>
                    </a:lnT>
                    <a:lnB w="12700" cap="flat" cmpd="sng" algn="ctr">
                      <a:solidFill>
                        <a:srgbClr val="E2D1CD"/>
                      </a:solidFill>
                      <a:prstDash val="solid"/>
                      <a:round/>
                      <a:headEnd type="none" w="med" len="med"/>
                      <a:tailEnd type="none" w="med" len="med"/>
                    </a:lnB>
                  </a:tcPr>
                </a:tc>
                <a:extLst>
                  <a:ext uri="{0D108BD9-81ED-4DB2-BD59-A6C34878D82A}">
                    <a16:rowId xmlns:a16="http://schemas.microsoft.com/office/drawing/2014/main" val="4139854974"/>
                  </a:ext>
                </a:extLst>
              </a:tr>
              <a:tr h="1181100">
                <a:tc>
                  <a:txBody>
                    <a:bodyPr/>
                    <a:lstStyle/>
                    <a:p>
                      <a:pPr algn="ctr"/>
                      <a:r>
                        <a:rPr lang="en-US" sz="2400" b="0" dirty="0">
                          <a:solidFill>
                            <a:schemeClr val="bg1"/>
                          </a:solidFill>
                          <a:latin typeface="Calibri" panose="020F0502020204030204" pitchFamily="34" charset="0"/>
                          <a:cs typeface="Calibri" panose="020F0502020204030204" pitchFamily="34" charset="0"/>
                        </a:rPr>
                        <a:t>Randomize</a:t>
                      </a:r>
                    </a:p>
                  </a:txBody>
                  <a:tcPr anchor="ctr">
                    <a:lnL w="12700" cap="flat" cmpd="sng" algn="ctr">
                      <a:solidFill>
                        <a:srgbClr val="E2D1CD"/>
                      </a:solidFill>
                      <a:prstDash val="solid"/>
                      <a:round/>
                      <a:headEnd type="none" w="med" len="med"/>
                      <a:tailEnd type="none" w="med" len="med"/>
                    </a:lnL>
                    <a:lnR w="12700" cap="flat" cmpd="sng" algn="ctr">
                      <a:solidFill>
                        <a:srgbClr val="E2D1CD"/>
                      </a:solidFill>
                      <a:prstDash val="solid"/>
                      <a:round/>
                      <a:headEnd type="none" w="med" len="med"/>
                      <a:tailEnd type="none" w="med" len="med"/>
                    </a:lnR>
                    <a:lnT w="12700" cap="flat" cmpd="sng" algn="ctr">
                      <a:solidFill>
                        <a:srgbClr val="E2D1CD"/>
                      </a:solidFill>
                      <a:prstDash val="solid"/>
                      <a:round/>
                      <a:headEnd type="none" w="med" len="med"/>
                      <a:tailEnd type="none" w="med" len="med"/>
                    </a:lnT>
                    <a:lnB w="12700" cap="flat" cmpd="sng" algn="ctr">
                      <a:solidFill>
                        <a:srgbClr val="E2D1CD"/>
                      </a:solidFill>
                      <a:prstDash val="solid"/>
                      <a:round/>
                      <a:headEnd type="none" w="med" len="med"/>
                      <a:tailEnd type="none" w="med" len="med"/>
                    </a:lnB>
                    <a:solidFill>
                      <a:srgbClr val="AE3B3A"/>
                    </a:solidFill>
                  </a:tcPr>
                </a:tc>
                <a:tc>
                  <a:txBody>
                    <a:bodyPr/>
                    <a:lstStyle/>
                    <a:p>
                      <a:pPr algn="ctr"/>
                      <a:r>
                        <a:rPr lang="en-US" sz="2400" b="0" dirty="0">
                          <a:latin typeface="Calibri" panose="020F0502020204030204" pitchFamily="34" charset="0"/>
                          <a:cs typeface="Calibri" panose="020F0502020204030204" pitchFamily="34" charset="0"/>
                        </a:rPr>
                        <a:t>4-5</a:t>
                      </a:r>
                    </a:p>
                  </a:txBody>
                  <a:tcPr anchor="ctr">
                    <a:lnL w="12700" cap="flat" cmpd="sng" algn="ctr">
                      <a:solidFill>
                        <a:srgbClr val="E2D1CD"/>
                      </a:solidFill>
                      <a:prstDash val="solid"/>
                      <a:round/>
                      <a:headEnd type="none" w="med" len="med"/>
                      <a:tailEnd type="none" w="med" len="med"/>
                    </a:lnL>
                    <a:lnR w="12700" cap="flat" cmpd="sng" algn="ctr">
                      <a:solidFill>
                        <a:srgbClr val="E2D1CD"/>
                      </a:solidFill>
                      <a:prstDash val="solid"/>
                      <a:round/>
                      <a:headEnd type="none" w="med" len="med"/>
                      <a:tailEnd type="none" w="med" len="med"/>
                    </a:lnR>
                    <a:lnT w="12700" cap="flat" cmpd="sng" algn="ctr">
                      <a:solidFill>
                        <a:srgbClr val="E2D1CD"/>
                      </a:solidFill>
                      <a:prstDash val="solid"/>
                      <a:round/>
                      <a:headEnd type="none" w="med" len="med"/>
                      <a:tailEnd type="none" w="med" len="med"/>
                    </a:lnT>
                    <a:lnB w="12700" cap="flat" cmpd="sng" algn="ctr">
                      <a:solidFill>
                        <a:srgbClr val="E2D1CD"/>
                      </a:solidFill>
                      <a:prstDash val="solid"/>
                      <a:round/>
                      <a:headEnd type="none" w="med" len="med"/>
                      <a:tailEnd type="none" w="med" len="med"/>
                    </a:lnB>
                  </a:tcPr>
                </a:tc>
                <a:tc>
                  <a:txBody>
                    <a:bodyPr/>
                    <a:lstStyle/>
                    <a:p>
                      <a:pPr algn="ctr"/>
                      <a:r>
                        <a:rPr lang="en-US" sz="2400" b="0" dirty="0">
                          <a:latin typeface="Calibri" panose="020F0502020204030204" pitchFamily="34" charset="0"/>
                          <a:cs typeface="Calibri" panose="020F0502020204030204" pitchFamily="34" charset="0"/>
                        </a:rPr>
                        <a:t>~394</a:t>
                      </a:r>
                    </a:p>
                  </a:txBody>
                  <a:tcPr anchor="ctr">
                    <a:lnL w="12700" cap="flat" cmpd="sng" algn="ctr">
                      <a:solidFill>
                        <a:srgbClr val="E2D1CD"/>
                      </a:solidFill>
                      <a:prstDash val="solid"/>
                      <a:round/>
                      <a:headEnd type="none" w="med" len="med"/>
                      <a:tailEnd type="none" w="med" len="med"/>
                    </a:lnL>
                    <a:lnR w="12700" cap="flat" cmpd="sng" algn="ctr">
                      <a:solidFill>
                        <a:srgbClr val="E2D1CD"/>
                      </a:solidFill>
                      <a:prstDash val="solid"/>
                      <a:round/>
                      <a:headEnd type="none" w="med" len="med"/>
                      <a:tailEnd type="none" w="med" len="med"/>
                    </a:lnR>
                    <a:lnT w="12700" cap="flat" cmpd="sng" algn="ctr">
                      <a:solidFill>
                        <a:srgbClr val="E2D1CD"/>
                      </a:solidFill>
                      <a:prstDash val="solid"/>
                      <a:round/>
                      <a:headEnd type="none" w="med" len="med"/>
                      <a:tailEnd type="none" w="med" len="med"/>
                    </a:lnT>
                    <a:lnB w="12700" cap="flat" cmpd="sng" algn="ctr">
                      <a:solidFill>
                        <a:srgbClr val="E2D1CD"/>
                      </a:solidFill>
                      <a:prstDash val="solid"/>
                      <a:round/>
                      <a:headEnd type="none" w="med" len="med"/>
                      <a:tailEnd type="none" w="med" len="med"/>
                    </a:lnB>
                  </a:tcPr>
                </a:tc>
                <a:extLst>
                  <a:ext uri="{0D108BD9-81ED-4DB2-BD59-A6C34878D82A}">
                    <a16:rowId xmlns:a16="http://schemas.microsoft.com/office/drawing/2014/main" val="349743601"/>
                  </a:ext>
                </a:extLst>
              </a:tr>
            </a:tbl>
          </a:graphicData>
        </a:graphic>
      </p:graphicFrame>
    </p:spTree>
    <p:extLst>
      <p:ext uri="{BB962C8B-B14F-4D97-AF65-F5344CB8AC3E}">
        <p14:creationId xmlns:p14="http://schemas.microsoft.com/office/powerpoint/2010/main" val="1449563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94B2-A548-C27B-7CF0-363DA3ABF0FE}"/>
              </a:ext>
            </a:extLst>
          </p:cNvPr>
          <p:cNvSpPr>
            <a:spLocks noGrp="1"/>
          </p:cNvSpPr>
          <p:nvPr>
            <p:ph type="title"/>
          </p:nvPr>
        </p:nvSpPr>
        <p:spPr>
          <a:xfrm>
            <a:off x="290945" y="2708804"/>
            <a:ext cx="3412376" cy="1440394"/>
          </a:xfrm>
          <a:noFill/>
          <a:ln>
            <a:noFill/>
          </a:ln>
        </p:spPr>
        <p:txBody>
          <a:bodyPr vert="horz" lIns="182880" tIns="182880" rIns="182880" bIns="182880" rtlCol="0" anchor="ctr">
            <a:noAutofit/>
          </a:bodyPr>
          <a:lstStyle/>
          <a:p>
            <a:pPr algn="ctr"/>
            <a:r>
              <a:rPr lang="en-US" sz="3200" kern="1200" spc="200" dirty="0">
                <a:ea typeface="Calibri" panose="020F0502020204030204" pitchFamily="34" charset="0"/>
              </a:rPr>
              <a:t>Anticoagulation after Randomization</a:t>
            </a:r>
          </a:p>
        </p:txBody>
      </p:sp>
      <p:sp>
        <p:nvSpPr>
          <p:cNvPr id="3" name="Content Placeholder 2">
            <a:extLst>
              <a:ext uri="{FF2B5EF4-FFF2-40B4-BE49-F238E27FC236}">
                <a16:creationId xmlns:a16="http://schemas.microsoft.com/office/drawing/2014/main" id="{00B1C58B-0FE9-D320-F4D9-AD35E1D2A568}"/>
              </a:ext>
            </a:extLst>
          </p:cNvPr>
          <p:cNvSpPr>
            <a:spLocks noGrp="1"/>
          </p:cNvSpPr>
          <p:nvPr>
            <p:ph idx="1"/>
          </p:nvPr>
        </p:nvSpPr>
        <p:spPr>
          <a:xfrm>
            <a:off x="3703321" y="802638"/>
            <a:ext cx="7754557" cy="5252722"/>
          </a:xfrm>
        </p:spPr>
        <p:txBody>
          <a:bodyPr vert="horz" lIns="91440" tIns="45720" rIns="91440" bIns="45720" rtlCol="0" anchor="ctr">
            <a:normAutofit/>
          </a:bodyPr>
          <a:lstStyle/>
          <a:p>
            <a:pPr lvl="1">
              <a:lnSpc>
                <a:spcPct val="107000"/>
              </a:lnSpc>
              <a:spcBef>
                <a:spcPts val="0"/>
              </a:spcBef>
              <a:buSzPct val="85000"/>
            </a:pPr>
            <a:r>
              <a:rPr lang="en-US" sz="2400" dirty="0">
                <a:ea typeface="Arial" panose="020B0604020202020204" pitchFamily="34" charset="0"/>
                <a:cs typeface="Arial" panose="020B0604020202020204" pitchFamily="34" charset="0"/>
              </a:rPr>
              <a:t>Antiplatelets and OACs withheld for the first 7 days after randomization</a:t>
            </a:r>
          </a:p>
          <a:p>
            <a:pPr lvl="2">
              <a:lnSpc>
                <a:spcPct val="107000"/>
              </a:lnSpc>
              <a:spcBef>
                <a:spcPts val="0"/>
              </a:spcBef>
              <a:buSzPct val="85000"/>
            </a:pPr>
            <a:r>
              <a:rPr lang="en-US" sz="2400" dirty="0">
                <a:effectLst/>
                <a:ea typeface="Arial" panose="020B0604020202020204" pitchFamily="34" charset="0"/>
                <a:cs typeface="Arial" panose="020B0604020202020204" pitchFamily="34" charset="0"/>
              </a:rPr>
              <a:t>After 7 days they may be restarted at the discretion of the local investigator if the CT scan is stable or better</a:t>
            </a:r>
          </a:p>
          <a:p>
            <a:pPr marL="457200" lvl="2" indent="0">
              <a:lnSpc>
                <a:spcPct val="107000"/>
              </a:lnSpc>
              <a:spcBef>
                <a:spcPts val="0"/>
              </a:spcBef>
              <a:buSzPct val="85000"/>
              <a:buNone/>
            </a:pPr>
            <a:endParaRPr lang="en-US" sz="2400" dirty="0">
              <a:ea typeface="Arial" panose="020B0604020202020204" pitchFamily="34" charset="0"/>
              <a:cs typeface="Arial" panose="020B0604020202020204" pitchFamily="34" charset="0"/>
            </a:endParaRPr>
          </a:p>
          <a:p>
            <a:pPr lvl="1">
              <a:lnSpc>
                <a:spcPct val="107000"/>
              </a:lnSpc>
              <a:spcBef>
                <a:spcPts val="0"/>
              </a:spcBef>
              <a:buSzPct val="85000"/>
            </a:pPr>
            <a:r>
              <a:rPr lang="en-US" sz="2400" dirty="0">
                <a:effectLst/>
                <a:ea typeface="Arial" panose="020B0604020202020204" pitchFamily="34" charset="0"/>
                <a:cs typeface="Arial" panose="020B0604020202020204" pitchFamily="34" charset="0"/>
              </a:rPr>
              <a:t>If an antiplatelet agent or OAC cannot be held for 7 days the patient should </a:t>
            </a:r>
            <a:r>
              <a:rPr lang="en-US" sz="2400" u="sng" dirty="0">
                <a:effectLst/>
                <a:ea typeface="Arial" panose="020B0604020202020204" pitchFamily="34" charset="0"/>
                <a:cs typeface="Arial" panose="020B0604020202020204" pitchFamily="34" charset="0"/>
              </a:rPr>
              <a:t>NOT</a:t>
            </a:r>
            <a:r>
              <a:rPr lang="en-US" sz="2400" dirty="0">
                <a:effectLst/>
                <a:ea typeface="Arial" panose="020B0604020202020204" pitchFamily="34" charset="0"/>
                <a:cs typeface="Arial" panose="020B0604020202020204" pitchFamily="34" charset="0"/>
              </a:rPr>
              <a:t> be randomized </a:t>
            </a:r>
          </a:p>
          <a:p>
            <a:pPr lvl="2">
              <a:lnSpc>
                <a:spcPct val="107000"/>
              </a:lnSpc>
              <a:spcBef>
                <a:spcPts val="0"/>
              </a:spcBef>
              <a:buSzPct val="85000"/>
            </a:pPr>
            <a:r>
              <a:rPr lang="en-US" sz="2200" dirty="0">
                <a:ea typeface="Arial" panose="020B0604020202020204" pitchFamily="34" charset="0"/>
                <a:cs typeface="Arial" panose="020B0604020202020204" pitchFamily="34" charset="0"/>
              </a:rPr>
              <a:t>*Reminder, this is an Exclusion Criteria*</a:t>
            </a:r>
            <a:endParaRPr lang="en-US" sz="2200" dirty="0">
              <a:effectLst/>
              <a:ea typeface="Arial" panose="020B0604020202020204" pitchFamily="34" charset="0"/>
              <a:cs typeface="Arial" panose="020B0604020202020204" pitchFamily="34" charset="0"/>
            </a:endParaRPr>
          </a:p>
          <a:p>
            <a:pPr lvl="1">
              <a:lnSpc>
                <a:spcPct val="107000"/>
              </a:lnSpc>
              <a:spcBef>
                <a:spcPts val="0"/>
              </a:spcBef>
            </a:pPr>
            <a:r>
              <a:rPr lang="en-US" sz="2400" dirty="0">
                <a:ea typeface="Arial" panose="020B0604020202020204" pitchFamily="34" charset="0"/>
                <a:cs typeface="Arial" panose="020B0604020202020204" pitchFamily="34" charset="0"/>
              </a:rPr>
              <a:t>If a patient is randomized and an antiplatelet agent or OAC later becomes required before treatment (either MMAE or conventional surgery) the treatment should </a:t>
            </a:r>
            <a:r>
              <a:rPr lang="en-US" sz="2400" u="sng" dirty="0">
                <a:ea typeface="Arial" panose="020B0604020202020204" pitchFamily="34" charset="0"/>
                <a:cs typeface="Arial" panose="020B0604020202020204" pitchFamily="34" charset="0"/>
              </a:rPr>
              <a:t>NOT</a:t>
            </a:r>
            <a:r>
              <a:rPr lang="en-US" sz="2400" dirty="0">
                <a:ea typeface="Arial" panose="020B0604020202020204" pitchFamily="34" charset="0"/>
                <a:cs typeface="Arial" panose="020B0604020202020204" pitchFamily="34" charset="0"/>
              </a:rPr>
              <a:t> be performed </a:t>
            </a:r>
          </a:p>
        </p:txBody>
      </p:sp>
    </p:spTree>
    <p:extLst>
      <p:ext uri="{BB962C8B-B14F-4D97-AF65-F5344CB8AC3E}">
        <p14:creationId xmlns:p14="http://schemas.microsoft.com/office/powerpoint/2010/main" val="1222609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B1C58B-0FE9-D320-F4D9-AD35E1D2A568}"/>
              </a:ext>
            </a:extLst>
          </p:cNvPr>
          <p:cNvSpPr>
            <a:spLocks noGrp="1"/>
          </p:cNvSpPr>
          <p:nvPr>
            <p:ph idx="1"/>
          </p:nvPr>
        </p:nvSpPr>
        <p:spPr/>
        <p:txBody>
          <a:bodyPr vert="horz" lIns="91440" tIns="45720" rIns="91440" bIns="45720" rtlCol="0" anchor="ctr">
            <a:normAutofit/>
          </a:bodyPr>
          <a:lstStyle/>
          <a:p>
            <a:pPr marL="0" indent="0">
              <a:buNone/>
            </a:pPr>
            <a:r>
              <a:rPr lang="en-US" dirty="0"/>
              <a:t>At the discretion of the interventionalist:</a:t>
            </a:r>
          </a:p>
          <a:p>
            <a:pPr lvl="1"/>
            <a:r>
              <a:rPr lang="en-US" dirty="0" err="1">
                <a:solidFill>
                  <a:schemeClr val="tx1">
                    <a:lumMod val="85000"/>
                    <a:lumOff val="15000"/>
                  </a:schemeClr>
                </a:solidFill>
              </a:rPr>
              <a:t>Embosphere</a:t>
            </a:r>
            <a:r>
              <a:rPr lang="en-US" dirty="0">
                <a:solidFill>
                  <a:schemeClr val="tx1">
                    <a:lumMod val="85000"/>
                    <a:lumOff val="15000"/>
                  </a:schemeClr>
                </a:solidFill>
              </a:rPr>
              <a:t> Microspheres </a:t>
            </a:r>
          </a:p>
          <a:p>
            <a:pPr marL="274320" lvl="1" indent="0">
              <a:buNone/>
            </a:pPr>
            <a:r>
              <a:rPr lang="en-US" sz="1800" dirty="0"/>
              <a:t>	(100-300, or 300-500 microns)</a:t>
            </a:r>
          </a:p>
          <a:p>
            <a:pPr marL="274320" lvl="1" indent="0">
              <a:buNone/>
            </a:pPr>
            <a:r>
              <a:rPr lang="en-US" sz="2400" i="1" dirty="0"/>
              <a:t>		OR</a:t>
            </a:r>
          </a:p>
          <a:p>
            <a:pPr lvl="1"/>
            <a:r>
              <a:rPr lang="en-US" dirty="0">
                <a:solidFill>
                  <a:schemeClr val="tx1">
                    <a:lumMod val="85000"/>
                    <a:lumOff val="15000"/>
                  </a:schemeClr>
                </a:solidFill>
              </a:rPr>
              <a:t>PVA CONTOUR Embolization particles </a:t>
            </a:r>
          </a:p>
          <a:p>
            <a:pPr marL="274320" lvl="1" indent="0">
              <a:buNone/>
            </a:pPr>
            <a:r>
              <a:rPr lang="en-US" sz="2400" dirty="0"/>
              <a:t>	</a:t>
            </a:r>
            <a:r>
              <a:rPr lang="en-US" sz="1800" dirty="0"/>
              <a:t>(150-250, 250-355, or 355-500 microns)</a:t>
            </a:r>
            <a:endParaRPr lang="en-US" sz="2400" dirty="0"/>
          </a:p>
          <a:p>
            <a:pPr lvl="1"/>
            <a:r>
              <a:rPr lang="en-US" dirty="0">
                <a:solidFill>
                  <a:schemeClr val="tx1">
                    <a:lumMod val="85000"/>
                    <a:lumOff val="15000"/>
                  </a:schemeClr>
                </a:solidFill>
              </a:rPr>
              <a:t>General anesthesia (GA) or monitored anesthesia care (MAC)</a:t>
            </a:r>
          </a:p>
          <a:p>
            <a:pPr lvl="1"/>
            <a:r>
              <a:rPr lang="en-US" dirty="0">
                <a:solidFill>
                  <a:schemeClr val="tx1">
                    <a:lumMod val="85000"/>
                    <a:lumOff val="15000"/>
                  </a:schemeClr>
                </a:solidFill>
              </a:rPr>
              <a:t>+/- Intravenous heparin (ACT)</a:t>
            </a:r>
          </a:p>
          <a:p>
            <a:pPr lvl="1"/>
            <a:r>
              <a:rPr lang="en-US" dirty="0">
                <a:solidFill>
                  <a:schemeClr val="tx1">
                    <a:lumMod val="85000"/>
                    <a:lumOff val="15000"/>
                  </a:schemeClr>
                </a:solidFill>
              </a:rPr>
              <a:t>Femoral artery or radial artery access </a:t>
            </a:r>
            <a:endParaRPr lang="en-US" sz="2400" b="1" dirty="0"/>
          </a:p>
          <a:p>
            <a:endParaRPr lang="en-US" b="1" dirty="0"/>
          </a:p>
        </p:txBody>
      </p:sp>
      <p:sp>
        <p:nvSpPr>
          <p:cNvPr id="6" name="Title 1">
            <a:extLst>
              <a:ext uri="{FF2B5EF4-FFF2-40B4-BE49-F238E27FC236}">
                <a16:creationId xmlns:a16="http://schemas.microsoft.com/office/drawing/2014/main" id="{4FB48B6E-EF58-CB38-E6EB-5A82FC35F8DC}"/>
              </a:ext>
            </a:extLst>
          </p:cNvPr>
          <p:cNvSpPr txBox="1">
            <a:spLocks/>
          </p:cNvSpPr>
          <p:nvPr/>
        </p:nvSpPr>
        <p:spPr>
          <a:xfrm>
            <a:off x="338085" y="1423016"/>
            <a:ext cx="3797329" cy="3685032"/>
          </a:xfrm>
          <a:prstGeom prst="ellipse">
            <a:avLst/>
          </a:prstGeom>
          <a:solidFill>
            <a:schemeClr val="accent2">
              <a:lumMod val="75000"/>
            </a:schemeClr>
          </a:solidFill>
          <a:ln>
            <a:noFill/>
          </a:ln>
        </p:spPr>
        <p:txBody>
          <a:bodyPr vert="horz" lIns="182880" tIns="182880" rIns="182880" bIns="182880" rtlCol="0" anchor="ctr">
            <a:normAutofit/>
          </a:bodyPr>
          <a:lstStyle>
            <a:lvl1pPr algn="l" defTabSz="914400" rtl="0" eaLnBrk="1" latinLnBrk="0" hangingPunct="1">
              <a:spcBef>
                <a:spcPct val="0"/>
              </a:spcBef>
              <a:buNone/>
              <a:defRPr sz="2400" b="0" kern="1200" spc="-100" baseline="0">
                <a:solidFill>
                  <a:srgbClr val="AE3B3A"/>
                </a:solidFill>
                <a:latin typeface="Calibri" panose="020F0502020204030204" pitchFamily="34" charset="0"/>
                <a:ea typeface="+mj-ea"/>
                <a:cs typeface="Calibri" panose="020F0502020204030204" pitchFamily="34" charset="0"/>
              </a:defRPr>
            </a:lvl1pPr>
          </a:lstStyle>
          <a:p>
            <a:pPr algn="ctr"/>
            <a:r>
              <a:rPr lang="en-US" sz="2100" spc="200" dirty="0">
                <a:solidFill>
                  <a:srgbClr val="FFFFFF"/>
                </a:solidFill>
                <a:latin typeface="+mj-lt"/>
                <a:cs typeface="+mj-cs"/>
              </a:rPr>
              <a:t>Randomized to MMAE</a:t>
            </a:r>
          </a:p>
        </p:txBody>
      </p:sp>
    </p:spTree>
    <p:extLst>
      <p:ext uri="{BB962C8B-B14F-4D97-AF65-F5344CB8AC3E}">
        <p14:creationId xmlns:p14="http://schemas.microsoft.com/office/powerpoint/2010/main" val="1967318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B1C58B-0FE9-D320-F4D9-AD35E1D2A568}"/>
              </a:ext>
            </a:extLst>
          </p:cNvPr>
          <p:cNvSpPr>
            <a:spLocks noGrp="1"/>
          </p:cNvSpPr>
          <p:nvPr>
            <p:ph idx="1"/>
          </p:nvPr>
        </p:nvSpPr>
        <p:spPr>
          <a:xfrm>
            <a:off x="4239491" y="792080"/>
            <a:ext cx="7003474" cy="5577840"/>
          </a:xfrm>
        </p:spPr>
        <p:txBody>
          <a:bodyPr vert="horz" lIns="91440" tIns="45720" rIns="91440" bIns="45720" rtlCol="0" anchor="ctr">
            <a:normAutofit fontScale="70000" lnSpcReduction="20000"/>
          </a:bodyPr>
          <a:lstStyle/>
          <a:p>
            <a:pPr marL="0" marR="0">
              <a:lnSpc>
                <a:spcPct val="90000"/>
              </a:lnSpc>
              <a:spcAft>
                <a:spcPts val="800"/>
              </a:spcAft>
            </a:pPr>
            <a:r>
              <a:rPr lang="en-US" sz="3600" dirty="0">
                <a:solidFill>
                  <a:schemeClr val="tx1">
                    <a:lumMod val="85000"/>
                    <a:lumOff val="15000"/>
                  </a:schemeClr>
                </a:solidFill>
                <a:effectLst/>
              </a:rPr>
              <a:t>An </a:t>
            </a:r>
            <a:r>
              <a:rPr lang="en-US" sz="3600" b="1" dirty="0">
                <a:solidFill>
                  <a:schemeClr val="tx1">
                    <a:lumMod val="85000"/>
                    <a:lumOff val="15000"/>
                  </a:schemeClr>
                </a:solidFill>
                <a:effectLst/>
              </a:rPr>
              <a:t>ICA</a:t>
            </a:r>
            <a:r>
              <a:rPr lang="en-US" sz="3600" dirty="0">
                <a:solidFill>
                  <a:schemeClr val="tx1">
                    <a:lumMod val="85000"/>
                    <a:lumOff val="15000"/>
                  </a:schemeClr>
                </a:solidFill>
                <a:effectLst/>
              </a:rPr>
              <a:t> angiogram will be performed over the cranium to assess the </a:t>
            </a:r>
            <a:r>
              <a:rPr lang="en-US" sz="3600" b="1" dirty="0">
                <a:solidFill>
                  <a:schemeClr val="tx1">
                    <a:lumMod val="85000"/>
                    <a:lumOff val="15000"/>
                  </a:schemeClr>
                </a:solidFill>
                <a:effectLst/>
              </a:rPr>
              <a:t>ophthalmic artery anatomy and retinal blush</a:t>
            </a:r>
            <a:r>
              <a:rPr lang="en-US" sz="3600" dirty="0">
                <a:solidFill>
                  <a:schemeClr val="tx1">
                    <a:lumMod val="85000"/>
                    <a:lumOff val="15000"/>
                  </a:schemeClr>
                </a:solidFill>
                <a:effectLst/>
              </a:rPr>
              <a:t>.  </a:t>
            </a:r>
          </a:p>
          <a:p>
            <a:pPr marL="0" marR="0">
              <a:lnSpc>
                <a:spcPct val="90000"/>
              </a:lnSpc>
              <a:spcAft>
                <a:spcPts val="800"/>
              </a:spcAft>
            </a:pPr>
            <a:r>
              <a:rPr lang="en-US" sz="3600" b="1" dirty="0">
                <a:solidFill>
                  <a:schemeClr val="tx1">
                    <a:lumMod val="85000"/>
                    <a:lumOff val="15000"/>
                  </a:schemeClr>
                </a:solidFill>
                <a:effectLst/>
              </a:rPr>
              <a:t>ECA</a:t>
            </a:r>
            <a:r>
              <a:rPr lang="en-US" sz="3600" dirty="0">
                <a:solidFill>
                  <a:schemeClr val="tx1">
                    <a:lumMod val="85000"/>
                    <a:lumOff val="15000"/>
                  </a:schemeClr>
                </a:solidFill>
                <a:effectLst/>
              </a:rPr>
              <a:t> angiography to identify angiographic </a:t>
            </a:r>
            <a:r>
              <a:rPr lang="en-US" sz="3600" b="1" dirty="0">
                <a:solidFill>
                  <a:schemeClr val="tx1">
                    <a:lumMod val="85000"/>
                    <a:lumOff val="15000"/>
                  </a:schemeClr>
                </a:solidFill>
                <a:effectLst/>
              </a:rPr>
              <a:t>anastomosis</a:t>
            </a:r>
            <a:r>
              <a:rPr lang="en-US" sz="3600" dirty="0">
                <a:solidFill>
                  <a:schemeClr val="tx1">
                    <a:lumMod val="85000"/>
                    <a:lumOff val="15000"/>
                  </a:schemeClr>
                </a:solidFill>
                <a:effectLst/>
              </a:rPr>
              <a:t> to the internal carotid artery and the ophthalmic.  </a:t>
            </a:r>
          </a:p>
          <a:p>
            <a:pPr marL="0" marR="0">
              <a:lnSpc>
                <a:spcPct val="90000"/>
              </a:lnSpc>
              <a:spcAft>
                <a:spcPts val="800"/>
              </a:spcAft>
            </a:pPr>
            <a:r>
              <a:rPr lang="en-US" sz="3600" dirty="0">
                <a:solidFill>
                  <a:schemeClr val="tx1">
                    <a:lumMod val="85000"/>
                    <a:lumOff val="15000"/>
                  </a:schemeClr>
                </a:solidFill>
                <a:effectLst/>
              </a:rPr>
              <a:t>If collateral vessels (anastomoses to the internal carotid artery or ophthalmic artery) are present, </a:t>
            </a:r>
            <a:r>
              <a:rPr lang="en-US" sz="3600" b="1" dirty="0">
                <a:solidFill>
                  <a:schemeClr val="tx1">
                    <a:lumMod val="85000"/>
                    <a:lumOff val="15000"/>
                  </a:schemeClr>
                </a:solidFill>
                <a:effectLst/>
              </a:rPr>
              <a:t>coil embolization</a:t>
            </a:r>
            <a:r>
              <a:rPr lang="en-US" sz="3600" dirty="0">
                <a:solidFill>
                  <a:schemeClr val="tx1">
                    <a:lumMod val="85000"/>
                    <a:lumOff val="15000"/>
                  </a:schemeClr>
                </a:solidFill>
                <a:effectLst/>
              </a:rPr>
              <a:t> of the proximal vessels will be performed.  If no collateral vessels are found, a microcatheter of choice will be advanced selectively to the frontal followed by the parietal branch followed by embolization.</a:t>
            </a:r>
          </a:p>
          <a:p>
            <a:pPr marL="0" marR="0">
              <a:lnSpc>
                <a:spcPct val="90000"/>
              </a:lnSpc>
              <a:spcAft>
                <a:spcPts val="800"/>
              </a:spcAft>
            </a:pPr>
            <a:r>
              <a:rPr lang="en-US" sz="3600" dirty="0">
                <a:solidFill>
                  <a:schemeClr val="tx1">
                    <a:lumMod val="85000"/>
                    <a:lumOff val="15000"/>
                  </a:schemeClr>
                </a:solidFill>
                <a:effectLst/>
              </a:rPr>
              <a:t>Alternatively, if no collaterals are identified, particle embolization can take place in the parent MMA before the bifurcation once the catheter is above the orbit on the lateral projection.</a:t>
            </a:r>
          </a:p>
          <a:p>
            <a:endParaRPr lang="en-US" b="1" dirty="0"/>
          </a:p>
        </p:txBody>
      </p:sp>
      <p:sp>
        <p:nvSpPr>
          <p:cNvPr id="6" name="Title 1">
            <a:extLst>
              <a:ext uri="{FF2B5EF4-FFF2-40B4-BE49-F238E27FC236}">
                <a16:creationId xmlns:a16="http://schemas.microsoft.com/office/drawing/2014/main" id="{4FB48B6E-EF58-CB38-E6EB-5A82FC35F8DC}"/>
              </a:ext>
            </a:extLst>
          </p:cNvPr>
          <p:cNvSpPr txBox="1">
            <a:spLocks/>
          </p:cNvSpPr>
          <p:nvPr/>
        </p:nvSpPr>
        <p:spPr>
          <a:xfrm>
            <a:off x="338085" y="1423016"/>
            <a:ext cx="3797329" cy="3685032"/>
          </a:xfrm>
          <a:prstGeom prst="ellipse">
            <a:avLst/>
          </a:prstGeom>
          <a:solidFill>
            <a:schemeClr val="accent2">
              <a:lumMod val="75000"/>
            </a:schemeClr>
          </a:solidFill>
          <a:ln>
            <a:noFill/>
          </a:ln>
        </p:spPr>
        <p:txBody>
          <a:bodyPr vert="horz" lIns="182880" tIns="182880" rIns="182880" bIns="182880" rtlCol="0" anchor="ctr">
            <a:normAutofit/>
          </a:bodyPr>
          <a:lstStyle>
            <a:lvl1pPr algn="l" defTabSz="914400" rtl="0" eaLnBrk="1" latinLnBrk="0" hangingPunct="1">
              <a:spcBef>
                <a:spcPct val="0"/>
              </a:spcBef>
              <a:buNone/>
              <a:defRPr sz="2400" b="0" kern="1200" spc="-100" baseline="0">
                <a:solidFill>
                  <a:srgbClr val="AE3B3A"/>
                </a:solidFill>
                <a:latin typeface="Calibri" panose="020F0502020204030204" pitchFamily="34" charset="0"/>
                <a:ea typeface="+mj-ea"/>
                <a:cs typeface="Calibri" panose="020F0502020204030204" pitchFamily="34" charset="0"/>
              </a:defRPr>
            </a:lvl1pPr>
          </a:lstStyle>
          <a:p>
            <a:pPr algn="ctr"/>
            <a:r>
              <a:rPr lang="en-US" sz="2100" spc="200" dirty="0">
                <a:solidFill>
                  <a:srgbClr val="FFFFFF"/>
                </a:solidFill>
                <a:latin typeface="+mj-lt"/>
                <a:cs typeface="+mj-cs"/>
              </a:rPr>
              <a:t>Middle Meningeal Artery Embolization (MMAE)</a:t>
            </a:r>
            <a:br>
              <a:rPr lang="en-US" sz="2100" spc="200" dirty="0">
                <a:solidFill>
                  <a:srgbClr val="FFFFFF"/>
                </a:solidFill>
                <a:latin typeface="+mj-lt"/>
                <a:cs typeface="+mj-cs"/>
              </a:rPr>
            </a:br>
            <a:r>
              <a:rPr lang="en-US" sz="2100" spc="200" dirty="0">
                <a:solidFill>
                  <a:srgbClr val="FFFFFF"/>
                </a:solidFill>
                <a:latin typeface="+mj-lt"/>
                <a:cs typeface="+mj-cs"/>
              </a:rPr>
              <a:t>Procedure</a:t>
            </a:r>
          </a:p>
        </p:txBody>
      </p:sp>
    </p:spTree>
    <p:extLst>
      <p:ext uri="{BB962C8B-B14F-4D97-AF65-F5344CB8AC3E}">
        <p14:creationId xmlns:p14="http://schemas.microsoft.com/office/powerpoint/2010/main" val="2313908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B1C58B-0FE9-D320-F4D9-AD35E1D2A568}"/>
              </a:ext>
            </a:extLst>
          </p:cNvPr>
          <p:cNvSpPr>
            <a:spLocks noGrp="1"/>
          </p:cNvSpPr>
          <p:nvPr>
            <p:ph idx="1"/>
          </p:nvPr>
        </p:nvSpPr>
        <p:spPr>
          <a:xfrm>
            <a:off x="4239490" y="792080"/>
            <a:ext cx="7342909" cy="5577840"/>
          </a:xfrm>
        </p:spPr>
        <p:txBody>
          <a:bodyPr vert="horz" lIns="91440" tIns="45720" rIns="91440" bIns="45720" rtlCol="0" anchor="ctr">
            <a:normAutofit fontScale="55000" lnSpcReduction="20000"/>
          </a:bodyPr>
          <a:lstStyle/>
          <a:p>
            <a:pPr marL="0" marR="0">
              <a:lnSpc>
                <a:spcPct val="90000"/>
              </a:lnSpc>
              <a:spcAft>
                <a:spcPts val="800"/>
              </a:spcAft>
            </a:pPr>
            <a:r>
              <a:rPr lang="en-US" sz="3600" dirty="0"/>
              <a:t>O</a:t>
            </a:r>
            <a:r>
              <a:rPr lang="en-US" sz="3600" dirty="0">
                <a:effectLst/>
              </a:rPr>
              <a:t>rigin of the </a:t>
            </a:r>
            <a:r>
              <a:rPr lang="en-US" sz="3600" b="1" dirty="0">
                <a:effectLst/>
              </a:rPr>
              <a:t>MMA from the ophthalmic artery </a:t>
            </a:r>
            <a:r>
              <a:rPr lang="en-US" sz="3600" dirty="0">
                <a:effectLst/>
              </a:rPr>
              <a:t>would entail a trans-internal carotid artery approach to the MMA. MMAE will not be performed and the procedure ended.   </a:t>
            </a:r>
          </a:p>
          <a:p>
            <a:pPr marL="0" marR="0">
              <a:lnSpc>
                <a:spcPct val="90000"/>
              </a:lnSpc>
              <a:spcAft>
                <a:spcPts val="800"/>
              </a:spcAft>
            </a:pPr>
            <a:r>
              <a:rPr lang="en-US" sz="3600" dirty="0">
                <a:effectLst/>
              </a:rPr>
              <a:t>In the case of </a:t>
            </a:r>
            <a:r>
              <a:rPr lang="en-US" sz="3600" b="1" dirty="0">
                <a:effectLst/>
              </a:rPr>
              <a:t>MMA perforation</a:t>
            </a:r>
            <a:r>
              <a:rPr lang="en-US" sz="3600" dirty="0">
                <a:effectLst/>
              </a:rPr>
              <a:t> (noted on microcatheter injection), immediate </a:t>
            </a:r>
            <a:r>
              <a:rPr lang="en-US" sz="3600" b="1" dirty="0">
                <a:effectLst/>
              </a:rPr>
              <a:t>coil embolization</a:t>
            </a:r>
            <a:r>
              <a:rPr lang="en-US" sz="3600" dirty="0">
                <a:effectLst/>
              </a:rPr>
              <a:t> and occlusion of the MMA will be performed through the same microcatheter and the procedure will end after.</a:t>
            </a:r>
          </a:p>
          <a:p>
            <a:pPr marL="0" marR="0">
              <a:lnSpc>
                <a:spcPct val="90000"/>
              </a:lnSpc>
              <a:spcAft>
                <a:spcPts val="800"/>
              </a:spcAft>
            </a:pPr>
            <a:r>
              <a:rPr lang="en-US" sz="3600" dirty="0">
                <a:effectLst/>
              </a:rPr>
              <a:t>It is suggested that </a:t>
            </a:r>
            <a:r>
              <a:rPr lang="en-US" sz="3600" dirty="0" err="1">
                <a:effectLst/>
              </a:rPr>
              <a:t>Embosphere</a:t>
            </a:r>
            <a:r>
              <a:rPr lang="en-US" sz="3600" dirty="0">
                <a:effectLst/>
              </a:rPr>
              <a:t> Microsphere 100 to 300 micron variant or CONTOUR Embolization Particles 150 to 250 micron be used with an 017 microcatheter, and </a:t>
            </a:r>
            <a:r>
              <a:rPr lang="en-US" sz="3600" dirty="0" err="1">
                <a:effectLst/>
              </a:rPr>
              <a:t>Embosphere</a:t>
            </a:r>
            <a:r>
              <a:rPr lang="en-US" sz="3600" dirty="0">
                <a:effectLst/>
              </a:rPr>
              <a:t> Microsphere 300 to 500 micron variant or CONTOUR Embolization Particles 250 to 355 micron or 355 to 500 micron variants be used with an 021 microcatheter.  </a:t>
            </a:r>
          </a:p>
          <a:p>
            <a:pPr marL="0" marR="0">
              <a:lnSpc>
                <a:spcPct val="90000"/>
              </a:lnSpc>
              <a:spcAft>
                <a:spcPts val="800"/>
              </a:spcAft>
            </a:pPr>
            <a:r>
              <a:rPr lang="en-US" sz="3600" dirty="0">
                <a:effectLst/>
              </a:rPr>
              <a:t>The microcatheter shall be occasionally flushed of particles and </a:t>
            </a:r>
            <a:r>
              <a:rPr lang="en-US" sz="3600" b="1" dirty="0">
                <a:effectLst/>
              </a:rPr>
              <a:t>super-selective angiography</a:t>
            </a:r>
            <a:r>
              <a:rPr lang="en-US" sz="3600" dirty="0">
                <a:effectLst/>
              </a:rPr>
              <a:t> repeated during the procedure to identify emerging dangerous anastomosis as MMA flow diminishes. If any new anastomotic pathway is seen on micro catheter injections as the MMA embolization progresses, the procedure will be stopped to avoid untoward events.  </a:t>
            </a:r>
          </a:p>
          <a:p>
            <a:endParaRPr lang="en-US" b="1" dirty="0"/>
          </a:p>
        </p:txBody>
      </p:sp>
      <p:sp>
        <p:nvSpPr>
          <p:cNvPr id="6" name="Title 1">
            <a:extLst>
              <a:ext uri="{FF2B5EF4-FFF2-40B4-BE49-F238E27FC236}">
                <a16:creationId xmlns:a16="http://schemas.microsoft.com/office/drawing/2014/main" id="{4FB48B6E-EF58-CB38-E6EB-5A82FC35F8DC}"/>
              </a:ext>
            </a:extLst>
          </p:cNvPr>
          <p:cNvSpPr txBox="1">
            <a:spLocks/>
          </p:cNvSpPr>
          <p:nvPr/>
        </p:nvSpPr>
        <p:spPr>
          <a:xfrm>
            <a:off x="338085" y="1423016"/>
            <a:ext cx="3797329" cy="3685032"/>
          </a:xfrm>
          <a:prstGeom prst="ellipse">
            <a:avLst/>
          </a:prstGeom>
          <a:solidFill>
            <a:schemeClr val="accent2">
              <a:lumMod val="75000"/>
            </a:schemeClr>
          </a:solidFill>
          <a:ln>
            <a:noFill/>
          </a:ln>
        </p:spPr>
        <p:txBody>
          <a:bodyPr vert="horz" lIns="182880" tIns="182880" rIns="182880" bIns="182880" rtlCol="0" anchor="ctr">
            <a:normAutofit/>
          </a:bodyPr>
          <a:lstStyle>
            <a:lvl1pPr algn="l" defTabSz="914400" rtl="0" eaLnBrk="1" latinLnBrk="0" hangingPunct="1">
              <a:spcBef>
                <a:spcPct val="0"/>
              </a:spcBef>
              <a:buNone/>
              <a:defRPr sz="2400" b="0" kern="1200" spc="-100" baseline="0">
                <a:solidFill>
                  <a:srgbClr val="AE3B3A"/>
                </a:solidFill>
                <a:latin typeface="Calibri" panose="020F0502020204030204" pitchFamily="34" charset="0"/>
                <a:ea typeface="+mj-ea"/>
                <a:cs typeface="Calibri" panose="020F0502020204030204" pitchFamily="34" charset="0"/>
              </a:defRPr>
            </a:lvl1pPr>
          </a:lstStyle>
          <a:p>
            <a:pPr algn="ctr"/>
            <a:r>
              <a:rPr lang="en-US" sz="2100" spc="200" dirty="0">
                <a:solidFill>
                  <a:srgbClr val="FFFFFF"/>
                </a:solidFill>
                <a:latin typeface="+mj-lt"/>
                <a:cs typeface="+mj-cs"/>
              </a:rPr>
              <a:t>Middle Meningeal Artery Embolization (MMAE)</a:t>
            </a:r>
            <a:br>
              <a:rPr lang="en-US" sz="2100" spc="200" dirty="0">
                <a:solidFill>
                  <a:srgbClr val="FFFFFF"/>
                </a:solidFill>
                <a:latin typeface="+mj-lt"/>
                <a:cs typeface="+mj-cs"/>
              </a:rPr>
            </a:br>
            <a:r>
              <a:rPr lang="en-US" sz="2100" spc="200" dirty="0">
                <a:solidFill>
                  <a:srgbClr val="FFFFFF"/>
                </a:solidFill>
                <a:latin typeface="+mj-lt"/>
                <a:cs typeface="+mj-cs"/>
              </a:rPr>
              <a:t>Procedure</a:t>
            </a:r>
          </a:p>
        </p:txBody>
      </p:sp>
    </p:spTree>
    <p:extLst>
      <p:ext uri="{BB962C8B-B14F-4D97-AF65-F5344CB8AC3E}">
        <p14:creationId xmlns:p14="http://schemas.microsoft.com/office/powerpoint/2010/main" val="344131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B1C58B-0FE9-D320-F4D9-AD35E1D2A568}"/>
              </a:ext>
            </a:extLst>
          </p:cNvPr>
          <p:cNvSpPr>
            <a:spLocks noGrp="1"/>
          </p:cNvSpPr>
          <p:nvPr>
            <p:ph idx="1"/>
          </p:nvPr>
        </p:nvSpPr>
        <p:spPr/>
        <p:txBody>
          <a:bodyPr vert="horz" lIns="91440" tIns="45720" rIns="91440" bIns="45720" rtlCol="0" anchor="ctr">
            <a:normAutofit/>
          </a:bodyPr>
          <a:lstStyle/>
          <a:p>
            <a:pPr marL="0" indent="0">
              <a:buNone/>
            </a:pPr>
            <a:r>
              <a:rPr lang="en-US" dirty="0"/>
              <a:t>At the discretion of the treating physician:</a:t>
            </a:r>
          </a:p>
          <a:p>
            <a:pPr lvl="1"/>
            <a:r>
              <a:rPr lang="en-US" dirty="0">
                <a:solidFill>
                  <a:schemeClr val="tx1">
                    <a:lumMod val="85000"/>
                    <a:lumOff val="15000"/>
                  </a:schemeClr>
                </a:solidFill>
              </a:rPr>
              <a:t>Burr hole drainage</a:t>
            </a:r>
          </a:p>
          <a:p>
            <a:pPr marL="274320" lvl="1" indent="0">
              <a:buNone/>
            </a:pPr>
            <a:r>
              <a:rPr lang="en-US" dirty="0">
                <a:solidFill>
                  <a:schemeClr val="tx1">
                    <a:lumMod val="85000"/>
                    <a:lumOff val="15000"/>
                  </a:schemeClr>
                </a:solidFill>
              </a:rPr>
              <a:t>	</a:t>
            </a:r>
            <a:r>
              <a:rPr lang="en-US" i="1" dirty="0">
                <a:solidFill>
                  <a:schemeClr val="tx1">
                    <a:lumMod val="85000"/>
                    <a:lumOff val="15000"/>
                  </a:schemeClr>
                </a:solidFill>
              </a:rPr>
              <a:t>OR</a:t>
            </a:r>
          </a:p>
          <a:p>
            <a:pPr lvl="1"/>
            <a:r>
              <a:rPr lang="en-US" dirty="0">
                <a:solidFill>
                  <a:schemeClr val="tx1">
                    <a:lumMod val="85000"/>
                    <a:lumOff val="15000"/>
                  </a:schemeClr>
                </a:solidFill>
              </a:rPr>
              <a:t>Craniotomy</a:t>
            </a:r>
          </a:p>
          <a:p>
            <a:pPr lvl="1"/>
            <a:endParaRPr lang="en-US" dirty="0">
              <a:solidFill>
                <a:schemeClr val="tx1">
                  <a:lumMod val="85000"/>
                  <a:lumOff val="15000"/>
                </a:schemeClr>
              </a:solidFill>
            </a:endParaRPr>
          </a:p>
          <a:p>
            <a:pPr lvl="1"/>
            <a:r>
              <a:rPr lang="en-US" sz="2400" dirty="0">
                <a:solidFill>
                  <a:schemeClr val="tx1">
                    <a:lumMod val="85000"/>
                    <a:lumOff val="15000"/>
                  </a:schemeClr>
                </a:solidFill>
              </a:rPr>
              <a:t>Please Note: Subdural Evacuating Port System (SEPS) is not an option for conventional surgery</a:t>
            </a:r>
            <a:endParaRPr lang="en-US" b="1" dirty="0"/>
          </a:p>
        </p:txBody>
      </p:sp>
      <p:sp>
        <p:nvSpPr>
          <p:cNvPr id="6" name="Title 1">
            <a:extLst>
              <a:ext uri="{FF2B5EF4-FFF2-40B4-BE49-F238E27FC236}">
                <a16:creationId xmlns:a16="http://schemas.microsoft.com/office/drawing/2014/main" id="{4FB48B6E-EF58-CB38-E6EB-5A82FC35F8DC}"/>
              </a:ext>
            </a:extLst>
          </p:cNvPr>
          <p:cNvSpPr txBox="1">
            <a:spLocks/>
          </p:cNvSpPr>
          <p:nvPr/>
        </p:nvSpPr>
        <p:spPr>
          <a:xfrm>
            <a:off x="338085" y="1423016"/>
            <a:ext cx="3797329" cy="3685032"/>
          </a:xfrm>
          <a:prstGeom prst="ellipse">
            <a:avLst/>
          </a:prstGeom>
          <a:solidFill>
            <a:schemeClr val="accent2">
              <a:lumMod val="75000"/>
            </a:schemeClr>
          </a:solidFill>
          <a:ln>
            <a:noFill/>
          </a:ln>
        </p:spPr>
        <p:txBody>
          <a:bodyPr vert="horz" lIns="182880" tIns="182880" rIns="182880" bIns="182880" rtlCol="0" anchor="ctr">
            <a:normAutofit/>
          </a:bodyPr>
          <a:lstStyle>
            <a:lvl1pPr algn="l" defTabSz="914400" rtl="0" eaLnBrk="1" latinLnBrk="0" hangingPunct="1">
              <a:spcBef>
                <a:spcPct val="0"/>
              </a:spcBef>
              <a:buNone/>
              <a:defRPr sz="2400" b="0" kern="1200" spc="-100" baseline="0">
                <a:solidFill>
                  <a:srgbClr val="AE3B3A"/>
                </a:solidFill>
                <a:latin typeface="Calibri" panose="020F0502020204030204" pitchFamily="34" charset="0"/>
                <a:ea typeface="+mj-ea"/>
                <a:cs typeface="Calibri" panose="020F0502020204030204" pitchFamily="34" charset="0"/>
              </a:defRPr>
            </a:lvl1pPr>
          </a:lstStyle>
          <a:p>
            <a:pPr algn="ctr"/>
            <a:r>
              <a:rPr lang="en-US" sz="2100" spc="200" dirty="0">
                <a:solidFill>
                  <a:srgbClr val="FFFFFF"/>
                </a:solidFill>
                <a:latin typeface="+mj-lt"/>
                <a:cs typeface="+mj-cs"/>
              </a:rPr>
              <a:t>Randomized to Conventional Surgery</a:t>
            </a:r>
          </a:p>
        </p:txBody>
      </p:sp>
    </p:spTree>
    <p:extLst>
      <p:ext uri="{BB962C8B-B14F-4D97-AF65-F5344CB8AC3E}">
        <p14:creationId xmlns:p14="http://schemas.microsoft.com/office/powerpoint/2010/main" val="1357023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04A8-ED6F-953B-3D0C-4B7F43025699}"/>
              </a:ext>
            </a:extLst>
          </p:cNvPr>
          <p:cNvSpPr>
            <a:spLocks noGrp="1"/>
          </p:cNvSpPr>
          <p:nvPr>
            <p:ph type="title"/>
          </p:nvPr>
        </p:nvSpPr>
        <p:spPr>
          <a:xfrm>
            <a:off x="714531" y="139256"/>
            <a:ext cx="10972800" cy="990600"/>
          </a:xfrm>
        </p:spPr>
        <p:txBody>
          <a:bodyPr/>
          <a:lstStyle/>
          <a:p>
            <a:pPr algn="ctr"/>
            <a:r>
              <a:rPr lang="en-US" dirty="0"/>
              <a:t>Standardized Assessments</a:t>
            </a:r>
          </a:p>
        </p:txBody>
      </p:sp>
      <p:sp>
        <p:nvSpPr>
          <p:cNvPr id="4" name="Content Placeholder 3">
            <a:extLst>
              <a:ext uri="{FF2B5EF4-FFF2-40B4-BE49-F238E27FC236}">
                <a16:creationId xmlns:a16="http://schemas.microsoft.com/office/drawing/2014/main" id="{5081891E-D125-CB2A-BD64-F212D9876E59}"/>
              </a:ext>
            </a:extLst>
          </p:cNvPr>
          <p:cNvSpPr>
            <a:spLocks noGrp="1"/>
          </p:cNvSpPr>
          <p:nvPr>
            <p:ph sz="half" idx="2"/>
          </p:nvPr>
        </p:nvSpPr>
        <p:spPr>
          <a:xfrm>
            <a:off x="440052" y="2172038"/>
            <a:ext cx="5534721" cy="3301835"/>
          </a:xfrm>
          <a:solidFill>
            <a:schemeClr val="accent2"/>
          </a:solidFill>
        </p:spPr>
        <p:txBody>
          <a:bodyPr>
            <a:noAutofit/>
          </a:bodyPr>
          <a:lstStyle/>
          <a:p>
            <a:pPr marL="514350" indent="-514350">
              <a:buClrTx/>
              <a:buFont typeface="+mj-lt"/>
              <a:buAutoNum type="arabicPeriod"/>
            </a:pPr>
            <a:r>
              <a:rPr lang="en-US" sz="2000" dirty="0"/>
              <a:t>Sit in a chair with your back against the back</a:t>
            </a:r>
          </a:p>
          <a:p>
            <a:pPr marL="514350" indent="-514350">
              <a:buClrTx/>
              <a:buFont typeface="+mj-lt"/>
              <a:buAutoNum type="arabicPeriod"/>
            </a:pPr>
            <a:r>
              <a:rPr lang="en-US" sz="2000" dirty="0"/>
              <a:t>Rising from the chair on the command "go"</a:t>
            </a:r>
          </a:p>
          <a:p>
            <a:pPr marL="514350" indent="-514350">
              <a:buClrTx/>
              <a:buFont typeface="+mj-lt"/>
              <a:buAutoNum type="arabicPeriod"/>
            </a:pPr>
            <a:r>
              <a:rPr lang="en-US" sz="2000" dirty="0"/>
              <a:t>Walking 3 meters at a comfortable pace</a:t>
            </a:r>
          </a:p>
          <a:p>
            <a:pPr marL="514350" indent="-514350">
              <a:buClrTx/>
              <a:buFont typeface="+mj-lt"/>
              <a:buAutoNum type="arabicPeriod"/>
            </a:pPr>
            <a:r>
              <a:rPr lang="en-US" sz="2000" dirty="0"/>
              <a:t>Turning around at the 3 meter mark</a:t>
            </a:r>
          </a:p>
          <a:p>
            <a:pPr marL="514350" indent="-514350">
              <a:buClrTx/>
              <a:buFont typeface="+mj-lt"/>
              <a:buAutoNum type="arabicPeriod"/>
            </a:pPr>
            <a:r>
              <a:rPr lang="en-US" sz="2000" dirty="0"/>
              <a:t>Walking back to the starting point</a:t>
            </a:r>
          </a:p>
          <a:p>
            <a:pPr marL="514350" indent="-514350">
              <a:buClrTx/>
              <a:buFont typeface="+mj-lt"/>
              <a:buAutoNum type="arabicPeriod"/>
            </a:pPr>
            <a:r>
              <a:rPr lang="en-US" sz="2000" dirty="0"/>
              <a:t>Returning to sitting in the chair </a:t>
            </a:r>
          </a:p>
        </p:txBody>
      </p:sp>
      <p:sp>
        <p:nvSpPr>
          <p:cNvPr id="5" name="Text Placeholder 4">
            <a:extLst>
              <a:ext uri="{FF2B5EF4-FFF2-40B4-BE49-F238E27FC236}">
                <a16:creationId xmlns:a16="http://schemas.microsoft.com/office/drawing/2014/main" id="{2042F4D2-63BA-CA6D-F250-BB5205AE4049}"/>
              </a:ext>
            </a:extLst>
          </p:cNvPr>
          <p:cNvSpPr>
            <a:spLocks noGrp="1"/>
          </p:cNvSpPr>
          <p:nvPr>
            <p:ph type="body" sz="quarter" idx="3"/>
          </p:nvPr>
        </p:nvSpPr>
        <p:spPr>
          <a:xfrm>
            <a:off x="6096000" y="1762827"/>
            <a:ext cx="5591331" cy="352993"/>
          </a:xfrm>
          <a:ln w="19050">
            <a:solidFill>
              <a:schemeClr val="accent2">
                <a:lumMod val="75000"/>
              </a:schemeClr>
            </a:solidFill>
          </a:ln>
        </p:spPr>
        <p:txBody>
          <a:bodyPr>
            <a:normAutofit fontScale="85000" lnSpcReduction="20000"/>
          </a:bodyPr>
          <a:lstStyle/>
          <a:p>
            <a:r>
              <a:rPr lang="en-US" sz="2400" dirty="0">
                <a:solidFill>
                  <a:schemeClr val="tx1"/>
                </a:solidFill>
              </a:rPr>
              <a:t>Interpretation</a:t>
            </a:r>
          </a:p>
        </p:txBody>
      </p:sp>
      <p:sp>
        <p:nvSpPr>
          <p:cNvPr id="6" name="Content Placeholder 5">
            <a:extLst>
              <a:ext uri="{FF2B5EF4-FFF2-40B4-BE49-F238E27FC236}">
                <a16:creationId xmlns:a16="http://schemas.microsoft.com/office/drawing/2014/main" id="{905D828C-99D4-D23D-E7AA-EB795736122F}"/>
              </a:ext>
            </a:extLst>
          </p:cNvPr>
          <p:cNvSpPr>
            <a:spLocks noGrp="1"/>
          </p:cNvSpPr>
          <p:nvPr>
            <p:ph sz="quarter" idx="4"/>
          </p:nvPr>
        </p:nvSpPr>
        <p:spPr>
          <a:xfrm>
            <a:off x="6096000" y="2172038"/>
            <a:ext cx="5591331" cy="3301835"/>
          </a:xfrm>
          <a:solidFill>
            <a:schemeClr val="accent2"/>
          </a:solidFill>
        </p:spPr>
        <p:txBody>
          <a:bodyPr>
            <a:noAutofit/>
          </a:bodyPr>
          <a:lstStyle/>
          <a:p>
            <a:pPr>
              <a:buClr>
                <a:schemeClr val="bg1"/>
              </a:buClr>
            </a:pPr>
            <a:r>
              <a:rPr lang="en-US" sz="2000" dirty="0"/>
              <a:t>Mobility is assessed based on time to complete the test:</a:t>
            </a:r>
          </a:p>
          <a:p>
            <a:pPr marL="548640" lvl="2" indent="0">
              <a:buClrTx/>
              <a:buNone/>
            </a:pPr>
            <a:r>
              <a:rPr lang="en-US" dirty="0"/>
              <a:t>&lt; 10 seconds: Normal</a:t>
            </a:r>
          </a:p>
          <a:p>
            <a:pPr marL="548640" lvl="2" indent="0">
              <a:buClrTx/>
              <a:buNone/>
            </a:pPr>
            <a:r>
              <a:rPr lang="en-US" dirty="0"/>
              <a:t>&lt; 20 seconds: Good mobility</a:t>
            </a:r>
          </a:p>
          <a:p>
            <a:pPr marL="548640" lvl="2" indent="0">
              <a:buClrTx/>
              <a:buNone/>
            </a:pPr>
            <a:r>
              <a:rPr lang="en-US" dirty="0"/>
              <a:t>&lt; 30 seconds: Walking and balance problems</a:t>
            </a:r>
          </a:p>
          <a:p>
            <a:pPr>
              <a:buClr>
                <a:schemeClr val="bg1"/>
              </a:buClr>
            </a:pPr>
            <a:r>
              <a:rPr lang="en-US" sz="2000" dirty="0"/>
              <a:t> TUG score of  &lt;11 seconds will still qualify with measurable deficit on the ASR or MRC</a:t>
            </a:r>
          </a:p>
          <a:p>
            <a:pPr marL="274320" lvl="1" indent="0">
              <a:buClr>
                <a:schemeClr val="bg1"/>
              </a:buClr>
              <a:buNone/>
            </a:pPr>
            <a:r>
              <a:rPr lang="en-US" sz="1800" dirty="0"/>
              <a:t>At least one of these scales has to have a measurable deficit for enrollment purposes</a:t>
            </a:r>
          </a:p>
        </p:txBody>
      </p:sp>
      <p:sp>
        <p:nvSpPr>
          <p:cNvPr id="7" name="Text Placeholder 4">
            <a:extLst>
              <a:ext uri="{FF2B5EF4-FFF2-40B4-BE49-F238E27FC236}">
                <a16:creationId xmlns:a16="http://schemas.microsoft.com/office/drawing/2014/main" id="{3FC9854D-7679-A39B-DB46-504627C85ECD}"/>
              </a:ext>
            </a:extLst>
          </p:cNvPr>
          <p:cNvSpPr txBox="1">
            <a:spLocks/>
          </p:cNvSpPr>
          <p:nvPr/>
        </p:nvSpPr>
        <p:spPr>
          <a:xfrm>
            <a:off x="823252" y="1125220"/>
            <a:ext cx="10193509" cy="494675"/>
          </a:xfrm>
          <a:prstGeom prst="rect">
            <a:avLst/>
          </a:prstGeom>
          <a:noFill/>
          <a:ln w="19050" cap="flat" cmpd="sng" algn="ctr">
            <a:solidFill>
              <a:schemeClr val="accent2">
                <a:lumMod val="75000"/>
              </a:schemeClr>
            </a:solidFill>
            <a:prstDash val="sysDot"/>
          </a:ln>
          <a:effectLst/>
        </p:spPr>
        <p:txBody>
          <a:bodyPr vert="horz" lIns="91440" tIns="45720" rIns="91440" bIns="45720" rtlCol="0" anchor="ctr">
            <a:noAutofit/>
          </a:bodyPr>
          <a:lstStyle>
            <a:lvl1pPr marL="0" indent="0" algn="ctr" defTabSz="914400" rtl="0" eaLnBrk="1" latinLnBrk="0" hangingPunct="1">
              <a:spcBef>
                <a:spcPct val="20000"/>
              </a:spcBef>
              <a:buClr>
                <a:srgbClr val="AE3B3A"/>
              </a:buClr>
              <a:buSzPct val="85000"/>
              <a:buFont typeface="Arial" pitchFamily="34" charset="0"/>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000" dirty="0">
                <a:solidFill>
                  <a:schemeClr val="tx1"/>
                </a:solidFill>
              </a:rPr>
              <a:t>TUG: </a:t>
            </a:r>
            <a:r>
              <a:rPr lang="en-US" dirty="0">
                <a:solidFill>
                  <a:schemeClr val="tx1"/>
                </a:solidFill>
              </a:rPr>
              <a:t>Assesses balance, walking ability, and fall risk in older adults </a:t>
            </a:r>
          </a:p>
        </p:txBody>
      </p:sp>
      <p:sp>
        <p:nvSpPr>
          <p:cNvPr id="8" name="Text Placeholder 4">
            <a:extLst>
              <a:ext uri="{FF2B5EF4-FFF2-40B4-BE49-F238E27FC236}">
                <a16:creationId xmlns:a16="http://schemas.microsoft.com/office/drawing/2014/main" id="{42A09335-C4CC-355F-6112-F749AE4182C7}"/>
              </a:ext>
            </a:extLst>
          </p:cNvPr>
          <p:cNvSpPr txBox="1">
            <a:spLocks/>
          </p:cNvSpPr>
          <p:nvPr/>
        </p:nvSpPr>
        <p:spPr>
          <a:xfrm>
            <a:off x="440052" y="1762826"/>
            <a:ext cx="5534721" cy="352993"/>
          </a:xfrm>
          <a:prstGeom prst="rect">
            <a:avLst/>
          </a:prstGeom>
          <a:noFill/>
          <a:ln w="19050" cap="flat" cmpd="sng" algn="ctr">
            <a:solidFill>
              <a:schemeClr val="accent2">
                <a:lumMod val="75000"/>
              </a:schemeClr>
            </a:solidFill>
            <a:prstDash val="solid"/>
          </a:ln>
          <a:effectLst/>
        </p:spPr>
        <p:txBody>
          <a:bodyPr vert="horz" lIns="91440" tIns="45720" rIns="91440" bIns="45720" rtlCol="0" anchor="ctr">
            <a:normAutofit fontScale="85000" lnSpcReduction="20000"/>
          </a:bodyPr>
          <a:lstStyle>
            <a:lvl1pPr marL="0" indent="0" algn="ctr" defTabSz="914400" rtl="0" eaLnBrk="1" latinLnBrk="0" hangingPunct="1">
              <a:spcBef>
                <a:spcPct val="20000"/>
              </a:spcBef>
              <a:buClr>
                <a:srgbClr val="AE3B3A"/>
              </a:buClr>
              <a:buSzPct val="85000"/>
              <a:buFont typeface="Arial" pitchFamily="34" charset="0"/>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400" dirty="0">
                <a:solidFill>
                  <a:schemeClr val="tx1"/>
                </a:solidFill>
                <a:effectLst/>
              </a:rPr>
              <a:t>The Timed Up and Go (</a:t>
            </a:r>
            <a:r>
              <a:rPr lang="en-US" sz="2400" dirty="0">
                <a:solidFill>
                  <a:schemeClr val="tx1"/>
                </a:solidFill>
              </a:rPr>
              <a:t>TUG) Test</a:t>
            </a:r>
          </a:p>
        </p:txBody>
      </p:sp>
    </p:spTree>
    <p:extLst>
      <p:ext uri="{BB962C8B-B14F-4D97-AF65-F5344CB8AC3E}">
        <p14:creationId xmlns:p14="http://schemas.microsoft.com/office/powerpoint/2010/main" val="2606521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23CCC-76F5-65EA-4044-327CC42C63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DE2C0-443B-4F50-5BC1-CD476119BB17}"/>
              </a:ext>
            </a:extLst>
          </p:cNvPr>
          <p:cNvSpPr>
            <a:spLocks noGrp="1"/>
          </p:cNvSpPr>
          <p:nvPr>
            <p:ph type="title"/>
          </p:nvPr>
        </p:nvSpPr>
        <p:spPr>
          <a:xfrm>
            <a:off x="13921" y="-549529"/>
            <a:ext cx="3501197" cy="2379000"/>
          </a:xfrm>
        </p:spPr>
        <p:txBody>
          <a:bodyPr/>
          <a:lstStyle/>
          <a:p>
            <a:pPr algn="ctr"/>
            <a:r>
              <a:rPr lang="en-US" sz="3200" dirty="0"/>
              <a:t>Principal </a:t>
            </a:r>
            <a:br>
              <a:rPr lang="en-US" sz="3200" dirty="0"/>
            </a:br>
            <a:r>
              <a:rPr lang="en-US" sz="3200" dirty="0"/>
              <a:t>Investigators</a:t>
            </a:r>
          </a:p>
        </p:txBody>
      </p:sp>
      <p:sp>
        <p:nvSpPr>
          <p:cNvPr id="5" name="Content Placeholder 4">
            <a:extLst>
              <a:ext uri="{FF2B5EF4-FFF2-40B4-BE49-F238E27FC236}">
                <a16:creationId xmlns:a16="http://schemas.microsoft.com/office/drawing/2014/main" id="{62307E74-F572-9998-0128-B098A96B8692}"/>
              </a:ext>
            </a:extLst>
          </p:cNvPr>
          <p:cNvSpPr>
            <a:spLocks noGrp="1"/>
          </p:cNvSpPr>
          <p:nvPr>
            <p:ph idx="1"/>
          </p:nvPr>
        </p:nvSpPr>
        <p:spPr>
          <a:xfrm>
            <a:off x="8352161" y="1981066"/>
            <a:ext cx="8079888" cy="5850239"/>
          </a:xfrm>
        </p:spPr>
        <p:txBody>
          <a:bodyPr numCol="2">
            <a:normAutofit/>
          </a:bodyPr>
          <a:lstStyle/>
          <a:p>
            <a:r>
              <a:rPr lang="en-US" sz="2200" dirty="0"/>
              <a:t>Ibrahim Bhatti, MD</a:t>
            </a:r>
          </a:p>
          <a:p>
            <a:pPr lvl="1"/>
            <a:r>
              <a:rPr lang="en-US" sz="2200" dirty="0"/>
              <a:t>Clinical Review Committee Manager</a:t>
            </a:r>
          </a:p>
          <a:p>
            <a:r>
              <a:rPr lang="en-US" sz="2200" dirty="0"/>
              <a:t>Muhammad Shakir, MD</a:t>
            </a:r>
          </a:p>
          <a:p>
            <a:pPr lvl="1"/>
            <a:r>
              <a:rPr lang="en-US" sz="2200" dirty="0"/>
              <a:t>Clinical Imaging Laboratory Manager</a:t>
            </a:r>
          </a:p>
          <a:p>
            <a:r>
              <a:rPr lang="en-US" sz="2200" dirty="0"/>
              <a:t>Alyssa Straka, Emily Philpot, &amp; Evan Tomaschek </a:t>
            </a:r>
          </a:p>
          <a:p>
            <a:pPr lvl="1"/>
            <a:r>
              <a:rPr lang="en-US" sz="2200" dirty="0" err="1"/>
              <a:t>WebDCU</a:t>
            </a:r>
            <a:r>
              <a:rPr lang="en-US" sz="2200" dirty="0"/>
              <a:t> Support</a:t>
            </a:r>
          </a:p>
        </p:txBody>
      </p:sp>
      <p:sp>
        <p:nvSpPr>
          <p:cNvPr id="3" name="Title 1">
            <a:extLst>
              <a:ext uri="{FF2B5EF4-FFF2-40B4-BE49-F238E27FC236}">
                <a16:creationId xmlns:a16="http://schemas.microsoft.com/office/drawing/2014/main" id="{48C3C489-320A-750F-EFA8-3B9E71E02BC7}"/>
              </a:ext>
            </a:extLst>
          </p:cNvPr>
          <p:cNvSpPr txBox="1">
            <a:spLocks/>
          </p:cNvSpPr>
          <p:nvPr/>
        </p:nvSpPr>
        <p:spPr>
          <a:xfrm>
            <a:off x="5515648" y="-549529"/>
            <a:ext cx="4624904" cy="2379000"/>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b="0" kern="1200" spc="-100" baseline="0">
                <a:solidFill>
                  <a:srgbClr val="AE3B3A"/>
                </a:solidFill>
                <a:latin typeface="Calibri" panose="020F0502020204030204" pitchFamily="34" charset="0"/>
                <a:ea typeface="+mj-ea"/>
                <a:cs typeface="Calibri" panose="020F0502020204030204" pitchFamily="34" charset="0"/>
              </a:defRPr>
            </a:lvl1pPr>
          </a:lstStyle>
          <a:p>
            <a:pPr algn="ctr"/>
            <a:r>
              <a:rPr lang="en-US" sz="3200" dirty="0"/>
              <a:t>Key Study Team </a:t>
            </a:r>
          </a:p>
          <a:p>
            <a:pPr algn="ctr"/>
            <a:r>
              <a:rPr lang="en-US" sz="3200" dirty="0"/>
              <a:t>Members</a:t>
            </a:r>
          </a:p>
        </p:txBody>
      </p:sp>
      <p:sp>
        <p:nvSpPr>
          <p:cNvPr id="4" name="Content Placeholder 4">
            <a:extLst>
              <a:ext uri="{FF2B5EF4-FFF2-40B4-BE49-F238E27FC236}">
                <a16:creationId xmlns:a16="http://schemas.microsoft.com/office/drawing/2014/main" id="{62307E74-F572-9998-0128-B098A96B8692}"/>
              </a:ext>
            </a:extLst>
          </p:cNvPr>
          <p:cNvSpPr txBox="1">
            <a:spLocks/>
          </p:cNvSpPr>
          <p:nvPr/>
        </p:nvSpPr>
        <p:spPr>
          <a:xfrm>
            <a:off x="345886" y="1268917"/>
            <a:ext cx="7620000" cy="5577840"/>
          </a:xfrm>
          <a:prstGeom prst="rect">
            <a:avLst/>
          </a:prstGeom>
        </p:spPr>
        <p:txBody>
          <a:bodyPr vert="horz" lIns="91440" tIns="45720" rIns="91440" bIns="45720" numCol="1" rtlCol="0">
            <a:normAutofit/>
          </a:bodyPr>
          <a:lstStyle>
            <a:lvl1pPr marL="182880" indent="-182880" algn="l" defTabSz="914400" rtl="0" eaLnBrk="1" latinLnBrk="0" hangingPunct="1">
              <a:spcBef>
                <a:spcPct val="20000"/>
              </a:spcBef>
              <a:buClr>
                <a:srgbClr val="AE3B3A"/>
              </a:buClr>
              <a:buSzPct val="85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spcBef>
                <a:spcPct val="20000"/>
              </a:spcBef>
              <a:buClr>
                <a:srgbClr val="AE3B3A"/>
              </a:buClr>
              <a:buSzPct val="85000"/>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731520" indent="-182880" algn="l" defTabSz="914400" rtl="0" eaLnBrk="1" latinLnBrk="0" hangingPunct="1">
              <a:spcBef>
                <a:spcPct val="20000"/>
              </a:spcBef>
              <a:buClr>
                <a:srgbClr val="AE3B3A"/>
              </a:buClr>
              <a:buSzPct val="9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rgbClr val="AE3B3A"/>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rgbClr val="AE3B3A"/>
              </a:buClr>
              <a:buSzPct val="100000"/>
              <a:buFont typeface="Arial"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9pPr>
          </a:lstStyle>
          <a:p>
            <a:endParaRPr lang="en-US" sz="2200" dirty="0"/>
          </a:p>
          <a:p>
            <a:endParaRPr lang="en-US" sz="2200" dirty="0"/>
          </a:p>
          <a:p>
            <a:r>
              <a:rPr lang="en-US" sz="2200" dirty="0"/>
              <a:t>Peter Kan, MD</a:t>
            </a:r>
          </a:p>
          <a:p>
            <a:pPr lvl="1"/>
            <a:r>
              <a:rPr lang="en-US" sz="2200" dirty="0"/>
              <a:t>Contact PI</a:t>
            </a:r>
          </a:p>
          <a:p>
            <a:r>
              <a:rPr lang="en-US" sz="2200" dirty="0"/>
              <a:t>Ajith Thomas, MD</a:t>
            </a:r>
          </a:p>
          <a:p>
            <a:pPr lvl="1"/>
            <a:r>
              <a:rPr lang="en-US" sz="2200" dirty="0"/>
              <a:t>Co-PI</a:t>
            </a:r>
          </a:p>
          <a:p>
            <a:r>
              <a:rPr lang="en-US" sz="2200" dirty="0"/>
              <a:t>Christy Cassarly,  PhD</a:t>
            </a:r>
          </a:p>
          <a:p>
            <a:pPr lvl="1"/>
            <a:r>
              <a:rPr lang="en-US" sz="2200" dirty="0"/>
              <a:t>Co-PI</a:t>
            </a:r>
          </a:p>
          <a:p>
            <a:pPr lvl="1"/>
            <a:r>
              <a:rPr lang="en-US" sz="2200" dirty="0"/>
              <a:t>Unblinded Statistician</a:t>
            </a:r>
          </a:p>
          <a:p>
            <a:r>
              <a:rPr lang="en-US" sz="2200" dirty="0"/>
              <a:t>Farhan Siddiq, MD</a:t>
            </a:r>
          </a:p>
          <a:p>
            <a:pPr lvl="1"/>
            <a:r>
              <a:rPr lang="en-US" sz="2200" dirty="0"/>
              <a:t>Co-PI</a:t>
            </a:r>
          </a:p>
          <a:p>
            <a:pPr lvl="1" indent="0">
              <a:buFont typeface="Arial" pitchFamily="34" charset="0"/>
              <a:buNone/>
            </a:pPr>
            <a:endParaRPr lang="en-US" sz="2200" dirty="0"/>
          </a:p>
          <a:p>
            <a:pPr lvl="1"/>
            <a:endParaRPr lang="en-US" sz="2200" dirty="0"/>
          </a:p>
        </p:txBody>
      </p:sp>
      <p:sp>
        <p:nvSpPr>
          <p:cNvPr id="6" name="Content Placeholder 4">
            <a:extLst>
              <a:ext uri="{FF2B5EF4-FFF2-40B4-BE49-F238E27FC236}">
                <a16:creationId xmlns:a16="http://schemas.microsoft.com/office/drawing/2014/main" id="{6590090A-0BFB-4CFA-CB93-26526F1441E1}"/>
              </a:ext>
            </a:extLst>
          </p:cNvPr>
          <p:cNvSpPr txBox="1">
            <a:spLocks/>
          </p:cNvSpPr>
          <p:nvPr/>
        </p:nvSpPr>
        <p:spPr>
          <a:xfrm>
            <a:off x="3960270" y="1981066"/>
            <a:ext cx="7620000" cy="5577840"/>
          </a:xfrm>
          <a:prstGeom prst="rect">
            <a:avLst/>
          </a:prstGeom>
        </p:spPr>
        <p:txBody>
          <a:bodyPr vert="horz" lIns="91440" tIns="45720" rIns="91440" bIns="45720" numCol="1" rtlCol="0">
            <a:normAutofit/>
          </a:bodyPr>
          <a:lstStyle>
            <a:lvl1pPr marL="182880" indent="-182880" algn="l" defTabSz="914400" rtl="0" eaLnBrk="1" latinLnBrk="0" hangingPunct="1">
              <a:spcBef>
                <a:spcPct val="20000"/>
              </a:spcBef>
              <a:buClr>
                <a:srgbClr val="AE3B3A"/>
              </a:buClr>
              <a:buSzPct val="85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spcBef>
                <a:spcPct val="20000"/>
              </a:spcBef>
              <a:buClr>
                <a:srgbClr val="AE3B3A"/>
              </a:buClr>
              <a:buSzPct val="85000"/>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731520" indent="-182880" algn="l" defTabSz="914400" rtl="0" eaLnBrk="1" latinLnBrk="0" hangingPunct="1">
              <a:spcBef>
                <a:spcPct val="20000"/>
              </a:spcBef>
              <a:buClr>
                <a:srgbClr val="AE3B3A"/>
              </a:buClr>
              <a:buSzPct val="9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rgbClr val="AE3B3A"/>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rgbClr val="AE3B3A"/>
              </a:buClr>
              <a:buSzPct val="100000"/>
              <a:buFont typeface="Arial"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9pPr>
          </a:lstStyle>
          <a:p>
            <a:r>
              <a:rPr lang="en-US" sz="2200" dirty="0"/>
              <a:t>Magdy Selim, MD</a:t>
            </a:r>
          </a:p>
          <a:p>
            <a:pPr lvl="1"/>
            <a:r>
              <a:rPr lang="en-US" sz="2200" dirty="0"/>
              <a:t>Neurologist, Steering Committee</a:t>
            </a:r>
          </a:p>
          <a:p>
            <a:r>
              <a:rPr lang="en-US" sz="2200" dirty="0"/>
              <a:t>Adnan Qureshi, MD</a:t>
            </a:r>
          </a:p>
          <a:p>
            <a:pPr lvl="1"/>
            <a:r>
              <a:rPr lang="en-US" sz="2200" dirty="0"/>
              <a:t>Chair of Steering Committee</a:t>
            </a:r>
          </a:p>
          <a:p>
            <a:r>
              <a:rPr lang="en-US" sz="2200" dirty="0"/>
              <a:t>Renee Martin, PhD</a:t>
            </a:r>
          </a:p>
          <a:p>
            <a:pPr lvl="1"/>
            <a:r>
              <a:rPr lang="en-US" sz="2200" dirty="0"/>
              <a:t>Blinded Statistician</a:t>
            </a:r>
          </a:p>
          <a:p>
            <a:r>
              <a:rPr lang="en-US" sz="2200" dirty="0"/>
              <a:t>Austin Rolfes</a:t>
            </a:r>
          </a:p>
          <a:p>
            <a:pPr lvl="1"/>
            <a:r>
              <a:rPr lang="en-US" sz="2200" dirty="0"/>
              <a:t>FDA/CMS Regulatory Affairs</a:t>
            </a:r>
          </a:p>
          <a:p>
            <a:r>
              <a:rPr lang="en-US" sz="2200" dirty="0"/>
              <a:t>Jessica Spahn &amp; Robert Garcia</a:t>
            </a:r>
          </a:p>
          <a:p>
            <a:pPr lvl="1"/>
            <a:r>
              <a:rPr lang="en-US" sz="2200" dirty="0"/>
              <a:t>Project Managers</a:t>
            </a:r>
          </a:p>
        </p:txBody>
      </p:sp>
      <p:sp>
        <p:nvSpPr>
          <p:cNvPr id="7" name="Content Placeholder 4">
            <a:extLst>
              <a:ext uri="{FF2B5EF4-FFF2-40B4-BE49-F238E27FC236}">
                <a16:creationId xmlns:a16="http://schemas.microsoft.com/office/drawing/2014/main" id="{53F3218D-56C7-5A81-5FFF-1A34FA8BAD35}"/>
              </a:ext>
            </a:extLst>
          </p:cNvPr>
          <p:cNvSpPr txBox="1">
            <a:spLocks/>
          </p:cNvSpPr>
          <p:nvPr/>
        </p:nvSpPr>
        <p:spPr>
          <a:xfrm>
            <a:off x="3897537" y="419826"/>
            <a:ext cx="7620000" cy="5577840"/>
          </a:xfrm>
          <a:prstGeom prst="rect">
            <a:avLst/>
          </a:prstGeom>
        </p:spPr>
        <p:txBody>
          <a:bodyPr vert="horz" lIns="91440" tIns="45720" rIns="91440" bIns="45720" numCol="1" rtlCol="0">
            <a:normAutofit/>
          </a:bodyPr>
          <a:lstStyle>
            <a:lvl1pPr marL="182880" indent="-182880" algn="l" defTabSz="914400" rtl="0" eaLnBrk="1" latinLnBrk="0" hangingPunct="1">
              <a:spcBef>
                <a:spcPct val="20000"/>
              </a:spcBef>
              <a:buClr>
                <a:srgbClr val="AE3B3A"/>
              </a:buClr>
              <a:buSzPct val="85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spcBef>
                <a:spcPct val="20000"/>
              </a:spcBef>
              <a:buClr>
                <a:srgbClr val="AE3B3A"/>
              </a:buClr>
              <a:buSzPct val="85000"/>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731520" indent="-182880" algn="l" defTabSz="914400" rtl="0" eaLnBrk="1" latinLnBrk="0" hangingPunct="1">
              <a:spcBef>
                <a:spcPct val="20000"/>
              </a:spcBef>
              <a:buClr>
                <a:srgbClr val="AE3B3A"/>
              </a:buClr>
              <a:buSzPct val="9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rgbClr val="AE3B3A"/>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rgbClr val="AE3B3A"/>
              </a:buClr>
              <a:buSzPct val="100000"/>
              <a:buFont typeface="Arial"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9pPr>
          </a:lstStyle>
          <a:p>
            <a:endParaRPr lang="en-US" sz="2200" dirty="0"/>
          </a:p>
        </p:txBody>
      </p:sp>
    </p:spTree>
    <p:extLst>
      <p:ext uri="{BB962C8B-B14F-4D97-AF65-F5344CB8AC3E}">
        <p14:creationId xmlns:p14="http://schemas.microsoft.com/office/powerpoint/2010/main" val="179728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person walking&#10;&#10;Description automatically generated">
            <a:extLst>
              <a:ext uri="{FF2B5EF4-FFF2-40B4-BE49-F238E27FC236}">
                <a16:creationId xmlns:a16="http://schemas.microsoft.com/office/drawing/2014/main" id="{6B3D6545-4068-B42B-913C-C5A49BF3A7DC}"/>
              </a:ext>
            </a:extLst>
          </p:cNvPr>
          <p:cNvPicPr>
            <a:picLocks noChangeAspect="1"/>
          </p:cNvPicPr>
          <p:nvPr/>
        </p:nvPicPr>
        <p:blipFill rotWithShape="1">
          <a:blip r:embed="rId3">
            <a:extLst>
              <a:ext uri="{28A0092B-C50C-407E-A947-70E740481C1C}">
                <a14:useLocalDpi xmlns:a14="http://schemas.microsoft.com/office/drawing/2010/main" val="0"/>
              </a:ext>
            </a:extLst>
          </a:blip>
          <a:srcRect l="4440" t="2607" r="3818" b="1242"/>
          <a:stretch/>
        </p:blipFill>
        <p:spPr>
          <a:xfrm>
            <a:off x="2020406" y="229036"/>
            <a:ext cx="8980099" cy="6399928"/>
          </a:xfrm>
          <a:prstGeom prst="rect">
            <a:avLst/>
          </a:prstGeom>
        </p:spPr>
      </p:pic>
      <p:sp>
        <p:nvSpPr>
          <p:cNvPr id="2" name="TextBox 1">
            <a:extLst>
              <a:ext uri="{FF2B5EF4-FFF2-40B4-BE49-F238E27FC236}">
                <a16:creationId xmlns:a16="http://schemas.microsoft.com/office/drawing/2014/main" id="{C3303F5A-92C4-8CD7-60EC-8B19BD481F40}"/>
              </a:ext>
            </a:extLst>
          </p:cNvPr>
          <p:cNvSpPr txBox="1"/>
          <p:nvPr/>
        </p:nvSpPr>
        <p:spPr>
          <a:xfrm>
            <a:off x="6383215" y="4809392"/>
            <a:ext cx="1160585" cy="369332"/>
          </a:xfrm>
          <a:prstGeom prst="rect">
            <a:avLst/>
          </a:prstGeom>
          <a:solidFill>
            <a:schemeClr val="accent2"/>
          </a:solidFill>
        </p:spPr>
        <p:txBody>
          <a:bodyPr wrap="square" rtlCol="0">
            <a:spAutoFit/>
          </a:bodyPr>
          <a:lstStyle/>
          <a:p>
            <a:r>
              <a:rPr lang="en-US" dirty="0"/>
              <a:t>3 meters</a:t>
            </a:r>
          </a:p>
        </p:txBody>
      </p:sp>
      <p:sp>
        <p:nvSpPr>
          <p:cNvPr id="5" name="Text Placeholder 2">
            <a:extLst>
              <a:ext uri="{FF2B5EF4-FFF2-40B4-BE49-F238E27FC236}">
                <a16:creationId xmlns:a16="http://schemas.microsoft.com/office/drawing/2014/main" id="{A53907CF-BCA2-1967-44BF-AB219E9723DA}"/>
              </a:ext>
            </a:extLst>
          </p:cNvPr>
          <p:cNvSpPr txBox="1">
            <a:spLocks/>
          </p:cNvSpPr>
          <p:nvPr/>
        </p:nvSpPr>
        <p:spPr>
          <a:xfrm>
            <a:off x="817682" y="751899"/>
            <a:ext cx="4568983" cy="461726"/>
          </a:xfrm>
          <a:prstGeom prst="rect">
            <a:avLst/>
          </a:prstGeom>
          <a:ln w="28575">
            <a:solidFill>
              <a:schemeClr val="accent2">
                <a:lumMod val="75000"/>
              </a:schemeClr>
            </a:solidFill>
            <a:prstDash val="solid"/>
          </a:ln>
        </p:spPr>
        <p:txBody>
          <a:bodyPr>
            <a:normAutofit fontScale="92500"/>
          </a:bodyPr>
          <a:lstStyle>
            <a:lvl1pPr marL="182880" indent="-182880" algn="l" defTabSz="914400" rtl="0" eaLnBrk="1" latinLnBrk="0" hangingPunct="1">
              <a:spcBef>
                <a:spcPct val="20000"/>
              </a:spcBef>
              <a:buClr>
                <a:srgbClr val="AE3B3A"/>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rgbClr val="AE3B3A"/>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rgbClr val="AE3B3A"/>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rgbClr val="AE3B3A"/>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rgbClr val="AE3B3A"/>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dirty="0"/>
              <a:t>The Timed Up and Go (TUG) Test</a:t>
            </a:r>
          </a:p>
        </p:txBody>
      </p:sp>
    </p:spTree>
    <p:extLst>
      <p:ext uri="{BB962C8B-B14F-4D97-AF65-F5344CB8AC3E}">
        <p14:creationId xmlns:p14="http://schemas.microsoft.com/office/powerpoint/2010/main" val="1763329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BFB47D20-278A-B1C1-F2E8-0DC96BB6711A}"/>
              </a:ext>
            </a:extLst>
          </p:cNvPr>
          <p:cNvSpPr/>
          <p:nvPr/>
        </p:nvSpPr>
        <p:spPr>
          <a:xfrm>
            <a:off x="10333973" y="5413883"/>
            <a:ext cx="1628383" cy="9906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B04A8-ED6F-953B-3D0C-4B7F43025699}"/>
              </a:ext>
            </a:extLst>
          </p:cNvPr>
          <p:cNvSpPr>
            <a:spLocks noGrp="1"/>
          </p:cNvSpPr>
          <p:nvPr>
            <p:ph type="title"/>
          </p:nvPr>
        </p:nvSpPr>
        <p:spPr>
          <a:xfrm>
            <a:off x="714531" y="139256"/>
            <a:ext cx="10972800" cy="990600"/>
          </a:xfrm>
        </p:spPr>
        <p:txBody>
          <a:bodyPr/>
          <a:lstStyle/>
          <a:p>
            <a:pPr algn="ctr"/>
            <a:r>
              <a:rPr lang="en-US" dirty="0"/>
              <a:t>Standardized Assessments</a:t>
            </a:r>
          </a:p>
        </p:txBody>
      </p:sp>
      <p:sp>
        <p:nvSpPr>
          <p:cNvPr id="4" name="Content Placeholder 3">
            <a:extLst>
              <a:ext uri="{FF2B5EF4-FFF2-40B4-BE49-F238E27FC236}">
                <a16:creationId xmlns:a16="http://schemas.microsoft.com/office/drawing/2014/main" id="{5081891E-D125-CB2A-BD64-F212D9876E59}"/>
              </a:ext>
            </a:extLst>
          </p:cNvPr>
          <p:cNvSpPr>
            <a:spLocks noGrp="1"/>
          </p:cNvSpPr>
          <p:nvPr>
            <p:ph sz="half" idx="2"/>
          </p:nvPr>
        </p:nvSpPr>
        <p:spPr>
          <a:xfrm>
            <a:off x="440052" y="2146987"/>
            <a:ext cx="5534721" cy="2103196"/>
          </a:xfrm>
          <a:solidFill>
            <a:schemeClr val="accent2"/>
          </a:solidFill>
        </p:spPr>
        <p:txBody>
          <a:bodyPr>
            <a:noAutofit/>
          </a:bodyPr>
          <a:lstStyle/>
          <a:p>
            <a:pPr>
              <a:buClrTx/>
            </a:pPr>
            <a:r>
              <a:rPr lang="en-US" sz="2000" b="1" dirty="0"/>
              <a:t>Patient seated or lying down with arms relaxed.</a:t>
            </a:r>
          </a:p>
          <a:p>
            <a:pPr>
              <a:buClrTx/>
            </a:pPr>
            <a:r>
              <a:rPr lang="en-US" sz="2000" b="1" dirty="0"/>
              <a:t>Shoulder Abduction: </a:t>
            </a:r>
            <a:r>
              <a:rPr lang="en-US" sz="2000" dirty="0"/>
              <a:t>Resist as patient lifts arm out to the side.</a:t>
            </a:r>
          </a:p>
          <a:p>
            <a:pPr>
              <a:buClrTx/>
            </a:pPr>
            <a:r>
              <a:rPr lang="en-US" sz="2000" b="1" dirty="0"/>
              <a:t>Elbow Flexion</a:t>
            </a:r>
            <a:r>
              <a:rPr lang="en-US" sz="2000" dirty="0"/>
              <a:t>: Resist as patient bends elbow against your hand.</a:t>
            </a:r>
          </a:p>
          <a:p>
            <a:pPr>
              <a:buClrTx/>
            </a:pPr>
            <a:r>
              <a:rPr lang="en-US" sz="2000" b="1" dirty="0"/>
              <a:t>Wrist Extension: </a:t>
            </a:r>
            <a:r>
              <a:rPr lang="en-US" sz="2000" dirty="0"/>
              <a:t>Resist as patient pulls wrist back.</a:t>
            </a:r>
          </a:p>
        </p:txBody>
      </p:sp>
      <p:sp>
        <p:nvSpPr>
          <p:cNvPr id="5" name="Text Placeholder 4">
            <a:extLst>
              <a:ext uri="{FF2B5EF4-FFF2-40B4-BE49-F238E27FC236}">
                <a16:creationId xmlns:a16="http://schemas.microsoft.com/office/drawing/2014/main" id="{2042F4D2-63BA-CA6D-F250-BB5205AE4049}"/>
              </a:ext>
            </a:extLst>
          </p:cNvPr>
          <p:cNvSpPr>
            <a:spLocks noGrp="1"/>
          </p:cNvSpPr>
          <p:nvPr>
            <p:ph type="body" sz="quarter" idx="3"/>
          </p:nvPr>
        </p:nvSpPr>
        <p:spPr>
          <a:xfrm>
            <a:off x="6096000" y="1762827"/>
            <a:ext cx="5591331" cy="352993"/>
          </a:xfrm>
          <a:ln w="19050">
            <a:solidFill>
              <a:schemeClr val="accent2">
                <a:lumMod val="75000"/>
              </a:schemeClr>
            </a:solidFill>
          </a:ln>
        </p:spPr>
        <p:txBody>
          <a:bodyPr>
            <a:normAutofit fontScale="85000" lnSpcReduction="20000"/>
          </a:bodyPr>
          <a:lstStyle/>
          <a:p>
            <a:r>
              <a:rPr lang="en-US" sz="2400" dirty="0">
                <a:solidFill>
                  <a:schemeClr val="tx1"/>
                </a:solidFill>
              </a:rPr>
              <a:t>Lower Limb</a:t>
            </a:r>
          </a:p>
        </p:txBody>
      </p:sp>
      <p:sp>
        <p:nvSpPr>
          <p:cNvPr id="6" name="Content Placeholder 5">
            <a:extLst>
              <a:ext uri="{FF2B5EF4-FFF2-40B4-BE49-F238E27FC236}">
                <a16:creationId xmlns:a16="http://schemas.microsoft.com/office/drawing/2014/main" id="{905D828C-99D4-D23D-E7AA-EB795736122F}"/>
              </a:ext>
            </a:extLst>
          </p:cNvPr>
          <p:cNvSpPr>
            <a:spLocks noGrp="1"/>
          </p:cNvSpPr>
          <p:nvPr>
            <p:ph sz="quarter" idx="4"/>
          </p:nvPr>
        </p:nvSpPr>
        <p:spPr>
          <a:xfrm>
            <a:off x="6096000" y="2146988"/>
            <a:ext cx="5591331" cy="2103195"/>
          </a:xfrm>
          <a:solidFill>
            <a:schemeClr val="accent2"/>
          </a:solidFill>
        </p:spPr>
        <p:txBody>
          <a:bodyPr>
            <a:noAutofit/>
          </a:bodyPr>
          <a:lstStyle/>
          <a:p>
            <a:pPr>
              <a:buClrTx/>
            </a:pPr>
            <a:r>
              <a:rPr lang="en-US" sz="2000" b="1" dirty="0"/>
              <a:t>Patient lying down with legs extended.</a:t>
            </a:r>
          </a:p>
          <a:p>
            <a:pPr>
              <a:buClrTx/>
            </a:pPr>
            <a:r>
              <a:rPr lang="en-US" sz="2000" b="1" dirty="0"/>
              <a:t>Hip Flexion: </a:t>
            </a:r>
            <a:r>
              <a:rPr lang="en-US" sz="2000" dirty="0"/>
              <a:t>Ask patient to lift leg off the bed.</a:t>
            </a:r>
          </a:p>
          <a:p>
            <a:pPr>
              <a:buClrTx/>
            </a:pPr>
            <a:r>
              <a:rPr lang="en-US" sz="2000" b="1" dirty="0"/>
              <a:t>Knee Extension: </a:t>
            </a:r>
            <a:r>
              <a:rPr lang="en-US" sz="2000" dirty="0"/>
              <a:t>Resist as patient extends knee against your hand.</a:t>
            </a:r>
          </a:p>
          <a:p>
            <a:pPr>
              <a:buClrTx/>
            </a:pPr>
            <a:r>
              <a:rPr lang="en-US" sz="2000" b="1" dirty="0"/>
              <a:t>Foot Dorsiflexion : </a:t>
            </a:r>
            <a:r>
              <a:rPr lang="en-US" sz="2000" dirty="0"/>
              <a:t>Resist as patient pulls toes towards shin.</a:t>
            </a:r>
          </a:p>
        </p:txBody>
      </p:sp>
      <p:sp>
        <p:nvSpPr>
          <p:cNvPr id="7" name="Text Placeholder 4">
            <a:extLst>
              <a:ext uri="{FF2B5EF4-FFF2-40B4-BE49-F238E27FC236}">
                <a16:creationId xmlns:a16="http://schemas.microsoft.com/office/drawing/2014/main" id="{3FC9854D-7679-A39B-DB46-504627C85ECD}"/>
              </a:ext>
            </a:extLst>
          </p:cNvPr>
          <p:cNvSpPr txBox="1">
            <a:spLocks/>
          </p:cNvSpPr>
          <p:nvPr/>
        </p:nvSpPr>
        <p:spPr>
          <a:xfrm>
            <a:off x="823252" y="1125220"/>
            <a:ext cx="10193509" cy="494675"/>
          </a:xfrm>
          <a:prstGeom prst="rect">
            <a:avLst/>
          </a:prstGeom>
          <a:noFill/>
          <a:ln w="19050" cap="flat" cmpd="sng" algn="ctr">
            <a:solidFill>
              <a:schemeClr val="accent2">
                <a:lumMod val="75000"/>
              </a:schemeClr>
            </a:solidFill>
            <a:prstDash val="sysDot"/>
          </a:ln>
          <a:effectLst/>
        </p:spPr>
        <p:txBody>
          <a:bodyPr vert="horz" lIns="91440" tIns="45720" rIns="91440" bIns="45720" rtlCol="0" anchor="ctr">
            <a:noAutofit/>
          </a:bodyPr>
          <a:lstStyle>
            <a:lvl1pPr marL="0" indent="0" algn="ctr" defTabSz="914400" rtl="0" eaLnBrk="1" latinLnBrk="0" hangingPunct="1">
              <a:spcBef>
                <a:spcPct val="20000"/>
              </a:spcBef>
              <a:buClr>
                <a:srgbClr val="AE3B3A"/>
              </a:buClr>
              <a:buSzPct val="85000"/>
              <a:buFont typeface="Arial" pitchFamily="34" charset="0"/>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000" dirty="0">
                <a:solidFill>
                  <a:schemeClr val="tx1"/>
                </a:solidFill>
              </a:rPr>
              <a:t>MRC (Medical Research Council) Scale: Assesses muscle strength</a:t>
            </a:r>
          </a:p>
        </p:txBody>
      </p:sp>
      <p:sp>
        <p:nvSpPr>
          <p:cNvPr id="8" name="Text Placeholder 4">
            <a:extLst>
              <a:ext uri="{FF2B5EF4-FFF2-40B4-BE49-F238E27FC236}">
                <a16:creationId xmlns:a16="http://schemas.microsoft.com/office/drawing/2014/main" id="{42A09335-C4CC-355F-6112-F749AE4182C7}"/>
              </a:ext>
            </a:extLst>
          </p:cNvPr>
          <p:cNvSpPr txBox="1">
            <a:spLocks/>
          </p:cNvSpPr>
          <p:nvPr/>
        </p:nvSpPr>
        <p:spPr>
          <a:xfrm>
            <a:off x="440052" y="1762826"/>
            <a:ext cx="5534721" cy="352993"/>
          </a:xfrm>
          <a:prstGeom prst="rect">
            <a:avLst/>
          </a:prstGeom>
          <a:noFill/>
          <a:ln w="19050" cap="flat" cmpd="sng" algn="ctr">
            <a:solidFill>
              <a:schemeClr val="accent2">
                <a:lumMod val="75000"/>
              </a:schemeClr>
            </a:solidFill>
            <a:prstDash val="solid"/>
          </a:ln>
          <a:effectLst/>
        </p:spPr>
        <p:txBody>
          <a:bodyPr vert="horz" lIns="91440" tIns="45720" rIns="91440" bIns="45720" rtlCol="0" anchor="ctr">
            <a:normAutofit fontScale="85000" lnSpcReduction="20000"/>
          </a:bodyPr>
          <a:lstStyle>
            <a:lvl1pPr marL="0" indent="0" algn="ctr" defTabSz="914400" rtl="0" eaLnBrk="1" latinLnBrk="0" hangingPunct="1">
              <a:spcBef>
                <a:spcPct val="20000"/>
              </a:spcBef>
              <a:buClr>
                <a:srgbClr val="AE3B3A"/>
              </a:buClr>
              <a:buSzPct val="85000"/>
              <a:buFont typeface="Arial" pitchFamily="34" charset="0"/>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400" dirty="0">
                <a:solidFill>
                  <a:schemeClr val="tx1"/>
                </a:solidFill>
                <a:effectLst/>
              </a:rPr>
              <a:t>Upper Limb</a:t>
            </a:r>
            <a:endParaRPr lang="en-US" sz="2400" dirty="0">
              <a:solidFill>
                <a:schemeClr val="tx1"/>
              </a:solidFill>
            </a:endParaRPr>
          </a:p>
        </p:txBody>
      </p:sp>
      <p:sp>
        <p:nvSpPr>
          <p:cNvPr id="3" name="Text Placeholder 4">
            <a:extLst>
              <a:ext uri="{FF2B5EF4-FFF2-40B4-BE49-F238E27FC236}">
                <a16:creationId xmlns:a16="http://schemas.microsoft.com/office/drawing/2014/main" id="{50DFA67A-5604-01B0-685F-6A2E76DDF54D}"/>
              </a:ext>
            </a:extLst>
          </p:cNvPr>
          <p:cNvSpPr txBox="1">
            <a:spLocks/>
          </p:cNvSpPr>
          <p:nvPr/>
        </p:nvSpPr>
        <p:spPr>
          <a:xfrm>
            <a:off x="440052" y="4270120"/>
            <a:ext cx="11247279" cy="352993"/>
          </a:xfrm>
          <a:prstGeom prst="rect">
            <a:avLst/>
          </a:prstGeom>
          <a:noFill/>
          <a:ln w="19050" cap="flat" cmpd="sng" algn="ctr">
            <a:solidFill>
              <a:schemeClr val="accent2">
                <a:lumMod val="75000"/>
              </a:schemeClr>
            </a:solidFill>
            <a:prstDash val="solid"/>
          </a:ln>
          <a:effectLst/>
        </p:spPr>
        <p:txBody>
          <a:bodyPr vert="horz" lIns="91440" tIns="45720" rIns="91440" bIns="45720" rtlCol="0" anchor="ctr">
            <a:normAutofit fontScale="85000" lnSpcReduction="20000"/>
          </a:bodyPr>
          <a:lstStyle>
            <a:lvl1pPr marL="0" indent="0" algn="ctr" defTabSz="914400" rtl="0" eaLnBrk="1" latinLnBrk="0" hangingPunct="1">
              <a:spcBef>
                <a:spcPct val="20000"/>
              </a:spcBef>
              <a:buClr>
                <a:srgbClr val="AE3B3A"/>
              </a:buClr>
              <a:buSzPct val="85000"/>
              <a:buFont typeface="Arial" pitchFamily="34" charset="0"/>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400" dirty="0">
                <a:solidFill>
                  <a:schemeClr val="tx1"/>
                </a:solidFill>
                <a:effectLst/>
              </a:rPr>
              <a:t>Scoring</a:t>
            </a:r>
            <a:endParaRPr lang="en-US" sz="2400" dirty="0">
              <a:solidFill>
                <a:schemeClr val="tx1"/>
              </a:solidFill>
            </a:endParaRPr>
          </a:p>
        </p:txBody>
      </p:sp>
      <p:sp>
        <p:nvSpPr>
          <p:cNvPr id="9" name="Content Placeholder 3">
            <a:extLst>
              <a:ext uri="{FF2B5EF4-FFF2-40B4-BE49-F238E27FC236}">
                <a16:creationId xmlns:a16="http://schemas.microsoft.com/office/drawing/2014/main" id="{BD061F36-F36A-4ADA-C9D9-180CB33833C1}"/>
              </a:ext>
            </a:extLst>
          </p:cNvPr>
          <p:cNvSpPr txBox="1">
            <a:spLocks/>
          </p:cNvSpPr>
          <p:nvPr/>
        </p:nvSpPr>
        <p:spPr>
          <a:xfrm>
            <a:off x="440052" y="4659433"/>
            <a:ext cx="11247279" cy="1257540"/>
          </a:xfrm>
          <a:prstGeom prst="rect">
            <a:avLst/>
          </a:prstGeom>
          <a:solidFill>
            <a:schemeClr val="accent2"/>
          </a:solidFill>
        </p:spPr>
        <p:txBody>
          <a:bodyPr vert="horz" lIns="91440" tIns="45720" rIns="91440" bIns="45720" numCol="2" rtlCol="0">
            <a:noAutofit/>
          </a:bodyPr>
          <a:lstStyle>
            <a:lvl1pPr marL="182880" indent="-182880" algn="l" defTabSz="914400" rtl="0" eaLnBrk="1" latinLnBrk="0" hangingPunct="1">
              <a:spcBef>
                <a:spcPct val="20000"/>
              </a:spcBef>
              <a:buClr>
                <a:srgbClr val="AE3B3A"/>
              </a:buClr>
              <a:buSzPct val="85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spcBef>
                <a:spcPct val="20000"/>
              </a:spcBef>
              <a:buClr>
                <a:srgbClr val="AE3B3A"/>
              </a:buClr>
              <a:buSzPct val="85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182880" algn="l" defTabSz="914400" rtl="0" eaLnBrk="1" latinLnBrk="0" hangingPunct="1">
              <a:spcBef>
                <a:spcPct val="20000"/>
              </a:spcBef>
              <a:buClr>
                <a:srgbClr val="AE3B3A"/>
              </a:buClr>
              <a:buSzPct val="9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rgbClr val="AE3B3A"/>
              </a:buClr>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rgbClr val="AE3B3A"/>
              </a:buClr>
              <a:buSzPct val="100000"/>
              <a:buFont typeface="Arial" pitchFamily="34" charset="0"/>
              <a:buChar char="•"/>
              <a:defRPr sz="1600" kern="1200" baseline="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0" indent="0">
              <a:buClr>
                <a:schemeClr val="bg1"/>
              </a:buClr>
              <a:buNone/>
            </a:pPr>
            <a:r>
              <a:rPr lang="en-US" sz="2000" dirty="0"/>
              <a:t>(0) No contraction</a:t>
            </a:r>
          </a:p>
          <a:p>
            <a:pPr marL="0" indent="0">
              <a:buClr>
                <a:schemeClr val="bg1"/>
              </a:buClr>
              <a:buNone/>
            </a:pPr>
            <a:r>
              <a:rPr lang="en-US" sz="2000" dirty="0"/>
              <a:t>(1) Flicker or trace of contraction</a:t>
            </a:r>
          </a:p>
          <a:p>
            <a:pPr marL="0" indent="0">
              <a:buClr>
                <a:schemeClr val="bg1"/>
              </a:buClr>
              <a:buNone/>
            </a:pPr>
            <a:r>
              <a:rPr lang="en-US" sz="2000" dirty="0"/>
              <a:t>(2) Active movement, with gravity eliminated</a:t>
            </a:r>
          </a:p>
          <a:p>
            <a:pPr marL="0" indent="0">
              <a:buClr>
                <a:schemeClr val="bg1"/>
              </a:buClr>
              <a:buNone/>
            </a:pPr>
            <a:endParaRPr lang="en-US" sz="2000" dirty="0"/>
          </a:p>
          <a:p>
            <a:pPr marL="0" indent="0">
              <a:buClr>
                <a:schemeClr val="bg1"/>
              </a:buClr>
              <a:buNone/>
            </a:pPr>
            <a:r>
              <a:rPr lang="en-US" sz="2000" dirty="0"/>
              <a:t>(3) Active movement against gravity</a:t>
            </a:r>
          </a:p>
          <a:p>
            <a:pPr marL="0" indent="0">
              <a:buClr>
                <a:schemeClr val="bg1"/>
              </a:buClr>
              <a:buNone/>
            </a:pPr>
            <a:r>
              <a:rPr lang="en-US" sz="2000" dirty="0"/>
              <a:t>(4) Active movement against gravity and resistance</a:t>
            </a:r>
          </a:p>
          <a:p>
            <a:pPr marL="0" indent="0">
              <a:buClr>
                <a:schemeClr val="bg1"/>
              </a:buClr>
              <a:buNone/>
            </a:pPr>
            <a:r>
              <a:rPr lang="en-US" sz="2000" dirty="0"/>
              <a:t>(5) Normal power</a:t>
            </a:r>
          </a:p>
        </p:txBody>
      </p:sp>
      <p:sp>
        <p:nvSpPr>
          <p:cNvPr id="10" name="TextBox 9">
            <a:extLst>
              <a:ext uri="{FF2B5EF4-FFF2-40B4-BE49-F238E27FC236}">
                <a16:creationId xmlns:a16="http://schemas.microsoft.com/office/drawing/2014/main" id="{18A0D4A6-B8A9-4F42-67E4-1D5E8A2FCE1B}"/>
              </a:ext>
            </a:extLst>
          </p:cNvPr>
          <p:cNvSpPr txBox="1"/>
          <p:nvPr/>
        </p:nvSpPr>
        <p:spPr>
          <a:xfrm>
            <a:off x="440052" y="5992129"/>
            <a:ext cx="11247279" cy="584775"/>
          </a:xfrm>
          <a:prstGeom prst="rect">
            <a:avLst/>
          </a:prstGeom>
          <a:solidFill>
            <a:schemeClr val="bg1"/>
          </a:solidFill>
          <a:ln>
            <a:noFill/>
            <a:prstDash val="sysDot"/>
          </a:ln>
        </p:spPr>
        <p:txBody>
          <a:bodyPr wrap="square" rtlCol="0">
            <a:spAutoFit/>
          </a:bodyPr>
          <a:lstStyle/>
          <a:p>
            <a:pPr algn="ctr"/>
            <a:r>
              <a:rPr lang="en-US" sz="1600" i="1" dirty="0">
                <a:latin typeface="Calibri" panose="020F0502020204030204" pitchFamily="34" charset="0"/>
                <a:ea typeface="Calibri" panose="020F0502020204030204" pitchFamily="34" charset="0"/>
                <a:cs typeface="Calibri" panose="020F0502020204030204" pitchFamily="34" charset="0"/>
              </a:rPr>
              <a:t>For eligibility based on MRC: at least one muscle group on the contralateral side to the CSDH must have a score of 4. </a:t>
            </a:r>
          </a:p>
          <a:p>
            <a:pPr algn="ctr"/>
            <a:r>
              <a:rPr lang="en-US" sz="1600" i="1" dirty="0">
                <a:latin typeface="Calibri" panose="020F0502020204030204" pitchFamily="34" charset="0"/>
                <a:ea typeface="Calibri" panose="020F0502020204030204" pitchFamily="34" charset="0"/>
                <a:cs typeface="Calibri" panose="020F0502020204030204" pitchFamily="34" charset="0"/>
              </a:rPr>
              <a:t>If any muscle groups have a score 0-3, the patient is ineligible based on severe deficit outside the scope of the target population</a:t>
            </a:r>
          </a:p>
        </p:txBody>
      </p:sp>
    </p:spTree>
    <p:extLst>
      <p:ext uri="{BB962C8B-B14F-4D97-AF65-F5344CB8AC3E}">
        <p14:creationId xmlns:p14="http://schemas.microsoft.com/office/powerpoint/2010/main" val="3674013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BFB47D20-278A-B1C1-F2E8-0DC96BB6711A}"/>
              </a:ext>
            </a:extLst>
          </p:cNvPr>
          <p:cNvSpPr/>
          <p:nvPr/>
        </p:nvSpPr>
        <p:spPr>
          <a:xfrm>
            <a:off x="10445447" y="5286504"/>
            <a:ext cx="1628383" cy="127713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B04A8-ED6F-953B-3D0C-4B7F43025699}"/>
              </a:ext>
            </a:extLst>
          </p:cNvPr>
          <p:cNvSpPr>
            <a:spLocks noGrp="1"/>
          </p:cNvSpPr>
          <p:nvPr>
            <p:ph type="title"/>
          </p:nvPr>
        </p:nvSpPr>
        <p:spPr>
          <a:xfrm>
            <a:off x="714531" y="139256"/>
            <a:ext cx="10972800" cy="990600"/>
          </a:xfrm>
        </p:spPr>
        <p:txBody>
          <a:bodyPr/>
          <a:lstStyle/>
          <a:p>
            <a:pPr algn="ctr"/>
            <a:r>
              <a:rPr lang="en-US" dirty="0"/>
              <a:t>Standardized Assessments</a:t>
            </a:r>
          </a:p>
        </p:txBody>
      </p:sp>
      <p:sp>
        <p:nvSpPr>
          <p:cNvPr id="7" name="Text Placeholder 4">
            <a:extLst>
              <a:ext uri="{FF2B5EF4-FFF2-40B4-BE49-F238E27FC236}">
                <a16:creationId xmlns:a16="http://schemas.microsoft.com/office/drawing/2014/main" id="{3FC9854D-7679-A39B-DB46-504627C85ECD}"/>
              </a:ext>
            </a:extLst>
          </p:cNvPr>
          <p:cNvSpPr txBox="1">
            <a:spLocks/>
          </p:cNvSpPr>
          <p:nvPr/>
        </p:nvSpPr>
        <p:spPr>
          <a:xfrm>
            <a:off x="823252" y="1125220"/>
            <a:ext cx="10193509" cy="494675"/>
          </a:xfrm>
          <a:prstGeom prst="rect">
            <a:avLst/>
          </a:prstGeom>
          <a:noFill/>
          <a:ln w="19050" cap="flat" cmpd="sng" algn="ctr">
            <a:solidFill>
              <a:schemeClr val="accent2">
                <a:lumMod val="75000"/>
              </a:schemeClr>
            </a:solidFill>
            <a:prstDash val="sysDot"/>
          </a:ln>
          <a:effectLst/>
        </p:spPr>
        <p:txBody>
          <a:bodyPr vert="horz" lIns="91440" tIns="45720" rIns="91440" bIns="45720" rtlCol="0" anchor="ctr">
            <a:noAutofit/>
          </a:bodyPr>
          <a:lstStyle>
            <a:lvl1pPr marL="0" indent="0" algn="ctr" defTabSz="914400" rtl="0" eaLnBrk="1" latinLnBrk="0" hangingPunct="1">
              <a:spcBef>
                <a:spcPct val="20000"/>
              </a:spcBef>
              <a:buClr>
                <a:srgbClr val="AE3B3A"/>
              </a:buClr>
              <a:buSzPct val="85000"/>
              <a:buFont typeface="Arial" pitchFamily="34" charset="0"/>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000" dirty="0">
                <a:solidFill>
                  <a:schemeClr val="tx1"/>
                </a:solidFill>
              </a:rPr>
              <a:t>Aphasia Severity Rating (ASR)</a:t>
            </a:r>
          </a:p>
        </p:txBody>
      </p:sp>
      <p:graphicFrame>
        <p:nvGraphicFramePr>
          <p:cNvPr id="18" name="Content Placeholder 4">
            <a:extLst>
              <a:ext uri="{FF2B5EF4-FFF2-40B4-BE49-F238E27FC236}">
                <a16:creationId xmlns:a16="http://schemas.microsoft.com/office/drawing/2014/main" id="{74A96C01-C6D9-CDA8-A87B-C7218FBA7C5E}"/>
              </a:ext>
            </a:extLst>
          </p:cNvPr>
          <p:cNvGraphicFramePr>
            <a:graphicFrameLocks/>
          </p:cNvGraphicFramePr>
          <p:nvPr>
            <p:extLst>
              <p:ext uri="{D42A27DB-BD31-4B8C-83A1-F6EECF244321}">
                <p14:modId xmlns:p14="http://schemas.microsoft.com/office/powerpoint/2010/main" val="2611876184"/>
              </p:ext>
            </p:extLst>
          </p:nvPr>
        </p:nvGraphicFramePr>
        <p:xfrm>
          <a:off x="146137" y="1698000"/>
          <a:ext cx="11899726" cy="4928255"/>
        </p:xfrm>
        <a:graphic>
          <a:graphicData uri="http://schemas.openxmlformats.org/drawingml/2006/table">
            <a:tbl>
              <a:tblPr firstRow="1" firstCol="1" bandRow="1">
                <a:tableStyleId>{72833802-FEF1-4C79-8D5D-14CF1EAF98D9}</a:tableStyleId>
              </a:tblPr>
              <a:tblGrid>
                <a:gridCol w="11127288">
                  <a:extLst>
                    <a:ext uri="{9D8B030D-6E8A-4147-A177-3AD203B41FA5}">
                      <a16:colId xmlns:a16="http://schemas.microsoft.com/office/drawing/2014/main" val="949656286"/>
                    </a:ext>
                  </a:extLst>
                </a:gridCol>
                <a:gridCol w="772438">
                  <a:extLst>
                    <a:ext uri="{9D8B030D-6E8A-4147-A177-3AD203B41FA5}">
                      <a16:colId xmlns:a16="http://schemas.microsoft.com/office/drawing/2014/main" val="4141733970"/>
                    </a:ext>
                  </a:extLst>
                </a:gridCol>
              </a:tblGrid>
              <a:tr h="361818">
                <a:tc>
                  <a:txBody>
                    <a:bodyPr/>
                    <a:lstStyle/>
                    <a:p>
                      <a:pPr marL="0" marR="0" algn="ctr">
                        <a:lnSpc>
                          <a:spcPct val="115000"/>
                        </a:lnSpc>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Description</a:t>
                      </a:r>
                    </a:p>
                  </a:txBody>
                  <a:tcPr marL="68580" marR="68580" marT="0" marB="0"/>
                </a:tc>
                <a:tc>
                  <a:txBody>
                    <a:bodyPr/>
                    <a:lstStyle/>
                    <a:p>
                      <a:pPr marL="0" marR="0" algn="ctr">
                        <a:lnSpc>
                          <a:spcPct val="115000"/>
                        </a:lnSpc>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Score</a:t>
                      </a:r>
                    </a:p>
                  </a:txBody>
                  <a:tcPr marL="68580" marR="68580" marT="0" marB="0"/>
                </a:tc>
                <a:extLst>
                  <a:ext uri="{0D108BD9-81ED-4DB2-BD59-A6C34878D82A}">
                    <a16:rowId xmlns:a16="http://schemas.microsoft.com/office/drawing/2014/main" val="2915842851"/>
                  </a:ext>
                </a:extLst>
              </a:tr>
              <a:tr h="672610">
                <a:tc>
                  <a:txBody>
                    <a:bodyPr/>
                    <a:lstStyle/>
                    <a:p>
                      <a:pPr marL="0" marR="0">
                        <a:lnSpc>
                          <a:spcPct val="100000"/>
                        </a:lnSpc>
                        <a:spcBef>
                          <a:spcPts val="0"/>
                        </a:spcBef>
                        <a:spcAft>
                          <a:spcPts val="0"/>
                        </a:spcAf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Speech, writing and/or auditory comprehension are not functional. Any attempts to speak or use of fluent utterances are not understandable to the listener OR the individual may not attempt to speak at all.</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0</a:t>
                      </a:r>
                    </a:p>
                  </a:txBody>
                  <a:tcPr marL="68580" marR="68580" marT="0" marB="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2570462128"/>
                  </a:ext>
                </a:extLst>
              </a:tr>
              <a:tr h="1273987">
                <a:tc>
                  <a:txBody>
                    <a:bodyPr/>
                    <a:lstStyle/>
                    <a:p>
                      <a:pPr marL="0" marR="0">
                        <a:lnSpc>
                          <a:spcPct val="115000"/>
                        </a:lnSpc>
                        <a:spcBef>
                          <a:spcPts val="0"/>
                        </a:spcBef>
                        <a:spcAft>
                          <a:spcPts val="0"/>
                        </a:spcAft>
                      </a:pPr>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individual may occasionally produce words or phrases that are meaningful in context, but communication is fragmentary and not possible without significant help from the listener e.g. guessing, questioning. Conversation is very ‘one sided’ with the listener bearing almost all of the burden. An extremely limited amount or range of information is exchanged. Misunderstandings or failed communications are very frequent</a:t>
                      </a:r>
                      <a:endParaRPr lang="en-US" sz="1800" b="0" i="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1</a:t>
                      </a:r>
                    </a:p>
                  </a:txBody>
                  <a:tcPr marL="68580" marR="68580" marT="0" marB="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448538280"/>
                  </a:ext>
                </a:extLst>
              </a:tr>
              <a:tr h="1067935">
                <a:tc>
                  <a:txBody>
                    <a:bodyPr/>
                    <a:lstStyle/>
                    <a:p>
                      <a:pPr lvl="0"/>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Basic conversation about most familiar or everyday topics is possible but significant break down occurs with more abstract or difficult conversations. The burden of conversation is not fully shared by the individual who experiences several instances of word finding failures, </a:t>
                      </a:r>
                      <a:r>
                        <a:rPr lang="en-US" sz="18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paraphasias</a:t>
                      </a:r>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and/or misunderstandings by the listener requiring need for repair.</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2</a:t>
                      </a:r>
                    </a:p>
                  </a:txBody>
                  <a:tcPr marL="68580" marR="68580" marT="0" marB="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854994879"/>
                  </a:ext>
                </a:extLst>
              </a:tr>
              <a:tr h="811288">
                <a:tc>
                  <a:txBody>
                    <a:bodyPr/>
                    <a:lstStyle/>
                    <a:p>
                      <a:pPr lvl="0"/>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Despite some observable issues related to speech fluency or comprehension, there is no significant limitation. The individual may hesitate to access words or self-correct during conversation, but is able to share a significant portion of the burden of communication with the listener.</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3</a:t>
                      </a:r>
                    </a:p>
                  </a:txBody>
                  <a:tcPr marL="68580" marR="68580" marT="0" marB="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2868049295"/>
                  </a:ext>
                </a:extLst>
              </a:tr>
              <a:tr h="699600">
                <a:tc>
                  <a:txBody>
                    <a:bodyPr/>
                    <a:lstStyle/>
                    <a:p>
                      <a:pPr marL="0" marR="0">
                        <a:lnSpc>
                          <a:spcPct val="115000"/>
                        </a:lnSpc>
                        <a:spcBef>
                          <a:spcPts val="0"/>
                        </a:spcBef>
                        <a:spcAft>
                          <a:spcPts val="0"/>
                        </a:spcAft>
                      </a:pPr>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Although the individual feels that he/she has a problem with language, this is barely apparent to the listener who may not detect any problem with speaking or understanding.</a:t>
                      </a:r>
                      <a:endParaRPr lang="en-US" sz="1800" b="0" i="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4</a:t>
                      </a:r>
                    </a:p>
                  </a:txBody>
                  <a:tcPr marL="68580" marR="68580" marT="0" marB="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116374470"/>
                  </a:ext>
                </a:extLst>
              </a:tr>
            </a:tbl>
          </a:graphicData>
        </a:graphic>
      </p:graphicFrame>
    </p:spTree>
    <p:extLst>
      <p:ext uri="{BB962C8B-B14F-4D97-AF65-F5344CB8AC3E}">
        <p14:creationId xmlns:p14="http://schemas.microsoft.com/office/powerpoint/2010/main" val="3696563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04A8-ED6F-953B-3D0C-4B7F43025699}"/>
              </a:ext>
            </a:extLst>
          </p:cNvPr>
          <p:cNvSpPr>
            <a:spLocks noGrp="1"/>
          </p:cNvSpPr>
          <p:nvPr>
            <p:ph type="title"/>
          </p:nvPr>
        </p:nvSpPr>
        <p:spPr>
          <a:xfrm>
            <a:off x="714531" y="139256"/>
            <a:ext cx="10972800" cy="990600"/>
          </a:xfrm>
        </p:spPr>
        <p:txBody>
          <a:bodyPr/>
          <a:lstStyle/>
          <a:p>
            <a:pPr algn="ctr"/>
            <a:r>
              <a:rPr lang="en-US" dirty="0"/>
              <a:t>Standardized Assessments</a:t>
            </a:r>
          </a:p>
        </p:txBody>
      </p:sp>
      <p:sp>
        <p:nvSpPr>
          <p:cNvPr id="7" name="Text Placeholder 4">
            <a:extLst>
              <a:ext uri="{FF2B5EF4-FFF2-40B4-BE49-F238E27FC236}">
                <a16:creationId xmlns:a16="http://schemas.microsoft.com/office/drawing/2014/main" id="{3FC9854D-7679-A39B-DB46-504627C85ECD}"/>
              </a:ext>
            </a:extLst>
          </p:cNvPr>
          <p:cNvSpPr txBox="1">
            <a:spLocks/>
          </p:cNvSpPr>
          <p:nvPr/>
        </p:nvSpPr>
        <p:spPr>
          <a:xfrm>
            <a:off x="823252" y="1125220"/>
            <a:ext cx="10193509" cy="494675"/>
          </a:xfrm>
          <a:prstGeom prst="rect">
            <a:avLst/>
          </a:prstGeom>
          <a:noFill/>
          <a:ln w="19050" cap="flat" cmpd="sng" algn="ctr">
            <a:solidFill>
              <a:schemeClr val="accent2">
                <a:lumMod val="75000"/>
              </a:schemeClr>
            </a:solidFill>
            <a:prstDash val="sysDot"/>
          </a:ln>
          <a:effectLst/>
        </p:spPr>
        <p:txBody>
          <a:bodyPr vert="horz" lIns="91440" tIns="45720" rIns="91440" bIns="45720" rtlCol="0" anchor="ctr">
            <a:noAutofit/>
          </a:bodyPr>
          <a:lstStyle>
            <a:lvl1pPr marL="0" indent="0" algn="ctr" defTabSz="914400" rtl="0" eaLnBrk="1" latinLnBrk="0" hangingPunct="1">
              <a:spcBef>
                <a:spcPct val="20000"/>
              </a:spcBef>
              <a:buClr>
                <a:srgbClr val="AE3B3A"/>
              </a:buClr>
              <a:buSzPct val="85000"/>
              <a:buFont typeface="Arial" pitchFamily="34" charset="0"/>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000" dirty="0">
                <a:solidFill>
                  <a:schemeClr val="tx1"/>
                </a:solidFill>
              </a:rPr>
              <a:t>Modified Rankin Scale (</a:t>
            </a:r>
            <a:r>
              <a:rPr lang="en-US" sz="2000" dirty="0" err="1">
                <a:solidFill>
                  <a:schemeClr val="tx1"/>
                </a:solidFill>
              </a:rPr>
              <a:t>mRS</a:t>
            </a:r>
            <a:r>
              <a:rPr lang="en-US" sz="2000" dirty="0">
                <a:solidFill>
                  <a:schemeClr val="tx1"/>
                </a:solidFill>
              </a:rPr>
              <a:t>) </a:t>
            </a:r>
          </a:p>
        </p:txBody>
      </p:sp>
      <p:graphicFrame>
        <p:nvGraphicFramePr>
          <p:cNvPr id="3" name="Content Placeholder 4">
            <a:extLst>
              <a:ext uri="{FF2B5EF4-FFF2-40B4-BE49-F238E27FC236}">
                <a16:creationId xmlns:a16="http://schemas.microsoft.com/office/drawing/2014/main" id="{996B45C0-C7C2-48C0-9295-1E67E8355901}"/>
              </a:ext>
            </a:extLst>
          </p:cNvPr>
          <p:cNvGraphicFramePr>
            <a:graphicFrameLocks/>
          </p:cNvGraphicFramePr>
          <p:nvPr>
            <p:extLst>
              <p:ext uri="{D42A27DB-BD31-4B8C-83A1-F6EECF244321}">
                <p14:modId xmlns:p14="http://schemas.microsoft.com/office/powerpoint/2010/main" val="1695596660"/>
              </p:ext>
            </p:extLst>
          </p:nvPr>
        </p:nvGraphicFramePr>
        <p:xfrm>
          <a:off x="823251" y="1816200"/>
          <a:ext cx="10193509" cy="4619500"/>
        </p:xfrm>
        <a:graphic>
          <a:graphicData uri="http://schemas.openxmlformats.org/drawingml/2006/table">
            <a:tbl>
              <a:tblPr firstRow="1" firstCol="1" bandRow="1">
                <a:tableStyleId>{72833802-FEF1-4C79-8D5D-14CF1EAF98D9}</a:tableStyleId>
              </a:tblPr>
              <a:tblGrid>
                <a:gridCol w="8054985">
                  <a:extLst>
                    <a:ext uri="{9D8B030D-6E8A-4147-A177-3AD203B41FA5}">
                      <a16:colId xmlns:a16="http://schemas.microsoft.com/office/drawing/2014/main" val="1150819782"/>
                    </a:ext>
                  </a:extLst>
                </a:gridCol>
                <a:gridCol w="2138524">
                  <a:extLst>
                    <a:ext uri="{9D8B030D-6E8A-4147-A177-3AD203B41FA5}">
                      <a16:colId xmlns:a16="http://schemas.microsoft.com/office/drawing/2014/main" val="949656286"/>
                    </a:ext>
                  </a:extLst>
                </a:gridCol>
              </a:tblGrid>
              <a:tr h="0">
                <a:tc>
                  <a:txBody>
                    <a:bodyPr/>
                    <a:lstStyle/>
                    <a:p>
                      <a:pPr marL="0" marR="0" algn="ctr">
                        <a:lnSpc>
                          <a:spcPct val="115000"/>
                        </a:lnSpc>
                        <a:spcBef>
                          <a:spcPts val="0"/>
                        </a:spcBef>
                        <a:spcAft>
                          <a:spcPts val="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Definition</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Score</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15842851"/>
                  </a:ext>
                </a:extLst>
              </a:tr>
              <a:tr h="0">
                <a:tc>
                  <a:txBody>
                    <a:bodyPr/>
                    <a:lstStyle/>
                    <a:p>
                      <a:pPr marL="0" marR="0">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No symptoms at all</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0</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70462128"/>
                  </a:ext>
                </a:extLst>
              </a:tr>
              <a:tr h="0">
                <a:tc>
                  <a:txBody>
                    <a:bodyPr/>
                    <a:lstStyle/>
                    <a:p>
                      <a:pPr marL="0" marR="0">
                        <a:lnSpc>
                          <a:spcPct val="100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No significant disability despite symptoms; able to carry out all usual duties and activities</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1</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48538280"/>
                  </a:ext>
                </a:extLst>
              </a:tr>
              <a:tr h="0">
                <a:tc>
                  <a:txBody>
                    <a:bodyPr/>
                    <a:lstStyle/>
                    <a:p>
                      <a:pPr marL="0" marR="0">
                        <a:lnSpc>
                          <a:spcPct val="100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Slight disability; unable to carry out all previous activities, but able to look after own affairs without assistance</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2</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54994879"/>
                  </a:ext>
                </a:extLst>
              </a:tr>
              <a:tr h="0">
                <a:tc>
                  <a:txBody>
                    <a:bodyPr/>
                    <a:lstStyle/>
                    <a:p>
                      <a:pPr marL="0" marR="0">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Moderate disability; requiring some help, but able to walk without assistance</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3</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68049295"/>
                  </a:ext>
                </a:extLst>
              </a:tr>
              <a:tr h="0">
                <a:tc>
                  <a:txBody>
                    <a:bodyPr/>
                    <a:lstStyle/>
                    <a:p>
                      <a:pPr marL="0" marR="0">
                        <a:lnSpc>
                          <a:spcPct val="100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Moderately severe disability; unable to walk without assistance and unable to attend to own bodily needs without assistance</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4</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16374470"/>
                  </a:ext>
                </a:extLst>
              </a:tr>
              <a:tr h="0">
                <a:tc>
                  <a:txBody>
                    <a:bodyPr/>
                    <a:lstStyle/>
                    <a:p>
                      <a:pPr marL="0" marR="0">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Severe disability; bedridden, incontinent and requiring constant nursing care and attention</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5</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1351645"/>
                  </a:ext>
                </a:extLst>
              </a:tr>
            </a:tbl>
          </a:graphicData>
        </a:graphic>
      </p:graphicFrame>
    </p:spTree>
    <p:extLst>
      <p:ext uri="{BB962C8B-B14F-4D97-AF65-F5344CB8AC3E}">
        <p14:creationId xmlns:p14="http://schemas.microsoft.com/office/powerpoint/2010/main" val="3667841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04A8-ED6F-953B-3D0C-4B7F43025699}"/>
              </a:ext>
            </a:extLst>
          </p:cNvPr>
          <p:cNvSpPr>
            <a:spLocks noGrp="1"/>
          </p:cNvSpPr>
          <p:nvPr>
            <p:ph type="title"/>
          </p:nvPr>
        </p:nvSpPr>
        <p:spPr>
          <a:xfrm>
            <a:off x="714531" y="139256"/>
            <a:ext cx="10972800" cy="990600"/>
          </a:xfrm>
        </p:spPr>
        <p:txBody>
          <a:bodyPr/>
          <a:lstStyle/>
          <a:p>
            <a:pPr algn="ctr"/>
            <a:r>
              <a:rPr lang="en-US" dirty="0"/>
              <a:t>Standardized Assessments</a:t>
            </a:r>
          </a:p>
        </p:txBody>
      </p:sp>
      <p:sp>
        <p:nvSpPr>
          <p:cNvPr id="7" name="Text Placeholder 4">
            <a:extLst>
              <a:ext uri="{FF2B5EF4-FFF2-40B4-BE49-F238E27FC236}">
                <a16:creationId xmlns:a16="http://schemas.microsoft.com/office/drawing/2014/main" id="{3FC9854D-7679-A39B-DB46-504627C85ECD}"/>
              </a:ext>
            </a:extLst>
          </p:cNvPr>
          <p:cNvSpPr txBox="1">
            <a:spLocks/>
          </p:cNvSpPr>
          <p:nvPr/>
        </p:nvSpPr>
        <p:spPr>
          <a:xfrm>
            <a:off x="855150" y="1129856"/>
            <a:ext cx="10193509" cy="494675"/>
          </a:xfrm>
          <a:prstGeom prst="rect">
            <a:avLst/>
          </a:prstGeom>
          <a:noFill/>
          <a:ln w="19050" cap="flat" cmpd="sng" algn="ctr">
            <a:solidFill>
              <a:schemeClr val="accent2">
                <a:lumMod val="75000"/>
              </a:schemeClr>
            </a:solidFill>
            <a:prstDash val="sysDot"/>
          </a:ln>
          <a:effectLst/>
        </p:spPr>
        <p:txBody>
          <a:bodyPr vert="horz" lIns="91440" tIns="45720" rIns="91440" bIns="45720" rtlCol="0" anchor="ctr">
            <a:noAutofit/>
          </a:bodyPr>
          <a:lstStyle>
            <a:lvl1pPr marL="0" indent="0" algn="ctr" defTabSz="914400" rtl="0" eaLnBrk="1" latinLnBrk="0" hangingPunct="1">
              <a:spcBef>
                <a:spcPct val="20000"/>
              </a:spcBef>
              <a:buClr>
                <a:srgbClr val="AE3B3A"/>
              </a:buClr>
              <a:buSzPct val="85000"/>
              <a:buFont typeface="Arial" pitchFamily="34" charset="0"/>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000" dirty="0" err="1">
                <a:solidFill>
                  <a:schemeClr val="tx1"/>
                </a:solidFill>
              </a:rPr>
              <a:t>Markwalder</a:t>
            </a:r>
            <a:r>
              <a:rPr lang="en-US" sz="2000" dirty="0">
                <a:solidFill>
                  <a:schemeClr val="tx1"/>
                </a:solidFill>
              </a:rPr>
              <a:t> Scale</a:t>
            </a:r>
          </a:p>
        </p:txBody>
      </p:sp>
      <p:graphicFrame>
        <p:nvGraphicFramePr>
          <p:cNvPr id="3" name="Content Placeholder 4">
            <a:extLst>
              <a:ext uri="{FF2B5EF4-FFF2-40B4-BE49-F238E27FC236}">
                <a16:creationId xmlns:a16="http://schemas.microsoft.com/office/drawing/2014/main" id="{996B45C0-C7C2-48C0-9295-1E67E8355901}"/>
              </a:ext>
            </a:extLst>
          </p:cNvPr>
          <p:cNvGraphicFramePr>
            <a:graphicFrameLocks/>
          </p:cNvGraphicFramePr>
          <p:nvPr/>
        </p:nvGraphicFramePr>
        <p:xfrm>
          <a:off x="777410" y="1770188"/>
          <a:ext cx="10193509" cy="3802953"/>
        </p:xfrm>
        <a:graphic>
          <a:graphicData uri="http://schemas.openxmlformats.org/drawingml/2006/table">
            <a:tbl>
              <a:tblPr firstRow="1" firstCol="1" bandRow="1">
                <a:tableStyleId>{72833802-FEF1-4C79-8D5D-14CF1EAF98D9}</a:tableStyleId>
              </a:tblPr>
              <a:tblGrid>
                <a:gridCol w="8054985">
                  <a:extLst>
                    <a:ext uri="{9D8B030D-6E8A-4147-A177-3AD203B41FA5}">
                      <a16:colId xmlns:a16="http://schemas.microsoft.com/office/drawing/2014/main" val="1150819782"/>
                    </a:ext>
                  </a:extLst>
                </a:gridCol>
                <a:gridCol w="2138524">
                  <a:extLst>
                    <a:ext uri="{9D8B030D-6E8A-4147-A177-3AD203B41FA5}">
                      <a16:colId xmlns:a16="http://schemas.microsoft.com/office/drawing/2014/main" val="949656286"/>
                    </a:ext>
                  </a:extLst>
                </a:gridCol>
              </a:tblGrid>
              <a:tr h="0">
                <a:tc>
                  <a:txBody>
                    <a:bodyPr/>
                    <a:lstStyle/>
                    <a:p>
                      <a:pPr marL="0" marR="0" algn="ctr">
                        <a:lnSpc>
                          <a:spcPct val="115000"/>
                        </a:lnSpc>
                        <a:spcBef>
                          <a:spcPts val="0"/>
                        </a:spcBef>
                        <a:spcAft>
                          <a:spcPts val="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Definition</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Score</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15842851"/>
                  </a:ext>
                </a:extLst>
              </a:tr>
              <a:tr h="0">
                <a:tc>
                  <a:txBody>
                    <a:bodyPr/>
                    <a:lstStyle/>
                    <a:p>
                      <a:pPr marL="0" marR="0">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Patient neurologically normal</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0</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70462128"/>
                  </a:ext>
                </a:extLst>
              </a:tr>
              <a:tr h="0">
                <a:tc>
                  <a:txBody>
                    <a:bodyPr/>
                    <a:lstStyle/>
                    <a:p>
                      <a:pPr marL="0" marR="0">
                        <a:lnSpc>
                          <a:spcPct val="100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Patient alert and oriented; mild symptoms such as headache, absent or mild neurological deficit, such as reflex asymmetry</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1</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48538280"/>
                  </a:ext>
                </a:extLst>
              </a:tr>
              <a:tr h="0">
                <a:tc>
                  <a:txBody>
                    <a:bodyPr/>
                    <a:lstStyle/>
                    <a:p>
                      <a:pPr marL="0" marR="0">
                        <a:lnSpc>
                          <a:spcPct val="100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Patient drowsy or disoriented with variable neurological Grade deficits, such as hemiparesis</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2</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54994879"/>
                  </a:ext>
                </a:extLst>
              </a:tr>
              <a:tr h="0">
                <a:tc>
                  <a:txBody>
                    <a:bodyPr/>
                    <a:lstStyle/>
                    <a:p>
                      <a:pPr marL="0" marR="0">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Patient stuporous but responding appropriately to noxious stimuli; severe focal signs such as hemiplegia</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3</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68049295"/>
                  </a:ext>
                </a:extLst>
              </a:tr>
              <a:tr h="0">
                <a:tc>
                  <a:txBody>
                    <a:bodyPr/>
                    <a:lstStyle/>
                    <a:p>
                      <a:pPr marL="0" marR="0">
                        <a:lnSpc>
                          <a:spcPct val="100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Patient comatose with absent motor response to painful stimuli; decerebrate or decorticate posturing</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4</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16374470"/>
                  </a:ext>
                </a:extLst>
              </a:tr>
            </a:tbl>
          </a:graphicData>
        </a:graphic>
      </p:graphicFrame>
    </p:spTree>
    <p:extLst>
      <p:ext uri="{BB962C8B-B14F-4D97-AF65-F5344CB8AC3E}">
        <p14:creationId xmlns:p14="http://schemas.microsoft.com/office/powerpoint/2010/main" val="166544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715" y="187659"/>
            <a:ext cx="10880570" cy="4435365"/>
          </a:xfrm>
        </p:spPr>
        <p:txBody>
          <a:bodyPr>
            <a:normAutofit fontScale="90000"/>
          </a:bodyPr>
          <a:lstStyle/>
          <a:p>
            <a:pPr algn="ctr"/>
            <a:br>
              <a:rPr lang="en-US" sz="5400" b="1" dirty="0"/>
            </a:br>
            <a:br>
              <a:rPr lang="en-US" sz="5400" b="1" dirty="0"/>
            </a:br>
            <a:br>
              <a:rPr lang="en-US" sz="5400" b="1" dirty="0"/>
            </a:br>
            <a:r>
              <a:rPr lang="en-US" sz="5400" b="1" dirty="0"/>
              <a:t>Rescue Surgery </a:t>
            </a:r>
            <a:br>
              <a:rPr lang="en-US" sz="5400" b="1" dirty="0"/>
            </a:br>
            <a:r>
              <a:rPr lang="en-US" sz="5400" b="1" dirty="0"/>
              <a:t>&amp; </a:t>
            </a:r>
            <a:br>
              <a:rPr lang="en-US" sz="5400" b="1" dirty="0"/>
            </a:br>
            <a:r>
              <a:rPr lang="en-US" sz="5400" b="1" dirty="0"/>
              <a:t>Clinical Review Committee</a:t>
            </a:r>
            <a:br>
              <a:rPr lang="en-US" sz="5400" b="1" dirty="0"/>
            </a:br>
            <a:endParaRPr lang="en-US" sz="5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0767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94B2-A548-C27B-7CF0-363DA3ABF0FE}"/>
              </a:ext>
            </a:extLst>
          </p:cNvPr>
          <p:cNvSpPr>
            <a:spLocks noGrp="1"/>
          </p:cNvSpPr>
          <p:nvPr>
            <p:ph type="title"/>
          </p:nvPr>
        </p:nvSpPr>
        <p:spPr>
          <a:xfrm>
            <a:off x="208569" y="2357702"/>
            <a:ext cx="3501197" cy="1223298"/>
          </a:xfrm>
        </p:spPr>
        <p:txBody>
          <a:bodyPr>
            <a:noAutofit/>
          </a:bodyPr>
          <a:lstStyle/>
          <a:p>
            <a:pPr algn="ctr">
              <a:lnSpc>
                <a:spcPct val="150000"/>
              </a:lnSpc>
            </a:pPr>
            <a:r>
              <a:rPr lang="en-US" sz="3600" dirty="0"/>
              <a:t>CRC</a:t>
            </a:r>
          </a:p>
        </p:txBody>
      </p:sp>
      <p:sp>
        <p:nvSpPr>
          <p:cNvPr id="5" name="Content Placeholder 4">
            <a:extLst>
              <a:ext uri="{FF2B5EF4-FFF2-40B4-BE49-F238E27FC236}">
                <a16:creationId xmlns:a16="http://schemas.microsoft.com/office/drawing/2014/main" id="{641073AC-D7F3-C1DF-E9BC-FCD9B611FC21}"/>
              </a:ext>
            </a:extLst>
          </p:cNvPr>
          <p:cNvSpPr>
            <a:spLocks noGrp="1"/>
          </p:cNvSpPr>
          <p:nvPr>
            <p:ph idx="1"/>
          </p:nvPr>
        </p:nvSpPr>
        <p:spPr/>
        <p:txBody>
          <a:bodyPr/>
          <a:lstStyle/>
          <a:p>
            <a:endParaRPr lang="en-US"/>
          </a:p>
        </p:txBody>
      </p:sp>
      <p:graphicFrame>
        <p:nvGraphicFramePr>
          <p:cNvPr id="6" name="Content Placeholder 2">
            <a:extLst>
              <a:ext uri="{FF2B5EF4-FFF2-40B4-BE49-F238E27FC236}">
                <a16:creationId xmlns:a16="http://schemas.microsoft.com/office/drawing/2014/main" id="{93AEA4BA-D275-3232-A9C8-C08B1C228CE7}"/>
              </a:ext>
            </a:extLst>
          </p:cNvPr>
          <p:cNvGraphicFramePr>
            <a:graphicFrameLocks/>
          </p:cNvGraphicFramePr>
          <p:nvPr>
            <p:extLst>
              <p:ext uri="{D42A27DB-BD31-4B8C-83A1-F6EECF244321}">
                <p14:modId xmlns:p14="http://schemas.microsoft.com/office/powerpoint/2010/main" val="108847043"/>
              </p:ext>
            </p:extLst>
          </p:nvPr>
        </p:nvGraphicFramePr>
        <p:xfrm>
          <a:off x="3986627" y="826833"/>
          <a:ext cx="7486205" cy="5204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320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EB3-CFB1-EFA8-8A86-549E7E6294AF}"/>
              </a:ext>
            </a:extLst>
          </p:cNvPr>
          <p:cNvSpPr>
            <a:spLocks noGrp="1"/>
          </p:cNvSpPr>
          <p:nvPr>
            <p:ph type="title"/>
          </p:nvPr>
        </p:nvSpPr>
        <p:spPr/>
        <p:txBody>
          <a:bodyPr/>
          <a:lstStyle/>
          <a:p>
            <a:r>
              <a:rPr lang="en-US" dirty="0"/>
              <a:t>Rescue Surgery Criteria</a:t>
            </a:r>
          </a:p>
        </p:txBody>
      </p:sp>
      <p:sp>
        <p:nvSpPr>
          <p:cNvPr id="4" name="Content Placeholder 3">
            <a:extLst>
              <a:ext uri="{FF2B5EF4-FFF2-40B4-BE49-F238E27FC236}">
                <a16:creationId xmlns:a16="http://schemas.microsoft.com/office/drawing/2014/main" id="{23D4D19A-1AE2-7855-FE52-25A91157CC0D}"/>
              </a:ext>
            </a:extLst>
          </p:cNvPr>
          <p:cNvSpPr>
            <a:spLocks noGrp="1"/>
          </p:cNvSpPr>
          <p:nvPr>
            <p:ph idx="1"/>
          </p:nvPr>
        </p:nvSpPr>
        <p:spPr/>
        <p:txBody>
          <a:bodyPr>
            <a:normAutofit/>
          </a:bodyPr>
          <a:lstStyle/>
          <a:p>
            <a:endParaRPr lang="en-US" sz="3200" dirty="0"/>
          </a:p>
        </p:txBody>
      </p:sp>
      <p:graphicFrame>
        <p:nvGraphicFramePr>
          <p:cNvPr id="3" name="Content Placeholder 2">
            <a:extLst>
              <a:ext uri="{FF2B5EF4-FFF2-40B4-BE49-F238E27FC236}">
                <a16:creationId xmlns:a16="http://schemas.microsoft.com/office/drawing/2014/main" id="{BD1F7688-3DD4-2952-342B-A794D7B9BB99}"/>
              </a:ext>
            </a:extLst>
          </p:cNvPr>
          <p:cNvGraphicFramePr>
            <a:graphicFrameLocks/>
          </p:cNvGraphicFramePr>
          <p:nvPr>
            <p:extLst>
              <p:ext uri="{D42A27DB-BD31-4B8C-83A1-F6EECF244321}">
                <p14:modId xmlns:p14="http://schemas.microsoft.com/office/powerpoint/2010/main" val="2559799871"/>
              </p:ext>
            </p:extLst>
          </p:nvPr>
        </p:nvGraphicFramePr>
        <p:xfrm>
          <a:off x="609600" y="1436687"/>
          <a:ext cx="10972800" cy="3984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lus 2">
            <a:extLst>
              <a:ext uri="{FF2B5EF4-FFF2-40B4-BE49-F238E27FC236}">
                <a16:creationId xmlns:a16="http://schemas.microsoft.com/office/drawing/2014/main" id="{0C0602B9-8402-FC2E-DA7D-5DB8A3A03CAC}"/>
              </a:ext>
            </a:extLst>
          </p:cNvPr>
          <p:cNvSpPr/>
          <p:nvPr/>
        </p:nvSpPr>
        <p:spPr>
          <a:xfrm>
            <a:off x="5666232" y="3059906"/>
            <a:ext cx="914400" cy="9144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120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94B2-A548-C27B-7CF0-363DA3ABF0FE}"/>
              </a:ext>
            </a:extLst>
          </p:cNvPr>
          <p:cNvSpPr>
            <a:spLocks noGrp="1"/>
          </p:cNvSpPr>
          <p:nvPr>
            <p:ph type="title"/>
          </p:nvPr>
        </p:nvSpPr>
        <p:spPr>
          <a:xfrm>
            <a:off x="208569" y="2357701"/>
            <a:ext cx="3501197" cy="1587997"/>
          </a:xfrm>
        </p:spPr>
        <p:txBody>
          <a:bodyPr>
            <a:noAutofit/>
          </a:bodyPr>
          <a:lstStyle/>
          <a:p>
            <a:pPr algn="ctr">
              <a:lnSpc>
                <a:spcPct val="150000"/>
              </a:lnSpc>
            </a:pPr>
            <a:r>
              <a:rPr lang="en-US" sz="3600" dirty="0"/>
              <a:t>Radiographic Criteria</a:t>
            </a:r>
          </a:p>
        </p:txBody>
      </p:sp>
      <p:grpSp>
        <p:nvGrpSpPr>
          <p:cNvPr id="3" name="Group 2">
            <a:extLst>
              <a:ext uri="{FF2B5EF4-FFF2-40B4-BE49-F238E27FC236}">
                <a16:creationId xmlns:a16="http://schemas.microsoft.com/office/drawing/2014/main" id="{FF82B014-704A-29DE-A72A-C2C3CC1B606C}"/>
              </a:ext>
            </a:extLst>
          </p:cNvPr>
          <p:cNvGrpSpPr/>
          <p:nvPr/>
        </p:nvGrpSpPr>
        <p:grpSpPr>
          <a:xfrm>
            <a:off x="4532885" y="3416485"/>
            <a:ext cx="5913437" cy="1977300"/>
            <a:chOff x="0" y="2412143"/>
            <a:chExt cx="5913437" cy="1977300"/>
          </a:xfrm>
        </p:grpSpPr>
        <p:sp>
          <p:nvSpPr>
            <p:cNvPr id="4" name="Rectangle: Rounded Corners 3">
              <a:extLst>
                <a:ext uri="{FF2B5EF4-FFF2-40B4-BE49-F238E27FC236}">
                  <a16:creationId xmlns:a16="http://schemas.microsoft.com/office/drawing/2014/main" id="{BE1DF1A9-E19E-1410-F4DE-9B4FAA9DB66A}"/>
                </a:ext>
              </a:extLst>
            </p:cNvPr>
            <p:cNvSpPr/>
            <p:nvPr/>
          </p:nvSpPr>
          <p:spPr>
            <a:xfrm>
              <a:off x="0" y="2412143"/>
              <a:ext cx="5913437" cy="1977300"/>
            </a:xfrm>
            <a:prstGeom prst="roundRect">
              <a:avLst/>
            </a:prstGeom>
            <a:solidFill>
              <a:srgbClr val="AE3B3A"/>
            </a:solidFill>
          </p:spPr>
          <p:style>
            <a:lnRef idx="0">
              <a:schemeClr val="lt1">
                <a:hueOff val="0"/>
                <a:satOff val="0"/>
                <a:lumOff val="0"/>
                <a:alphaOff val="0"/>
              </a:schemeClr>
            </a:lnRef>
            <a:fillRef idx="3">
              <a:scrgbClr r="0" g="0" b="0"/>
            </a:fillRef>
            <a:effectRef idx="2">
              <a:schemeClr val="accent2">
                <a:hueOff val="4681519"/>
                <a:satOff val="-5839"/>
                <a:lumOff val="1373"/>
                <a:alphaOff val="0"/>
              </a:schemeClr>
            </a:effectRef>
            <a:fontRef idx="minor">
              <a:schemeClr val="lt1"/>
            </a:fontRef>
          </p:style>
          <p:txBody>
            <a:bodyPr/>
            <a:lstStyle/>
            <a:p>
              <a:endParaRPr lang="en-US"/>
            </a:p>
          </p:txBody>
        </p:sp>
        <p:sp>
          <p:nvSpPr>
            <p:cNvPr id="7" name="Rectangle: Rounded Corners 4">
              <a:extLst>
                <a:ext uri="{FF2B5EF4-FFF2-40B4-BE49-F238E27FC236}">
                  <a16:creationId xmlns:a16="http://schemas.microsoft.com/office/drawing/2014/main" id="{CEDD0CCC-5995-414F-974D-E49328A6443A}"/>
                </a:ext>
              </a:extLst>
            </p:cNvPr>
            <p:cNvSpPr txBox="1"/>
            <p:nvPr/>
          </p:nvSpPr>
          <p:spPr>
            <a:xfrm>
              <a:off x="96524" y="2508667"/>
              <a:ext cx="5720389" cy="1784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baseline="0" dirty="0">
                  <a:latin typeface="Calibri" panose="020F0502020204030204" pitchFamily="34" charset="0"/>
                  <a:ea typeface="Calibri" panose="020F0502020204030204" pitchFamily="34" charset="0"/>
                  <a:cs typeface="Calibri" panose="020F0502020204030204" pitchFamily="34" charset="0"/>
                </a:rPr>
                <a:t>Compared to baseline, an increase of midline shift of 3 mm or more.</a:t>
              </a:r>
              <a:endParaRPr lang="en-US" sz="3600" kern="12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41E60C83-DA15-5B4E-C678-83BA064802E2}"/>
              </a:ext>
            </a:extLst>
          </p:cNvPr>
          <p:cNvGrpSpPr/>
          <p:nvPr/>
        </p:nvGrpSpPr>
        <p:grpSpPr>
          <a:xfrm>
            <a:off x="4532884" y="962279"/>
            <a:ext cx="5913437" cy="1977300"/>
            <a:chOff x="0" y="247643"/>
            <a:chExt cx="5913437" cy="1977300"/>
          </a:xfrm>
        </p:grpSpPr>
        <p:sp>
          <p:nvSpPr>
            <p:cNvPr id="9" name="Rectangle: Rounded Corners 8">
              <a:extLst>
                <a:ext uri="{FF2B5EF4-FFF2-40B4-BE49-F238E27FC236}">
                  <a16:creationId xmlns:a16="http://schemas.microsoft.com/office/drawing/2014/main" id="{E5E69DBF-85FB-A446-DDD2-248F80153DE1}"/>
                </a:ext>
              </a:extLst>
            </p:cNvPr>
            <p:cNvSpPr/>
            <p:nvPr/>
          </p:nvSpPr>
          <p:spPr>
            <a:xfrm>
              <a:off x="0" y="247643"/>
              <a:ext cx="5913437" cy="1977300"/>
            </a:xfrm>
            <a:prstGeom prst="roundRect">
              <a:avLst/>
            </a:prstGeom>
            <a:solidFill>
              <a:srgbClr val="AE3B3A"/>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10" name="Rectangle: Rounded Corners 4">
              <a:extLst>
                <a:ext uri="{FF2B5EF4-FFF2-40B4-BE49-F238E27FC236}">
                  <a16:creationId xmlns:a16="http://schemas.microsoft.com/office/drawing/2014/main" id="{9136EF1F-AA5D-DE22-1B1A-18BF7E27DDD4}"/>
                </a:ext>
              </a:extLst>
            </p:cNvPr>
            <p:cNvSpPr txBox="1"/>
            <p:nvPr/>
          </p:nvSpPr>
          <p:spPr>
            <a:xfrm>
              <a:off x="96524" y="344167"/>
              <a:ext cx="5720389" cy="1784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baseline="0" dirty="0">
                  <a:latin typeface="Calibri" panose="020F0502020204030204" pitchFamily="34" charset="0"/>
                  <a:ea typeface="Calibri" panose="020F0502020204030204" pitchFamily="34" charset="0"/>
                  <a:cs typeface="Calibri" panose="020F0502020204030204" pitchFamily="34" charset="0"/>
                </a:rPr>
                <a:t>Compared to baseline, an increase of maximal thickness of 20% or more.</a:t>
              </a:r>
              <a:endParaRPr lang="en-US" sz="3600" kern="1200" dirty="0">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50301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04A8-ED6F-953B-3D0C-4B7F43025699}"/>
              </a:ext>
            </a:extLst>
          </p:cNvPr>
          <p:cNvSpPr>
            <a:spLocks noGrp="1"/>
          </p:cNvSpPr>
          <p:nvPr>
            <p:ph type="title"/>
          </p:nvPr>
        </p:nvSpPr>
        <p:spPr>
          <a:xfrm>
            <a:off x="714531" y="139256"/>
            <a:ext cx="10972800" cy="990600"/>
          </a:xfrm>
        </p:spPr>
        <p:txBody>
          <a:bodyPr/>
          <a:lstStyle/>
          <a:p>
            <a:pPr algn="ctr"/>
            <a:r>
              <a:rPr lang="en-US" dirty="0"/>
              <a:t>Measurement of Hematoma thickness</a:t>
            </a:r>
          </a:p>
        </p:txBody>
      </p:sp>
      <p:sp>
        <p:nvSpPr>
          <p:cNvPr id="7" name="Text Placeholder 4">
            <a:extLst>
              <a:ext uri="{FF2B5EF4-FFF2-40B4-BE49-F238E27FC236}">
                <a16:creationId xmlns:a16="http://schemas.microsoft.com/office/drawing/2014/main" id="{3FC9854D-7679-A39B-DB46-504627C85ECD}"/>
              </a:ext>
            </a:extLst>
          </p:cNvPr>
          <p:cNvSpPr txBox="1">
            <a:spLocks/>
          </p:cNvSpPr>
          <p:nvPr/>
        </p:nvSpPr>
        <p:spPr>
          <a:xfrm>
            <a:off x="823253" y="1427967"/>
            <a:ext cx="5028908" cy="4647156"/>
          </a:xfrm>
          <a:prstGeom prst="rect">
            <a:avLst/>
          </a:prstGeom>
          <a:noFill/>
          <a:ln w="19050" cap="flat" cmpd="sng" algn="ctr">
            <a:solidFill>
              <a:schemeClr val="accent2">
                <a:lumMod val="75000"/>
              </a:schemeClr>
            </a:solidFill>
            <a:prstDash val="sysDot"/>
          </a:ln>
          <a:effectLst/>
        </p:spPr>
        <p:txBody>
          <a:bodyPr vert="horz" lIns="91440" tIns="45720" rIns="91440" bIns="45720" rtlCol="0" anchor="ctr">
            <a:noAutofit/>
          </a:bodyPr>
          <a:lstStyle>
            <a:lvl1pPr marL="0" indent="0" algn="ctr" defTabSz="914400" rtl="0" eaLnBrk="1" latinLnBrk="0" hangingPunct="1">
              <a:spcBef>
                <a:spcPct val="20000"/>
              </a:spcBef>
              <a:buClr>
                <a:srgbClr val="AE3B3A"/>
              </a:buClr>
              <a:buSzPct val="85000"/>
              <a:buFont typeface="Arial" pitchFamily="34" charset="0"/>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pPr marL="342900" indent="-342900" algn="l">
              <a:buFont typeface="Arial" panose="020B0604020202020204" pitchFamily="34" charset="0"/>
              <a:buChar char="•"/>
            </a:pPr>
            <a:r>
              <a:rPr lang="en-US" sz="2400" dirty="0">
                <a:solidFill>
                  <a:schemeClr val="tx1"/>
                </a:solidFill>
              </a:rPr>
              <a:t>Maximum thickness: Maximal width of CSDH above temporal bones and up to two slices above lateral ventricles and one slice below the lateral ventricles</a:t>
            </a:r>
          </a:p>
          <a:p>
            <a:pPr marL="342900" indent="-342900" algn="l">
              <a:buFont typeface="Arial" panose="020B0604020202020204" pitchFamily="34" charset="0"/>
              <a:buChar char="•"/>
            </a:pPr>
            <a:r>
              <a:rPr lang="en-US" sz="2400" dirty="0">
                <a:solidFill>
                  <a:schemeClr val="tx1"/>
                </a:solidFill>
              </a:rPr>
              <a:t>Upper limit excludes miscalculation due to skull curvature at the top</a:t>
            </a:r>
          </a:p>
          <a:p>
            <a:pPr marL="342900" indent="-342900" algn="l">
              <a:buFont typeface="Arial" panose="020B0604020202020204" pitchFamily="34" charset="0"/>
              <a:buChar char="•"/>
            </a:pPr>
            <a:r>
              <a:rPr lang="en-US" sz="2400" dirty="0">
                <a:solidFill>
                  <a:schemeClr val="tx1"/>
                </a:solidFill>
              </a:rPr>
              <a:t>Lower limit avoids measurement on tentorial bleeding </a:t>
            </a:r>
          </a:p>
        </p:txBody>
      </p:sp>
      <p:pic>
        <p:nvPicPr>
          <p:cNvPr id="17" name="Picture 16">
            <a:extLst>
              <a:ext uri="{FF2B5EF4-FFF2-40B4-BE49-F238E27FC236}">
                <a16:creationId xmlns:a16="http://schemas.microsoft.com/office/drawing/2014/main" id="{1173CE9D-B10D-3059-E555-FB6B737226EB}"/>
              </a:ext>
            </a:extLst>
          </p:cNvPr>
          <p:cNvPicPr>
            <a:picLocks noChangeAspect="1"/>
          </p:cNvPicPr>
          <p:nvPr/>
        </p:nvPicPr>
        <p:blipFill>
          <a:blip r:embed="rId3"/>
          <a:stretch>
            <a:fillRect/>
          </a:stretch>
        </p:blipFill>
        <p:spPr>
          <a:xfrm>
            <a:off x="6463787" y="1202858"/>
            <a:ext cx="3976912" cy="5276759"/>
          </a:xfrm>
          <a:prstGeom prst="rect">
            <a:avLst/>
          </a:prstGeom>
        </p:spPr>
      </p:pic>
      <p:cxnSp>
        <p:nvCxnSpPr>
          <p:cNvPr id="18" name="Straight Connector 17">
            <a:extLst>
              <a:ext uri="{FF2B5EF4-FFF2-40B4-BE49-F238E27FC236}">
                <a16:creationId xmlns:a16="http://schemas.microsoft.com/office/drawing/2014/main" id="{89972662-8B07-56BE-2B51-4F0091523942}"/>
              </a:ext>
            </a:extLst>
          </p:cNvPr>
          <p:cNvCxnSpPr>
            <a:cxnSpLocks/>
          </p:cNvCxnSpPr>
          <p:nvPr/>
        </p:nvCxnSpPr>
        <p:spPr>
          <a:xfrm flipV="1">
            <a:off x="6869916" y="1698171"/>
            <a:ext cx="1185513" cy="2685143"/>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8F84B3A8-6136-25C5-5D4A-73785EF38255}"/>
              </a:ext>
            </a:extLst>
          </p:cNvPr>
          <p:cNvSpPr txBox="1"/>
          <p:nvPr/>
        </p:nvSpPr>
        <p:spPr>
          <a:xfrm>
            <a:off x="7634514" y="2743200"/>
            <a:ext cx="420915" cy="369332"/>
          </a:xfrm>
          <a:prstGeom prst="rect">
            <a:avLst/>
          </a:prstGeom>
          <a:noFill/>
        </p:spPr>
        <p:txBody>
          <a:bodyPr wrap="square" rtlCol="0">
            <a:spAutoFit/>
          </a:bodyPr>
          <a:lstStyle/>
          <a:p>
            <a:r>
              <a:rPr lang="en-US" dirty="0">
                <a:solidFill>
                  <a:srgbClr val="FF0000"/>
                </a:solidFill>
              </a:rPr>
              <a:t>L</a:t>
            </a:r>
          </a:p>
        </p:txBody>
      </p:sp>
      <p:cxnSp>
        <p:nvCxnSpPr>
          <p:cNvPr id="20" name="Straight Connector 19">
            <a:extLst>
              <a:ext uri="{FF2B5EF4-FFF2-40B4-BE49-F238E27FC236}">
                <a16:creationId xmlns:a16="http://schemas.microsoft.com/office/drawing/2014/main" id="{2FF53D42-08A1-7AD3-70C4-24439E77C5DD}"/>
              </a:ext>
            </a:extLst>
          </p:cNvPr>
          <p:cNvCxnSpPr/>
          <p:nvPr/>
        </p:nvCxnSpPr>
        <p:spPr>
          <a:xfrm>
            <a:off x="6869916" y="2587896"/>
            <a:ext cx="517856" cy="339970"/>
          </a:xfrm>
          <a:prstGeom prst="line">
            <a:avLst/>
          </a:prstGeom>
          <a:ln w="19050"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CEE467D7-82B0-E7E3-2681-2649522C5E39}"/>
              </a:ext>
            </a:extLst>
          </p:cNvPr>
          <p:cNvSpPr txBox="1"/>
          <p:nvPr/>
        </p:nvSpPr>
        <p:spPr>
          <a:xfrm>
            <a:off x="6954673" y="2373868"/>
            <a:ext cx="258928" cy="369332"/>
          </a:xfrm>
          <a:prstGeom prst="rect">
            <a:avLst/>
          </a:prstGeom>
          <a:noFill/>
        </p:spPr>
        <p:txBody>
          <a:bodyPr wrap="square" rtlCol="0">
            <a:spAutoFit/>
          </a:bodyPr>
          <a:lstStyle/>
          <a:p>
            <a:r>
              <a:rPr lang="en-US" dirty="0">
                <a:solidFill>
                  <a:srgbClr val="00B0F0"/>
                </a:solidFill>
                <a:effectLst>
                  <a:outerShdw blurRad="50800" dist="50800" dir="5400000" algn="ctr" rotWithShape="0">
                    <a:srgbClr val="00B0F0"/>
                  </a:outerShdw>
                </a:effectLst>
              </a:rPr>
              <a:t>W</a:t>
            </a:r>
          </a:p>
        </p:txBody>
      </p:sp>
    </p:spTree>
    <p:extLst>
      <p:ext uri="{BB962C8B-B14F-4D97-AF65-F5344CB8AC3E}">
        <p14:creationId xmlns:p14="http://schemas.microsoft.com/office/powerpoint/2010/main" val="817205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877E8-B92B-CBDC-2735-FAF9CE02E79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C135359-5132-B84D-B76B-26672B249BD2}"/>
              </a:ext>
            </a:extLst>
          </p:cNvPr>
          <p:cNvSpPr>
            <a:spLocks noGrp="1"/>
          </p:cNvSpPr>
          <p:nvPr>
            <p:ph type="title"/>
          </p:nvPr>
        </p:nvSpPr>
        <p:spPr>
          <a:xfrm>
            <a:off x="218779" y="2352026"/>
            <a:ext cx="3501197" cy="2356608"/>
          </a:xfrm>
          <a:noFill/>
          <a:ln>
            <a:noFill/>
          </a:ln>
        </p:spPr>
        <p:txBody>
          <a:bodyPr anchor="t">
            <a:normAutofit/>
          </a:bodyPr>
          <a:lstStyle/>
          <a:p>
            <a:pPr algn="ctr"/>
            <a:br>
              <a:rPr lang="en-US" sz="3600" dirty="0"/>
            </a:br>
            <a:r>
              <a:rPr lang="en-US" sz="3600" dirty="0"/>
              <a:t>Trial Design</a:t>
            </a:r>
            <a:br>
              <a:rPr lang="en-US" sz="2400" dirty="0"/>
            </a:br>
            <a:endParaRPr lang="en-US" sz="2400" dirty="0"/>
          </a:p>
        </p:txBody>
      </p:sp>
      <p:sp>
        <p:nvSpPr>
          <p:cNvPr id="10" name="Content Placeholder 9">
            <a:extLst>
              <a:ext uri="{FF2B5EF4-FFF2-40B4-BE49-F238E27FC236}">
                <a16:creationId xmlns:a16="http://schemas.microsoft.com/office/drawing/2014/main" id="{2BA15234-5A15-7CBE-9A18-BE3789208DDA}"/>
              </a:ext>
            </a:extLst>
          </p:cNvPr>
          <p:cNvSpPr>
            <a:spLocks noGrp="1"/>
          </p:cNvSpPr>
          <p:nvPr>
            <p:ph idx="1"/>
          </p:nvPr>
        </p:nvSpPr>
        <p:spPr>
          <a:xfrm>
            <a:off x="4270664" y="756204"/>
            <a:ext cx="7032705" cy="5548252"/>
          </a:xfrm>
        </p:spPr>
        <p:txBody>
          <a:bodyPr>
            <a:normAutofit fontScale="92500" lnSpcReduction="20000"/>
          </a:bodyPr>
          <a:lstStyle/>
          <a:p>
            <a:r>
              <a:rPr lang="en-US" dirty="0">
                <a:ea typeface="Calibri" panose="020F0502020204030204" pitchFamily="34" charset="0"/>
              </a:rPr>
              <a:t>Prospective, randomized, open-label </a:t>
            </a:r>
          </a:p>
          <a:p>
            <a:r>
              <a:rPr lang="en-US" dirty="0">
                <a:effectLst/>
                <a:ea typeface="Calibri" panose="020F0502020204030204" pitchFamily="34" charset="0"/>
              </a:rPr>
              <a:t>Moderately symptomatic CSDH</a:t>
            </a:r>
          </a:p>
          <a:p>
            <a:r>
              <a:rPr lang="en-US" dirty="0">
                <a:effectLst/>
                <a:ea typeface="Calibri" panose="020F0502020204030204" pitchFamily="34" charset="0"/>
              </a:rPr>
              <a:t>1:1 randomization </a:t>
            </a:r>
          </a:p>
          <a:p>
            <a:pPr lvl="1"/>
            <a:r>
              <a:rPr lang="en-US" dirty="0">
                <a:effectLst/>
                <a:ea typeface="Calibri" panose="020F0502020204030204" pitchFamily="34" charset="0"/>
              </a:rPr>
              <a:t>MMAE or surgery</a:t>
            </a:r>
          </a:p>
          <a:p>
            <a:endParaRPr lang="en-US" dirty="0">
              <a:latin typeface="Arial" panose="020B0604020202020204" pitchFamily="34" charset="0"/>
              <a:cs typeface="Arial" panose="020B0604020202020204" pitchFamily="34" charset="0"/>
            </a:endParaRPr>
          </a:p>
          <a:p>
            <a:r>
              <a:rPr lang="en-US" dirty="0"/>
              <a:t>Sample Size: </a:t>
            </a:r>
            <a:r>
              <a:rPr lang="en-US" dirty="0">
                <a:effectLst/>
              </a:rPr>
              <a:t>394 </a:t>
            </a:r>
          </a:p>
          <a:p>
            <a:r>
              <a:rPr lang="en-US" dirty="0">
                <a:effectLst/>
              </a:rPr>
              <a:t>Time in St</a:t>
            </a:r>
            <a:r>
              <a:rPr lang="en-US" dirty="0"/>
              <a:t>udy: 180 (+30) days</a:t>
            </a:r>
          </a:p>
          <a:p>
            <a:r>
              <a:rPr lang="en-US" dirty="0"/>
              <a:t>Clinical Centers: </a:t>
            </a:r>
            <a:r>
              <a:rPr lang="en-US" dirty="0">
                <a:effectLst/>
              </a:rPr>
              <a:t>30-35 US sites in </a:t>
            </a:r>
          </a:p>
          <a:p>
            <a:r>
              <a:rPr lang="en-US" dirty="0"/>
              <a:t>Projected Timeline</a:t>
            </a:r>
          </a:p>
          <a:p>
            <a:pPr lvl="1"/>
            <a:r>
              <a:rPr lang="en-US" dirty="0">
                <a:effectLst/>
              </a:rPr>
              <a:t>Start-up: 9 Months</a:t>
            </a:r>
          </a:p>
          <a:p>
            <a:pPr lvl="1"/>
            <a:r>
              <a:rPr lang="en-US" dirty="0"/>
              <a:t>Enrollment/Follow-up: 3.75 years</a:t>
            </a:r>
          </a:p>
          <a:p>
            <a:pPr lvl="1"/>
            <a:r>
              <a:rPr lang="en-US" dirty="0">
                <a:effectLst/>
              </a:rPr>
              <a:t>Close Out: 6 Months</a:t>
            </a:r>
          </a:p>
          <a:p>
            <a:endParaRPr lang="en-US" dirty="0"/>
          </a:p>
        </p:txBody>
      </p:sp>
    </p:spTree>
    <p:extLst>
      <p:ext uri="{BB962C8B-B14F-4D97-AF65-F5344CB8AC3E}">
        <p14:creationId xmlns:p14="http://schemas.microsoft.com/office/powerpoint/2010/main" val="3023215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04A8-ED6F-953B-3D0C-4B7F43025699}"/>
              </a:ext>
            </a:extLst>
          </p:cNvPr>
          <p:cNvSpPr>
            <a:spLocks noGrp="1"/>
          </p:cNvSpPr>
          <p:nvPr>
            <p:ph type="title"/>
          </p:nvPr>
        </p:nvSpPr>
        <p:spPr>
          <a:xfrm>
            <a:off x="714531" y="139256"/>
            <a:ext cx="10972800" cy="990600"/>
          </a:xfrm>
        </p:spPr>
        <p:txBody>
          <a:bodyPr/>
          <a:lstStyle/>
          <a:p>
            <a:pPr algn="ctr"/>
            <a:r>
              <a:rPr lang="en-US" dirty="0"/>
              <a:t>Measurement of Midline Shift (MLS)</a:t>
            </a:r>
          </a:p>
        </p:txBody>
      </p:sp>
      <p:sp>
        <p:nvSpPr>
          <p:cNvPr id="7" name="Text Placeholder 4">
            <a:extLst>
              <a:ext uri="{FF2B5EF4-FFF2-40B4-BE49-F238E27FC236}">
                <a16:creationId xmlns:a16="http://schemas.microsoft.com/office/drawing/2014/main" id="{3FC9854D-7679-A39B-DB46-504627C85ECD}"/>
              </a:ext>
            </a:extLst>
          </p:cNvPr>
          <p:cNvSpPr txBox="1">
            <a:spLocks/>
          </p:cNvSpPr>
          <p:nvPr/>
        </p:nvSpPr>
        <p:spPr>
          <a:xfrm>
            <a:off x="823252" y="999959"/>
            <a:ext cx="10193509" cy="990599"/>
          </a:xfrm>
          <a:prstGeom prst="rect">
            <a:avLst/>
          </a:prstGeom>
          <a:noFill/>
          <a:ln w="19050" cap="flat" cmpd="sng" algn="ctr">
            <a:solidFill>
              <a:schemeClr val="accent2">
                <a:lumMod val="75000"/>
              </a:schemeClr>
            </a:solidFill>
            <a:prstDash val="sysDot"/>
          </a:ln>
          <a:effectLst/>
        </p:spPr>
        <p:txBody>
          <a:bodyPr vert="horz" lIns="91440" tIns="45720" rIns="91440" bIns="45720" rtlCol="0" anchor="ctr">
            <a:noAutofit/>
          </a:bodyPr>
          <a:lstStyle>
            <a:lvl1pPr marL="0" indent="0" algn="ctr" defTabSz="914400" rtl="0" eaLnBrk="1" latinLnBrk="0" hangingPunct="1">
              <a:spcBef>
                <a:spcPct val="20000"/>
              </a:spcBef>
              <a:buClr>
                <a:srgbClr val="AE3B3A"/>
              </a:buClr>
              <a:buSzPct val="85000"/>
              <a:buFont typeface="Arial" pitchFamily="34" charset="0"/>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dirty="0">
                <a:solidFill>
                  <a:schemeClr val="tx1"/>
                </a:solidFill>
              </a:rPr>
              <a:t>MLS will be measured in mm as the perpendicular distance from a midline structure (Septum Pellucidum) to a line drawn between the anterior and posterior attachments of the falx. Measured at level of foramen of Monroe</a:t>
            </a:r>
          </a:p>
        </p:txBody>
      </p:sp>
      <p:pic>
        <p:nvPicPr>
          <p:cNvPr id="14" name="Picture 13">
            <a:extLst>
              <a:ext uri="{FF2B5EF4-FFF2-40B4-BE49-F238E27FC236}">
                <a16:creationId xmlns:a16="http://schemas.microsoft.com/office/drawing/2014/main" id="{32DDD0B4-4D81-0BB2-7E85-1F6034C697B5}"/>
              </a:ext>
            </a:extLst>
          </p:cNvPr>
          <p:cNvPicPr>
            <a:picLocks noChangeAspect="1"/>
          </p:cNvPicPr>
          <p:nvPr/>
        </p:nvPicPr>
        <p:blipFill>
          <a:blip r:embed="rId3"/>
          <a:stretch>
            <a:fillRect/>
          </a:stretch>
        </p:blipFill>
        <p:spPr>
          <a:xfrm>
            <a:off x="1322822" y="2086443"/>
            <a:ext cx="3351416" cy="4428657"/>
          </a:xfrm>
          <a:prstGeom prst="rect">
            <a:avLst/>
          </a:prstGeom>
        </p:spPr>
      </p:pic>
      <p:cxnSp>
        <p:nvCxnSpPr>
          <p:cNvPr id="15" name="Straight Connector 14">
            <a:extLst>
              <a:ext uri="{FF2B5EF4-FFF2-40B4-BE49-F238E27FC236}">
                <a16:creationId xmlns:a16="http://schemas.microsoft.com/office/drawing/2014/main" id="{9B277A01-ADF2-7A5A-D767-629279C0678B}"/>
              </a:ext>
            </a:extLst>
          </p:cNvPr>
          <p:cNvCxnSpPr>
            <a:cxnSpLocks/>
          </p:cNvCxnSpPr>
          <p:nvPr/>
        </p:nvCxnSpPr>
        <p:spPr>
          <a:xfrm>
            <a:off x="2936361" y="2501900"/>
            <a:ext cx="124339" cy="3708400"/>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6" name="Picture 15">
            <a:extLst>
              <a:ext uri="{FF2B5EF4-FFF2-40B4-BE49-F238E27FC236}">
                <a16:creationId xmlns:a16="http://schemas.microsoft.com/office/drawing/2014/main" id="{62067E90-8FB1-2360-57B6-7E92E6F4D536}"/>
              </a:ext>
            </a:extLst>
          </p:cNvPr>
          <p:cNvPicPr>
            <a:picLocks noChangeAspect="1"/>
          </p:cNvPicPr>
          <p:nvPr/>
        </p:nvPicPr>
        <p:blipFill>
          <a:blip r:embed="rId4"/>
          <a:stretch>
            <a:fillRect/>
          </a:stretch>
        </p:blipFill>
        <p:spPr>
          <a:xfrm>
            <a:off x="7048168" y="2089149"/>
            <a:ext cx="3489203" cy="4459791"/>
          </a:xfrm>
          <a:prstGeom prst="rect">
            <a:avLst/>
          </a:prstGeom>
        </p:spPr>
      </p:pic>
      <p:pic>
        <p:nvPicPr>
          <p:cNvPr id="5" name="Picture 4">
            <a:extLst>
              <a:ext uri="{FF2B5EF4-FFF2-40B4-BE49-F238E27FC236}">
                <a16:creationId xmlns:a16="http://schemas.microsoft.com/office/drawing/2014/main" id="{49D7F3C2-CB44-72B8-7911-4A360167ED25}"/>
              </a:ext>
            </a:extLst>
          </p:cNvPr>
          <p:cNvPicPr>
            <a:picLocks noChangeAspect="1"/>
          </p:cNvPicPr>
          <p:nvPr/>
        </p:nvPicPr>
        <p:blipFill>
          <a:blip r:embed="rId3"/>
          <a:stretch>
            <a:fillRect/>
          </a:stretch>
        </p:blipFill>
        <p:spPr>
          <a:xfrm>
            <a:off x="1322822" y="2086443"/>
            <a:ext cx="3351416" cy="4428657"/>
          </a:xfrm>
          <a:prstGeom prst="rect">
            <a:avLst/>
          </a:prstGeom>
        </p:spPr>
      </p:pic>
      <p:cxnSp>
        <p:nvCxnSpPr>
          <p:cNvPr id="3" name="Straight Connector 2">
            <a:extLst>
              <a:ext uri="{FF2B5EF4-FFF2-40B4-BE49-F238E27FC236}">
                <a16:creationId xmlns:a16="http://schemas.microsoft.com/office/drawing/2014/main" id="{F1748417-DBD5-31A1-3D84-4A942814C169}"/>
              </a:ext>
            </a:extLst>
          </p:cNvPr>
          <p:cNvCxnSpPr/>
          <p:nvPr/>
        </p:nvCxnSpPr>
        <p:spPr>
          <a:xfrm flipH="1">
            <a:off x="2936361" y="4114907"/>
            <a:ext cx="303470" cy="0"/>
          </a:xfrm>
          <a:prstGeom prst="line">
            <a:avLst/>
          </a:prstGeom>
          <a:ln w="2857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id="{CD2B149C-0D51-9473-ACD9-E1FFBBAB1813}"/>
              </a:ext>
            </a:extLst>
          </p:cNvPr>
          <p:cNvSpPr txBox="1"/>
          <p:nvPr/>
        </p:nvSpPr>
        <p:spPr>
          <a:xfrm>
            <a:off x="2569029" y="2815771"/>
            <a:ext cx="338554" cy="369332"/>
          </a:xfrm>
          <a:prstGeom prst="rect">
            <a:avLst/>
          </a:prstGeom>
          <a:noFill/>
        </p:spPr>
        <p:txBody>
          <a:bodyPr wrap="none" rtlCol="0">
            <a:spAutoFit/>
          </a:bodyPr>
          <a:lstStyle/>
          <a:p>
            <a:r>
              <a:rPr lang="en-US" dirty="0">
                <a:solidFill>
                  <a:srgbClr val="FF0000"/>
                </a:solidFill>
              </a:rPr>
              <a:t>A</a:t>
            </a:r>
          </a:p>
        </p:txBody>
      </p:sp>
      <p:sp>
        <p:nvSpPr>
          <p:cNvPr id="6" name="TextBox 5">
            <a:extLst>
              <a:ext uri="{FF2B5EF4-FFF2-40B4-BE49-F238E27FC236}">
                <a16:creationId xmlns:a16="http://schemas.microsoft.com/office/drawing/2014/main" id="{7973EF58-2FD9-BC29-E9AA-55D3F571D634}"/>
              </a:ext>
            </a:extLst>
          </p:cNvPr>
          <p:cNvSpPr txBox="1"/>
          <p:nvPr/>
        </p:nvSpPr>
        <p:spPr>
          <a:xfrm>
            <a:off x="3060700" y="4116105"/>
            <a:ext cx="241300" cy="369332"/>
          </a:xfrm>
          <a:prstGeom prst="rect">
            <a:avLst/>
          </a:prstGeom>
          <a:noFill/>
        </p:spPr>
        <p:txBody>
          <a:bodyPr wrap="square" rtlCol="0">
            <a:spAutoFit/>
          </a:bodyPr>
          <a:lstStyle/>
          <a:p>
            <a:r>
              <a:rPr lang="en-US" dirty="0">
                <a:solidFill>
                  <a:srgbClr val="00B0F0"/>
                </a:solidFill>
              </a:rPr>
              <a:t>B</a:t>
            </a:r>
          </a:p>
        </p:txBody>
      </p:sp>
      <p:cxnSp>
        <p:nvCxnSpPr>
          <p:cNvPr id="8" name="Straight Connector 7">
            <a:extLst>
              <a:ext uri="{FF2B5EF4-FFF2-40B4-BE49-F238E27FC236}">
                <a16:creationId xmlns:a16="http://schemas.microsoft.com/office/drawing/2014/main" id="{E825C3CF-5CF8-5D0F-10AB-816B816BA0DC}"/>
              </a:ext>
            </a:extLst>
          </p:cNvPr>
          <p:cNvCxnSpPr>
            <a:cxnSpLocks/>
          </p:cNvCxnSpPr>
          <p:nvPr/>
        </p:nvCxnSpPr>
        <p:spPr>
          <a:xfrm>
            <a:off x="3088761" y="2654300"/>
            <a:ext cx="124339" cy="3708400"/>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83F8A1EC-12F7-8A43-144D-9D9315FF3E06}"/>
              </a:ext>
            </a:extLst>
          </p:cNvPr>
          <p:cNvCxnSpPr>
            <a:cxnSpLocks/>
          </p:cNvCxnSpPr>
          <p:nvPr/>
        </p:nvCxnSpPr>
        <p:spPr>
          <a:xfrm flipH="1" flipV="1">
            <a:off x="8752114" y="2501900"/>
            <a:ext cx="87086" cy="3594100"/>
          </a:xfrm>
          <a:prstGeom prst="line">
            <a:avLst/>
          </a:prstGeom>
          <a:ln w="254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1D36A2F9-0B8D-9459-EE7B-C86E21AF4BDE}"/>
              </a:ext>
            </a:extLst>
          </p:cNvPr>
          <p:cNvCxnSpPr/>
          <p:nvPr/>
        </p:nvCxnSpPr>
        <p:spPr>
          <a:xfrm>
            <a:off x="8519886" y="4116105"/>
            <a:ext cx="232228" cy="0"/>
          </a:xfrm>
          <a:prstGeom prst="line">
            <a:avLst/>
          </a:prstGeom>
          <a:ln w="2222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0FC8A4AD-BB4E-3BE5-867B-5A0D46A6A350}"/>
              </a:ext>
            </a:extLst>
          </p:cNvPr>
          <p:cNvSpPr txBox="1"/>
          <p:nvPr/>
        </p:nvSpPr>
        <p:spPr>
          <a:xfrm>
            <a:off x="8839200" y="2833220"/>
            <a:ext cx="354270" cy="369332"/>
          </a:xfrm>
          <a:prstGeom prst="rect">
            <a:avLst/>
          </a:prstGeom>
          <a:noFill/>
        </p:spPr>
        <p:txBody>
          <a:bodyPr wrap="square" rtlCol="0">
            <a:spAutoFit/>
          </a:bodyPr>
          <a:lstStyle/>
          <a:p>
            <a:r>
              <a:rPr lang="en-US" dirty="0">
                <a:solidFill>
                  <a:srgbClr val="FF0000"/>
                </a:solidFill>
              </a:rPr>
              <a:t>A</a:t>
            </a:r>
          </a:p>
        </p:txBody>
      </p:sp>
      <p:sp>
        <p:nvSpPr>
          <p:cNvPr id="18" name="TextBox 17">
            <a:extLst>
              <a:ext uri="{FF2B5EF4-FFF2-40B4-BE49-F238E27FC236}">
                <a16:creationId xmlns:a16="http://schemas.microsoft.com/office/drawing/2014/main" id="{C5044B5F-7D57-5660-6095-498526F994BD}"/>
              </a:ext>
            </a:extLst>
          </p:cNvPr>
          <p:cNvSpPr txBox="1"/>
          <p:nvPr/>
        </p:nvSpPr>
        <p:spPr>
          <a:xfrm>
            <a:off x="8315065" y="4209533"/>
            <a:ext cx="232228" cy="369331"/>
          </a:xfrm>
          <a:prstGeom prst="rect">
            <a:avLst/>
          </a:prstGeom>
          <a:noFill/>
        </p:spPr>
        <p:txBody>
          <a:bodyPr wrap="square" rtlCol="0">
            <a:spAutoFit/>
          </a:bodyPr>
          <a:lstStyle/>
          <a:p>
            <a:r>
              <a:rPr lang="en-US" dirty="0">
                <a:solidFill>
                  <a:srgbClr val="00B0F0"/>
                </a:solidFill>
              </a:rPr>
              <a:t>B</a:t>
            </a:r>
          </a:p>
        </p:txBody>
      </p:sp>
    </p:spTree>
    <p:extLst>
      <p:ext uri="{BB962C8B-B14F-4D97-AF65-F5344CB8AC3E}">
        <p14:creationId xmlns:p14="http://schemas.microsoft.com/office/powerpoint/2010/main" val="3036535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04A8-ED6F-953B-3D0C-4B7F43025699}"/>
              </a:ext>
            </a:extLst>
          </p:cNvPr>
          <p:cNvSpPr>
            <a:spLocks noGrp="1"/>
          </p:cNvSpPr>
          <p:nvPr>
            <p:ph type="title"/>
          </p:nvPr>
        </p:nvSpPr>
        <p:spPr>
          <a:xfrm>
            <a:off x="714531" y="139256"/>
            <a:ext cx="10972800" cy="990600"/>
          </a:xfrm>
        </p:spPr>
        <p:txBody>
          <a:bodyPr/>
          <a:lstStyle/>
          <a:p>
            <a:pPr algn="ctr"/>
            <a:r>
              <a:rPr lang="en-US" dirty="0"/>
              <a:t>Example of Radiographic Criteria</a:t>
            </a:r>
          </a:p>
        </p:txBody>
      </p:sp>
      <p:pic>
        <p:nvPicPr>
          <p:cNvPr id="19" name="Content Placeholder 12">
            <a:extLst>
              <a:ext uri="{FF2B5EF4-FFF2-40B4-BE49-F238E27FC236}">
                <a16:creationId xmlns:a16="http://schemas.microsoft.com/office/drawing/2014/main" id="{FD71A567-EAA3-5554-17D5-4447B36C896A}"/>
              </a:ext>
            </a:extLst>
          </p:cNvPr>
          <p:cNvPicPr>
            <a:picLocks noChangeAspect="1"/>
          </p:cNvPicPr>
          <p:nvPr/>
        </p:nvPicPr>
        <p:blipFill>
          <a:blip r:embed="rId3"/>
          <a:stretch>
            <a:fillRect/>
          </a:stretch>
        </p:blipFill>
        <p:spPr>
          <a:xfrm>
            <a:off x="1284776" y="1676400"/>
            <a:ext cx="3909418" cy="4713288"/>
          </a:xfrm>
          <a:prstGeom prst="rect">
            <a:avLst/>
          </a:prstGeom>
        </p:spPr>
      </p:pic>
      <p:pic>
        <p:nvPicPr>
          <p:cNvPr id="20" name="Picture 19">
            <a:extLst>
              <a:ext uri="{FF2B5EF4-FFF2-40B4-BE49-F238E27FC236}">
                <a16:creationId xmlns:a16="http://schemas.microsoft.com/office/drawing/2014/main" id="{915B35BA-7E77-03AD-F6E4-C40F254299BA}"/>
              </a:ext>
            </a:extLst>
          </p:cNvPr>
          <p:cNvPicPr>
            <a:picLocks noChangeAspect="1"/>
          </p:cNvPicPr>
          <p:nvPr/>
        </p:nvPicPr>
        <p:blipFill>
          <a:blip r:embed="rId4"/>
          <a:stretch>
            <a:fillRect/>
          </a:stretch>
        </p:blipFill>
        <p:spPr>
          <a:xfrm>
            <a:off x="6660282" y="1676400"/>
            <a:ext cx="3958570" cy="4713288"/>
          </a:xfrm>
          <a:prstGeom prst="rect">
            <a:avLst/>
          </a:prstGeom>
        </p:spPr>
      </p:pic>
      <p:sp>
        <p:nvSpPr>
          <p:cNvPr id="21" name="Arrow: Right 20">
            <a:extLst>
              <a:ext uri="{FF2B5EF4-FFF2-40B4-BE49-F238E27FC236}">
                <a16:creationId xmlns:a16="http://schemas.microsoft.com/office/drawing/2014/main" id="{D693248F-BEEA-CF37-052B-534DC094800D}"/>
              </a:ext>
            </a:extLst>
          </p:cNvPr>
          <p:cNvSpPr/>
          <p:nvPr/>
        </p:nvSpPr>
        <p:spPr>
          <a:xfrm>
            <a:off x="5438034" y="3929412"/>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61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94B2-A548-C27B-7CF0-363DA3ABF0FE}"/>
              </a:ext>
            </a:extLst>
          </p:cNvPr>
          <p:cNvSpPr>
            <a:spLocks noGrp="1"/>
          </p:cNvSpPr>
          <p:nvPr>
            <p:ph type="title"/>
          </p:nvPr>
        </p:nvSpPr>
        <p:spPr>
          <a:xfrm>
            <a:off x="208569" y="2357701"/>
            <a:ext cx="3501197" cy="1587997"/>
          </a:xfrm>
        </p:spPr>
        <p:txBody>
          <a:bodyPr>
            <a:noAutofit/>
          </a:bodyPr>
          <a:lstStyle/>
          <a:p>
            <a:pPr algn="ctr">
              <a:lnSpc>
                <a:spcPct val="150000"/>
              </a:lnSpc>
            </a:pPr>
            <a:r>
              <a:rPr lang="en-US" sz="3600" dirty="0"/>
              <a:t>Clinical Symptom Criteria</a:t>
            </a:r>
          </a:p>
        </p:txBody>
      </p:sp>
      <p:sp>
        <p:nvSpPr>
          <p:cNvPr id="5" name="Content Placeholder 4">
            <a:extLst>
              <a:ext uri="{FF2B5EF4-FFF2-40B4-BE49-F238E27FC236}">
                <a16:creationId xmlns:a16="http://schemas.microsoft.com/office/drawing/2014/main" id="{641073AC-D7F3-C1DF-E9BC-FCD9B611FC21}"/>
              </a:ext>
            </a:extLst>
          </p:cNvPr>
          <p:cNvSpPr>
            <a:spLocks noGrp="1"/>
          </p:cNvSpPr>
          <p:nvPr>
            <p:ph idx="1"/>
          </p:nvPr>
        </p:nvSpPr>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For each of the clinical symptom scores (TUG, ASR, MRC)</a:t>
            </a:r>
          </a:p>
          <a:p>
            <a:pPr lvl="1"/>
            <a:r>
              <a:rPr lang="en-US" sz="2800" dirty="0">
                <a:latin typeface="Calibri" panose="020F0502020204030204" pitchFamily="34" charset="0"/>
                <a:ea typeface="Calibri" panose="020F0502020204030204" pitchFamily="34" charset="0"/>
                <a:cs typeface="Calibri" panose="020F0502020204030204" pitchFamily="34" charset="0"/>
              </a:rPr>
              <a:t>If a deficit was identified at baseline and the respective score is the same at 6 weeks or more from presentation, </a:t>
            </a:r>
            <a:r>
              <a:rPr lang="en-US" sz="2800" b="1" dirty="0">
                <a:latin typeface="Calibri" panose="020F0502020204030204" pitchFamily="34" charset="0"/>
                <a:ea typeface="Calibri" panose="020F0502020204030204" pitchFamily="34" charset="0"/>
                <a:cs typeface="Calibri" panose="020F0502020204030204" pitchFamily="34" charset="0"/>
              </a:rPr>
              <a:t>OR</a:t>
            </a:r>
          </a:p>
          <a:p>
            <a:pPr lvl="1"/>
            <a:r>
              <a:rPr lang="en-US" sz="2800" dirty="0">
                <a:latin typeface="Calibri" panose="020F0502020204030204" pitchFamily="34" charset="0"/>
                <a:ea typeface="Calibri" panose="020F0502020204030204" pitchFamily="34" charset="0"/>
                <a:cs typeface="Calibri" panose="020F0502020204030204" pitchFamily="34" charset="0"/>
              </a:rPr>
              <a:t>The respective score worsens at any time</a:t>
            </a:r>
          </a:p>
          <a:p>
            <a:pPr lvl="2"/>
            <a:r>
              <a:rPr lang="en-US" sz="2800" dirty="0">
                <a:latin typeface="Calibri" panose="020F0502020204030204" pitchFamily="34" charset="0"/>
                <a:ea typeface="Calibri" panose="020F0502020204030204" pitchFamily="34" charset="0"/>
                <a:cs typeface="Calibri" panose="020F0502020204030204" pitchFamily="34" charset="0"/>
              </a:rPr>
              <a:t>For the MRC, the worsened score has to be in a muscle group contralateral to the side of the CSDH and the deterioration cannot be explained by any other reason</a:t>
            </a:r>
          </a:p>
          <a:p>
            <a:endParaRPr lang="en-US" dirty="0"/>
          </a:p>
        </p:txBody>
      </p:sp>
    </p:spTree>
    <p:extLst>
      <p:ext uri="{BB962C8B-B14F-4D97-AF65-F5344CB8AC3E}">
        <p14:creationId xmlns:p14="http://schemas.microsoft.com/office/powerpoint/2010/main" val="1386111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94B2-A548-C27B-7CF0-363DA3ABF0FE}"/>
              </a:ext>
            </a:extLst>
          </p:cNvPr>
          <p:cNvSpPr>
            <a:spLocks noGrp="1"/>
          </p:cNvSpPr>
          <p:nvPr>
            <p:ph type="title"/>
          </p:nvPr>
        </p:nvSpPr>
        <p:spPr>
          <a:xfrm>
            <a:off x="208569" y="2357701"/>
            <a:ext cx="3501197" cy="1587997"/>
          </a:xfrm>
        </p:spPr>
        <p:txBody>
          <a:bodyPr>
            <a:noAutofit/>
          </a:bodyPr>
          <a:lstStyle/>
          <a:p>
            <a:pPr algn="ctr">
              <a:lnSpc>
                <a:spcPct val="150000"/>
              </a:lnSpc>
            </a:pPr>
            <a:r>
              <a:rPr lang="en-US" sz="3600" dirty="0"/>
              <a:t>Clinical Symptom Criteria</a:t>
            </a:r>
          </a:p>
        </p:txBody>
      </p:sp>
      <p:graphicFrame>
        <p:nvGraphicFramePr>
          <p:cNvPr id="3" name="Content Placeholder 2">
            <a:extLst>
              <a:ext uri="{FF2B5EF4-FFF2-40B4-BE49-F238E27FC236}">
                <a16:creationId xmlns:a16="http://schemas.microsoft.com/office/drawing/2014/main" id="{EDB0468A-B9E3-202B-C2ED-5F780B66C03B}"/>
              </a:ext>
            </a:extLst>
          </p:cNvPr>
          <p:cNvGraphicFramePr>
            <a:graphicFrameLocks noGrp="1"/>
          </p:cNvGraphicFramePr>
          <p:nvPr>
            <p:ph idx="1"/>
          </p:nvPr>
        </p:nvGraphicFramePr>
        <p:xfrm>
          <a:off x="3962400" y="792163"/>
          <a:ext cx="7620000" cy="5578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837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94B2-A548-C27B-7CF0-363DA3ABF0FE}"/>
              </a:ext>
            </a:extLst>
          </p:cNvPr>
          <p:cNvSpPr>
            <a:spLocks noGrp="1"/>
          </p:cNvSpPr>
          <p:nvPr>
            <p:ph type="title"/>
          </p:nvPr>
        </p:nvSpPr>
        <p:spPr>
          <a:xfrm>
            <a:off x="208569" y="2357701"/>
            <a:ext cx="3501197" cy="2026409"/>
          </a:xfrm>
        </p:spPr>
        <p:txBody>
          <a:bodyPr>
            <a:noAutofit/>
          </a:bodyPr>
          <a:lstStyle/>
          <a:p>
            <a:pPr algn="ctr">
              <a:lnSpc>
                <a:spcPct val="150000"/>
              </a:lnSpc>
            </a:pPr>
            <a:r>
              <a:rPr lang="en-US" sz="3600" dirty="0"/>
              <a:t>Guidelines for Initiation of CRC Review</a:t>
            </a:r>
          </a:p>
        </p:txBody>
      </p:sp>
      <p:graphicFrame>
        <p:nvGraphicFramePr>
          <p:cNvPr id="6" name="Content Placeholder 2">
            <a:extLst>
              <a:ext uri="{FF2B5EF4-FFF2-40B4-BE49-F238E27FC236}">
                <a16:creationId xmlns:a16="http://schemas.microsoft.com/office/drawing/2014/main" id="{15F77740-FED6-AB4A-8C27-C8DE08D851F9}"/>
              </a:ext>
            </a:extLst>
          </p:cNvPr>
          <p:cNvGraphicFramePr>
            <a:graphicFrameLocks/>
          </p:cNvGraphicFramePr>
          <p:nvPr>
            <p:extLst>
              <p:ext uri="{D42A27DB-BD31-4B8C-83A1-F6EECF244321}">
                <p14:modId xmlns:p14="http://schemas.microsoft.com/office/powerpoint/2010/main" val="4149052982"/>
              </p:ext>
            </p:extLst>
          </p:nvPr>
        </p:nvGraphicFramePr>
        <p:xfrm>
          <a:off x="4076349" y="329540"/>
          <a:ext cx="6784428" cy="6198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9038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94B2-A548-C27B-7CF0-363DA3ABF0FE}"/>
              </a:ext>
            </a:extLst>
          </p:cNvPr>
          <p:cNvSpPr>
            <a:spLocks noGrp="1"/>
          </p:cNvSpPr>
          <p:nvPr>
            <p:ph type="title"/>
          </p:nvPr>
        </p:nvSpPr>
        <p:spPr>
          <a:xfrm>
            <a:off x="208569" y="2357701"/>
            <a:ext cx="3501197" cy="2026409"/>
          </a:xfrm>
        </p:spPr>
        <p:txBody>
          <a:bodyPr>
            <a:noAutofit/>
          </a:bodyPr>
          <a:lstStyle/>
          <a:p>
            <a:pPr algn="ctr">
              <a:lnSpc>
                <a:spcPct val="150000"/>
              </a:lnSpc>
            </a:pPr>
            <a:r>
              <a:rPr lang="en-US" sz="3600" dirty="0"/>
              <a:t>Guidelines for Initiation of CRC Review</a:t>
            </a:r>
          </a:p>
        </p:txBody>
      </p:sp>
      <p:graphicFrame>
        <p:nvGraphicFramePr>
          <p:cNvPr id="3" name="Content Placeholder 2">
            <a:extLst>
              <a:ext uri="{FF2B5EF4-FFF2-40B4-BE49-F238E27FC236}">
                <a16:creationId xmlns:a16="http://schemas.microsoft.com/office/drawing/2014/main" id="{E58DBCF0-8022-8C58-BEAB-3E3A3AE97845}"/>
              </a:ext>
            </a:extLst>
          </p:cNvPr>
          <p:cNvGraphicFramePr>
            <a:graphicFrameLocks/>
          </p:cNvGraphicFramePr>
          <p:nvPr>
            <p:extLst>
              <p:ext uri="{D42A27DB-BD31-4B8C-83A1-F6EECF244321}">
                <p14:modId xmlns:p14="http://schemas.microsoft.com/office/powerpoint/2010/main" val="1498890993"/>
              </p:ext>
            </p:extLst>
          </p:nvPr>
        </p:nvGraphicFramePr>
        <p:xfrm>
          <a:off x="4429688" y="570016"/>
          <a:ext cx="6495611" cy="5854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9395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EB3-CFB1-EFA8-8A86-549E7E6294AF}"/>
              </a:ext>
            </a:extLst>
          </p:cNvPr>
          <p:cNvSpPr>
            <a:spLocks noGrp="1"/>
          </p:cNvSpPr>
          <p:nvPr>
            <p:ph type="title"/>
          </p:nvPr>
        </p:nvSpPr>
        <p:spPr/>
        <p:txBody>
          <a:bodyPr/>
          <a:lstStyle/>
          <a:p>
            <a:r>
              <a:rPr lang="en-US" dirty="0"/>
              <a:t>Situation 4: Emergent Rescue Surgery</a:t>
            </a:r>
          </a:p>
        </p:txBody>
      </p:sp>
      <p:sp>
        <p:nvSpPr>
          <p:cNvPr id="4" name="Content Placeholder 3">
            <a:extLst>
              <a:ext uri="{FF2B5EF4-FFF2-40B4-BE49-F238E27FC236}">
                <a16:creationId xmlns:a16="http://schemas.microsoft.com/office/drawing/2014/main" id="{23D4D19A-1AE2-7855-FE52-25A91157CC0D}"/>
              </a:ext>
            </a:extLst>
          </p:cNvPr>
          <p:cNvSpPr>
            <a:spLocks noGrp="1"/>
          </p:cNvSpPr>
          <p:nvPr>
            <p:ph idx="1"/>
          </p:nvPr>
        </p:nvSpPr>
        <p:spPr/>
        <p:txBody>
          <a:bodyPr>
            <a:normAutofit/>
          </a:bodyPr>
          <a:lstStyle/>
          <a:p>
            <a:pPr lvl="1"/>
            <a:r>
              <a:rPr lang="en-US" sz="3200" dirty="0"/>
              <a:t>If MRC, TUG, and ASR were unavailable because of emergent nature, the post hoc determination will be made based on the same CT criteria and the associated serious adverse event (SAE) report</a:t>
            </a:r>
          </a:p>
          <a:p>
            <a:pPr lvl="1"/>
            <a:r>
              <a:rPr lang="en-US" sz="3200" dirty="0"/>
              <a:t>For surgery to be recommended, the same CT criteria have to be met and the last documented neurological examination before surgery has to show deterioration from baseline (described in the SAE narrative) as adjudicated by the CRC</a:t>
            </a:r>
          </a:p>
        </p:txBody>
      </p:sp>
    </p:spTree>
    <p:extLst>
      <p:ext uri="{BB962C8B-B14F-4D97-AF65-F5344CB8AC3E}">
        <p14:creationId xmlns:p14="http://schemas.microsoft.com/office/powerpoint/2010/main" val="2126696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668D5-3657-B9B2-A655-4338245ECB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CD992A-0ED6-1659-01A1-4D6FAFA62AF5}"/>
              </a:ext>
            </a:extLst>
          </p:cNvPr>
          <p:cNvSpPr>
            <a:spLocks noGrp="1"/>
          </p:cNvSpPr>
          <p:nvPr>
            <p:ph type="title"/>
          </p:nvPr>
        </p:nvSpPr>
        <p:spPr/>
        <p:txBody>
          <a:bodyPr/>
          <a:lstStyle/>
          <a:p>
            <a:r>
              <a:rPr lang="en-US" dirty="0"/>
              <a:t>CRC Situations to Account For Missing Data</a:t>
            </a:r>
          </a:p>
        </p:txBody>
      </p:sp>
      <p:sp>
        <p:nvSpPr>
          <p:cNvPr id="4" name="Content Placeholder 3">
            <a:extLst>
              <a:ext uri="{FF2B5EF4-FFF2-40B4-BE49-F238E27FC236}">
                <a16:creationId xmlns:a16="http://schemas.microsoft.com/office/drawing/2014/main" id="{386F519E-86B6-1A2D-CE46-E220B1BE4C54}"/>
              </a:ext>
            </a:extLst>
          </p:cNvPr>
          <p:cNvSpPr>
            <a:spLocks noGrp="1"/>
          </p:cNvSpPr>
          <p:nvPr>
            <p:ph idx="1"/>
          </p:nvPr>
        </p:nvSpPr>
        <p:spPr/>
        <p:txBody>
          <a:bodyPr>
            <a:normAutofit lnSpcReduction="10000"/>
          </a:bodyPr>
          <a:lstStyle/>
          <a:p>
            <a:pPr lvl="1"/>
            <a:r>
              <a:rPr lang="en-US" sz="3200" dirty="0"/>
              <a:t>In extenuating circumstances, if MRC, TUG, ASR, and/or CT are unavailable, then a structured narrative from the clinical site investigator describing the participant’s status (similar to the SAE narrative obtained in </a:t>
            </a:r>
            <a:r>
              <a:rPr lang="en-US" sz="3200" b="1" dirty="0"/>
              <a:t>Situation 4</a:t>
            </a:r>
            <a:r>
              <a:rPr lang="en-US" sz="3200" dirty="0"/>
              <a:t>) and an attestation that, based on the narrative, they do not require surgery, will be used to confirm that the participant did not require rescue surgery.</a:t>
            </a:r>
          </a:p>
          <a:p>
            <a:pPr lvl="1"/>
            <a:r>
              <a:rPr lang="en-US" sz="3200" dirty="0"/>
              <a:t>The narrative can ONLY be based on an in-person or virtual visit. </a:t>
            </a:r>
          </a:p>
          <a:p>
            <a:pPr lvl="2"/>
            <a:r>
              <a:rPr lang="en-US" sz="3000" dirty="0"/>
              <a:t>Telephone visits would NOT be sufficient.  </a:t>
            </a:r>
          </a:p>
        </p:txBody>
      </p:sp>
    </p:spTree>
    <p:extLst>
      <p:ext uri="{BB962C8B-B14F-4D97-AF65-F5344CB8AC3E}">
        <p14:creationId xmlns:p14="http://schemas.microsoft.com/office/powerpoint/2010/main" val="3577422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EB3-CFB1-EFA8-8A86-549E7E6294AF}"/>
              </a:ext>
            </a:extLst>
          </p:cNvPr>
          <p:cNvSpPr>
            <a:spLocks noGrp="1"/>
          </p:cNvSpPr>
          <p:nvPr>
            <p:ph type="title"/>
          </p:nvPr>
        </p:nvSpPr>
        <p:spPr/>
        <p:txBody>
          <a:bodyPr/>
          <a:lstStyle/>
          <a:p>
            <a:r>
              <a:rPr lang="en-US" dirty="0"/>
              <a:t>Timeline for CRC Adjudication</a:t>
            </a:r>
          </a:p>
        </p:txBody>
      </p:sp>
      <p:sp>
        <p:nvSpPr>
          <p:cNvPr id="4" name="Content Placeholder 3">
            <a:extLst>
              <a:ext uri="{FF2B5EF4-FFF2-40B4-BE49-F238E27FC236}">
                <a16:creationId xmlns:a16="http://schemas.microsoft.com/office/drawing/2014/main" id="{23D4D19A-1AE2-7855-FE52-25A91157CC0D}"/>
              </a:ext>
            </a:extLst>
          </p:cNvPr>
          <p:cNvSpPr>
            <a:spLocks noGrp="1"/>
          </p:cNvSpPr>
          <p:nvPr>
            <p:ph idx="1"/>
          </p:nvPr>
        </p:nvSpPr>
        <p:spPr/>
        <p:txBody>
          <a:bodyPr>
            <a:normAutofit/>
          </a:bodyPr>
          <a:lstStyle/>
          <a:p>
            <a:r>
              <a:rPr lang="en-US" sz="3200" dirty="0"/>
              <a:t>In all situations, the site must provide data required for CRC review within 5 business days from the time of initiation</a:t>
            </a:r>
          </a:p>
          <a:p>
            <a:r>
              <a:rPr lang="en-US" sz="3200" dirty="0"/>
              <a:t>After the site initiates and provides all data required for CRC review, the CRC should return the adjudication within 5 business days.</a:t>
            </a:r>
          </a:p>
        </p:txBody>
      </p:sp>
    </p:spTree>
    <p:extLst>
      <p:ext uri="{BB962C8B-B14F-4D97-AF65-F5344CB8AC3E}">
        <p14:creationId xmlns:p14="http://schemas.microsoft.com/office/powerpoint/2010/main" val="834919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EB3-CFB1-EFA8-8A86-549E7E6294AF}"/>
              </a:ext>
            </a:extLst>
          </p:cNvPr>
          <p:cNvSpPr>
            <a:spLocks noGrp="1"/>
          </p:cNvSpPr>
          <p:nvPr>
            <p:ph type="title"/>
          </p:nvPr>
        </p:nvSpPr>
        <p:spPr/>
        <p:txBody>
          <a:bodyPr/>
          <a:lstStyle/>
          <a:p>
            <a:r>
              <a:rPr lang="en-US" dirty="0"/>
              <a:t>Process for Initiating CRC Review</a:t>
            </a:r>
          </a:p>
        </p:txBody>
      </p:sp>
      <p:sp>
        <p:nvSpPr>
          <p:cNvPr id="4" name="Content Placeholder 3">
            <a:extLst>
              <a:ext uri="{FF2B5EF4-FFF2-40B4-BE49-F238E27FC236}">
                <a16:creationId xmlns:a16="http://schemas.microsoft.com/office/drawing/2014/main" id="{23D4D19A-1AE2-7855-FE52-25A91157CC0D}"/>
              </a:ext>
            </a:extLst>
          </p:cNvPr>
          <p:cNvSpPr>
            <a:spLocks noGrp="1"/>
          </p:cNvSpPr>
          <p:nvPr>
            <p:ph idx="1"/>
          </p:nvPr>
        </p:nvSpPr>
        <p:spPr/>
        <p:txBody>
          <a:bodyPr>
            <a:normAutofit/>
          </a:bodyPr>
          <a:lstStyle/>
          <a:p>
            <a:pPr marL="457200" indent="-457200">
              <a:buFont typeface="+mj-lt"/>
              <a:buAutoNum type="arabicPeriod"/>
            </a:pPr>
            <a:r>
              <a:rPr lang="en-US" dirty="0"/>
              <a:t>CT scans (both baseline and at the time of adjudication request) are selected by the site personnel for transmission to the CRC Manager through Ambra.</a:t>
            </a:r>
          </a:p>
          <a:p>
            <a:pPr marL="457200" indent="-457200">
              <a:buFont typeface="+mj-lt"/>
              <a:buAutoNum type="arabicPeriod"/>
            </a:pPr>
            <a:r>
              <a:rPr lang="en-US" dirty="0"/>
              <a:t>Date and Time of CT scan and clinical data at the time of adjudication request (TUG, ASR, MRC, and/or SAE form) is entered in </a:t>
            </a:r>
            <a:r>
              <a:rPr lang="en-US" dirty="0" err="1"/>
              <a:t>WebDCU</a:t>
            </a:r>
            <a:r>
              <a:rPr lang="en-US" dirty="0"/>
              <a:t> by the site</a:t>
            </a:r>
          </a:p>
          <a:p>
            <a:pPr marL="457200" indent="-457200">
              <a:buFont typeface="+mj-lt"/>
              <a:buAutoNum type="arabicPeriod"/>
            </a:pPr>
            <a:r>
              <a:rPr lang="en-US" dirty="0"/>
              <a:t>Upon submission, an automated email notification is triggered by </a:t>
            </a:r>
            <a:r>
              <a:rPr lang="en-US" dirty="0" err="1"/>
              <a:t>WebDCU</a:t>
            </a:r>
            <a:r>
              <a:rPr lang="en-US" dirty="0"/>
              <a:t> to the CRC Manager notifying them of a new case for review</a:t>
            </a:r>
          </a:p>
          <a:p>
            <a:pPr marL="457200" indent="-457200">
              <a:buFont typeface="+mj-lt"/>
              <a:buAutoNum type="arabicPeriod"/>
            </a:pPr>
            <a:r>
              <a:rPr lang="en-US" dirty="0"/>
              <a:t>The CRC Manager reviews the data for completeness</a:t>
            </a:r>
          </a:p>
          <a:p>
            <a:pPr lvl="1"/>
            <a:r>
              <a:rPr lang="en-US" dirty="0"/>
              <a:t>If not complete, the CRC manager works with the site personnel via queries in </a:t>
            </a:r>
            <a:r>
              <a:rPr lang="en-US" dirty="0" err="1"/>
              <a:t>WebDCU</a:t>
            </a:r>
            <a:r>
              <a:rPr lang="en-US" dirty="0"/>
              <a:t> to address issues</a:t>
            </a:r>
          </a:p>
          <a:p>
            <a:pPr marL="457200" indent="-457200">
              <a:buFont typeface="+mj-lt"/>
              <a:buAutoNum type="arabicPeriod"/>
            </a:pPr>
            <a:r>
              <a:rPr lang="en-US" dirty="0"/>
              <a:t>Once the information is verified complete, the CRC Manger will initiate the CRC adjudication review and assign review to the two adjudicators that are on call</a:t>
            </a:r>
          </a:p>
          <a:p>
            <a:pPr marL="914400" lvl="1" indent="-457200"/>
            <a:endParaRPr lang="en-US" sz="2400" dirty="0"/>
          </a:p>
        </p:txBody>
      </p:sp>
    </p:spTree>
    <p:extLst>
      <p:ext uri="{BB962C8B-B14F-4D97-AF65-F5344CB8AC3E}">
        <p14:creationId xmlns:p14="http://schemas.microsoft.com/office/powerpoint/2010/main" val="3905543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EB3-CFB1-EFA8-8A86-549E7E6294AF}"/>
              </a:ext>
            </a:extLst>
          </p:cNvPr>
          <p:cNvSpPr>
            <a:spLocks noGrp="1"/>
          </p:cNvSpPr>
          <p:nvPr>
            <p:ph type="title"/>
          </p:nvPr>
        </p:nvSpPr>
        <p:spPr/>
        <p:txBody>
          <a:bodyPr/>
          <a:lstStyle/>
          <a:p>
            <a:r>
              <a:rPr lang="en-US" dirty="0"/>
              <a:t>Key Eligibility Criteria</a:t>
            </a:r>
          </a:p>
        </p:txBody>
      </p:sp>
      <p:sp>
        <p:nvSpPr>
          <p:cNvPr id="4" name="Content Placeholder 3">
            <a:extLst>
              <a:ext uri="{FF2B5EF4-FFF2-40B4-BE49-F238E27FC236}">
                <a16:creationId xmlns:a16="http://schemas.microsoft.com/office/drawing/2014/main" id="{23D4D19A-1AE2-7855-FE52-25A91157CC0D}"/>
              </a:ext>
            </a:extLst>
          </p:cNvPr>
          <p:cNvSpPr>
            <a:spLocks noGrp="1"/>
          </p:cNvSpPr>
          <p:nvPr>
            <p:ph idx="1"/>
          </p:nvPr>
        </p:nvSpPr>
        <p:spPr/>
        <p:txBody>
          <a:bodyPr>
            <a:normAutofit fontScale="85000" lnSpcReduction="20000"/>
          </a:bodyPr>
          <a:lstStyle/>
          <a:p>
            <a:pPr marL="0" marR="0" lvl="0" indent="0">
              <a:lnSpc>
                <a:spcPct val="90000"/>
              </a:lnSpc>
              <a:spcBef>
                <a:spcPts val="0"/>
              </a:spcBef>
              <a:spcAft>
                <a:spcPts val="600"/>
              </a:spcAft>
              <a:buNone/>
            </a:pPr>
            <a:r>
              <a:rPr lang="en-US" sz="2800" u="sng" dirty="0"/>
              <a:t>Inclusion</a:t>
            </a:r>
            <a:endParaRPr lang="en-US" sz="2800" u="sng" dirty="0">
              <a:effectLst/>
            </a:endParaRPr>
          </a:p>
          <a:p>
            <a:pPr>
              <a:lnSpc>
                <a:spcPct val="90000"/>
              </a:lnSpc>
              <a:spcBef>
                <a:spcPts val="0"/>
              </a:spcBef>
              <a:spcAft>
                <a:spcPts val="600"/>
              </a:spcAft>
            </a:pPr>
            <a:r>
              <a:rPr lang="en-US" sz="2800" dirty="0">
                <a:effectLst/>
              </a:rPr>
              <a:t>Age 40-90 years</a:t>
            </a:r>
            <a:endParaRPr lang="en-US" sz="2400" dirty="0"/>
          </a:p>
          <a:p>
            <a:pPr>
              <a:lnSpc>
                <a:spcPct val="90000"/>
              </a:lnSpc>
              <a:spcBef>
                <a:spcPts val="0"/>
              </a:spcBef>
              <a:spcAft>
                <a:spcPts val="600"/>
              </a:spcAft>
            </a:pPr>
            <a:r>
              <a:rPr lang="en-US" sz="2800" dirty="0">
                <a:effectLst/>
              </a:rPr>
              <a:t>Unilateral convexity CSDH (≥10 mm thickness), OR Bilateral CSDH if only one side is considered for treatment and the contralateral side is &lt;5 mm</a:t>
            </a:r>
          </a:p>
          <a:p>
            <a:pPr>
              <a:lnSpc>
                <a:spcPct val="90000"/>
              </a:lnSpc>
              <a:spcBef>
                <a:spcPts val="0"/>
              </a:spcBef>
              <a:spcAft>
                <a:spcPts val="600"/>
              </a:spcAft>
            </a:pPr>
            <a:r>
              <a:rPr lang="en-US" sz="2800" dirty="0">
                <a:effectLst/>
              </a:rPr>
              <a:t>CSDH at least 2/3 </a:t>
            </a:r>
            <a:r>
              <a:rPr lang="en-US" sz="2800" dirty="0" err="1">
                <a:effectLst/>
              </a:rPr>
              <a:t>isodense</a:t>
            </a:r>
            <a:r>
              <a:rPr lang="en-US" sz="2800" dirty="0">
                <a:effectLst/>
              </a:rPr>
              <a:t> or hypodense</a:t>
            </a:r>
          </a:p>
          <a:p>
            <a:pPr>
              <a:lnSpc>
                <a:spcPct val="90000"/>
              </a:lnSpc>
              <a:spcBef>
                <a:spcPts val="0"/>
              </a:spcBef>
              <a:spcAft>
                <a:spcPts val="600"/>
              </a:spcAft>
            </a:pPr>
            <a:r>
              <a:rPr lang="en-US" sz="2800" dirty="0">
                <a:effectLst/>
              </a:rPr>
              <a:t>Qualifying baseline head CT performed within the 7 days prior to randomization</a:t>
            </a:r>
          </a:p>
          <a:p>
            <a:pPr>
              <a:lnSpc>
                <a:spcPct val="90000"/>
              </a:lnSpc>
              <a:spcBef>
                <a:spcPts val="0"/>
              </a:spcBef>
              <a:spcAft>
                <a:spcPts val="600"/>
              </a:spcAft>
            </a:pPr>
            <a:r>
              <a:rPr lang="en-US" sz="2800" dirty="0">
                <a:effectLst/>
              </a:rPr>
              <a:t>Able to undergo assigned treatment within 48 hours after randomization</a:t>
            </a:r>
          </a:p>
          <a:p>
            <a:pPr>
              <a:lnSpc>
                <a:spcPct val="90000"/>
              </a:lnSpc>
              <a:spcBef>
                <a:spcPts val="0"/>
              </a:spcBef>
              <a:spcAft>
                <a:spcPts val="600"/>
              </a:spcAft>
            </a:pPr>
            <a:endParaRPr lang="en-US" sz="2800" dirty="0">
              <a:effectLst/>
            </a:endParaRPr>
          </a:p>
          <a:p>
            <a:pPr marL="0" indent="0">
              <a:lnSpc>
                <a:spcPct val="90000"/>
              </a:lnSpc>
              <a:spcBef>
                <a:spcPts val="0"/>
              </a:spcBef>
              <a:spcAft>
                <a:spcPts val="600"/>
              </a:spcAft>
              <a:buNone/>
            </a:pPr>
            <a:r>
              <a:rPr lang="en-US" sz="2800" u="sng" dirty="0"/>
              <a:t>Exclusion</a:t>
            </a:r>
          </a:p>
          <a:p>
            <a:pPr>
              <a:lnSpc>
                <a:spcPct val="90000"/>
              </a:lnSpc>
              <a:spcBef>
                <a:spcPts val="0"/>
              </a:spcBef>
              <a:spcAft>
                <a:spcPts val="600"/>
              </a:spcAft>
            </a:pPr>
            <a:r>
              <a:rPr lang="en-US" sz="2800" dirty="0"/>
              <a:t>Known contraindications to angiography</a:t>
            </a:r>
            <a:endParaRPr lang="en-US" sz="2800" dirty="0">
              <a:effectLst/>
              <a:ea typeface="Arial" panose="020B0604020202020204" pitchFamily="34" charset="0"/>
              <a:cs typeface="Arial" panose="020B0604020202020204" pitchFamily="34" charset="0"/>
            </a:endParaRPr>
          </a:p>
          <a:p>
            <a:pPr>
              <a:lnSpc>
                <a:spcPct val="90000"/>
              </a:lnSpc>
              <a:spcBef>
                <a:spcPts val="0"/>
              </a:spcBef>
              <a:spcAft>
                <a:spcPts val="600"/>
              </a:spcAft>
            </a:pPr>
            <a:r>
              <a:rPr lang="en-US" sz="2800" dirty="0">
                <a:effectLst/>
                <a:ea typeface="Arial" panose="020B0604020202020204" pitchFamily="34" charset="0"/>
                <a:cs typeface="Arial" panose="020B0604020202020204" pitchFamily="34" charset="0"/>
              </a:rPr>
              <a:t>Known collateral vessel pathways potentially endangering normal territories or cranial nerves</a:t>
            </a:r>
          </a:p>
          <a:p>
            <a:pPr>
              <a:lnSpc>
                <a:spcPct val="90000"/>
              </a:lnSpc>
              <a:spcBef>
                <a:spcPts val="0"/>
              </a:spcBef>
              <a:spcAft>
                <a:spcPts val="600"/>
              </a:spcAft>
            </a:pPr>
            <a:r>
              <a:rPr lang="en-US" sz="2800" dirty="0">
                <a:effectLst/>
                <a:ea typeface="Arial" panose="020B0604020202020204" pitchFamily="34" charset="0"/>
                <a:cs typeface="Arial" panose="020B0604020202020204" pitchFamily="34" charset="0"/>
              </a:rPr>
              <a:t>Known large diameter arteriovenous shunt that cannot be addressed with coil embolization</a:t>
            </a:r>
          </a:p>
          <a:p>
            <a:pPr>
              <a:lnSpc>
                <a:spcPct val="90000"/>
              </a:lnSpc>
              <a:spcBef>
                <a:spcPts val="0"/>
              </a:spcBef>
              <a:spcAft>
                <a:spcPts val="600"/>
              </a:spcAft>
            </a:pPr>
            <a:r>
              <a:rPr lang="en-US" sz="2800" dirty="0">
                <a:effectLst/>
                <a:ea typeface="Arial" panose="020B0604020202020204" pitchFamily="34" charset="0"/>
                <a:cs typeface="Arial" panose="020B0604020202020204" pitchFamily="34" charset="0"/>
              </a:rPr>
              <a:t>No measurable deficit TUG, ASR, or MRC</a:t>
            </a:r>
          </a:p>
        </p:txBody>
      </p:sp>
    </p:spTree>
    <p:extLst>
      <p:ext uri="{BB962C8B-B14F-4D97-AF65-F5344CB8AC3E}">
        <p14:creationId xmlns:p14="http://schemas.microsoft.com/office/powerpoint/2010/main" val="1415716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EB3-CFB1-EFA8-8A86-549E7E6294AF}"/>
              </a:ext>
            </a:extLst>
          </p:cNvPr>
          <p:cNvSpPr>
            <a:spLocks noGrp="1"/>
          </p:cNvSpPr>
          <p:nvPr>
            <p:ph type="title"/>
          </p:nvPr>
        </p:nvSpPr>
        <p:spPr/>
        <p:txBody>
          <a:bodyPr/>
          <a:lstStyle/>
          <a:p>
            <a:r>
              <a:rPr lang="en-US" dirty="0"/>
              <a:t>Process for Initiating CRC Review</a:t>
            </a:r>
          </a:p>
        </p:txBody>
      </p:sp>
      <p:sp>
        <p:nvSpPr>
          <p:cNvPr id="4" name="Content Placeholder 3">
            <a:extLst>
              <a:ext uri="{FF2B5EF4-FFF2-40B4-BE49-F238E27FC236}">
                <a16:creationId xmlns:a16="http://schemas.microsoft.com/office/drawing/2014/main" id="{23D4D19A-1AE2-7855-FE52-25A91157CC0D}"/>
              </a:ext>
            </a:extLst>
          </p:cNvPr>
          <p:cNvSpPr>
            <a:spLocks noGrp="1"/>
          </p:cNvSpPr>
          <p:nvPr>
            <p:ph idx="1"/>
          </p:nvPr>
        </p:nvSpPr>
        <p:spPr/>
        <p:txBody>
          <a:bodyPr>
            <a:normAutofit/>
          </a:bodyPr>
          <a:lstStyle/>
          <a:p>
            <a:pPr marL="457200" indent="-457200">
              <a:buFont typeface="+mj-lt"/>
              <a:buAutoNum type="arabicPeriod" startAt="6"/>
            </a:pPr>
            <a:r>
              <a:rPr lang="en-US" dirty="0"/>
              <a:t>CRC adjudicators will review the data and enter their decision into </a:t>
            </a:r>
            <a:r>
              <a:rPr lang="en-US" dirty="0" err="1"/>
              <a:t>WebDCU</a:t>
            </a:r>
            <a:r>
              <a:rPr lang="en-US" dirty="0"/>
              <a:t> as soon as possible (no later than 5 business days) after the request is initiated by CRC Manager</a:t>
            </a:r>
          </a:p>
          <a:p>
            <a:pPr marL="457200" indent="-457200">
              <a:buFont typeface="+mj-lt"/>
              <a:buAutoNum type="arabicPeriod" startAt="6"/>
            </a:pPr>
            <a:r>
              <a:rPr lang="en-US" sz="2400" dirty="0"/>
              <a:t>The adjudicators may request more information through the CRC Manager who will request additional information via queries to the site through </a:t>
            </a:r>
            <a:r>
              <a:rPr lang="en-US" dirty="0" err="1"/>
              <a:t>WebDCU</a:t>
            </a:r>
            <a:endParaRPr lang="en-US" dirty="0"/>
          </a:p>
          <a:p>
            <a:pPr marL="457200" indent="-457200">
              <a:buFont typeface="+mj-lt"/>
              <a:buAutoNum type="arabicPeriod" startAt="8"/>
            </a:pPr>
            <a:r>
              <a:rPr lang="en-US" dirty="0" err="1"/>
              <a:t>WebDCU</a:t>
            </a:r>
            <a:r>
              <a:rPr lang="en-US" dirty="0"/>
              <a:t> will notify CRC Manager once both adjudicators have completed review</a:t>
            </a:r>
          </a:p>
          <a:p>
            <a:pPr marL="457200" indent="-457200">
              <a:buFont typeface="+mj-lt"/>
              <a:buAutoNum type="arabicPeriod" startAt="8"/>
            </a:pPr>
            <a:r>
              <a:rPr lang="en-US" dirty="0"/>
              <a:t>If Adjudicators agree, no further action will be needed</a:t>
            </a:r>
          </a:p>
          <a:p>
            <a:pPr lvl="1"/>
            <a:r>
              <a:rPr lang="en-US" dirty="0"/>
              <a:t>If they disagree the CRC manger will work with them to submit the final consensus adjudication</a:t>
            </a:r>
          </a:p>
          <a:p>
            <a:pPr marL="0" indent="0">
              <a:buNone/>
            </a:pPr>
            <a:endParaRPr lang="en-US" dirty="0"/>
          </a:p>
        </p:txBody>
      </p:sp>
    </p:spTree>
    <p:extLst>
      <p:ext uri="{BB962C8B-B14F-4D97-AF65-F5344CB8AC3E}">
        <p14:creationId xmlns:p14="http://schemas.microsoft.com/office/powerpoint/2010/main" val="3204650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EB3-CFB1-EFA8-8A86-549E7E6294AF}"/>
              </a:ext>
            </a:extLst>
          </p:cNvPr>
          <p:cNvSpPr>
            <a:spLocks noGrp="1"/>
          </p:cNvSpPr>
          <p:nvPr>
            <p:ph type="title"/>
          </p:nvPr>
        </p:nvSpPr>
        <p:spPr/>
        <p:txBody>
          <a:bodyPr/>
          <a:lstStyle/>
          <a:p>
            <a:r>
              <a:rPr lang="en-US" dirty="0"/>
              <a:t>Rescue Surgery Procedures</a:t>
            </a:r>
          </a:p>
        </p:txBody>
      </p:sp>
      <p:sp>
        <p:nvSpPr>
          <p:cNvPr id="4" name="Content Placeholder 3">
            <a:extLst>
              <a:ext uri="{FF2B5EF4-FFF2-40B4-BE49-F238E27FC236}">
                <a16:creationId xmlns:a16="http://schemas.microsoft.com/office/drawing/2014/main" id="{23D4D19A-1AE2-7855-FE52-25A91157CC0D}"/>
              </a:ext>
            </a:extLst>
          </p:cNvPr>
          <p:cNvSpPr>
            <a:spLocks noGrp="1"/>
          </p:cNvSpPr>
          <p:nvPr>
            <p:ph idx="1"/>
          </p:nvPr>
        </p:nvSpPr>
        <p:spPr/>
        <p:txBody>
          <a:bodyPr>
            <a:normAutofit/>
          </a:bodyPr>
          <a:lstStyle/>
          <a:p>
            <a:r>
              <a:rPr lang="en-US" sz="3200" dirty="0"/>
              <a:t>Rescue surgery includes surgical evacuation procedures such as:</a:t>
            </a:r>
          </a:p>
          <a:p>
            <a:pPr lvl="1"/>
            <a:r>
              <a:rPr lang="en-US" sz="3200" dirty="0"/>
              <a:t>Craniotomy</a:t>
            </a:r>
          </a:p>
          <a:p>
            <a:pPr lvl="1"/>
            <a:r>
              <a:rPr lang="en-US" sz="3200" dirty="0"/>
              <a:t>Burr holes</a:t>
            </a:r>
          </a:p>
          <a:p>
            <a:pPr lvl="1"/>
            <a:r>
              <a:rPr lang="en-US" sz="3200" dirty="0"/>
              <a:t>SEPs </a:t>
            </a:r>
          </a:p>
          <a:p>
            <a:pPr lvl="2"/>
            <a:r>
              <a:rPr lang="en-US" sz="3200" dirty="0"/>
              <a:t>Important to note: SEPs is allowed for Rescue Surgery, but not for conventional surgery at time of randomization</a:t>
            </a:r>
          </a:p>
          <a:p>
            <a:pPr marL="457200" indent="-457200">
              <a:buFont typeface="+mj-lt"/>
              <a:buAutoNum type="arabicPeriod" startAt="6"/>
            </a:pPr>
            <a:endParaRPr lang="en-US" dirty="0"/>
          </a:p>
        </p:txBody>
      </p:sp>
    </p:spTree>
    <p:extLst>
      <p:ext uri="{BB962C8B-B14F-4D97-AF65-F5344CB8AC3E}">
        <p14:creationId xmlns:p14="http://schemas.microsoft.com/office/powerpoint/2010/main" val="34704058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715" y="187659"/>
            <a:ext cx="10880570" cy="4435365"/>
          </a:xfrm>
        </p:spPr>
        <p:txBody>
          <a:bodyPr>
            <a:normAutofit/>
          </a:bodyPr>
          <a:lstStyle/>
          <a:p>
            <a:pPr algn="ctr"/>
            <a:br>
              <a:rPr lang="en-US" sz="5400" b="1" dirty="0"/>
            </a:br>
            <a:br>
              <a:rPr lang="en-US" sz="5400" b="1" dirty="0"/>
            </a:br>
            <a:r>
              <a:rPr lang="en-US" sz="5400" b="1" dirty="0"/>
              <a:t>Central Imaging Laboratory</a:t>
            </a:r>
            <a:endParaRPr lang="en-US" sz="5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2754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EB3-CFB1-EFA8-8A86-549E7E6294AF}"/>
              </a:ext>
            </a:extLst>
          </p:cNvPr>
          <p:cNvSpPr>
            <a:spLocks noGrp="1"/>
          </p:cNvSpPr>
          <p:nvPr>
            <p:ph type="title"/>
          </p:nvPr>
        </p:nvSpPr>
        <p:spPr/>
        <p:txBody>
          <a:bodyPr/>
          <a:lstStyle/>
          <a:p>
            <a:r>
              <a:rPr lang="en-US" dirty="0"/>
              <a:t>Central Imaging Laboratory (CIL)</a:t>
            </a:r>
          </a:p>
        </p:txBody>
      </p:sp>
      <p:sp>
        <p:nvSpPr>
          <p:cNvPr id="4" name="Content Placeholder 3">
            <a:extLst>
              <a:ext uri="{FF2B5EF4-FFF2-40B4-BE49-F238E27FC236}">
                <a16:creationId xmlns:a16="http://schemas.microsoft.com/office/drawing/2014/main" id="{23D4D19A-1AE2-7855-FE52-25A91157CC0D}"/>
              </a:ext>
            </a:extLst>
          </p:cNvPr>
          <p:cNvSpPr>
            <a:spLocks noGrp="1"/>
          </p:cNvSpPr>
          <p:nvPr>
            <p:ph idx="1"/>
          </p:nvPr>
        </p:nvSpPr>
        <p:spPr/>
        <p:txBody>
          <a:bodyPr>
            <a:normAutofit/>
          </a:bodyPr>
          <a:lstStyle/>
          <a:p>
            <a:r>
              <a:rPr lang="en-US" sz="3200" dirty="0"/>
              <a:t>Radiological analysis of head CT scans is a core component of the CHESS trial</a:t>
            </a:r>
          </a:p>
          <a:p>
            <a:r>
              <a:rPr lang="en-US" sz="3200" dirty="0"/>
              <a:t>Exploratory endpoints include the proportion of subjects with ≥ 50% volumetric reduction of CSDH at 90 days post-randomization</a:t>
            </a:r>
          </a:p>
          <a:p>
            <a:r>
              <a:rPr lang="en-US" sz="3200" dirty="0"/>
              <a:t>Independent blinded CIL Image Analyst must determine CSDH volume on baseline and 90-day CT scans for validity</a:t>
            </a:r>
          </a:p>
          <a:p>
            <a:pPr marL="457200" indent="-457200">
              <a:buFont typeface="+mj-lt"/>
              <a:buAutoNum type="arabicPeriod" startAt="6"/>
            </a:pPr>
            <a:endParaRPr lang="en-US" dirty="0"/>
          </a:p>
        </p:txBody>
      </p:sp>
    </p:spTree>
    <p:extLst>
      <p:ext uri="{BB962C8B-B14F-4D97-AF65-F5344CB8AC3E}">
        <p14:creationId xmlns:p14="http://schemas.microsoft.com/office/powerpoint/2010/main" val="1430220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EB3-CFB1-EFA8-8A86-549E7E6294AF}"/>
              </a:ext>
            </a:extLst>
          </p:cNvPr>
          <p:cNvSpPr>
            <a:spLocks noGrp="1"/>
          </p:cNvSpPr>
          <p:nvPr>
            <p:ph type="title"/>
          </p:nvPr>
        </p:nvSpPr>
        <p:spPr/>
        <p:txBody>
          <a:bodyPr/>
          <a:lstStyle/>
          <a:p>
            <a:r>
              <a:rPr lang="en-US" dirty="0"/>
              <a:t>Central Imaging Laboratory (CIL) / CT Imaging Transfer</a:t>
            </a:r>
          </a:p>
        </p:txBody>
      </p:sp>
      <p:sp>
        <p:nvSpPr>
          <p:cNvPr id="4" name="Content Placeholder 3">
            <a:extLst>
              <a:ext uri="{FF2B5EF4-FFF2-40B4-BE49-F238E27FC236}">
                <a16:creationId xmlns:a16="http://schemas.microsoft.com/office/drawing/2014/main" id="{23D4D19A-1AE2-7855-FE52-25A91157CC0D}"/>
              </a:ext>
            </a:extLst>
          </p:cNvPr>
          <p:cNvSpPr>
            <a:spLocks noGrp="1"/>
          </p:cNvSpPr>
          <p:nvPr>
            <p:ph idx="1"/>
          </p:nvPr>
        </p:nvSpPr>
        <p:spPr/>
        <p:txBody>
          <a:bodyPr>
            <a:normAutofit/>
          </a:bodyPr>
          <a:lstStyle/>
          <a:p>
            <a:r>
              <a:rPr lang="en-US" sz="3200" b="1" dirty="0"/>
              <a:t>Imaging Studies in CHESS </a:t>
            </a:r>
          </a:p>
          <a:p>
            <a:r>
              <a:rPr lang="en-US" sz="2800" dirty="0"/>
              <a:t>Pre-enrollment/Baseline head CT scan </a:t>
            </a:r>
            <a:r>
              <a:rPr lang="en-US" sz="2800" dirty="0">
                <a:sym typeface="Wingdings" panose="05000000000000000000" pitchFamily="2" charset="2"/>
              </a:rPr>
              <a:t> </a:t>
            </a:r>
            <a:r>
              <a:rPr lang="en-US" sz="2800" dirty="0"/>
              <a:t>CIL Manager (in </a:t>
            </a:r>
            <a:r>
              <a:rPr lang="en-US" sz="2800" dirty="0" err="1"/>
              <a:t>Ambra</a:t>
            </a:r>
            <a:r>
              <a:rPr lang="en-US" sz="2800" dirty="0"/>
              <a:t>)</a:t>
            </a:r>
          </a:p>
          <a:p>
            <a:r>
              <a:rPr lang="en-US" sz="2800" dirty="0"/>
              <a:t>Head CT at 24 hours post-surgery or MMAE treatment </a:t>
            </a:r>
            <a:r>
              <a:rPr lang="en-US" sz="2800" dirty="0">
                <a:sym typeface="Wingdings" panose="05000000000000000000" pitchFamily="2" charset="2"/>
              </a:rPr>
              <a:t> Safety Scan</a:t>
            </a:r>
          </a:p>
          <a:p>
            <a:r>
              <a:rPr lang="en-US" sz="2800" dirty="0"/>
              <a:t>Head CT at 90 days post-randomization </a:t>
            </a:r>
            <a:r>
              <a:rPr lang="en-US" sz="2800" dirty="0">
                <a:sym typeface="Wingdings" panose="05000000000000000000" pitchFamily="2" charset="2"/>
              </a:rPr>
              <a:t></a:t>
            </a:r>
            <a:r>
              <a:rPr lang="en-US" sz="2800" dirty="0"/>
              <a:t> CIL Manager (in </a:t>
            </a:r>
            <a:r>
              <a:rPr lang="en-US" sz="2800" dirty="0" err="1"/>
              <a:t>Ambra</a:t>
            </a:r>
            <a:r>
              <a:rPr lang="en-US" sz="2800" dirty="0"/>
              <a:t>)</a:t>
            </a:r>
          </a:p>
          <a:p>
            <a:r>
              <a:rPr lang="en-US" sz="2800" dirty="0"/>
              <a:t>Head CT at 180 days post-randomization </a:t>
            </a:r>
            <a:r>
              <a:rPr lang="en-US" sz="2800" dirty="0">
                <a:sym typeface="Wingdings" panose="05000000000000000000" pitchFamily="2" charset="2"/>
              </a:rPr>
              <a:t> Long term follow-up</a:t>
            </a:r>
            <a:endParaRPr lang="en-US" sz="2800" dirty="0"/>
          </a:p>
        </p:txBody>
      </p:sp>
    </p:spTree>
    <p:extLst>
      <p:ext uri="{BB962C8B-B14F-4D97-AF65-F5344CB8AC3E}">
        <p14:creationId xmlns:p14="http://schemas.microsoft.com/office/powerpoint/2010/main" val="3222022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715" y="698219"/>
            <a:ext cx="10880570" cy="3400653"/>
          </a:xfrm>
        </p:spPr>
        <p:txBody>
          <a:bodyPr>
            <a:normAutofit/>
          </a:bodyPr>
          <a:lstStyle/>
          <a:p>
            <a:pPr algn="ctr"/>
            <a:br>
              <a:rPr lang="en-US" sz="5400" b="1" dirty="0"/>
            </a:br>
            <a:r>
              <a:rPr lang="en-US" sz="5400" b="1" dirty="0"/>
              <a:t>Safety Reporting</a:t>
            </a:r>
            <a:endParaRPr lang="en-US" sz="5400" b="1"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83F68572-5382-76A3-C4D5-D27A63C955BE}"/>
              </a:ext>
            </a:extLst>
          </p:cNvPr>
          <p:cNvSpPr txBox="1">
            <a:spLocks/>
          </p:cNvSpPr>
          <p:nvPr/>
        </p:nvSpPr>
        <p:spPr>
          <a:xfrm>
            <a:off x="655715" y="3530668"/>
            <a:ext cx="10880570" cy="169401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rgbClr val="AE3B3A"/>
                </a:solidFill>
                <a:latin typeface="Calibri" panose="020F0502020204030204" pitchFamily="34" charset="0"/>
                <a:ea typeface="+mj-ea"/>
                <a:cs typeface="Calibri" panose="020F0502020204030204" pitchFamily="34" charset="0"/>
              </a:defRPr>
            </a:lvl1pPr>
          </a:lstStyle>
          <a:p>
            <a:pPr algn="ctr"/>
            <a:endParaRPr lang="en-US" sz="3200" dirty="0">
              <a:solidFill>
                <a:schemeClr val="tx1"/>
              </a:solidFill>
            </a:endParaRPr>
          </a:p>
        </p:txBody>
      </p:sp>
    </p:spTree>
    <p:extLst>
      <p:ext uri="{BB962C8B-B14F-4D97-AF65-F5344CB8AC3E}">
        <p14:creationId xmlns:p14="http://schemas.microsoft.com/office/powerpoint/2010/main" val="1781924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E190A2-6129-9437-2A53-8C86F0B48EE4}"/>
              </a:ext>
            </a:extLst>
          </p:cNvPr>
          <p:cNvSpPr>
            <a:spLocks noGrp="1"/>
          </p:cNvSpPr>
          <p:nvPr>
            <p:ph type="title"/>
          </p:nvPr>
        </p:nvSpPr>
        <p:spPr/>
        <p:txBody>
          <a:bodyPr/>
          <a:lstStyle/>
          <a:p>
            <a:r>
              <a:rPr lang="en-US" dirty="0"/>
              <a:t>What is an AE?</a:t>
            </a:r>
          </a:p>
        </p:txBody>
      </p:sp>
      <p:sp>
        <p:nvSpPr>
          <p:cNvPr id="6" name="Content Placeholder 5">
            <a:extLst>
              <a:ext uri="{FF2B5EF4-FFF2-40B4-BE49-F238E27FC236}">
                <a16:creationId xmlns:a16="http://schemas.microsoft.com/office/drawing/2014/main" id="{787D2FC9-246F-4B2C-32BB-03E4074BB040}"/>
              </a:ext>
            </a:extLst>
          </p:cNvPr>
          <p:cNvSpPr>
            <a:spLocks noGrp="1"/>
          </p:cNvSpPr>
          <p:nvPr>
            <p:ph idx="1"/>
          </p:nvPr>
        </p:nvSpPr>
        <p:spPr/>
        <p:txBody>
          <a:bodyPr>
            <a:normAutofit/>
          </a:bodyPr>
          <a:lstStyle/>
          <a:p>
            <a:r>
              <a:rPr lang="en-US" dirty="0"/>
              <a:t>Any untoward medical occurrence, whether or not it is considered related to the study intervention</a:t>
            </a:r>
          </a:p>
          <a:p>
            <a:r>
              <a:rPr lang="en-US" dirty="0"/>
              <a:t>Can be any unfavorable and unintended symptom, sign, disease or clinically significant abnormal test result occurring during the study, which was either not present at baseline, or if present, worsened during the study in terms of either severity or frequency</a:t>
            </a:r>
          </a:p>
          <a:p>
            <a:r>
              <a:rPr lang="en-US" dirty="0"/>
              <a:t>Not AEs:</a:t>
            </a:r>
          </a:p>
          <a:p>
            <a:pPr lvl="1"/>
            <a:r>
              <a:rPr lang="en-US" dirty="0"/>
              <a:t>Events existing at Baseline, unless they worsen in severity or frequency during the study</a:t>
            </a:r>
          </a:p>
          <a:p>
            <a:pPr lvl="1"/>
            <a:r>
              <a:rPr lang="en-US" dirty="0"/>
              <a:t>Pre-existing conditions that are discovered after Baseline– document as medical history  </a:t>
            </a:r>
          </a:p>
          <a:p>
            <a:pPr lvl="1"/>
            <a:r>
              <a:rPr lang="en-US" dirty="0"/>
              <a:t>Surgery, intubation, etc. are not AEs but rather actions taken for AEs</a:t>
            </a:r>
          </a:p>
          <a:p>
            <a:endParaRPr lang="en-US" dirty="0"/>
          </a:p>
        </p:txBody>
      </p:sp>
    </p:spTree>
    <p:extLst>
      <p:ext uri="{BB962C8B-B14F-4D97-AF65-F5344CB8AC3E}">
        <p14:creationId xmlns:p14="http://schemas.microsoft.com/office/powerpoint/2010/main" val="996560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E190A2-6129-9437-2A53-8C86F0B48EE4}"/>
              </a:ext>
            </a:extLst>
          </p:cNvPr>
          <p:cNvSpPr>
            <a:spLocks noGrp="1"/>
          </p:cNvSpPr>
          <p:nvPr>
            <p:ph type="title"/>
          </p:nvPr>
        </p:nvSpPr>
        <p:spPr/>
        <p:txBody>
          <a:bodyPr/>
          <a:lstStyle/>
          <a:p>
            <a:r>
              <a:rPr lang="en-US" dirty="0"/>
              <a:t>AE Reporting</a:t>
            </a:r>
          </a:p>
        </p:txBody>
      </p:sp>
      <p:sp>
        <p:nvSpPr>
          <p:cNvPr id="6" name="Content Placeholder 5">
            <a:extLst>
              <a:ext uri="{FF2B5EF4-FFF2-40B4-BE49-F238E27FC236}">
                <a16:creationId xmlns:a16="http://schemas.microsoft.com/office/drawing/2014/main" id="{787D2FC9-246F-4B2C-32BB-03E4074BB040}"/>
              </a:ext>
            </a:extLst>
          </p:cNvPr>
          <p:cNvSpPr>
            <a:spLocks noGrp="1"/>
          </p:cNvSpPr>
          <p:nvPr>
            <p:ph idx="1"/>
          </p:nvPr>
        </p:nvSpPr>
        <p:spPr/>
        <p:txBody>
          <a:bodyPr>
            <a:normAutofit lnSpcReduction="10000"/>
          </a:bodyPr>
          <a:lstStyle/>
          <a:p>
            <a:r>
              <a:rPr lang="en-US" sz="2800" dirty="0"/>
              <a:t>All AEs reported will be recorded on the AE CRF throughout the entire duration of the study (from randomization through the 180-day visit/EOS)</a:t>
            </a:r>
          </a:p>
          <a:p>
            <a:pPr marL="0" indent="0">
              <a:buNone/>
            </a:pPr>
            <a:endParaRPr lang="en-US" dirty="0"/>
          </a:p>
          <a:p>
            <a:pPr marL="0" indent="0">
              <a:buNone/>
            </a:pPr>
            <a:endParaRPr lang="en-US" dirty="0"/>
          </a:p>
          <a:p>
            <a:endParaRPr lang="en-US" dirty="0"/>
          </a:p>
          <a:p>
            <a:r>
              <a:rPr lang="en-US" sz="2800" dirty="0"/>
              <a:t>AEs will be assessed at the time they occur (or are discovered) and are followed until resolution/EOS</a:t>
            </a:r>
          </a:p>
          <a:p>
            <a:r>
              <a:rPr lang="en-US" sz="2800" dirty="0"/>
              <a:t>The Site Investigator makes an assessment as to seriousness, severity, and causality to treatment procedure and MMAE device</a:t>
            </a:r>
          </a:p>
          <a:p>
            <a:r>
              <a:rPr lang="en-US" sz="2800" dirty="0"/>
              <a:t>Information will be collected on the action taken and outcome status </a:t>
            </a:r>
          </a:p>
          <a:p>
            <a:endParaRPr lang="en-US" dirty="0"/>
          </a:p>
        </p:txBody>
      </p:sp>
      <p:pic>
        <p:nvPicPr>
          <p:cNvPr id="7" name="Picture 6">
            <a:extLst>
              <a:ext uri="{FF2B5EF4-FFF2-40B4-BE49-F238E27FC236}">
                <a16:creationId xmlns:a16="http://schemas.microsoft.com/office/drawing/2014/main" id="{50CC983A-DD9C-FACD-850C-9B616600A625}"/>
              </a:ext>
            </a:extLst>
          </p:cNvPr>
          <p:cNvPicPr>
            <a:picLocks noChangeAspect="1"/>
          </p:cNvPicPr>
          <p:nvPr/>
        </p:nvPicPr>
        <p:blipFill>
          <a:blip r:embed="rId2"/>
          <a:stretch>
            <a:fillRect/>
          </a:stretch>
        </p:blipFill>
        <p:spPr>
          <a:xfrm>
            <a:off x="2713464" y="2460317"/>
            <a:ext cx="5553308" cy="1391722"/>
          </a:xfrm>
          <a:prstGeom prst="rect">
            <a:avLst/>
          </a:prstGeom>
        </p:spPr>
      </p:pic>
    </p:spTree>
    <p:extLst>
      <p:ext uri="{BB962C8B-B14F-4D97-AF65-F5344CB8AC3E}">
        <p14:creationId xmlns:p14="http://schemas.microsoft.com/office/powerpoint/2010/main" val="1307969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E190A2-6129-9437-2A53-8C86F0B48EE4}"/>
              </a:ext>
            </a:extLst>
          </p:cNvPr>
          <p:cNvSpPr>
            <a:spLocks noGrp="1"/>
          </p:cNvSpPr>
          <p:nvPr>
            <p:ph type="title"/>
          </p:nvPr>
        </p:nvSpPr>
        <p:spPr/>
        <p:txBody>
          <a:bodyPr/>
          <a:lstStyle/>
          <a:p>
            <a:r>
              <a:rPr lang="en-US" dirty="0"/>
              <a:t>AE Reporting</a:t>
            </a:r>
          </a:p>
        </p:txBody>
      </p:sp>
      <p:sp>
        <p:nvSpPr>
          <p:cNvPr id="6" name="Content Placeholder 5">
            <a:extLst>
              <a:ext uri="{FF2B5EF4-FFF2-40B4-BE49-F238E27FC236}">
                <a16:creationId xmlns:a16="http://schemas.microsoft.com/office/drawing/2014/main" id="{787D2FC9-246F-4B2C-32BB-03E4074BB040}"/>
              </a:ext>
            </a:extLst>
          </p:cNvPr>
          <p:cNvSpPr>
            <a:spLocks noGrp="1"/>
          </p:cNvSpPr>
          <p:nvPr>
            <p:ph idx="1"/>
          </p:nvPr>
        </p:nvSpPr>
        <p:spPr/>
        <p:txBody>
          <a:bodyPr>
            <a:normAutofit/>
          </a:bodyPr>
          <a:lstStyle/>
          <a:p>
            <a:r>
              <a:rPr lang="en-US" sz="2800" dirty="0"/>
              <a:t>Reported on the Adverse Event CRF (1 AE = 1 CRF)</a:t>
            </a:r>
          </a:p>
          <a:p>
            <a:r>
              <a:rPr lang="en-US" sz="2800" dirty="0"/>
              <a:t>Report the diagnosis, not the symptoms</a:t>
            </a:r>
          </a:p>
          <a:p>
            <a:r>
              <a:rPr lang="en-US" sz="2800" dirty="0"/>
              <a:t>Fever, cough, chest pain, and crackles? That’s pneumonia! </a:t>
            </a:r>
          </a:p>
          <a:p>
            <a:r>
              <a:rPr lang="en-US" sz="2800" dirty="0"/>
              <a:t>Avoid abbreviations/colloquialisms</a:t>
            </a:r>
          </a:p>
          <a:p>
            <a:r>
              <a:rPr lang="en-US" sz="2800" dirty="0"/>
              <a:t>Do not include subject PHI</a:t>
            </a:r>
          </a:p>
          <a:p>
            <a:endParaRPr lang="en-US" sz="2800" dirty="0"/>
          </a:p>
          <a:p>
            <a:endParaRPr lang="en-US" sz="2800" dirty="0"/>
          </a:p>
          <a:p>
            <a:r>
              <a:rPr lang="en-US" sz="2800" b="1" dirty="0"/>
              <a:t>SAEs should be submitted within 24 hours of first knowledge</a:t>
            </a:r>
          </a:p>
          <a:p>
            <a:r>
              <a:rPr lang="en-US" sz="2800" b="1" dirty="0"/>
              <a:t>AEs should be submitted within 5 days of first knowledge</a:t>
            </a:r>
          </a:p>
          <a:p>
            <a:pPr marL="0" indent="0">
              <a:buNone/>
            </a:pPr>
            <a:endParaRPr lang="en-US" dirty="0"/>
          </a:p>
        </p:txBody>
      </p:sp>
    </p:spTree>
    <p:extLst>
      <p:ext uri="{BB962C8B-B14F-4D97-AF65-F5344CB8AC3E}">
        <p14:creationId xmlns:p14="http://schemas.microsoft.com/office/powerpoint/2010/main" val="826895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B88674-F129-AE00-761A-3D37999D5D86}"/>
              </a:ext>
            </a:extLst>
          </p:cNvPr>
          <p:cNvSpPr>
            <a:spLocks noGrp="1"/>
          </p:cNvSpPr>
          <p:nvPr>
            <p:ph type="title"/>
          </p:nvPr>
        </p:nvSpPr>
        <p:spPr/>
        <p:txBody>
          <a:bodyPr/>
          <a:lstStyle/>
          <a:p>
            <a:r>
              <a:rPr lang="en-US" dirty="0"/>
              <a:t>Unanticipated Adverse Device Effect</a:t>
            </a:r>
          </a:p>
        </p:txBody>
      </p:sp>
      <p:sp>
        <p:nvSpPr>
          <p:cNvPr id="5" name="Content Placeholder 4">
            <a:extLst>
              <a:ext uri="{FF2B5EF4-FFF2-40B4-BE49-F238E27FC236}">
                <a16:creationId xmlns:a16="http://schemas.microsoft.com/office/drawing/2014/main" id="{11CB0317-B2FA-5708-57DA-986E28CAFA2F}"/>
              </a:ext>
            </a:extLst>
          </p:cNvPr>
          <p:cNvSpPr>
            <a:spLocks noGrp="1"/>
          </p:cNvSpPr>
          <p:nvPr>
            <p:ph idx="1"/>
          </p:nvPr>
        </p:nvSpPr>
        <p:spPr/>
        <p:txBody>
          <a:bodyPr/>
          <a:lstStyle/>
          <a:p>
            <a:r>
              <a:rPr lang="en-US" sz="2800" dirty="0"/>
              <a:t>Per 21 CFR 812.3, a UADE</a:t>
            </a:r>
            <a:r>
              <a:rPr lang="en-US" sz="2800" b="1" dirty="0"/>
              <a:t> </a:t>
            </a:r>
            <a:r>
              <a:rPr lang="en-US" sz="2800" dirty="0"/>
              <a:t>is any serious adverse effect on health or safety, any life-threatening problem or death caused by, or associated with a device, if that effect, problem, or death was not previously identified in nature, severity, or degree of incidence in the application; or any other unanticipated serious problem associated with a device that relates to the rights, safety, or welfare of subjects</a:t>
            </a:r>
            <a:endParaRPr lang="en-US" dirty="0"/>
          </a:p>
        </p:txBody>
      </p:sp>
    </p:spTree>
    <p:extLst>
      <p:ext uri="{BB962C8B-B14F-4D97-AF65-F5344CB8AC3E}">
        <p14:creationId xmlns:p14="http://schemas.microsoft.com/office/powerpoint/2010/main" val="1901694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F9BC29-1369-CAE7-97DA-CCC051B822EC}"/>
              </a:ext>
            </a:extLst>
          </p:cNvPr>
          <p:cNvSpPr>
            <a:spLocks noGrp="1"/>
          </p:cNvSpPr>
          <p:nvPr>
            <p:ph type="title"/>
          </p:nvPr>
        </p:nvSpPr>
        <p:spPr/>
        <p:txBody>
          <a:bodyPr>
            <a:normAutofit fontScale="90000"/>
          </a:bodyPr>
          <a:lstStyle/>
          <a:p>
            <a:r>
              <a:rPr lang="en-US" dirty="0"/>
              <a:t>Inclusion/Exclusion Criteria for TUG, ASR, &amp; MRC scores:</a:t>
            </a:r>
          </a:p>
        </p:txBody>
      </p:sp>
      <p:sp>
        <p:nvSpPr>
          <p:cNvPr id="5" name="Content Placeholder 4">
            <a:extLst>
              <a:ext uri="{FF2B5EF4-FFF2-40B4-BE49-F238E27FC236}">
                <a16:creationId xmlns:a16="http://schemas.microsoft.com/office/drawing/2014/main" id="{8723BCAA-CDEE-E777-935C-72253F6DC6DD}"/>
              </a:ext>
            </a:extLst>
          </p:cNvPr>
          <p:cNvSpPr>
            <a:spLocks noGrp="1"/>
          </p:cNvSpPr>
          <p:nvPr>
            <p:ph idx="1"/>
          </p:nvPr>
        </p:nvSpPr>
        <p:spPr/>
        <p:txBody>
          <a:bodyPr>
            <a:normAutofit fontScale="92500" lnSpcReduction="10000"/>
          </a:bodyPr>
          <a:lstStyle/>
          <a:p>
            <a:r>
              <a:rPr lang="en-US" dirty="0"/>
              <a:t>TUG</a:t>
            </a:r>
          </a:p>
          <a:p>
            <a:pPr lvl="1"/>
            <a:r>
              <a:rPr lang="en-US" dirty="0"/>
              <a:t>A measurable deficit is defined as: Time </a:t>
            </a:r>
            <a:r>
              <a:rPr lang="en-US" u="sng" dirty="0"/>
              <a:t>&gt;</a:t>
            </a:r>
            <a:r>
              <a:rPr lang="en-US" dirty="0"/>
              <a:t>10 seconds.</a:t>
            </a:r>
          </a:p>
          <a:p>
            <a:pPr lvl="2"/>
            <a:r>
              <a:rPr lang="en-US" dirty="0">
                <a:solidFill>
                  <a:srgbClr val="C00000"/>
                </a:solidFill>
              </a:rPr>
              <a:t>Patient automatically excluded if secondary to CSDH, patient is unable to complete TUG (</a:t>
            </a:r>
            <a:r>
              <a:rPr lang="en-US" dirty="0" err="1">
                <a:solidFill>
                  <a:srgbClr val="C00000"/>
                </a:solidFill>
              </a:rPr>
              <a:t>ie</a:t>
            </a:r>
            <a:r>
              <a:rPr lang="en-US" dirty="0">
                <a:solidFill>
                  <a:srgbClr val="C00000"/>
                </a:solidFill>
              </a:rPr>
              <a:t>, TUG &gt;120 seconds, unable to walk, or tries TUG but quits in </a:t>
            </a:r>
            <a:r>
              <a:rPr lang="en-US" u="sng" dirty="0">
                <a:solidFill>
                  <a:srgbClr val="C00000"/>
                </a:solidFill>
              </a:rPr>
              <a:t>&lt;</a:t>
            </a:r>
            <a:r>
              <a:rPr lang="en-US" dirty="0">
                <a:solidFill>
                  <a:srgbClr val="C00000"/>
                </a:solidFill>
              </a:rPr>
              <a:t>120 seconds).</a:t>
            </a:r>
          </a:p>
          <a:p>
            <a:r>
              <a:rPr lang="en-US" dirty="0"/>
              <a:t>ASR</a:t>
            </a:r>
          </a:p>
          <a:p>
            <a:pPr lvl="1"/>
            <a:r>
              <a:rPr lang="en-US" dirty="0"/>
              <a:t>A measurable deficit is defined as: score </a:t>
            </a:r>
            <a:r>
              <a:rPr lang="en-US" u="sng" dirty="0"/>
              <a:t>&lt;</a:t>
            </a:r>
            <a:r>
              <a:rPr lang="en-US" dirty="0"/>
              <a:t>4. </a:t>
            </a:r>
          </a:p>
          <a:p>
            <a:pPr lvl="2"/>
            <a:r>
              <a:rPr lang="en-US" dirty="0">
                <a:solidFill>
                  <a:srgbClr val="C00000"/>
                </a:solidFill>
              </a:rPr>
              <a:t>Patient automatically excluded if secondary to CSDH, ASR of 0, 1, or 2. </a:t>
            </a:r>
          </a:p>
          <a:p>
            <a:r>
              <a:rPr lang="en-US" dirty="0"/>
              <a:t>MRC</a:t>
            </a:r>
          </a:p>
          <a:p>
            <a:pPr lvl="1"/>
            <a:r>
              <a:rPr lang="en-US" dirty="0"/>
              <a:t>A measurable deficit is defined as: &lt;5 in any muscle group contralateral to the site of the CSDH</a:t>
            </a:r>
          </a:p>
          <a:p>
            <a:pPr lvl="2"/>
            <a:r>
              <a:rPr lang="en-US" dirty="0">
                <a:solidFill>
                  <a:srgbClr val="C00000"/>
                </a:solidFill>
              </a:rPr>
              <a:t>Patient automatically excluded if secondary to CSDH, MRC of 0, 1, 2, or 3 in any muscle group contralateral to the side of the CSDH. </a:t>
            </a:r>
          </a:p>
          <a:p>
            <a:pPr lvl="2"/>
            <a:endParaRPr lang="en-US" dirty="0">
              <a:solidFill>
                <a:srgbClr val="C00000"/>
              </a:solidFill>
            </a:endParaRPr>
          </a:p>
          <a:p>
            <a:r>
              <a:rPr lang="en-US" dirty="0"/>
              <a:t>Must have at least one “measurable deficit” to meet inclusion criteria.</a:t>
            </a:r>
          </a:p>
          <a:p>
            <a:pPr lvl="1"/>
            <a:r>
              <a:rPr lang="en-US" dirty="0">
                <a:solidFill>
                  <a:srgbClr val="C00000"/>
                </a:solidFill>
              </a:rPr>
              <a:t>Conversely, if any deficit is considered too severe secondary to CSDH-the patient meets exclusion criteria and should not be enrolled in CHESS. </a:t>
            </a:r>
          </a:p>
        </p:txBody>
      </p:sp>
    </p:spTree>
    <p:extLst>
      <p:ext uri="{BB962C8B-B14F-4D97-AF65-F5344CB8AC3E}">
        <p14:creationId xmlns:p14="http://schemas.microsoft.com/office/powerpoint/2010/main" val="35549328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F6ACBA-E6E1-889C-525D-2583F21900D8}"/>
              </a:ext>
            </a:extLst>
          </p:cNvPr>
          <p:cNvSpPr>
            <a:spLocks noGrp="1"/>
          </p:cNvSpPr>
          <p:nvPr>
            <p:ph type="title"/>
          </p:nvPr>
        </p:nvSpPr>
        <p:spPr/>
        <p:txBody>
          <a:bodyPr/>
          <a:lstStyle/>
          <a:p>
            <a:r>
              <a:rPr lang="en-US" dirty="0"/>
              <a:t>Prompt Reporting of Safety Events to Sponsor and IRB</a:t>
            </a:r>
          </a:p>
        </p:txBody>
      </p:sp>
      <p:sp>
        <p:nvSpPr>
          <p:cNvPr id="5" name="Content Placeholder 4">
            <a:extLst>
              <a:ext uri="{FF2B5EF4-FFF2-40B4-BE49-F238E27FC236}">
                <a16:creationId xmlns:a16="http://schemas.microsoft.com/office/drawing/2014/main" id="{A266C068-A795-3B2E-CE5E-B12A31FC8CBF}"/>
              </a:ext>
            </a:extLst>
          </p:cNvPr>
          <p:cNvSpPr>
            <a:spLocks noGrp="1"/>
          </p:cNvSpPr>
          <p:nvPr>
            <p:ph idx="1"/>
          </p:nvPr>
        </p:nvSpPr>
        <p:spPr/>
        <p:txBody>
          <a:bodyPr>
            <a:normAutofit fontScale="92500"/>
          </a:bodyPr>
          <a:lstStyle/>
          <a:p>
            <a:r>
              <a:rPr lang="en-US" sz="2800" b="1" dirty="0"/>
              <a:t>SAEs: FDA</a:t>
            </a:r>
          </a:p>
          <a:p>
            <a:pPr lvl="1"/>
            <a:r>
              <a:rPr lang="en-US" sz="2400" dirty="0"/>
              <a:t>For IDE’s, anticipated SAEs are only reported in the regular annual/progress reports </a:t>
            </a:r>
          </a:p>
          <a:p>
            <a:pPr lvl="1"/>
            <a:r>
              <a:rPr lang="en-US" sz="2400" dirty="0"/>
              <a:t>Unlike drug IND studies, there is no requirement for quick, special FDA reporting of SAEs </a:t>
            </a:r>
          </a:p>
          <a:p>
            <a:r>
              <a:rPr lang="en-US" sz="2800" b="1" dirty="0"/>
              <a:t>SAEs: CIRB</a:t>
            </a:r>
          </a:p>
          <a:p>
            <a:pPr lvl="1"/>
            <a:r>
              <a:rPr lang="en-US" sz="2400" dirty="0"/>
              <a:t>SAEs that are both unexpected and related must be reported as soon as possible, but in no event later than 5 business days of the researcher becoming aware of the event</a:t>
            </a:r>
          </a:p>
          <a:p>
            <a:r>
              <a:rPr lang="en-US" sz="2800" b="1" dirty="0"/>
              <a:t>UADES: FDA, CIRB, Local IRBs </a:t>
            </a:r>
          </a:p>
          <a:p>
            <a:pPr lvl="1"/>
            <a:r>
              <a:rPr lang="en-US" sz="2400" dirty="0"/>
              <a:t>Any UADE must be reported by the Investigator to the study Sponsor and reviewing IRB as soon as possible, but in no case later than 10 days after the Investigator learns of the UADE</a:t>
            </a:r>
          </a:p>
          <a:p>
            <a:pPr lvl="1"/>
            <a:r>
              <a:rPr lang="en-US" sz="2400" dirty="0"/>
              <a:t>Study Sponsor will conduct an evaluation of the device effect and must report to FDA, all reviewing IRB’s, and participating investigators within 10 working days after the Sponsor first receives notice of the effect</a:t>
            </a:r>
          </a:p>
          <a:p>
            <a:pPr lvl="1"/>
            <a:endParaRPr lang="en-US" sz="2400" dirty="0"/>
          </a:p>
          <a:p>
            <a:endParaRPr lang="en-US" sz="2800" dirty="0"/>
          </a:p>
        </p:txBody>
      </p:sp>
    </p:spTree>
    <p:extLst>
      <p:ext uri="{BB962C8B-B14F-4D97-AF65-F5344CB8AC3E}">
        <p14:creationId xmlns:p14="http://schemas.microsoft.com/office/powerpoint/2010/main" val="4094516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1167E6-39D5-4C76-C060-A32838F6A457}"/>
              </a:ext>
            </a:extLst>
          </p:cNvPr>
          <p:cNvSpPr>
            <a:spLocks noGrp="1"/>
          </p:cNvSpPr>
          <p:nvPr>
            <p:ph type="title"/>
          </p:nvPr>
        </p:nvSpPr>
        <p:spPr/>
        <p:txBody>
          <a:bodyPr/>
          <a:lstStyle/>
          <a:p>
            <a:r>
              <a:rPr lang="en-US" dirty="0"/>
              <a:t>Are you serious (SAE)? Yes, if:</a:t>
            </a:r>
          </a:p>
        </p:txBody>
      </p:sp>
      <p:sp>
        <p:nvSpPr>
          <p:cNvPr id="5" name="Content Placeholder 4">
            <a:extLst>
              <a:ext uri="{FF2B5EF4-FFF2-40B4-BE49-F238E27FC236}">
                <a16:creationId xmlns:a16="http://schemas.microsoft.com/office/drawing/2014/main" id="{65FF77EC-7103-1808-2B36-D2B3AF263515}"/>
              </a:ext>
            </a:extLst>
          </p:cNvPr>
          <p:cNvSpPr>
            <a:spLocks noGrp="1"/>
          </p:cNvSpPr>
          <p:nvPr>
            <p:ph idx="1"/>
          </p:nvPr>
        </p:nvSpPr>
        <p:spPr/>
        <p:txBody>
          <a:bodyPr>
            <a:normAutofit/>
          </a:bodyPr>
          <a:lstStyle/>
          <a:p>
            <a:r>
              <a:rPr lang="en-US" sz="2800" dirty="0"/>
              <a:t>Death/leads to death</a:t>
            </a:r>
          </a:p>
          <a:p>
            <a:r>
              <a:rPr lang="en-US" sz="2800" dirty="0"/>
              <a:t>Life threatening</a:t>
            </a:r>
          </a:p>
          <a:p>
            <a:r>
              <a:rPr lang="en-US" sz="2800" dirty="0"/>
              <a:t>Prolongs hospitalization or requires rehospitalization</a:t>
            </a:r>
          </a:p>
          <a:p>
            <a:r>
              <a:rPr lang="en-US" sz="2800" dirty="0"/>
              <a:t>Results in significant disability</a:t>
            </a:r>
          </a:p>
          <a:p>
            <a:r>
              <a:rPr lang="en-US" sz="2800" dirty="0"/>
              <a:t>Requires medical or surgical intervention to prevent above</a:t>
            </a:r>
          </a:p>
          <a:p>
            <a:endParaRPr lang="en-US" sz="2800" dirty="0"/>
          </a:p>
          <a:p>
            <a:endParaRPr lang="en-US" sz="2800" dirty="0"/>
          </a:p>
        </p:txBody>
      </p:sp>
    </p:spTree>
    <p:extLst>
      <p:ext uri="{BB962C8B-B14F-4D97-AF65-F5344CB8AC3E}">
        <p14:creationId xmlns:p14="http://schemas.microsoft.com/office/powerpoint/2010/main" val="2806729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66053D-2F88-C359-79D1-FFABAC00ACF9}"/>
              </a:ext>
            </a:extLst>
          </p:cNvPr>
          <p:cNvSpPr>
            <a:spLocks noGrp="1"/>
          </p:cNvSpPr>
          <p:nvPr>
            <p:ph type="title"/>
          </p:nvPr>
        </p:nvSpPr>
        <p:spPr/>
        <p:txBody>
          <a:bodyPr/>
          <a:lstStyle/>
          <a:p>
            <a:r>
              <a:rPr lang="en-US" dirty="0"/>
              <a:t>Severity</a:t>
            </a:r>
          </a:p>
        </p:txBody>
      </p:sp>
      <p:sp>
        <p:nvSpPr>
          <p:cNvPr id="5" name="Content Placeholder 4">
            <a:extLst>
              <a:ext uri="{FF2B5EF4-FFF2-40B4-BE49-F238E27FC236}">
                <a16:creationId xmlns:a16="http://schemas.microsoft.com/office/drawing/2014/main" id="{19FD39D1-B399-8EDD-0AA9-15179B77C501}"/>
              </a:ext>
            </a:extLst>
          </p:cNvPr>
          <p:cNvSpPr>
            <a:spLocks noGrp="1"/>
          </p:cNvSpPr>
          <p:nvPr>
            <p:ph idx="1"/>
          </p:nvPr>
        </p:nvSpPr>
        <p:spPr/>
        <p:txBody>
          <a:bodyPr>
            <a:normAutofit/>
          </a:bodyPr>
          <a:lstStyle/>
          <a:p>
            <a:r>
              <a:rPr lang="en-US" dirty="0"/>
              <a:t>Using NCI Common Terminology Criteria for Adverse Events (CTCAE)</a:t>
            </a:r>
          </a:p>
          <a:p>
            <a:pPr lvl="1"/>
            <a:r>
              <a:rPr lang="en-US" sz="2400" b="1" dirty="0"/>
              <a:t>Grade 1</a:t>
            </a:r>
            <a:r>
              <a:rPr lang="en-US" sz="2400" dirty="0"/>
              <a:t>: Mild; asymptomatic or mild symptoms; clinical or diagnostic observations only; intervention not indicated</a:t>
            </a:r>
          </a:p>
          <a:p>
            <a:pPr lvl="1"/>
            <a:r>
              <a:rPr lang="en-US" sz="2400" b="1" dirty="0"/>
              <a:t>Grade 2</a:t>
            </a:r>
            <a:r>
              <a:rPr lang="en-US" sz="2400" dirty="0"/>
              <a:t>: Moderate; minimal, local or noninvasive intervention indicated; limiting age appropriate instrumental activities of daily living</a:t>
            </a:r>
          </a:p>
          <a:p>
            <a:pPr lvl="1"/>
            <a:r>
              <a:rPr lang="en-US" sz="2400" b="1" dirty="0"/>
              <a:t>Grade 3</a:t>
            </a:r>
            <a:r>
              <a:rPr lang="en-US" sz="2400" dirty="0"/>
              <a:t>: Severe or medically significant but not immediately life-threatening; hospitalization or prolongation of hospitalization indicated; disabling; limiting self-care activities of daily living </a:t>
            </a:r>
          </a:p>
          <a:p>
            <a:pPr lvl="1"/>
            <a:r>
              <a:rPr lang="en-US" sz="2400" b="1" dirty="0"/>
              <a:t>Grade 4</a:t>
            </a:r>
            <a:r>
              <a:rPr lang="en-US" sz="2400" dirty="0"/>
              <a:t>: Life-threatening consequences; urgent intervention indicated</a:t>
            </a:r>
          </a:p>
          <a:p>
            <a:pPr lvl="1"/>
            <a:r>
              <a:rPr lang="en-US" sz="2400" b="1" dirty="0"/>
              <a:t>Grade 5</a:t>
            </a:r>
            <a:r>
              <a:rPr lang="en-US" sz="2400" dirty="0"/>
              <a:t>: Death related to AE</a:t>
            </a:r>
          </a:p>
        </p:txBody>
      </p:sp>
    </p:spTree>
    <p:extLst>
      <p:ext uri="{BB962C8B-B14F-4D97-AF65-F5344CB8AC3E}">
        <p14:creationId xmlns:p14="http://schemas.microsoft.com/office/powerpoint/2010/main" val="35615010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892BE4-4CD9-1B59-17C1-37D5335298C8}"/>
              </a:ext>
            </a:extLst>
          </p:cNvPr>
          <p:cNvSpPr>
            <a:spLocks noGrp="1"/>
          </p:cNvSpPr>
          <p:nvPr>
            <p:ph type="title"/>
          </p:nvPr>
        </p:nvSpPr>
        <p:spPr/>
        <p:txBody>
          <a:bodyPr>
            <a:normAutofit fontScale="90000"/>
          </a:bodyPr>
          <a:lstStyle/>
          <a:p>
            <a:r>
              <a:rPr lang="en-US" dirty="0"/>
              <a:t>AE Relatedness to Treatment Procedure for CSDH (MMAE or Conventional Surgery)</a:t>
            </a:r>
          </a:p>
        </p:txBody>
      </p:sp>
      <p:sp>
        <p:nvSpPr>
          <p:cNvPr id="5" name="Content Placeholder 4">
            <a:extLst>
              <a:ext uri="{FF2B5EF4-FFF2-40B4-BE49-F238E27FC236}">
                <a16:creationId xmlns:a16="http://schemas.microsoft.com/office/drawing/2014/main" id="{0E522A95-A6E0-33E3-543A-AD9C8A7B3AF2}"/>
              </a:ext>
            </a:extLst>
          </p:cNvPr>
          <p:cNvSpPr>
            <a:spLocks noGrp="1"/>
          </p:cNvSpPr>
          <p:nvPr>
            <p:ph idx="1"/>
          </p:nvPr>
        </p:nvSpPr>
        <p:spPr>
          <a:xfrm>
            <a:off x="601508" y="1981200"/>
            <a:ext cx="10972800" cy="4876800"/>
          </a:xfrm>
        </p:spPr>
        <p:txBody>
          <a:bodyPr>
            <a:normAutofit/>
          </a:bodyPr>
          <a:lstStyle/>
          <a:p>
            <a:r>
              <a:rPr lang="en-US" sz="2800" b="1" i="0" u="none" strike="noStrike" baseline="0" dirty="0">
                <a:latin typeface="CIDFont+F2"/>
              </a:rPr>
              <a:t>Definitely</a:t>
            </a:r>
            <a:r>
              <a:rPr lang="en-US" sz="2800" i="0" u="none" strike="noStrike" baseline="0" dirty="0">
                <a:latin typeface="CIDFont+F2"/>
              </a:rPr>
              <a:t> related to treatment procedure, for example, known to be a complication of the treatment procedure, and having no other explanation </a:t>
            </a:r>
          </a:p>
          <a:p>
            <a:r>
              <a:rPr lang="en-US" sz="2800" b="1" i="0" u="none" strike="noStrike" baseline="0" dirty="0">
                <a:latin typeface="CIDFont+F2"/>
              </a:rPr>
              <a:t>Probably</a:t>
            </a:r>
            <a:r>
              <a:rPr lang="en-US" sz="2800" i="0" u="none" strike="noStrike" baseline="0" dirty="0">
                <a:latin typeface="CIDFont+F2"/>
              </a:rPr>
              <a:t> related to the treatment procedure, that is, not reasonably explained by the patient’s clinical state or other therapies</a:t>
            </a:r>
          </a:p>
          <a:p>
            <a:r>
              <a:rPr lang="en-US" sz="2800" b="1" i="0" u="none" strike="noStrike" baseline="0" dirty="0">
                <a:latin typeface="CIDFont+F2"/>
              </a:rPr>
              <a:t>Possibly</a:t>
            </a:r>
            <a:r>
              <a:rPr lang="en-US" sz="2800" i="0" u="none" strike="noStrike" baseline="0" dirty="0">
                <a:latin typeface="CIDFont+F2"/>
              </a:rPr>
              <a:t> related to the treatment procedure, that is, could have been explained by other therapies or patient’s clinical state</a:t>
            </a:r>
          </a:p>
        </p:txBody>
      </p:sp>
    </p:spTree>
    <p:extLst>
      <p:ext uri="{BB962C8B-B14F-4D97-AF65-F5344CB8AC3E}">
        <p14:creationId xmlns:p14="http://schemas.microsoft.com/office/powerpoint/2010/main" val="16627951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411F3-FB3D-E3C2-4AA5-C5FAF73CEFF9}"/>
              </a:ext>
            </a:extLst>
          </p:cNvPr>
          <p:cNvSpPr>
            <a:spLocks noGrp="1"/>
          </p:cNvSpPr>
          <p:nvPr>
            <p:ph type="title"/>
          </p:nvPr>
        </p:nvSpPr>
        <p:spPr/>
        <p:txBody>
          <a:bodyPr>
            <a:normAutofit fontScale="90000"/>
          </a:bodyPr>
          <a:lstStyle/>
          <a:p>
            <a:r>
              <a:rPr lang="en-US" dirty="0"/>
              <a:t>AE Relatedness to MMAE Device (Embosphere Microspheres or CONTOUR Embolization Particles)</a:t>
            </a:r>
          </a:p>
        </p:txBody>
      </p:sp>
      <p:sp>
        <p:nvSpPr>
          <p:cNvPr id="5" name="Content Placeholder 4">
            <a:extLst>
              <a:ext uri="{FF2B5EF4-FFF2-40B4-BE49-F238E27FC236}">
                <a16:creationId xmlns:a16="http://schemas.microsoft.com/office/drawing/2014/main" id="{B6F98465-8D7C-603D-37D6-BFCC734D17F3}"/>
              </a:ext>
            </a:extLst>
          </p:cNvPr>
          <p:cNvSpPr>
            <a:spLocks noGrp="1"/>
          </p:cNvSpPr>
          <p:nvPr>
            <p:ph idx="1"/>
          </p:nvPr>
        </p:nvSpPr>
        <p:spPr>
          <a:xfrm>
            <a:off x="601508" y="1973580"/>
            <a:ext cx="10972800" cy="4876800"/>
          </a:xfrm>
        </p:spPr>
        <p:txBody>
          <a:bodyPr/>
          <a:lstStyle/>
          <a:p>
            <a:r>
              <a:rPr lang="en-US" sz="2800" b="1" dirty="0"/>
              <a:t>Definitely</a:t>
            </a:r>
            <a:r>
              <a:rPr lang="en-US" sz="2800" dirty="0"/>
              <a:t> related to MMAE device, for example, known to be a complication of the device, and having no other explanation</a:t>
            </a:r>
          </a:p>
          <a:p>
            <a:r>
              <a:rPr lang="en-US" sz="2800" b="1" dirty="0"/>
              <a:t>Probably</a:t>
            </a:r>
            <a:r>
              <a:rPr lang="en-US" sz="2800" dirty="0"/>
              <a:t> related to the MMAE device, that is, not reasonably explained by the patient’s clinical state or other therapies</a:t>
            </a:r>
          </a:p>
          <a:p>
            <a:r>
              <a:rPr lang="en-US" sz="2800" b="1" dirty="0"/>
              <a:t>Possibly</a:t>
            </a:r>
            <a:r>
              <a:rPr lang="en-US" sz="2800" dirty="0"/>
              <a:t> related to the MMAE device, that is, could have been explained by other therapies or patient’s clinical state</a:t>
            </a:r>
            <a:endParaRPr lang="en-US" sz="2800" i="0" u="none" strike="noStrike" baseline="0" dirty="0">
              <a:latin typeface="CIDFont+F2"/>
            </a:endParaRPr>
          </a:p>
          <a:p>
            <a:endParaRPr lang="en-US" dirty="0"/>
          </a:p>
        </p:txBody>
      </p:sp>
    </p:spTree>
    <p:extLst>
      <p:ext uri="{BB962C8B-B14F-4D97-AF65-F5344CB8AC3E}">
        <p14:creationId xmlns:p14="http://schemas.microsoft.com/office/powerpoint/2010/main" val="2686645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0821C9-644A-8919-C7CD-685DB9061146}"/>
              </a:ext>
            </a:extLst>
          </p:cNvPr>
          <p:cNvSpPr>
            <a:spLocks noGrp="1"/>
          </p:cNvSpPr>
          <p:nvPr>
            <p:ph type="title"/>
          </p:nvPr>
        </p:nvSpPr>
        <p:spPr/>
        <p:txBody>
          <a:bodyPr/>
          <a:lstStyle/>
          <a:p>
            <a:r>
              <a:rPr lang="en-US" dirty="0"/>
              <a:t>AE CRF Submission</a:t>
            </a:r>
          </a:p>
        </p:txBody>
      </p:sp>
      <p:sp>
        <p:nvSpPr>
          <p:cNvPr id="5" name="Content Placeholder 4">
            <a:extLst>
              <a:ext uri="{FF2B5EF4-FFF2-40B4-BE49-F238E27FC236}">
                <a16:creationId xmlns:a16="http://schemas.microsoft.com/office/drawing/2014/main" id="{789034C8-2E8E-D781-F80C-8F6D39F3D92C}"/>
              </a:ext>
            </a:extLst>
          </p:cNvPr>
          <p:cNvSpPr>
            <a:spLocks noGrp="1"/>
          </p:cNvSpPr>
          <p:nvPr>
            <p:ph idx="1"/>
          </p:nvPr>
        </p:nvSpPr>
        <p:spPr/>
        <p:txBody>
          <a:bodyPr/>
          <a:lstStyle/>
          <a:p>
            <a:r>
              <a:rPr lang="en-US" sz="2800" dirty="0"/>
              <a:t>Data enter CRF</a:t>
            </a:r>
          </a:p>
          <a:p>
            <a:r>
              <a:rPr lang="en-US" sz="2800" dirty="0"/>
              <a:t>Save – rules will run in background (to check for missing data fields, etc.)</a:t>
            </a:r>
          </a:p>
          <a:p>
            <a:r>
              <a:rPr lang="en-US" sz="2800" dirty="0"/>
              <a:t>Submit – only after the CRF is submitted can it go to the MSM</a:t>
            </a:r>
          </a:p>
          <a:p>
            <a:r>
              <a:rPr lang="en-US" sz="2800" dirty="0"/>
              <a:t>MSM will be notified in real-time to review site-reported SAEs</a:t>
            </a:r>
          </a:p>
          <a:p>
            <a:r>
              <a:rPr lang="en-US" sz="2800" dirty="0"/>
              <a:t>MSM’s review will be used as the final classification of SAEs, including relatedness to the device</a:t>
            </a:r>
          </a:p>
          <a:p>
            <a:pPr marL="0" indent="0">
              <a:buNone/>
            </a:pPr>
            <a:endParaRPr lang="en-US" dirty="0"/>
          </a:p>
        </p:txBody>
      </p:sp>
    </p:spTree>
    <p:extLst>
      <p:ext uri="{BB962C8B-B14F-4D97-AF65-F5344CB8AC3E}">
        <p14:creationId xmlns:p14="http://schemas.microsoft.com/office/powerpoint/2010/main" val="38871921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6D3FD3-F783-40A6-9BF4-619DE08F04A6}"/>
              </a:ext>
            </a:extLst>
          </p:cNvPr>
          <p:cNvSpPr>
            <a:spLocks noGrp="1"/>
          </p:cNvSpPr>
          <p:nvPr>
            <p:ph type="title"/>
          </p:nvPr>
        </p:nvSpPr>
        <p:spPr/>
        <p:txBody>
          <a:bodyPr/>
          <a:lstStyle/>
          <a:p>
            <a:r>
              <a:rPr lang="en-US" dirty="0"/>
              <a:t>Type of Event and Definitions</a:t>
            </a:r>
          </a:p>
        </p:txBody>
      </p:sp>
      <p:sp>
        <p:nvSpPr>
          <p:cNvPr id="5" name="Content Placeholder 4">
            <a:extLst>
              <a:ext uri="{FF2B5EF4-FFF2-40B4-BE49-F238E27FC236}">
                <a16:creationId xmlns:a16="http://schemas.microsoft.com/office/drawing/2014/main" id="{DA30BECD-72C1-3E3B-8DB5-D7DCD16CD0D8}"/>
              </a:ext>
            </a:extLst>
          </p:cNvPr>
          <p:cNvSpPr>
            <a:spLocks noGrp="1"/>
          </p:cNvSpPr>
          <p:nvPr>
            <p:ph idx="1"/>
          </p:nvPr>
        </p:nvSpPr>
        <p:spPr/>
        <p:txBody>
          <a:bodyPr/>
          <a:lstStyle/>
          <a:p>
            <a:r>
              <a:rPr lang="en-US" sz="2800" b="1" dirty="0"/>
              <a:t>Symptomatic ischemic stroke </a:t>
            </a:r>
            <a:r>
              <a:rPr lang="en-US" sz="2800" dirty="0"/>
              <a:t>– rapid onset of a new focal neurological deficit with imaging or other evidence of infarction in a part of the central nervous system consistent with symptoms</a:t>
            </a:r>
          </a:p>
          <a:p>
            <a:r>
              <a:rPr lang="en-US" sz="2800" b="1" dirty="0"/>
              <a:t>Symptomatic hemorrhagic stroke </a:t>
            </a:r>
            <a:r>
              <a:rPr lang="en-US" sz="2800" dirty="0"/>
              <a:t>– rapid onset of a new focal neurological deficit with imaging or other evidence of new intraparenchymal hemorrhage consistent with symptoms</a:t>
            </a:r>
          </a:p>
          <a:p>
            <a:r>
              <a:rPr lang="en-US" sz="2800" b="1" dirty="0"/>
              <a:t>Seizure</a:t>
            </a:r>
            <a:r>
              <a:rPr lang="en-US" sz="2800" dirty="0"/>
              <a:t> – diagnosis based on clinical impression ideally by a neurologist or based on an abnormal EEG supporting the diagnosis of epilepsy/seizure</a:t>
            </a:r>
          </a:p>
          <a:p>
            <a:r>
              <a:rPr lang="en-US" sz="2800" b="1" dirty="0"/>
              <a:t>Cranial neuropathy </a:t>
            </a:r>
            <a:r>
              <a:rPr lang="en-US" sz="2800" dirty="0"/>
              <a:t>– facial paralysis or visual loss</a:t>
            </a:r>
          </a:p>
          <a:p>
            <a:pPr marL="0" indent="0">
              <a:buNone/>
            </a:pPr>
            <a:endParaRPr lang="en-US" dirty="0"/>
          </a:p>
        </p:txBody>
      </p:sp>
    </p:spTree>
    <p:extLst>
      <p:ext uri="{BB962C8B-B14F-4D97-AF65-F5344CB8AC3E}">
        <p14:creationId xmlns:p14="http://schemas.microsoft.com/office/powerpoint/2010/main" val="680531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715" y="698219"/>
            <a:ext cx="10880570" cy="3400653"/>
          </a:xfrm>
        </p:spPr>
        <p:txBody>
          <a:bodyPr>
            <a:normAutofit/>
          </a:bodyPr>
          <a:lstStyle/>
          <a:p>
            <a:pPr algn="ctr"/>
            <a:br>
              <a:rPr lang="en-US" sz="5400" b="1" dirty="0"/>
            </a:br>
            <a:br>
              <a:rPr lang="en-US" sz="5400" b="1" dirty="0"/>
            </a:br>
            <a:r>
              <a:rPr lang="en-US" sz="5400" b="1" dirty="0"/>
              <a:t>Site Reporting</a:t>
            </a:r>
            <a:r>
              <a:rPr lang="en-US" sz="5400" b="1" dirty="0">
                <a:latin typeface="Calibri" panose="020F0502020204030204" pitchFamily="34" charset="0"/>
                <a:cs typeface="Calibri" panose="020F0502020204030204" pitchFamily="34" charset="0"/>
              </a:rPr>
              <a:t> and</a:t>
            </a:r>
            <a:r>
              <a:rPr lang="en-US" sz="5400" b="1" dirty="0"/>
              <a:t> Recruitment</a:t>
            </a:r>
            <a:endParaRPr lang="en-US" sz="5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54429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142C3-9D01-8DDA-0A6E-2C821E1E29DE}"/>
              </a:ext>
            </a:extLst>
          </p:cNvPr>
          <p:cNvSpPr>
            <a:spLocks noGrp="1"/>
          </p:cNvSpPr>
          <p:nvPr>
            <p:ph type="title"/>
          </p:nvPr>
        </p:nvSpPr>
        <p:spPr>
          <a:xfrm>
            <a:off x="429768" y="563880"/>
            <a:ext cx="10972800" cy="990600"/>
          </a:xfrm>
        </p:spPr>
        <p:txBody>
          <a:bodyPr/>
          <a:lstStyle/>
          <a:p>
            <a:r>
              <a:rPr lang="en-US" dirty="0"/>
              <a:t>Recruitment-Based Probation</a:t>
            </a:r>
          </a:p>
        </p:txBody>
      </p:sp>
      <p:sp>
        <p:nvSpPr>
          <p:cNvPr id="3" name="Content Placeholder 2">
            <a:extLst>
              <a:ext uri="{FF2B5EF4-FFF2-40B4-BE49-F238E27FC236}">
                <a16:creationId xmlns:a16="http://schemas.microsoft.com/office/drawing/2014/main" id="{43211378-6A85-FACB-8707-7D3E16E437ED}"/>
              </a:ext>
            </a:extLst>
          </p:cNvPr>
          <p:cNvSpPr>
            <a:spLocks noGrp="1"/>
          </p:cNvSpPr>
          <p:nvPr>
            <p:ph idx="1"/>
          </p:nvPr>
        </p:nvSpPr>
        <p:spPr>
          <a:xfrm>
            <a:off x="429768" y="1729141"/>
            <a:ext cx="10972800" cy="4876800"/>
          </a:xfrm>
        </p:spPr>
        <p:txBody>
          <a:bodyPr>
            <a:normAutofit/>
          </a:bodyPr>
          <a:lstStyle/>
          <a:p>
            <a:r>
              <a:rPr lang="en-US" sz="2800" dirty="0"/>
              <a:t>If either: </a:t>
            </a:r>
          </a:p>
          <a:p>
            <a:pPr lvl="1"/>
            <a:r>
              <a:rPr lang="en-US" sz="2400" dirty="0"/>
              <a:t>Site does not randomize patient within </a:t>
            </a:r>
            <a:r>
              <a:rPr lang="en-US" sz="2400" u="sng" dirty="0"/>
              <a:t>6 months</a:t>
            </a:r>
            <a:r>
              <a:rPr lang="en-US" sz="2400" dirty="0"/>
              <a:t> of activation</a:t>
            </a:r>
            <a:r>
              <a:rPr lang="en-US" sz="2400" b="1" dirty="0"/>
              <a:t>, OR</a:t>
            </a:r>
          </a:p>
          <a:p>
            <a:pPr lvl="1"/>
            <a:r>
              <a:rPr lang="en-US" sz="2400" u="sng" dirty="0"/>
              <a:t>6 months</a:t>
            </a:r>
            <a:r>
              <a:rPr lang="en-US" sz="2400" dirty="0"/>
              <a:t> elapses without randomizing at any point in the trial</a:t>
            </a:r>
          </a:p>
          <a:p>
            <a:pPr marL="274320" lvl="1" indent="0">
              <a:buNone/>
            </a:pPr>
            <a:endParaRPr lang="en-US" sz="2400" dirty="0"/>
          </a:p>
          <a:p>
            <a:r>
              <a:rPr lang="en-US" sz="2800" dirty="0"/>
              <a:t>Site will enter probation: </a:t>
            </a:r>
          </a:p>
          <a:p>
            <a:pPr lvl="1"/>
            <a:r>
              <a:rPr lang="en-US" sz="2400" dirty="0"/>
              <a:t>Operations Committee + National Coordinating Center will assist to address issues</a:t>
            </a:r>
          </a:p>
          <a:p>
            <a:pPr lvl="1"/>
            <a:r>
              <a:rPr lang="en-US" sz="2400" dirty="0"/>
              <a:t>If </a:t>
            </a:r>
            <a:r>
              <a:rPr lang="en-US" sz="2400" u="sng" dirty="0"/>
              <a:t>3 months</a:t>
            </a:r>
            <a:r>
              <a:rPr lang="en-US" sz="2400" dirty="0"/>
              <a:t> elapses without action, site will be replaced</a:t>
            </a:r>
          </a:p>
        </p:txBody>
      </p:sp>
    </p:spTree>
    <p:extLst>
      <p:ext uri="{BB962C8B-B14F-4D97-AF65-F5344CB8AC3E}">
        <p14:creationId xmlns:p14="http://schemas.microsoft.com/office/powerpoint/2010/main" val="34339348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Strategies for Maximizing Enrollment</a:t>
            </a:r>
          </a:p>
        </p:txBody>
      </p:sp>
      <p:sp>
        <p:nvSpPr>
          <p:cNvPr id="6" name="Content Placeholder 5"/>
          <p:cNvSpPr>
            <a:spLocks noGrp="1"/>
          </p:cNvSpPr>
          <p:nvPr>
            <p:ph sz="half" idx="1"/>
          </p:nvPr>
        </p:nvSpPr>
        <p:spPr>
          <a:xfrm>
            <a:off x="609599" y="1814686"/>
            <a:ext cx="10972801" cy="3357391"/>
          </a:xfrm>
        </p:spPr>
        <p:txBody>
          <a:bodyPr>
            <a:normAutofit/>
          </a:bodyPr>
          <a:lstStyle/>
          <a:p>
            <a:r>
              <a:rPr lang="en-US" dirty="0"/>
              <a:t>Educate of multiple departments (neurology, neurosurgery, ED, ICU) about study via emails/flyers/training module CHESS slides</a:t>
            </a:r>
          </a:p>
          <a:p>
            <a:r>
              <a:rPr lang="en-US" dirty="0"/>
              <a:t>Give grand rounds/presentations about study</a:t>
            </a:r>
          </a:p>
          <a:p>
            <a:r>
              <a:rPr lang="en-US" dirty="0"/>
              <a:t>Outreach to referring hospital/centers regarding CHESS study</a:t>
            </a:r>
          </a:p>
          <a:p>
            <a:r>
              <a:rPr lang="en-US" dirty="0"/>
              <a:t>Recruitment plan, with coverage for weekends/holidays</a:t>
            </a:r>
          </a:p>
        </p:txBody>
      </p:sp>
    </p:spTree>
    <p:extLst>
      <p:ext uri="{BB962C8B-B14F-4D97-AF65-F5344CB8AC3E}">
        <p14:creationId xmlns:p14="http://schemas.microsoft.com/office/powerpoint/2010/main" val="469767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EB3-CFB1-EFA8-8A86-549E7E6294AF}"/>
              </a:ext>
            </a:extLst>
          </p:cNvPr>
          <p:cNvSpPr>
            <a:spLocks noGrp="1"/>
          </p:cNvSpPr>
          <p:nvPr>
            <p:ph type="title"/>
          </p:nvPr>
        </p:nvSpPr>
        <p:spPr/>
        <p:txBody>
          <a:bodyPr/>
          <a:lstStyle/>
          <a:p>
            <a:r>
              <a:rPr lang="en-US" dirty="0"/>
              <a:t>Primary Endpoint</a:t>
            </a:r>
          </a:p>
        </p:txBody>
      </p:sp>
      <p:sp>
        <p:nvSpPr>
          <p:cNvPr id="4" name="Content Placeholder 3">
            <a:extLst>
              <a:ext uri="{FF2B5EF4-FFF2-40B4-BE49-F238E27FC236}">
                <a16:creationId xmlns:a16="http://schemas.microsoft.com/office/drawing/2014/main" id="{23D4D19A-1AE2-7855-FE52-25A91157CC0D}"/>
              </a:ext>
            </a:extLst>
          </p:cNvPr>
          <p:cNvSpPr>
            <a:spLocks noGrp="1"/>
          </p:cNvSpPr>
          <p:nvPr>
            <p:ph idx="1"/>
          </p:nvPr>
        </p:nvSpPr>
        <p:spPr/>
        <p:txBody>
          <a:bodyPr>
            <a:normAutofit/>
          </a:bodyPr>
          <a:lstStyle/>
          <a:p>
            <a:r>
              <a:rPr lang="en-US" sz="2800" dirty="0">
                <a:cs typeface="Arial" panose="020B0604020202020204" pitchFamily="34" charset="0"/>
              </a:rPr>
              <a:t>The proportion of subjects (per the Clinical Review Committee) to need rescue surgery or die within 180 days of randomization</a:t>
            </a:r>
          </a:p>
        </p:txBody>
      </p:sp>
    </p:spTree>
    <p:extLst>
      <p:ext uri="{BB962C8B-B14F-4D97-AF65-F5344CB8AC3E}">
        <p14:creationId xmlns:p14="http://schemas.microsoft.com/office/powerpoint/2010/main" val="18166759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1D9706C2-2335-542F-587C-E3C0FA5B38F3}"/>
              </a:ext>
            </a:extLst>
          </p:cNvPr>
          <p:cNvGraphicFramePr/>
          <p:nvPr>
            <p:extLst>
              <p:ext uri="{D42A27DB-BD31-4B8C-83A1-F6EECF244321}">
                <p14:modId xmlns:p14="http://schemas.microsoft.com/office/powerpoint/2010/main" val="1636320289"/>
              </p:ext>
            </p:extLst>
          </p:nvPr>
        </p:nvGraphicFramePr>
        <p:xfrm>
          <a:off x="250004" y="493160"/>
          <a:ext cx="11691991" cy="5599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4706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567" y="456687"/>
            <a:ext cx="10972800" cy="990600"/>
          </a:xfrm>
        </p:spPr>
        <p:txBody>
          <a:bodyPr/>
          <a:lstStyle/>
          <a:p>
            <a:r>
              <a:rPr lang="en-US" dirty="0"/>
              <a:t>Investigator’s Role: Informed Consent</a:t>
            </a:r>
          </a:p>
        </p:txBody>
      </p:sp>
      <p:sp>
        <p:nvSpPr>
          <p:cNvPr id="2" name="Content Placeholder 5">
            <a:extLst>
              <a:ext uri="{FF2B5EF4-FFF2-40B4-BE49-F238E27FC236}">
                <a16:creationId xmlns:a16="http://schemas.microsoft.com/office/drawing/2014/main" id="{59B0F7D8-E4AA-DCFD-9D4E-BEE3E631039C}"/>
              </a:ext>
            </a:extLst>
          </p:cNvPr>
          <p:cNvSpPr>
            <a:spLocks noGrp="1"/>
          </p:cNvSpPr>
          <p:nvPr>
            <p:ph sz="half" idx="1"/>
          </p:nvPr>
        </p:nvSpPr>
        <p:spPr>
          <a:xfrm>
            <a:off x="383567" y="1750304"/>
            <a:ext cx="10972801" cy="3357391"/>
          </a:xfrm>
        </p:spPr>
        <p:txBody>
          <a:bodyPr>
            <a:normAutofit/>
          </a:bodyPr>
          <a:lstStyle/>
          <a:p>
            <a:r>
              <a:rPr lang="en-US" dirty="0"/>
              <a:t>Highly important to ensure protection of subjects</a:t>
            </a:r>
          </a:p>
          <a:p>
            <a:r>
              <a:rPr lang="en-US" dirty="0"/>
              <a:t>Ensure standardized, comprehensive process is implemented</a:t>
            </a:r>
          </a:p>
          <a:p>
            <a:r>
              <a:rPr lang="en-US" dirty="0"/>
              <a:t>Delegate responsibility to trained staff (Delegation of Authority)</a:t>
            </a:r>
          </a:p>
          <a:p>
            <a:r>
              <a:rPr lang="en-US" dirty="0"/>
              <a:t>Provide sufficient time</a:t>
            </a:r>
          </a:p>
          <a:p>
            <a:r>
              <a:rPr lang="en-US" dirty="0"/>
              <a:t>Use non-technical language</a:t>
            </a:r>
          </a:p>
          <a:p>
            <a:r>
              <a:rPr lang="en-US" dirty="0"/>
              <a:t>Answer all questions, ensure subject understanding</a:t>
            </a:r>
          </a:p>
        </p:txBody>
      </p:sp>
    </p:spTree>
    <p:extLst>
      <p:ext uri="{BB962C8B-B14F-4D97-AF65-F5344CB8AC3E}">
        <p14:creationId xmlns:p14="http://schemas.microsoft.com/office/powerpoint/2010/main" val="18249084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567" y="466962"/>
            <a:ext cx="10972800" cy="990600"/>
          </a:xfrm>
        </p:spPr>
        <p:txBody>
          <a:bodyPr/>
          <a:lstStyle/>
          <a:p>
            <a:r>
              <a:rPr lang="en-US" dirty="0"/>
              <a:t>Investigator’s Role: Site-Specific Operations</a:t>
            </a:r>
          </a:p>
        </p:txBody>
      </p:sp>
      <p:sp>
        <p:nvSpPr>
          <p:cNvPr id="2" name="Content Placeholder 5">
            <a:extLst>
              <a:ext uri="{FF2B5EF4-FFF2-40B4-BE49-F238E27FC236}">
                <a16:creationId xmlns:a16="http://schemas.microsoft.com/office/drawing/2014/main" id="{59B0F7D8-E4AA-DCFD-9D4E-BEE3E631039C}"/>
              </a:ext>
            </a:extLst>
          </p:cNvPr>
          <p:cNvSpPr>
            <a:spLocks noGrp="1"/>
          </p:cNvSpPr>
          <p:nvPr>
            <p:ph sz="half" idx="1"/>
          </p:nvPr>
        </p:nvSpPr>
        <p:spPr>
          <a:xfrm>
            <a:off x="383567" y="1699654"/>
            <a:ext cx="11123489" cy="4116240"/>
          </a:xfrm>
        </p:spPr>
        <p:txBody>
          <a:bodyPr>
            <a:noAutofit/>
          </a:bodyPr>
          <a:lstStyle/>
          <a:p>
            <a:r>
              <a:rPr lang="en-US" dirty="0">
                <a:solidFill>
                  <a:srgbClr val="C0504D"/>
                </a:solidFill>
              </a:rPr>
              <a:t>Maintain study records </a:t>
            </a:r>
            <a:r>
              <a:rPr lang="en-US" dirty="0"/>
              <a:t>per ALCOA (Attributable, Legible, Contemporaneous, Original, Accurate) </a:t>
            </a:r>
          </a:p>
          <a:p>
            <a:r>
              <a:rPr lang="en-US" dirty="0">
                <a:solidFill>
                  <a:srgbClr val="C0504D"/>
                </a:solidFill>
              </a:rPr>
              <a:t>Retain source data (papers, EMR, consents, etc.)</a:t>
            </a:r>
          </a:p>
          <a:p>
            <a:r>
              <a:rPr lang="en-US" dirty="0">
                <a:solidFill>
                  <a:srgbClr val="C0504D"/>
                </a:solidFill>
              </a:rPr>
              <a:t>Ensuring site can support target enrollment goals in timeframe for CHESS</a:t>
            </a:r>
          </a:p>
          <a:p>
            <a:r>
              <a:rPr lang="en-US" dirty="0"/>
              <a:t>Ensuring that adequate facilities and resources are available to support CHESS activities</a:t>
            </a:r>
          </a:p>
          <a:p>
            <a:r>
              <a:rPr lang="en-US" dirty="0"/>
              <a:t>Assembling qualified staff familiar with CHESS to support study-related activities</a:t>
            </a:r>
          </a:p>
        </p:txBody>
      </p:sp>
    </p:spTree>
    <p:extLst>
      <p:ext uri="{BB962C8B-B14F-4D97-AF65-F5344CB8AC3E}">
        <p14:creationId xmlns:p14="http://schemas.microsoft.com/office/powerpoint/2010/main" val="26130721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567" y="456687"/>
            <a:ext cx="10972800" cy="990600"/>
          </a:xfrm>
        </p:spPr>
        <p:txBody>
          <a:bodyPr/>
          <a:lstStyle/>
          <a:p>
            <a:r>
              <a:rPr lang="en-US" dirty="0"/>
              <a:t>Investigator’s Role: Protocol Compliance</a:t>
            </a:r>
          </a:p>
        </p:txBody>
      </p:sp>
      <p:sp>
        <p:nvSpPr>
          <p:cNvPr id="2" name="Content Placeholder 5">
            <a:extLst>
              <a:ext uri="{FF2B5EF4-FFF2-40B4-BE49-F238E27FC236}">
                <a16:creationId xmlns:a16="http://schemas.microsoft.com/office/drawing/2014/main" id="{59B0F7D8-E4AA-DCFD-9D4E-BEE3E631039C}"/>
              </a:ext>
            </a:extLst>
          </p:cNvPr>
          <p:cNvSpPr>
            <a:spLocks noGrp="1"/>
          </p:cNvSpPr>
          <p:nvPr>
            <p:ph sz="half" idx="1"/>
          </p:nvPr>
        </p:nvSpPr>
        <p:spPr>
          <a:xfrm>
            <a:off x="383567" y="1750304"/>
            <a:ext cx="10972801" cy="3357391"/>
          </a:xfrm>
        </p:spPr>
        <p:txBody>
          <a:bodyPr>
            <a:normAutofit/>
          </a:bodyPr>
          <a:lstStyle/>
          <a:p>
            <a:r>
              <a:rPr lang="en-US" dirty="0">
                <a:solidFill>
                  <a:srgbClr val="C0504D"/>
                </a:solidFill>
              </a:rPr>
              <a:t>Personnel should be familiar with protocol, procedures, and reporting requirements while conducting study</a:t>
            </a:r>
          </a:p>
          <a:p>
            <a:r>
              <a:rPr lang="en-US" dirty="0"/>
              <a:t>Deviations must be logged and reported</a:t>
            </a:r>
          </a:p>
          <a:p>
            <a:r>
              <a:rPr lang="en-US" dirty="0"/>
              <a:t>Planned deviations must receive advanced approval from central sponsor and cIRB/BRANY</a:t>
            </a:r>
          </a:p>
        </p:txBody>
      </p:sp>
    </p:spTree>
    <p:extLst>
      <p:ext uri="{BB962C8B-B14F-4D97-AF65-F5344CB8AC3E}">
        <p14:creationId xmlns:p14="http://schemas.microsoft.com/office/powerpoint/2010/main" val="39412132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567" y="456687"/>
            <a:ext cx="10972800" cy="990600"/>
          </a:xfrm>
        </p:spPr>
        <p:txBody>
          <a:bodyPr/>
          <a:lstStyle/>
          <a:p>
            <a:r>
              <a:rPr lang="en-US" dirty="0"/>
              <a:t>Investigator’s Role: Regulatory/GCP Compliance</a:t>
            </a:r>
          </a:p>
        </p:txBody>
      </p:sp>
      <p:sp>
        <p:nvSpPr>
          <p:cNvPr id="2" name="Content Placeholder 5">
            <a:extLst>
              <a:ext uri="{FF2B5EF4-FFF2-40B4-BE49-F238E27FC236}">
                <a16:creationId xmlns:a16="http://schemas.microsoft.com/office/drawing/2014/main" id="{59B0F7D8-E4AA-DCFD-9D4E-BEE3E631039C}"/>
              </a:ext>
            </a:extLst>
          </p:cNvPr>
          <p:cNvSpPr>
            <a:spLocks noGrp="1"/>
          </p:cNvSpPr>
          <p:nvPr>
            <p:ph sz="half" idx="1"/>
          </p:nvPr>
        </p:nvSpPr>
        <p:spPr>
          <a:xfrm>
            <a:off x="383567" y="1750304"/>
            <a:ext cx="10972801" cy="4157336"/>
          </a:xfrm>
        </p:spPr>
        <p:txBody>
          <a:bodyPr>
            <a:normAutofit/>
          </a:bodyPr>
          <a:lstStyle/>
          <a:p>
            <a:r>
              <a:rPr lang="en-US" dirty="0"/>
              <a:t>Adhere to requirements for IRBs, FDA, laws, local institutions </a:t>
            </a:r>
          </a:p>
          <a:p>
            <a:r>
              <a:rPr lang="en-US" dirty="0">
                <a:solidFill>
                  <a:srgbClr val="C0504D"/>
                </a:solidFill>
              </a:rPr>
              <a:t>Report AEs/SAEs in required timeframes</a:t>
            </a:r>
          </a:p>
          <a:p>
            <a:r>
              <a:rPr lang="en-US" dirty="0"/>
              <a:t>Adhere to Good Clinical Practice (GCP)</a:t>
            </a:r>
          </a:p>
          <a:p>
            <a:pPr lvl="1"/>
            <a:r>
              <a:rPr lang="en-US" dirty="0"/>
              <a:t>Protect subject rights, safety, welfare</a:t>
            </a:r>
          </a:p>
          <a:p>
            <a:pPr lvl="1"/>
            <a:r>
              <a:rPr lang="en-US" dirty="0"/>
              <a:t>Obtain informed consent before research-related activities </a:t>
            </a:r>
          </a:p>
          <a:p>
            <a:pPr lvl="1"/>
            <a:r>
              <a:rPr lang="en-US" dirty="0">
                <a:solidFill>
                  <a:srgbClr val="C0504D"/>
                </a:solidFill>
              </a:rPr>
              <a:t>Ensure medical decisions are made by qualified healthcare personnel</a:t>
            </a:r>
          </a:p>
          <a:p>
            <a:pPr lvl="1"/>
            <a:r>
              <a:rPr lang="en-US" dirty="0"/>
              <a:t>Provide adequate care for subject AEs</a:t>
            </a:r>
          </a:p>
          <a:p>
            <a:pPr lvl="1"/>
            <a:r>
              <a:rPr lang="en-US" dirty="0">
                <a:solidFill>
                  <a:srgbClr val="C0504D"/>
                </a:solidFill>
              </a:rPr>
              <a:t>Make reasonable efforts to ascertain reasons for subject withdrawal</a:t>
            </a:r>
          </a:p>
        </p:txBody>
      </p:sp>
    </p:spTree>
    <p:extLst>
      <p:ext uri="{BB962C8B-B14F-4D97-AF65-F5344CB8AC3E}">
        <p14:creationId xmlns:p14="http://schemas.microsoft.com/office/powerpoint/2010/main" val="919619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7216-048C-6075-8697-DFB629B860E4}"/>
              </a:ext>
            </a:extLst>
          </p:cNvPr>
          <p:cNvSpPr>
            <a:spLocks noGrp="1"/>
          </p:cNvSpPr>
          <p:nvPr>
            <p:ph type="title"/>
          </p:nvPr>
        </p:nvSpPr>
        <p:spPr>
          <a:xfrm>
            <a:off x="397268" y="247436"/>
            <a:ext cx="10972800" cy="990600"/>
          </a:xfrm>
        </p:spPr>
        <p:txBody>
          <a:bodyPr/>
          <a:lstStyle/>
          <a:p>
            <a:r>
              <a:rPr lang="en-US" dirty="0"/>
              <a:t>Prompt Communication</a:t>
            </a:r>
          </a:p>
        </p:txBody>
      </p:sp>
      <p:graphicFrame>
        <p:nvGraphicFramePr>
          <p:cNvPr id="4" name="Content Placeholder 3">
            <a:extLst>
              <a:ext uri="{FF2B5EF4-FFF2-40B4-BE49-F238E27FC236}">
                <a16:creationId xmlns:a16="http://schemas.microsoft.com/office/drawing/2014/main" id="{A778F1C8-9880-7BD5-D1B0-687BF0BABDB7}"/>
              </a:ext>
            </a:extLst>
          </p:cNvPr>
          <p:cNvGraphicFramePr>
            <a:graphicFrameLocks noGrp="1"/>
          </p:cNvGraphicFramePr>
          <p:nvPr>
            <p:ph idx="1"/>
            <p:extLst>
              <p:ext uri="{D42A27DB-BD31-4B8C-83A1-F6EECF244321}">
                <p14:modId xmlns:p14="http://schemas.microsoft.com/office/powerpoint/2010/main" val="3194969354"/>
              </p:ext>
            </p:extLst>
          </p:nvPr>
        </p:nvGraphicFramePr>
        <p:xfrm>
          <a:off x="6513816" y="907123"/>
          <a:ext cx="5868290" cy="4439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5">
            <a:extLst>
              <a:ext uri="{FF2B5EF4-FFF2-40B4-BE49-F238E27FC236}">
                <a16:creationId xmlns:a16="http://schemas.microsoft.com/office/drawing/2014/main" id="{4E841F92-3C18-76FC-9E7F-82C58A4C0606}"/>
              </a:ext>
            </a:extLst>
          </p:cNvPr>
          <p:cNvSpPr txBox="1">
            <a:spLocks/>
          </p:cNvSpPr>
          <p:nvPr/>
        </p:nvSpPr>
        <p:spPr>
          <a:xfrm>
            <a:off x="397268" y="1238036"/>
            <a:ext cx="6486418" cy="5401124"/>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rgbClr val="AE3B3A"/>
              </a:buClr>
              <a:buSzPct val="85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spcBef>
                <a:spcPct val="20000"/>
              </a:spcBef>
              <a:buClr>
                <a:srgbClr val="AE3B3A"/>
              </a:buClr>
              <a:buSzPct val="85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182880" algn="l" defTabSz="914400" rtl="0" eaLnBrk="1" latinLnBrk="0" hangingPunct="1">
              <a:spcBef>
                <a:spcPct val="20000"/>
              </a:spcBef>
              <a:buClr>
                <a:srgbClr val="AE3B3A"/>
              </a:buClr>
              <a:buSzPct val="9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rgbClr val="AE3B3A"/>
              </a:buClr>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rgbClr val="AE3B3A"/>
              </a:buClr>
              <a:buSzPct val="100000"/>
              <a:buFont typeface="Arial" pitchFamily="34" charset="0"/>
              <a:buChar char="•"/>
              <a:defRPr sz="1400" kern="1200" baseline="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Communication between the site and central study team is </a:t>
            </a:r>
            <a:r>
              <a:rPr lang="en-US" u="sng" dirty="0"/>
              <a:t>essential</a:t>
            </a:r>
            <a:r>
              <a:rPr lang="en-US" dirty="0"/>
              <a:t> to the success of CHESS</a:t>
            </a:r>
          </a:p>
          <a:p>
            <a:endParaRPr lang="en-US" dirty="0"/>
          </a:p>
          <a:p>
            <a:r>
              <a:rPr lang="en-US" dirty="0"/>
              <a:t>Central team will coordinate communication for major changes in CHESS protocol</a:t>
            </a:r>
          </a:p>
          <a:p>
            <a:pPr lvl="1"/>
            <a:r>
              <a:rPr lang="en-US" dirty="0"/>
              <a:t>Important for Site PIs to aid in implementation of new processes/regulations</a:t>
            </a:r>
          </a:p>
          <a:p>
            <a:pPr lvl="1"/>
            <a:r>
              <a:rPr lang="en-US" dirty="0"/>
              <a:t>Upcoming: Incorporating CMS/Medicare Approval </a:t>
            </a:r>
          </a:p>
          <a:p>
            <a:pPr lvl="1"/>
            <a:endParaRPr lang="en-US" dirty="0"/>
          </a:p>
          <a:p>
            <a:r>
              <a:rPr lang="en-US" dirty="0"/>
              <a:t>Prompt notification from sites to central study team include the following: </a:t>
            </a:r>
          </a:p>
          <a:p>
            <a:pPr lvl="1"/>
            <a:r>
              <a:rPr lang="en-US" dirty="0"/>
              <a:t>Change in Key Site Personnel </a:t>
            </a:r>
            <a:r>
              <a:rPr lang="en-US" sz="1400" dirty="0">
                <a:sym typeface="Wingdings" pitchFamily="2" charset="2"/>
              </a:rPr>
              <a:t></a:t>
            </a:r>
            <a:r>
              <a:rPr lang="en-US" dirty="0">
                <a:sym typeface="Wingdings" pitchFamily="2" charset="2"/>
              </a:rPr>
              <a:t> DOA in WebDCU</a:t>
            </a:r>
            <a:endParaRPr lang="en-US" dirty="0"/>
          </a:p>
          <a:p>
            <a:pPr lvl="1"/>
            <a:r>
              <a:rPr lang="en-US" dirty="0"/>
              <a:t>Deviations </a:t>
            </a:r>
            <a:r>
              <a:rPr lang="en-US" sz="1400" dirty="0">
                <a:sym typeface="Wingdings" pitchFamily="2" charset="2"/>
              </a:rPr>
              <a:t></a:t>
            </a:r>
            <a:r>
              <a:rPr lang="en-US" dirty="0">
                <a:sym typeface="Wingdings" pitchFamily="2" charset="2"/>
              </a:rPr>
              <a:t> Planned deviations require advance approval by central sponsor and cIRB/BRANY</a:t>
            </a:r>
            <a:endParaRPr lang="en-US" dirty="0"/>
          </a:p>
          <a:p>
            <a:pPr lvl="1"/>
            <a:r>
              <a:rPr lang="en-US" dirty="0"/>
              <a:t>SAEs </a:t>
            </a:r>
            <a:r>
              <a:rPr lang="en-US" sz="1400" dirty="0">
                <a:sym typeface="Wingdings" pitchFamily="2" charset="2"/>
              </a:rPr>
              <a:t></a:t>
            </a:r>
            <a:r>
              <a:rPr lang="en-US" dirty="0">
                <a:sym typeface="Wingdings" pitchFamily="2" charset="2"/>
              </a:rPr>
              <a:t> WebDCU and (in specific instances) cIRB/BRANY</a:t>
            </a:r>
            <a:endParaRPr lang="en-US" dirty="0"/>
          </a:p>
        </p:txBody>
      </p:sp>
    </p:spTree>
    <p:extLst>
      <p:ext uri="{BB962C8B-B14F-4D97-AF65-F5344CB8AC3E}">
        <p14:creationId xmlns:p14="http://schemas.microsoft.com/office/powerpoint/2010/main" val="14168990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89858"/>
            <a:ext cx="10972800" cy="990600"/>
          </a:xfrm>
        </p:spPr>
        <p:txBody>
          <a:bodyPr/>
          <a:lstStyle/>
          <a:p>
            <a:r>
              <a:rPr lang="en-US" dirty="0"/>
              <a:t>Publications Policy</a:t>
            </a:r>
          </a:p>
        </p:txBody>
      </p:sp>
      <p:sp>
        <p:nvSpPr>
          <p:cNvPr id="6" name="Content Placeholder 5"/>
          <p:cNvSpPr>
            <a:spLocks noGrp="1"/>
          </p:cNvSpPr>
          <p:nvPr>
            <p:ph sz="half" idx="1"/>
          </p:nvPr>
        </p:nvSpPr>
        <p:spPr>
          <a:xfrm>
            <a:off x="609599" y="1490184"/>
            <a:ext cx="10972801" cy="4718304"/>
          </a:xfrm>
        </p:spPr>
        <p:txBody>
          <a:bodyPr>
            <a:normAutofit/>
          </a:bodyPr>
          <a:lstStyle/>
          <a:p>
            <a:r>
              <a:rPr lang="en-US" dirty="0"/>
              <a:t>Publications Committee will be chartered at end of trial:</a:t>
            </a:r>
          </a:p>
          <a:p>
            <a:pPr lvl="1"/>
            <a:r>
              <a:rPr lang="en-US" dirty="0"/>
              <a:t>Co-Principal Investigators + Investigators/Designees from Top 3 Enrolling Sites</a:t>
            </a:r>
          </a:p>
          <a:p>
            <a:r>
              <a:rPr lang="en-US" dirty="0"/>
              <a:t>Any trial personnel may submit analysis proposal(s) to committee</a:t>
            </a:r>
          </a:p>
          <a:p>
            <a:pPr lvl="1"/>
            <a:r>
              <a:rPr lang="en-US" dirty="0"/>
              <a:t>Committee will review and guide team </a:t>
            </a:r>
          </a:p>
          <a:p>
            <a:pPr lvl="1"/>
            <a:r>
              <a:rPr lang="en-US" dirty="0"/>
              <a:t>Committee approval is required before submissions to journals/scientific meetings</a:t>
            </a:r>
          </a:p>
          <a:p>
            <a:r>
              <a:rPr lang="en-US" dirty="0"/>
              <a:t>Proposals for ancillary studies: </a:t>
            </a:r>
          </a:p>
          <a:p>
            <a:pPr lvl="1"/>
            <a:r>
              <a:rPr lang="en-US" dirty="0"/>
              <a:t>Submit to Executive Committee, who will review + engage oversight (DSMB, NINDS)</a:t>
            </a:r>
          </a:p>
          <a:p>
            <a:pPr lvl="1"/>
            <a:r>
              <a:rPr lang="en-US" dirty="0"/>
              <a:t>Proposed study must also include 1 CHESS Co-PI as part of its Executive Committee</a:t>
            </a:r>
          </a:p>
        </p:txBody>
      </p:sp>
    </p:spTree>
    <p:extLst>
      <p:ext uri="{BB962C8B-B14F-4D97-AF65-F5344CB8AC3E}">
        <p14:creationId xmlns:p14="http://schemas.microsoft.com/office/powerpoint/2010/main" val="39446562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C83E-8F76-59E7-39A0-3E405DF06210}"/>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B22305E9-CFAC-46C7-4DC3-3569D86835E5}"/>
              </a:ext>
            </a:extLst>
          </p:cNvPr>
          <p:cNvSpPr>
            <a:spLocks noGrp="1"/>
          </p:cNvSpPr>
          <p:nvPr>
            <p:ph type="subTitle" idx="1"/>
          </p:nvPr>
        </p:nvSpPr>
        <p:spPr/>
        <p:txBody>
          <a:bodyPr/>
          <a:lstStyle/>
          <a:p>
            <a:r>
              <a:rPr lang="en-US" dirty="0"/>
              <a:t>Please complete </a:t>
            </a:r>
            <a:r>
              <a:rPr lang="en-US" b="1" dirty="0"/>
              <a:t>Protocol Training Attestation Form </a:t>
            </a:r>
            <a:r>
              <a:rPr lang="en-US" dirty="0"/>
              <a:t>and upload to </a:t>
            </a:r>
            <a:r>
              <a:rPr lang="en-US" dirty="0" err="1"/>
              <a:t>WebDCU</a:t>
            </a:r>
            <a:r>
              <a:rPr lang="en-US" dirty="0"/>
              <a:t>. </a:t>
            </a:r>
          </a:p>
          <a:p>
            <a:endParaRPr lang="en-US" dirty="0"/>
          </a:p>
        </p:txBody>
      </p:sp>
    </p:spTree>
    <p:extLst>
      <p:ext uri="{BB962C8B-B14F-4D97-AF65-F5344CB8AC3E}">
        <p14:creationId xmlns:p14="http://schemas.microsoft.com/office/powerpoint/2010/main" val="2542689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EB3-CFB1-EFA8-8A86-549E7E6294AF}"/>
              </a:ext>
            </a:extLst>
          </p:cNvPr>
          <p:cNvSpPr>
            <a:spLocks noGrp="1"/>
          </p:cNvSpPr>
          <p:nvPr>
            <p:ph type="title"/>
          </p:nvPr>
        </p:nvSpPr>
        <p:spPr/>
        <p:txBody>
          <a:bodyPr/>
          <a:lstStyle/>
          <a:p>
            <a:r>
              <a:rPr lang="en-US" dirty="0"/>
              <a:t>Safety Endpoints</a:t>
            </a:r>
          </a:p>
        </p:txBody>
      </p:sp>
      <p:sp>
        <p:nvSpPr>
          <p:cNvPr id="4" name="Content Placeholder 3">
            <a:extLst>
              <a:ext uri="{FF2B5EF4-FFF2-40B4-BE49-F238E27FC236}">
                <a16:creationId xmlns:a16="http://schemas.microsoft.com/office/drawing/2014/main" id="{23D4D19A-1AE2-7855-FE52-25A91157CC0D}"/>
              </a:ext>
            </a:extLst>
          </p:cNvPr>
          <p:cNvSpPr>
            <a:spLocks noGrp="1"/>
          </p:cNvSpPr>
          <p:nvPr>
            <p:ph idx="1"/>
          </p:nvPr>
        </p:nvSpPr>
        <p:spPr/>
        <p:txBody>
          <a:bodyPr>
            <a:normAutofit fontScale="92500"/>
          </a:bodyPr>
          <a:lstStyle/>
          <a:p>
            <a:pPr marL="342900" marR="0" lvl="0" indent="-342900">
              <a:lnSpc>
                <a:spcPct val="115000"/>
              </a:lnSpc>
              <a:spcBef>
                <a:spcPts val="0"/>
              </a:spcBef>
              <a:spcAft>
                <a:spcPts val="0"/>
              </a:spcAft>
              <a:buFont typeface="+mj-lt"/>
              <a:buAutoNum type="arabicPeriod"/>
            </a:pPr>
            <a:r>
              <a:rPr lang="en-US" sz="2800" dirty="0">
                <a:effectLst/>
                <a:ea typeface="Times New Roman" panose="02020603050405020304" pitchFamily="18" charset="0"/>
                <a:cs typeface="Arial" panose="020B0604020202020204" pitchFamily="34" charset="0"/>
              </a:rPr>
              <a:t>The proportion of subjects with symptomatic ischemic stroke within 180 days of randomization.</a:t>
            </a:r>
          </a:p>
          <a:p>
            <a:pPr marL="342900" marR="0" lvl="0" indent="-342900">
              <a:lnSpc>
                <a:spcPct val="115000"/>
              </a:lnSpc>
              <a:spcBef>
                <a:spcPts val="0"/>
              </a:spcBef>
              <a:spcAft>
                <a:spcPts val="0"/>
              </a:spcAft>
              <a:buFont typeface="+mj-lt"/>
              <a:buAutoNum type="arabicPeriod"/>
            </a:pPr>
            <a:r>
              <a:rPr lang="en-US" sz="2800" dirty="0">
                <a:effectLst/>
                <a:ea typeface="Times New Roman" panose="02020603050405020304" pitchFamily="18" charset="0"/>
                <a:cs typeface="Arial" panose="020B0604020202020204" pitchFamily="34" charset="0"/>
              </a:rPr>
              <a:t>The proportion of subjects with serious/life threatening adverse events within 180 days of randomization.</a:t>
            </a:r>
          </a:p>
          <a:p>
            <a:pPr marL="342900" marR="0" lvl="0" indent="-342900">
              <a:lnSpc>
                <a:spcPct val="115000"/>
              </a:lnSpc>
              <a:spcBef>
                <a:spcPts val="0"/>
              </a:spcBef>
              <a:spcAft>
                <a:spcPts val="0"/>
              </a:spcAft>
              <a:buFont typeface="+mj-lt"/>
              <a:buAutoNum type="arabicPeriod"/>
            </a:pPr>
            <a:r>
              <a:rPr lang="en-US" sz="2800" dirty="0">
                <a:effectLst/>
                <a:ea typeface="Times New Roman" panose="02020603050405020304" pitchFamily="18" charset="0"/>
                <a:cs typeface="Arial" panose="020B0604020202020204" pitchFamily="34" charset="0"/>
              </a:rPr>
              <a:t>The proportion of subjects with worsening of neurological status or development of new disabling neurological symptoms (</a:t>
            </a:r>
            <a:r>
              <a:rPr lang="en-US" sz="2800" u="sng" dirty="0">
                <a:effectLst/>
                <a:ea typeface="Times New Roman" panose="02020603050405020304" pitchFamily="18" charset="0"/>
                <a:cs typeface="Arial" panose="020B0604020202020204" pitchFamily="34" charset="0"/>
              </a:rPr>
              <a:t>&gt;</a:t>
            </a:r>
            <a:r>
              <a:rPr lang="en-US" sz="2800" dirty="0">
                <a:effectLst/>
                <a:ea typeface="Times New Roman" panose="02020603050405020304" pitchFamily="18" charset="0"/>
                <a:cs typeface="Arial" panose="020B0604020202020204" pitchFamily="34" charset="0"/>
              </a:rPr>
              <a:t>1 point on the </a:t>
            </a:r>
            <a:r>
              <a:rPr lang="en-US" sz="2800" dirty="0" err="1">
                <a:effectLst/>
                <a:ea typeface="Times New Roman" panose="02020603050405020304" pitchFamily="18" charset="0"/>
                <a:cs typeface="Arial" panose="020B0604020202020204" pitchFamily="34" charset="0"/>
              </a:rPr>
              <a:t>Markwalder</a:t>
            </a:r>
            <a:r>
              <a:rPr lang="en-US" sz="2800" dirty="0">
                <a:effectLst/>
                <a:ea typeface="Times New Roman" panose="02020603050405020304" pitchFamily="18" charset="0"/>
                <a:cs typeface="Arial" panose="020B0604020202020204" pitchFamily="34" charset="0"/>
              </a:rPr>
              <a:t> Scale) anytime within 180 days of randomization.</a:t>
            </a:r>
          </a:p>
          <a:p>
            <a:pPr marL="342900" marR="0" lvl="0" indent="-342900">
              <a:lnSpc>
                <a:spcPct val="115000"/>
              </a:lnSpc>
              <a:spcBef>
                <a:spcPts val="0"/>
              </a:spcBef>
              <a:spcAft>
                <a:spcPts val="0"/>
              </a:spcAft>
              <a:buFont typeface="+mj-lt"/>
              <a:buAutoNum type="arabicPeriod"/>
            </a:pPr>
            <a:r>
              <a:rPr lang="en-US" sz="2800" dirty="0">
                <a:effectLst/>
                <a:ea typeface="Times New Roman" panose="02020603050405020304" pitchFamily="18" charset="0"/>
                <a:cs typeface="Arial" panose="020B0604020202020204" pitchFamily="34" charset="0"/>
              </a:rPr>
              <a:t>The proportion of subjects with seizures within 180 days of randomization.</a:t>
            </a:r>
          </a:p>
          <a:p>
            <a:pPr marL="342900" marR="0" lvl="0" indent="-342900">
              <a:lnSpc>
                <a:spcPct val="115000"/>
              </a:lnSpc>
              <a:spcBef>
                <a:spcPts val="0"/>
              </a:spcBef>
              <a:spcAft>
                <a:spcPts val="1000"/>
              </a:spcAft>
              <a:buFont typeface="+mj-lt"/>
              <a:buAutoNum type="arabicPeriod"/>
            </a:pPr>
            <a:r>
              <a:rPr lang="en-US" sz="2800" dirty="0">
                <a:effectLst/>
                <a:ea typeface="Times New Roman" panose="02020603050405020304" pitchFamily="18" charset="0"/>
                <a:cs typeface="Arial" panose="020B0604020202020204" pitchFamily="34" charset="0"/>
              </a:rPr>
              <a:t>The proportion of subjects with cranial neuropathy within 180 days of randomization.</a:t>
            </a:r>
          </a:p>
        </p:txBody>
      </p:sp>
    </p:spTree>
    <p:extLst>
      <p:ext uri="{BB962C8B-B14F-4D97-AF65-F5344CB8AC3E}">
        <p14:creationId xmlns:p14="http://schemas.microsoft.com/office/powerpoint/2010/main" val="3049164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7985-F90B-CBEE-D950-894CFE8D7ADF}"/>
              </a:ext>
            </a:extLst>
          </p:cNvPr>
          <p:cNvSpPr>
            <a:spLocks noGrp="1"/>
          </p:cNvSpPr>
          <p:nvPr>
            <p:ph type="title"/>
          </p:nvPr>
        </p:nvSpPr>
        <p:spPr/>
        <p:txBody>
          <a:bodyPr/>
          <a:lstStyle/>
          <a:p>
            <a:r>
              <a:rPr lang="en-US" dirty="0"/>
              <a:t>Exploratory Endpoints</a:t>
            </a:r>
          </a:p>
        </p:txBody>
      </p:sp>
      <p:sp>
        <p:nvSpPr>
          <p:cNvPr id="4" name="Content Placeholder 3">
            <a:extLst>
              <a:ext uri="{FF2B5EF4-FFF2-40B4-BE49-F238E27FC236}">
                <a16:creationId xmlns:a16="http://schemas.microsoft.com/office/drawing/2014/main" id="{71037AC7-449B-652B-D065-E96348B99A58}"/>
              </a:ext>
            </a:extLst>
          </p:cNvPr>
          <p:cNvSpPr>
            <a:spLocks noGrp="1"/>
          </p:cNvSpPr>
          <p:nvPr>
            <p:ph idx="1"/>
          </p:nvPr>
        </p:nvSpPr>
        <p:spPr/>
        <p:txBody>
          <a:bodyPr>
            <a:noAutofit/>
          </a:bodyPr>
          <a:lstStyle/>
          <a:p>
            <a:pPr marL="342900" marR="0" lvl="0" indent="-342900">
              <a:lnSpc>
                <a:spcPct val="100000"/>
              </a:lnSpc>
              <a:spcBef>
                <a:spcPts val="0"/>
              </a:spcBef>
              <a:spcAft>
                <a:spcPts val="0"/>
              </a:spcAft>
              <a:buFont typeface="+mj-lt"/>
              <a:buAutoNum type="arabicPeriod"/>
            </a:pPr>
            <a:r>
              <a:rPr lang="en-US" sz="2800" dirty="0">
                <a:effectLst/>
                <a:ea typeface="Times New Roman" panose="02020603050405020304" pitchFamily="18" charset="0"/>
                <a:cs typeface="Arial" panose="020B0604020202020204" pitchFamily="34" charset="0"/>
              </a:rPr>
              <a:t>Proportion of subjects with volumetric reduction of ≥ 50% on CT imaging at 90 days post-randomization.</a:t>
            </a:r>
          </a:p>
          <a:p>
            <a:pPr marL="342900" marR="0" lvl="0" indent="-342900">
              <a:lnSpc>
                <a:spcPct val="100000"/>
              </a:lnSpc>
              <a:spcBef>
                <a:spcPts val="0"/>
              </a:spcBef>
              <a:spcAft>
                <a:spcPts val="0"/>
              </a:spcAft>
              <a:buFont typeface="+mj-lt"/>
              <a:buAutoNum type="arabicPeriod"/>
            </a:pPr>
            <a:r>
              <a:rPr lang="en-US" sz="2800" dirty="0">
                <a:effectLst/>
                <a:ea typeface="Times New Roman" panose="02020603050405020304" pitchFamily="18" charset="0"/>
                <a:cs typeface="Arial" panose="020B0604020202020204" pitchFamily="34" charset="0"/>
              </a:rPr>
              <a:t>Change in quality of life from baseline to 180 days post-randomization (assessed using the EQ-5D-5L)</a:t>
            </a:r>
            <a:r>
              <a:rPr lang="en-US" sz="2800" dirty="0">
                <a:solidFill>
                  <a:srgbClr val="000000"/>
                </a:solidFill>
                <a:effectLst/>
                <a:ea typeface="Times New Roman" panose="02020603050405020304" pitchFamily="18" charset="0"/>
                <a:cs typeface="Arial" panose="020B0604020202020204" pitchFamily="34" charset="0"/>
              </a:rPr>
              <a:t>.</a:t>
            </a:r>
            <a:endParaRPr lang="en-US" sz="2800" dirty="0">
              <a:effectLst/>
              <a:ea typeface="Times New Roman" panose="02020603050405020304" pitchFamily="18" charset="0"/>
              <a:cs typeface="Arial" panose="020B0604020202020204" pitchFamily="34" charset="0"/>
            </a:endParaRPr>
          </a:p>
          <a:p>
            <a:pPr marL="342900" marR="0" lvl="0" indent="-342900">
              <a:lnSpc>
                <a:spcPct val="100000"/>
              </a:lnSpc>
              <a:spcBef>
                <a:spcPts val="0"/>
              </a:spcBef>
              <a:spcAft>
                <a:spcPts val="0"/>
              </a:spcAft>
              <a:buFont typeface="+mj-lt"/>
              <a:buAutoNum type="arabicPeriod"/>
            </a:pPr>
            <a:r>
              <a:rPr lang="en-US" sz="2800" dirty="0">
                <a:effectLst/>
                <a:ea typeface="Times New Roman" panose="02020603050405020304" pitchFamily="18" charset="0"/>
                <a:cs typeface="Arial" panose="020B0604020202020204" pitchFamily="34" charset="0"/>
              </a:rPr>
              <a:t>Change in cognitive outcome from baseline to 180 days post-randomization (assessed using t-MoCA).</a:t>
            </a:r>
          </a:p>
          <a:p>
            <a:pPr marL="342900" marR="0" lvl="0" indent="-342900">
              <a:lnSpc>
                <a:spcPct val="100000"/>
              </a:lnSpc>
              <a:spcBef>
                <a:spcPts val="0"/>
              </a:spcBef>
              <a:spcAft>
                <a:spcPts val="0"/>
              </a:spcAft>
              <a:buFont typeface="+mj-lt"/>
              <a:buAutoNum type="arabicPeriod"/>
            </a:pPr>
            <a:r>
              <a:rPr lang="en-US" sz="2800" dirty="0">
                <a:effectLst/>
                <a:ea typeface="Times New Roman" panose="02020603050405020304" pitchFamily="18" charset="0"/>
                <a:cs typeface="Arial" panose="020B0604020202020204" pitchFamily="34" charset="0"/>
              </a:rPr>
              <a:t>Change in headache severity assessed from baseline to 180 days post-randomization (using HIT-6).</a:t>
            </a:r>
          </a:p>
          <a:p>
            <a:pPr marL="342900" marR="0" lvl="0" indent="-342900">
              <a:lnSpc>
                <a:spcPct val="100000"/>
              </a:lnSpc>
              <a:spcBef>
                <a:spcPts val="0"/>
              </a:spcBef>
              <a:spcAft>
                <a:spcPts val="1000"/>
              </a:spcAft>
              <a:buFont typeface="+mj-lt"/>
              <a:buAutoNum type="arabicPeriod"/>
            </a:pPr>
            <a:r>
              <a:rPr lang="en-US" sz="2800" dirty="0">
                <a:effectLst/>
                <a:ea typeface="Times New Roman" panose="02020603050405020304" pitchFamily="18" charset="0"/>
                <a:cs typeface="Arial" panose="020B0604020202020204" pitchFamily="34" charset="0"/>
              </a:rPr>
              <a:t>The proportion of subjects with favorable functional outcome defined as an improvement in </a:t>
            </a:r>
            <a:r>
              <a:rPr lang="en-US" sz="2800" dirty="0" err="1">
                <a:effectLst/>
                <a:ea typeface="Times New Roman" panose="02020603050405020304" pitchFamily="18" charset="0"/>
                <a:cs typeface="Arial" panose="020B0604020202020204" pitchFamily="34" charset="0"/>
              </a:rPr>
              <a:t>mRS</a:t>
            </a:r>
            <a:r>
              <a:rPr lang="en-US" sz="2800" dirty="0">
                <a:effectLst/>
                <a:ea typeface="Times New Roman" panose="02020603050405020304" pitchFamily="18" charset="0"/>
                <a:cs typeface="Arial" panose="020B0604020202020204" pitchFamily="34" charset="0"/>
              </a:rPr>
              <a:t> at 180 days post-randomization compared with baseline.  If baseline </a:t>
            </a:r>
            <a:r>
              <a:rPr lang="en-US" sz="2800" dirty="0" err="1">
                <a:effectLst/>
                <a:ea typeface="Times New Roman" panose="02020603050405020304" pitchFamily="18" charset="0"/>
                <a:cs typeface="Arial" panose="020B0604020202020204" pitchFamily="34" charset="0"/>
              </a:rPr>
              <a:t>mRS</a:t>
            </a:r>
            <a:r>
              <a:rPr lang="en-US" sz="2800" dirty="0">
                <a:effectLst/>
                <a:ea typeface="Times New Roman" panose="02020603050405020304" pitchFamily="18" charset="0"/>
                <a:cs typeface="Arial" panose="020B0604020202020204" pitchFamily="34" charset="0"/>
              </a:rPr>
              <a:t> is 0, favorable outcome is </a:t>
            </a:r>
            <a:r>
              <a:rPr lang="en-US" sz="2800" dirty="0" err="1">
                <a:effectLst/>
                <a:ea typeface="Times New Roman" panose="02020603050405020304" pitchFamily="18" charset="0"/>
                <a:cs typeface="Arial" panose="020B0604020202020204" pitchFamily="34" charset="0"/>
              </a:rPr>
              <a:t>mRS</a:t>
            </a:r>
            <a:r>
              <a:rPr lang="en-US" sz="2800" dirty="0">
                <a:effectLst/>
                <a:ea typeface="Times New Roman" panose="02020603050405020304" pitchFamily="18" charset="0"/>
                <a:cs typeface="Arial" panose="020B0604020202020204" pitchFamily="34" charset="0"/>
              </a:rPr>
              <a:t> of 0</a:t>
            </a:r>
            <a:r>
              <a:rPr lang="en-US" sz="2800" dirty="0">
                <a:solidFill>
                  <a:srgbClr val="000000"/>
                </a:solidFill>
                <a:effectLst/>
                <a:ea typeface="Times New Roman" panose="02020603050405020304" pitchFamily="18" charset="0"/>
                <a:cs typeface="Arial" panose="020B0604020202020204" pitchFamily="34" charset="0"/>
              </a:rPr>
              <a:t>.</a:t>
            </a:r>
            <a:endParaRPr lang="en-US" sz="2800"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0413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98D52-A602-F799-A558-9CF52856C666}"/>
              </a:ext>
            </a:extLst>
          </p:cNvPr>
          <p:cNvSpPr>
            <a:spLocks noGrp="1"/>
          </p:cNvSpPr>
          <p:nvPr>
            <p:ph type="title"/>
          </p:nvPr>
        </p:nvSpPr>
        <p:spPr>
          <a:xfrm>
            <a:off x="475130" y="256061"/>
            <a:ext cx="10515599" cy="740597"/>
          </a:xfrm>
        </p:spPr>
        <p:txBody>
          <a:bodyPr>
            <a:normAutofit/>
          </a:bodyPr>
          <a:lstStyle/>
          <a:p>
            <a:pPr algn="ctr"/>
            <a:r>
              <a:rPr lang="en-US" sz="3600" dirty="0"/>
              <a:t>Timeline for Assessments</a:t>
            </a:r>
          </a:p>
        </p:txBody>
      </p:sp>
      <p:graphicFrame>
        <p:nvGraphicFramePr>
          <p:cNvPr id="3" name="Table 2">
            <a:extLst>
              <a:ext uri="{FF2B5EF4-FFF2-40B4-BE49-F238E27FC236}">
                <a16:creationId xmlns:a16="http://schemas.microsoft.com/office/drawing/2014/main" id="{9DF5C565-F512-5773-2A03-92AB9BB9E496}"/>
              </a:ext>
            </a:extLst>
          </p:cNvPr>
          <p:cNvGraphicFramePr>
            <a:graphicFrameLocks noGrp="1"/>
          </p:cNvGraphicFramePr>
          <p:nvPr/>
        </p:nvGraphicFramePr>
        <p:xfrm>
          <a:off x="411532" y="996658"/>
          <a:ext cx="11368936" cy="5469942"/>
        </p:xfrm>
        <a:graphic>
          <a:graphicData uri="http://schemas.openxmlformats.org/drawingml/2006/table">
            <a:tbl>
              <a:tblPr firstRow="1" bandRow="1">
                <a:tableStyleId>{9DCAF9ED-07DC-4A11-8D7F-57B35C25682E}</a:tableStyleId>
              </a:tblPr>
              <a:tblGrid>
                <a:gridCol w="1540937">
                  <a:extLst>
                    <a:ext uri="{9D8B030D-6E8A-4147-A177-3AD203B41FA5}">
                      <a16:colId xmlns:a16="http://schemas.microsoft.com/office/drawing/2014/main" val="2437329828"/>
                    </a:ext>
                  </a:extLst>
                </a:gridCol>
                <a:gridCol w="858243">
                  <a:extLst>
                    <a:ext uri="{9D8B030D-6E8A-4147-A177-3AD203B41FA5}">
                      <a16:colId xmlns:a16="http://schemas.microsoft.com/office/drawing/2014/main" val="761507833"/>
                    </a:ext>
                  </a:extLst>
                </a:gridCol>
                <a:gridCol w="1497080">
                  <a:extLst>
                    <a:ext uri="{9D8B030D-6E8A-4147-A177-3AD203B41FA5}">
                      <a16:colId xmlns:a16="http://schemas.microsoft.com/office/drawing/2014/main" val="2085927861"/>
                    </a:ext>
                  </a:extLst>
                </a:gridCol>
                <a:gridCol w="1192140">
                  <a:extLst>
                    <a:ext uri="{9D8B030D-6E8A-4147-A177-3AD203B41FA5}">
                      <a16:colId xmlns:a16="http://schemas.microsoft.com/office/drawing/2014/main" val="2506749545"/>
                    </a:ext>
                  </a:extLst>
                </a:gridCol>
                <a:gridCol w="1227676">
                  <a:extLst>
                    <a:ext uri="{9D8B030D-6E8A-4147-A177-3AD203B41FA5}">
                      <a16:colId xmlns:a16="http://schemas.microsoft.com/office/drawing/2014/main" val="1437286872"/>
                    </a:ext>
                  </a:extLst>
                </a:gridCol>
                <a:gridCol w="1263215">
                  <a:extLst>
                    <a:ext uri="{9D8B030D-6E8A-4147-A177-3AD203B41FA5}">
                      <a16:colId xmlns:a16="http://schemas.microsoft.com/office/drawing/2014/main" val="932342436"/>
                    </a:ext>
                  </a:extLst>
                </a:gridCol>
                <a:gridCol w="1263215">
                  <a:extLst>
                    <a:ext uri="{9D8B030D-6E8A-4147-A177-3AD203B41FA5}">
                      <a16:colId xmlns:a16="http://schemas.microsoft.com/office/drawing/2014/main" val="1881751740"/>
                    </a:ext>
                  </a:extLst>
                </a:gridCol>
                <a:gridCol w="1263215">
                  <a:extLst>
                    <a:ext uri="{9D8B030D-6E8A-4147-A177-3AD203B41FA5}">
                      <a16:colId xmlns:a16="http://schemas.microsoft.com/office/drawing/2014/main" val="1233801475"/>
                    </a:ext>
                  </a:extLst>
                </a:gridCol>
                <a:gridCol w="1263215">
                  <a:extLst>
                    <a:ext uri="{9D8B030D-6E8A-4147-A177-3AD203B41FA5}">
                      <a16:colId xmlns:a16="http://schemas.microsoft.com/office/drawing/2014/main" val="1562342161"/>
                    </a:ext>
                  </a:extLst>
                </a:gridCol>
              </a:tblGrid>
              <a:tr h="903128">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Study event</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Baseline</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Randomization</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algn="ctr">
                        <a:lnSpc>
                          <a:spcPct val="100000"/>
                        </a:lnSpc>
                        <a:spcBef>
                          <a:spcPts val="0"/>
                        </a:spcBef>
                        <a:spcAft>
                          <a:spcPts val="0"/>
                        </a:spcAft>
                      </a:pPr>
                      <a:r>
                        <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24 Hours After Study Treatment </a:t>
                      </a:r>
                    </a:p>
                    <a:p>
                      <a:pPr marL="0" marR="0" algn="ctr">
                        <a:lnSpc>
                          <a:spcPct val="100000"/>
                        </a:lnSpc>
                        <a:spcBef>
                          <a:spcPts val="0"/>
                        </a:spcBef>
                        <a:spcAft>
                          <a:spcPts val="0"/>
                        </a:spcAft>
                      </a:pPr>
                      <a:r>
                        <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1400" b="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1400" b="0" u="non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24 Hours)</a:t>
                      </a:r>
                      <a:endParaRPr lang="en-US" sz="1400" b="0" u="sng"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indent="1778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7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After Randomized or at Discharge</a:t>
                      </a:r>
                      <a:r>
                        <a:rPr lang="en-GB" sz="1400" b="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30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After Randomized</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(±7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90 DAYS after Randomized</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(±14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180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After Randomized</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(+30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Rescue Surgery</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Assessment</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089647998"/>
                  </a:ext>
                </a:extLst>
              </a:tr>
              <a:tr h="299332">
                <a:tc>
                  <a:txBody>
                    <a:bodyPr/>
                    <a:lstStyle/>
                    <a:p>
                      <a:pPr marL="0" marR="0" algn="l">
                        <a:lnSpc>
                          <a:spcPct val="107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Informed Consent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816867319"/>
                  </a:ext>
                </a:extLst>
              </a:tr>
              <a:tr h="438459">
                <a:tc>
                  <a:txBody>
                    <a:bodyPr/>
                    <a:lstStyle/>
                    <a:p>
                      <a:pPr marL="0" marR="0" algn="l">
                        <a:lnSpc>
                          <a:spcPct val="107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Study Treatment (Surgery or MMAE)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3948946629"/>
                  </a:ext>
                </a:extLst>
              </a:tr>
              <a:tr h="214449">
                <a:tc gridSpan="9">
                  <a:txBody>
                    <a:bodyPr/>
                    <a:lstStyle/>
                    <a:p>
                      <a:pPr marL="0" marR="0" algn="ctr">
                        <a:lnSpc>
                          <a:spcPct val="107000"/>
                        </a:lnSpc>
                        <a:spcBef>
                          <a:spcPts val="0"/>
                        </a:spcBef>
                        <a:spcAft>
                          <a:spcPts val="0"/>
                        </a:spcAft>
                      </a:pPr>
                      <a:r>
                        <a:rPr lang="en-US" sz="1400" b="1" i="0" dirty="0">
                          <a:effectLst/>
                          <a:latin typeface="Calibri" panose="020F0502020204030204" pitchFamily="34" charset="0"/>
                          <a:ea typeface="Calibri" panose="020F0502020204030204" pitchFamily="34" charset="0"/>
                          <a:cs typeface="Calibri" panose="020F0502020204030204" pitchFamily="34" charset="0"/>
                        </a:rPr>
                        <a:t>Lab Work/Imaging</a:t>
                      </a:r>
                    </a:p>
                  </a:txBody>
                  <a:tcPr marL="17780" marR="17780" marT="0" marB="0" anchor="ctr">
                    <a:solidFill>
                      <a:schemeClr val="accent1">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6853791"/>
                  </a:ext>
                </a:extLst>
              </a:tr>
              <a:tr h="438459">
                <a:tc>
                  <a:txBody>
                    <a:bodyPr/>
                    <a:lstStyle/>
                    <a:p>
                      <a:pPr marL="0" marR="0">
                        <a:lnSpc>
                          <a:spcPct val="107000"/>
                        </a:lnSpc>
                        <a:spcBef>
                          <a:spcPts val="0"/>
                        </a:spcBef>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Pregnancy Test (Women)</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2137298096"/>
                  </a:ext>
                </a:extLst>
              </a:tr>
              <a:tr h="299332">
                <a:tc>
                  <a:txBody>
                    <a:bodyPr/>
                    <a:lstStyle/>
                    <a:p>
                      <a:pPr marL="0" marR="0">
                        <a:lnSpc>
                          <a:spcPct val="107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Platelet count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1045028622"/>
                  </a:ext>
                </a:extLst>
              </a:tr>
              <a:tr h="377961">
                <a:tc>
                  <a:txBody>
                    <a:bodyPr/>
                    <a:lstStyle/>
                    <a:p>
                      <a:pPr marL="0" marR="0">
                        <a:lnSpc>
                          <a:spcPct val="107000"/>
                        </a:lnSpc>
                        <a:spcBef>
                          <a:spcPts val="0"/>
                        </a:spcBef>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Coagulation Profile</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2818666494"/>
                  </a:ext>
                </a:extLst>
              </a:tr>
              <a:tr h="299332">
                <a:tc>
                  <a:txBody>
                    <a:bodyPr/>
                    <a:lstStyle/>
                    <a:p>
                      <a:pPr marL="0" marR="0">
                        <a:lnSpc>
                          <a:spcPct val="107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Serum Creatinine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197510689"/>
                  </a:ext>
                </a:extLst>
              </a:tr>
              <a:tr h="438459">
                <a:tc>
                  <a:txBody>
                    <a:bodyPr/>
                    <a:lstStyle/>
                    <a:p>
                      <a:pPr marL="0" marR="0">
                        <a:lnSpc>
                          <a:spcPct val="107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CT Scan of Head Without Contrast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69295795"/>
                  </a:ext>
                </a:extLst>
              </a:tr>
              <a:tr h="289316">
                <a:tc gridSpan="9">
                  <a:txBody>
                    <a:bodyPr/>
                    <a:lstStyle/>
                    <a:p>
                      <a:pPr marL="0" marR="0" algn="ctr">
                        <a:lnSpc>
                          <a:spcPct val="107000"/>
                        </a:lnSpc>
                        <a:spcBef>
                          <a:spcPts val="0"/>
                        </a:spcBef>
                        <a:spcAft>
                          <a:spcPts val="0"/>
                        </a:spcAft>
                      </a:pPr>
                      <a:r>
                        <a:rPr lang="en-US" sz="1400" b="1" i="0" dirty="0">
                          <a:effectLst/>
                          <a:latin typeface="Calibri" panose="020F0502020204030204" pitchFamily="34" charset="0"/>
                          <a:ea typeface="Calibri" panose="020F0502020204030204" pitchFamily="34" charset="0"/>
                          <a:cs typeface="Calibri" panose="020F0502020204030204" pitchFamily="34" charset="0"/>
                        </a:rPr>
                        <a:t>Clinical History Assessment</a:t>
                      </a:r>
                    </a:p>
                  </a:txBody>
                  <a:tcPr marL="17780" marR="17780" marT="0" marB="0" anchor="ctr">
                    <a:solidFill>
                      <a:schemeClr val="accent1">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99139445"/>
                  </a:ext>
                </a:extLst>
              </a:tr>
              <a:tr h="438459">
                <a:tc>
                  <a:txBody>
                    <a:bodyPr/>
                    <a:lstStyle/>
                    <a:p>
                      <a:pPr marL="0" marR="0">
                        <a:lnSpc>
                          <a:spcPct val="107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Medical History, Demographics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r>
                        <a:rPr lang="en-US" sz="1400" b="0" dirty="0">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83713124"/>
                  </a:ext>
                </a:extLst>
              </a:tr>
              <a:tr h="299332">
                <a:tc>
                  <a:txBody>
                    <a:bodyPr/>
                    <a:lstStyle/>
                    <a:p>
                      <a:pPr marL="0" marR="0">
                        <a:lnSpc>
                          <a:spcPct val="107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Medications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18501231"/>
                  </a:ext>
                </a:extLst>
              </a:tr>
              <a:tr h="299332">
                <a:tc>
                  <a:txBody>
                    <a:bodyPr/>
                    <a:lstStyle/>
                    <a:p>
                      <a:pPr marL="0" marR="0" algn="l">
                        <a:lnSpc>
                          <a:spcPct val="107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SAE Monitoring</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1589440429"/>
                  </a:ext>
                </a:extLst>
              </a:tr>
              <a:tr h="371731">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AE Monitoring</a:t>
                      </a: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1142496807"/>
                  </a:ext>
                </a:extLst>
              </a:tr>
            </a:tbl>
          </a:graphicData>
        </a:graphic>
      </p:graphicFrame>
    </p:spTree>
    <p:extLst>
      <p:ext uri="{BB962C8B-B14F-4D97-AF65-F5344CB8AC3E}">
        <p14:creationId xmlns:p14="http://schemas.microsoft.com/office/powerpoint/2010/main" val="4087483302"/>
      </p:ext>
    </p:extLst>
  </p:cSld>
  <p:clrMapOvr>
    <a:masterClrMapping/>
  </p:clrMapOvr>
</p:sld>
</file>

<file path=ppt/theme/theme1.xml><?xml version="1.0" encoding="utf-8"?>
<a:theme xmlns:a="http://schemas.openxmlformats.org/drawingml/2006/main" name="Clarity">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1207</TotalTime>
  <Words>6186</Words>
  <Application>Microsoft Macintosh PowerPoint</Application>
  <PresentationFormat>Widescreen</PresentationFormat>
  <Paragraphs>796</Paragraphs>
  <Slides>67</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Aptos</vt:lpstr>
      <vt:lpstr>Arial</vt:lpstr>
      <vt:lpstr>Calibri</vt:lpstr>
      <vt:lpstr>CIDFont+F2</vt:lpstr>
      <vt:lpstr>Source Sans Pro SemiBold</vt:lpstr>
      <vt:lpstr>Times New Roman</vt:lpstr>
      <vt:lpstr>Wingdings</vt:lpstr>
      <vt:lpstr>Clarity</vt:lpstr>
      <vt:lpstr>     CHESS  Chronic Subdural Hematoma Treatment with Embolization Versus Surgery Study  NINDS 4UH3NS128397-02  Protocol v17 Training </vt:lpstr>
      <vt:lpstr>Principal  Investigators</vt:lpstr>
      <vt:lpstr> Trial Design </vt:lpstr>
      <vt:lpstr>Key Eligibility Criteria</vt:lpstr>
      <vt:lpstr>Inclusion/Exclusion Criteria for TUG, ASR, &amp; MRC scores:</vt:lpstr>
      <vt:lpstr>Primary Endpoint</vt:lpstr>
      <vt:lpstr>Safety Endpoints</vt:lpstr>
      <vt:lpstr>Exploratory Endpoints</vt:lpstr>
      <vt:lpstr>Timeline for Assessments</vt:lpstr>
      <vt:lpstr>Timeline for Assessments</vt:lpstr>
      <vt:lpstr>Screening for Potential Subjects</vt:lpstr>
      <vt:lpstr>Randomization</vt:lpstr>
      <vt:lpstr>Recruitment Goals</vt:lpstr>
      <vt:lpstr>Anticoagulation after Randomization</vt:lpstr>
      <vt:lpstr>PowerPoint Presentation</vt:lpstr>
      <vt:lpstr>PowerPoint Presentation</vt:lpstr>
      <vt:lpstr>PowerPoint Presentation</vt:lpstr>
      <vt:lpstr>PowerPoint Presentation</vt:lpstr>
      <vt:lpstr>Standardized Assessments</vt:lpstr>
      <vt:lpstr>PowerPoint Presentation</vt:lpstr>
      <vt:lpstr>Standardized Assessments</vt:lpstr>
      <vt:lpstr>Standardized Assessments</vt:lpstr>
      <vt:lpstr>Standardized Assessments</vt:lpstr>
      <vt:lpstr>Standardized Assessments</vt:lpstr>
      <vt:lpstr>   Rescue Surgery  &amp;  Clinical Review Committee </vt:lpstr>
      <vt:lpstr>CRC</vt:lpstr>
      <vt:lpstr>Rescue Surgery Criteria</vt:lpstr>
      <vt:lpstr>Radiographic Criteria</vt:lpstr>
      <vt:lpstr>Measurement of Hematoma thickness</vt:lpstr>
      <vt:lpstr>Measurement of Midline Shift (MLS)</vt:lpstr>
      <vt:lpstr>Example of Radiographic Criteria</vt:lpstr>
      <vt:lpstr>Clinical Symptom Criteria</vt:lpstr>
      <vt:lpstr>Clinical Symptom Criteria</vt:lpstr>
      <vt:lpstr>Guidelines for Initiation of CRC Review</vt:lpstr>
      <vt:lpstr>Guidelines for Initiation of CRC Review</vt:lpstr>
      <vt:lpstr>Situation 4: Emergent Rescue Surgery</vt:lpstr>
      <vt:lpstr>CRC Situations to Account For Missing Data</vt:lpstr>
      <vt:lpstr>Timeline for CRC Adjudication</vt:lpstr>
      <vt:lpstr>Process for Initiating CRC Review</vt:lpstr>
      <vt:lpstr>Process for Initiating CRC Review</vt:lpstr>
      <vt:lpstr>Rescue Surgery Procedures</vt:lpstr>
      <vt:lpstr>  Central Imaging Laboratory</vt:lpstr>
      <vt:lpstr>Central Imaging Laboratory (CIL)</vt:lpstr>
      <vt:lpstr>Central Imaging Laboratory (CIL) / CT Imaging Transfer</vt:lpstr>
      <vt:lpstr> Safety Reporting</vt:lpstr>
      <vt:lpstr>What is an AE?</vt:lpstr>
      <vt:lpstr>AE Reporting</vt:lpstr>
      <vt:lpstr>AE Reporting</vt:lpstr>
      <vt:lpstr>Unanticipated Adverse Device Effect</vt:lpstr>
      <vt:lpstr>Prompt Reporting of Safety Events to Sponsor and IRB</vt:lpstr>
      <vt:lpstr>Are you serious (SAE)? Yes, if:</vt:lpstr>
      <vt:lpstr>Severity</vt:lpstr>
      <vt:lpstr>AE Relatedness to Treatment Procedure for CSDH (MMAE or Conventional Surgery)</vt:lpstr>
      <vt:lpstr>AE Relatedness to MMAE Device (Embosphere Microspheres or CONTOUR Embolization Particles)</vt:lpstr>
      <vt:lpstr>AE CRF Submission</vt:lpstr>
      <vt:lpstr>Type of Event and Definitions</vt:lpstr>
      <vt:lpstr>  Site Reporting and Recruitment</vt:lpstr>
      <vt:lpstr>Recruitment-Based Probation</vt:lpstr>
      <vt:lpstr>Strategies for Maximizing Enrollment</vt:lpstr>
      <vt:lpstr>PowerPoint Presentation</vt:lpstr>
      <vt:lpstr>Investigator’s Role: Informed Consent</vt:lpstr>
      <vt:lpstr>Investigator’s Role: Site-Specific Operations</vt:lpstr>
      <vt:lpstr>Investigator’s Role: Protocol Compliance</vt:lpstr>
      <vt:lpstr>Investigator’s Role: Regulatory/GCP Compliance</vt:lpstr>
      <vt:lpstr>Prompt Communication</vt:lpstr>
      <vt:lpstr>Publications Policy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Spahn, Jessica L.</cp:lastModifiedBy>
  <cp:revision>10</cp:revision>
  <dcterms:modified xsi:type="dcterms:W3CDTF">2025-10-01T18:12:08Z</dcterms:modified>
</cp:coreProperties>
</file>