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5"/>
  </p:notesMasterIdLst>
  <p:sldIdLst>
    <p:sldId id="256" r:id="rId5"/>
    <p:sldId id="257" r:id="rId6"/>
    <p:sldId id="456" r:id="rId7"/>
    <p:sldId id="453" r:id="rId8"/>
    <p:sldId id="455" r:id="rId9"/>
    <p:sldId id="258" r:id="rId10"/>
    <p:sldId id="457" r:id="rId11"/>
    <p:sldId id="461" r:id="rId12"/>
    <p:sldId id="460" r:id="rId13"/>
    <p:sldId id="458" r:id="rId14"/>
  </p:sldIdLst>
  <p:sldSz cx="9144000" cy="5143500" type="screen16x9"/>
  <p:notesSz cx="6858000" cy="9144000"/>
  <p:embeddedFontLst>
    <p:embeddedFont>
      <p:font typeface="Helvetica Neue" panose="020B060402020202020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9669F1-1F40-2FC0-24A9-E878E45FC041}" v="46" dt="2026-05-18T18:30:52.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7f6c5548d0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37f6c5548d0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37DD42C8-22AA-45D9-A0B5-163E8DD5C9E3}"/>
            </a:ext>
          </a:extLst>
        </p:cNvPr>
        <p:cNvGrpSpPr/>
        <p:nvPr/>
      </p:nvGrpSpPr>
      <p:grpSpPr>
        <a:xfrm>
          <a:off x="0" y="0"/>
          <a:ext cx="0" cy="0"/>
          <a:chOff x="0" y="0"/>
          <a:chExt cx="0" cy="0"/>
        </a:xfrm>
      </p:grpSpPr>
      <p:sp>
        <p:nvSpPr>
          <p:cNvPr id="102" name="Google Shape;102;g3af06a02a05_0_6:notes">
            <a:extLst>
              <a:ext uri="{FF2B5EF4-FFF2-40B4-BE49-F238E27FC236}">
                <a16:creationId xmlns:a16="http://schemas.microsoft.com/office/drawing/2014/main" id="{6FCA4911-52FB-7794-23F7-BDDD5A4BF1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3af06a02a05_0_6:notes">
            <a:extLst>
              <a:ext uri="{FF2B5EF4-FFF2-40B4-BE49-F238E27FC236}">
                <a16:creationId xmlns:a16="http://schemas.microsoft.com/office/drawing/2014/main" id="{C760D603-DB5C-E683-DB12-9D105538F7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51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ad88b9666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3ad88b9666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7302DF77-E3F0-744A-DBDA-D357BC70F52C}"/>
            </a:ext>
          </a:extLst>
        </p:cNvPr>
        <p:cNvGrpSpPr/>
        <p:nvPr/>
      </p:nvGrpSpPr>
      <p:grpSpPr>
        <a:xfrm>
          <a:off x="0" y="0"/>
          <a:ext cx="0" cy="0"/>
          <a:chOff x="0" y="0"/>
          <a:chExt cx="0" cy="0"/>
        </a:xfrm>
      </p:grpSpPr>
      <p:sp>
        <p:nvSpPr>
          <p:cNvPr id="93" name="Google Shape;93;g3ad88b9666f_0_107:notes">
            <a:extLst>
              <a:ext uri="{FF2B5EF4-FFF2-40B4-BE49-F238E27FC236}">
                <a16:creationId xmlns:a16="http://schemas.microsoft.com/office/drawing/2014/main" id="{04188161-F976-F947-A7A4-25F6FF84CB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3ad88b9666f_0_107:notes">
            <a:extLst>
              <a:ext uri="{FF2B5EF4-FFF2-40B4-BE49-F238E27FC236}">
                <a16:creationId xmlns:a16="http://schemas.microsoft.com/office/drawing/2014/main" id="{C740FC07-B63B-C266-6857-7FA0FA3351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75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af06a02a0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3af06a02a0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00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ad88b9666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3ad88b9666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989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af06a02a0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3af06a02a0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1F600337-D71A-A429-017B-FCCF55389B36}"/>
            </a:ext>
          </a:extLst>
        </p:cNvPr>
        <p:cNvGrpSpPr/>
        <p:nvPr/>
      </p:nvGrpSpPr>
      <p:grpSpPr>
        <a:xfrm>
          <a:off x="0" y="0"/>
          <a:ext cx="0" cy="0"/>
          <a:chOff x="0" y="0"/>
          <a:chExt cx="0" cy="0"/>
        </a:xfrm>
      </p:grpSpPr>
      <p:sp>
        <p:nvSpPr>
          <p:cNvPr id="93" name="Google Shape;93;g3ad88b9666f_0_107:notes">
            <a:extLst>
              <a:ext uri="{FF2B5EF4-FFF2-40B4-BE49-F238E27FC236}">
                <a16:creationId xmlns:a16="http://schemas.microsoft.com/office/drawing/2014/main" id="{F703B60A-619F-E9B2-CB9C-729FCD8E7F7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3ad88b9666f_0_107:notes">
            <a:extLst>
              <a:ext uri="{FF2B5EF4-FFF2-40B4-BE49-F238E27FC236}">
                <a16:creationId xmlns:a16="http://schemas.microsoft.com/office/drawing/2014/main" id="{6E260307-34BE-D23B-2A3D-609DC7A001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946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5578B794-A78C-27CA-66EF-A6DA210F4169}"/>
            </a:ext>
          </a:extLst>
        </p:cNvPr>
        <p:cNvGrpSpPr/>
        <p:nvPr/>
      </p:nvGrpSpPr>
      <p:grpSpPr>
        <a:xfrm>
          <a:off x="0" y="0"/>
          <a:ext cx="0" cy="0"/>
          <a:chOff x="0" y="0"/>
          <a:chExt cx="0" cy="0"/>
        </a:xfrm>
      </p:grpSpPr>
      <p:sp>
        <p:nvSpPr>
          <p:cNvPr id="93" name="Google Shape;93;g3ad88b9666f_0_107:notes">
            <a:extLst>
              <a:ext uri="{FF2B5EF4-FFF2-40B4-BE49-F238E27FC236}">
                <a16:creationId xmlns:a16="http://schemas.microsoft.com/office/drawing/2014/main" id="{2C6585BE-58A1-A916-B7CE-74636B3E63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g3ad88b9666f_0_107:notes">
            <a:extLst>
              <a:ext uri="{FF2B5EF4-FFF2-40B4-BE49-F238E27FC236}">
                <a16:creationId xmlns:a16="http://schemas.microsoft.com/office/drawing/2014/main" id="{73FD9707-2018-F248-E1EC-CF6CA84787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824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a:extLst>
            <a:ext uri="{FF2B5EF4-FFF2-40B4-BE49-F238E27FC236}">
              <a16:creationId xmlns:a16="http://schemas.microsoft.com/office/drawing/2014/main" id="{EB0EA676-BCA9-262D-A202-73F2BF6C4264}"/>
            </a:ext>
          </a:extLst>
        </p:cNvPr>
        <p:cNvGrpSpPr/>
        <p:nvPr/>
      </p:nvGrpSpPr>
      <p:grpSpPr>
        <a:xfrm>
          <a:off x="0" y="0"/>
          <a:ext cx="0" cy="0"/>
          <a:chOff x="0" y="0"/>
          <a:chExt cx="0" cy="0"/>
        </a:xfrm>
      </p:grpSpPr>
      <p:sp>
        <p:nvSpPr>
          <p:cNvPr id="102" name="Google Shape;102;g3af06a02a05_0_6:notes">
            <a:extLst>
              <a:ext uri="{FF2B5EF4-FFF2-40B4-BE49-F238E27FC236}">
                <a16:creationId xmlns:a16="http://schemas.microsoft.com/office/drawing/2014/main" id="{B61A5B24-BB75-7FC4-3AEC-4A62FDADFE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3af06a02a05_0_6:notes">
            <a:extLst>
              <a:ext uri="{FF2B5EF4-FFF2-40B4-BE49-F238E27FC236}">
                <a16:creationId xmlns:a16="http://schemas.microsoft.com/office/drawing/2014/main" id="{7AEF1A51-AC3D-F1F1-380B-39CE52FE4B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186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3" name="Google Shape;13;p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4" name="Google Shape;14;p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366100" y="1085919"/>
            <a:ext cx="2925900"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6" name="Google Shape;76;p12"/>
          <p:cNvSpPr txBox="1">
            <a:spLocks noGrp="1"/>
          </p:cNvSpPr>
          <p:nvPr>
            <p:ph type="body" idx="1"/>
          </p:nvPr>
        </p:nvSpPr>
        <p:spPr>
          <a:xfrm rot="5400000">
            <a:off x="270600" y="95319"/>
            <a:ext cx="2925900"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77" name="Google Shape;77;p1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8" name="Google Shape;78;p1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9" name="Google Shape;79;p1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42900" y="1065213"/>
            <a:ext cx="3886200" cy="7350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7" name="Google Shape;17;p3"/>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18" name="Google Shape;18;p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9" name="Google Shape;19;p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20" name="Google Shape;20;p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23" name="Google Shape;23;p4"/>
          <p:cNvSpPr txBox="1">
            <a:spLocks noGrp="1"/>
          </p:cNvSpPr>
          <p:nvPr>
            <p:ph type="body" idx="1"/>
          </p:nvPr>
        </p:nvSpPr>
        <p:spPr>
          <a:xfrm>
            <a:off x="228600" y="800100"/>
            <a:ext cx="4114800" cy="2262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24" name="Google Shape;24;p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25" name="Google Shape;25;p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26" name="Google Shape;26;p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29" name="Google Shape;29;p5"/>
          <p:cNvSpPr txBox="1">
            <a:spLocks noGrp="1"/>
          </p:cNvSpPr>
          <p:nvPr>
            <p:ph type="body" idx="1"/>
          </p:nvPr>
        </p:nvSpPr>
        <p:spPr>
          <a:xfrm>
            <a:off x="361156" y="1453357"/>
            <a:ext cx="3886200" cy="7500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30" name="Google Shape;30;p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1" name="Google Shape;31;p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2" name="Google Shape;32;p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35" name="Google Shape;35;p6"/>
          <p:cNvSpPr txBox="1">
            <a:spLocks noGrp="1"/>
          </p:cNvSpPr>
          <p:nvPr>
            <p:ph type="body" idx="1"/>
          </p:nvPr>
        </p:nvSpPr>
        <p:spPr>
          <a:xfrm>
            <a:off x="228600" y="800100"/>
            <a:ext cx="2019300" cy="22629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36" name="Google Shape;36;p6"/>
          <p:cNvSpPr txBox="1">
            <a:spLocks noGrp="1"/>
          </p:cNvSpPr>
          <p:nvPr>
            <p:ph type="body" idx="2"/>
          </p:nvPr>
        </p:nvSpPr>
        <p:spPr>
          <a:xfrm>
            <a:off x="2324100" y="800100"/>
            <a:ext cx="2019300" cy="22629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37" name="Google Shape;37;p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8" name="Google Shape;38;p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9" name="Google Shape;39;p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42" name="Google Shape;42;p7"/>
          <p:cNvSpPr txBox="1">
            <a:spLocks noGrp="1"/>
          </p:cNvSpPr>
          <p:nvPr>
            <p:ph type="body" idx="1"/>
          </p:nvPr>
        </p:nvSpPr>
        <p:spPr>
          <a:xfrm>
            <a:off x="228600" y="767556"/>
            <a:ext cx="2020200" cy="3198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43" name="Google Shape;43;p7"/>
          <p:cNvSpPr txBox="1">
            <a:spLocks noGrp="1"/>
          </p:cNvSpPr>
          <p:nvPr>
            <p:ph type="body" idx="2"/>
          </p:nvPr>
        </p:nvSpPr>
        <p:spPr>
          <a:xfrm>
            <a:off x="228600" y="1087438"/>
            <a:ext cx="2020200" cy="19755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44" name="Google Shape;44;p7"/>
          <p:cNvSpPr txBox="1">
            <a:spLocks noGrp="1"/>
          </p:cNvSpPr>
          <p:nvPr>
            <p:ph type="body" idx="3"/>
          </p:nvPr>
        </p:nvSpPr>
        <p:spPr>
          <a:xfrm>
            <a:off x="2322513" y="767556"/>
            <a:ext cx="2020800" cy="3198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45" name="Google Shape;45;p7"/>
          <p:cNvSpPr txBox="1">
            <a:spLocks noGrp="1"/>
          </p:cNvSpPr>
          <p:nvPr>
            <p:ph type="body" idx="4"/>
          </p:nvPr>
        </p:nvSpPr>
        <p:spPr>
          <a:xfrm>
            <a:off x="2322513" y="1087438"/>
            <a:ext cx="2020800" cy="19755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46" name="Google Shape;46;p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47" name="Google Shape;47;p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48" name="Google Shape;48;p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28600" y="136525"/>
            <a:ext cx="1504200" cy="5811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56" name="Google Shape;56;p9"/>
          <p:cNvSpPr txBox="1">
            <a:spLocks noGrp="1"/>
          </p:cNvSpPr>
          <p:nvPr>
            <p:ph type="body" idx="1"/>
          </p:nvPr>
        </p:nvSpPr>
        <p:spPr>
          <a:xfrm>
            <a:off x="1787525" y="136525"/>
            <a:ext cx="2556000" cy="2926500"/>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57" name="Google Shape;57;p9"/>
          <p:cNvSpPr txBox="1">
            <a:spLocks noGrp="1"/>
          </p:cNvSpPr>
          <p:nvPr>
            <p:ph type="body" idx="2"/>
          </p:nvPr>
        </p:nvSpPr>
        <p:spPr>
          <a:xfrm>
            <a:off x="228600" y="717550"/>
            <a:ext cx="1504200" cy="23454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58" name="Google Shape;58;p9"/>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9" name="Google Shape;59;p9"/>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0" name="Google Shape;60;p9"/>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96144" y="2400300"/>
            <a:ext cx="2743200" cy="2835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3" name="Google Shape;63;p10"/>
          <p:cNvSpPr>
            <a:spLocks noGrp="1"/>
          </p:cNvSpPr>
          <p:nvPr>
            <p:ph type="pic" idx="2"/>
          </p:nvPr>
        </p:nvSpPr>
        <p:spPr>
          <a:xfrm>
            <a:off x="896144" y="306388"/>
            <a:ext cx="2743200" cy="2057400"/>
          </a:xfrm>
          <a:prstGeom prst="rect">
            <a:avLst/>
          </a:prstGeom>
          <a:noFill/>
          <a:ln>
            <a:noFill/>
          </a:ln>
        </p:spPr>
      </p:sp>
      <p:sp>
        <p:nvSpPr>
          <p:cNvPr id="64" name="Google Shape;64;p10"/>
          <p:cNvSpPr txBox="1">
            <a:spLocks noGrp="1"/>
          </p:cNvSpPr>
          <p:nvPr>
            <p:ph type="body" idx="1"/>
          </p:nvPr>
        </p:nvSpPr>
        <p:spPr>
          <a:xfrm>
            <a:off x="896144" y="2683669"/>
            <a:ext cx="2743200" cy="4023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65" name="Google Shape;65;p10"/>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6" name="Google Shape;66;p10"/>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7" name="Google Shape;67;p10"/>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0" name="Google Shape;70;p11"/>
          <p:cNvSpPr txBox="1">
            <a:spLocks noGrp="1"/>
          </p:cNvSpPr>
          <p:nvPr>
            <p:ph type="body" idx="1"/>
          </p:nvPr>
        </p:nvSpPr>
        <p:spPr>
          <a:xfrm rot="5400000">
            <a:off x="1154550" y="-125850"/>
            <a:ext cx="2262900"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71" name="Google Shape;71;p1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2" name="Google Shape;72;p1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3" name="Google Shape;73;p1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7" name="Google Shape;7;p1"/>
          <p:cNvSpPr txBox="1">
            <a:spLocks noGrp="1"/>
          </p:cNvSpPr>
          <p:nvPr>
            <p:ph type="body" idx="1"/>
          </p:nvPr>
        </p:nvSpPr>
        <p:spPr>
          <a:xfrm>
            <a:off x="228600" y="800100"/>
            <a:ext cx="4114800" cy="2262900"/>
          </a:xfrm>
          <a:prstGeom prst="rect">
            <a:avLst/>
          </a:prstGeom>
          <a:noFill/>
          <a:ln>
            <a:noFill/>
          </a:ln>
        </p:spPr>
        <p:txBody>
          <a:bodyPr spcFirstLastPara="1" wrap="square" lIns="45725" tIns="22850" rIns="45725" bIns="22850" anchor="t" anchorCtr="0">
            <a:normAutofit/>
          </a:bodyPr>
          <a:lstStyle>
            <a:lvl1pPr marL="457200" marR="0" lvl="0" indent="-330200" algn="l">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a:spcBef>
                <a:spcPts val="0"/>
              </a:spcBef>
              <a:buNone/>
              <a:defRPr sz="600" b="0" i="0" u="none" strike="noStrike" cap="none">
                <a:solidFill>
                  <a:srgbClr val="888888"/>
                </a:solidFill>
                <a:latin typeface="Calibri"/>
                <a:ea typeface="Calibri"/>
                <a:cs typeface="Calibri"/>
                <a:sym typeface="Calibri"/>
              </a:defRPr>
            </a:lvl1pPr>
            <a:lvl2pPr marL="0" marR="0" lvl="1" indent="0" algn="r">
              <a:spcBef>
                <a:spcPts val="0"/>
              </a:spcBef>
              <a:buNone/>
              <a:defRPr sz="600" b="0" i="0" u="none" strike="noStrike" cap="none">
                <a:solidFill>
                  <a:srgbClr val="888888"/>
                </a:solidFill>
                <a:latin typeface="Calibri"/>
                <a:ea typeface="Calibri"/>
                <a:cs typeface="Calibri"/>
                <a:sym typeface="Calibri"/>
              </a:defRPr>
            </a:lvl2pPr>
            <a:lvl3pPr marL="0" marR="0" lvl="2" indent="0" algn="r">
              <a:spcBef>
                <a:spcPts val="0"/>
              </a:spcBef>
              <a:buNone/>
              <a:defRPr sz="600" b="0" i="0" u="none" strike="noStrike" cap="none">
                <a:solidFill>
                  <a:srgbClr val="888888"/>
                </a:solidFill>
                <a:latin typeface="Calibri"/>
                <a:ea typeface="Calibri"/>
                <a:cs typeface="Calibri"/>
                <a:sym typeface="Calibri"/>
              </a:defRPr>
            </a:lvl3pPr>
            <a:lvl4pPr marL="0" marR="0" lvl="3" indent="0" algn="r">
              <a:spcBef>
                <a:spcPts val="0"/>
              </a:spcBef>
              <a:buNone/>
              <a:defRPr sz="600" b="0" i="0" u="none" strike="noStrike" cap="none">
                <a:solidFill>
                  <a:srgbClr val="888888"/>
                </a:solidFill>
                <a:latin typeface="Calibri"/>
                <a:ea typeface="Calibri"/>
                <a:cs typeface="Calibri"/>
                <a:sym typeface="Calibri"/>
              </a:defRPr>
            </a:lvl4pPr>
            <a:lvl5pPr marL="0" marR="0" lvl="4" indent="0" algn="r">
              <a:spcBef>
                <a:spcPts val="0"/>
              </a:spcBef>
              <a:buNone/>
              <a:defRPr sz="600" b="0" i="0" u="none" strike="noStrike" cap="none">
                <a:solidFill>
                  <a:srgbClr val="888888"/>
                </a:solidFill>
                <a:latin typeface="Calibri"/>
                <a:ea typeface="Calibri"/>
                <a:cs typeface="Calibri"/>
                <a:sym typeface="Calibri"/>
              </a:defRPr>
            </a:lvl5pPr>
            <a:lvl6pPr marL="0" marR="0" lvl="5" indent="0" algn="r">
              <a:spcBef>
                <a:spcPts val="0"/>
              </a:spcBef>
              <a:buNone/>
              <a:defRPr sz="600" b="0" i="0" u="none" strike="noStrike" cap="none">
                <a:solidFill>
                  <a:srgbClr val="888888"/>
                </a:solidFill>
                <a:latin typeface="Calibri"/>
                <a:ea typeface="Calibri"/>
                <a:cs typeface="Calibri"/>
                <a:sym typeface="Calibri"/>
              </a:defRPr>
            </a:lvl6pPr>
            <a:lvl7pPr marL="0" marR="0" lvl="6" indent="0" algn="r">
              <a:spcBef>
                <a:spcPts val="0"/>
              </a:spcBef>
              <a:buNone/>
              <a:defRPr sz="600" b="0" i="0" u="none" strike="noStrike" cap="none">
                <a:solidFill>
                  <a:srgbClr val="888888"/>
                </a:solidFill>
                <a:latin typeface="Calibri"/>
                <a:ea typeface="Calibri"/>
                <a:cs typeface="Calibri"/>
                <a:sym typeface="Calibri"/>
              </a:defRPr>
            </a:lvl7pPr>
            <a:lvl8pPr marL="0" marR="0" lvl="7" indent="0" algn="r">
              <a:spcBef>
                <a:spcPts val="0"/>
              </a:spcBef>
              <a:buNone/>
              <a:defRPr sz="600" b="0" i="0" u="none" strike="noStrike" cap="none">
                <a:solidFill>
                  <a:srgbClr val="888888"/>
                </a:solidFill>
                <a:latin typeface="Calibri"/>
                <a:ea typeface="Calibri"/>
                <a:cs typeface="Calibri"/>
                <a:sym typeface="Calibri"/>
              </a:defRPr>
            </a:lvl8pPr>
            <a:lvl9pPr marL="0" marR="0" lvl="8" indent="0" algn="r">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72688" y="0"/>
            <a:ext cx="9216688" cy="238591"/>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sp>
        <p:nvSpPr>
          <p:cNvPr id="85" name="Google Shape;85;p13"/>
          <p:cNvSpPr/>
          <p:nvPr/>
        </p:nvSpPr>
        <p:spPr>
          <a:xfrm>
            <a:off x="0" y="4904910"/>
            <a:ext cx="9216688" cy="238590"/>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86" name="Google Shape;86;p13"/>
          <p:cNvCxnSpPr/>
          <p:nvPr/>
        </p:nvCxnSpPr>
        <p:spPr>
          <a:xfrm>
            <a:off x="327071" y="3525508"/>
            <a:ext cx="8302579" cy="0"/>
          </a:xfrm>
          <a:prstGeom prst="straightConnector1">
            <a:avLst/>
          </a:prstGeom>
          <a:noFill/>
          <a:ln w="47625" cap="flat" cmpd="sng">
            <a:solidFill>
              <a:srgbClr val="DAD9D6"/>
            </a:solidFill>
            <a:prstDash val="solid"/>
            <a:round/>
            <a:headEnd type="none" w="sm" len="sm"/>
            <a:tailEnd type="none" w="sm" len="sm"/>
          </a:ln>
        </p:spPr>
      </p:cxnSp>
      <p:sp>
        <p:nvSpPr>
          <p:cNvPr id="87" name="Google Shape;87;p13"/>
          <p:cNvSpPr/>
          <p:nvPr/>
        </p:nvSpPr>
        <p:spPr>
          <a:xfrm>
            <a:off x="7399014" y="4286836"/>
            <a:ext cx="1665855" cy="556098"/>
          </a:xfrm>
          <a:custGeom>
            <a:avLst/>
            <a:gdLst/>
            <a:ahLst/>
            <a:cxnLst/>
            <a:rect l="l" t="t" r="r" b="b"/>
            <a:pathLst>
              <a:path w="3331711" h="1112196" extrusionOk="0">
                <a:moveTo>
                  <a:pt x="0" y="0"/>
                </a:moveTo>
                <a:lnTo>
                  <a:pt x="3331711" y="0"/>
                </a:lnTo>
                <a:lnTo>
                  <a:pt x="3331711" y="1112196"/>
                </a:lnTo>
                <a:lnTo>
                  <a:pt x="0" y="1112196"/>
                </a:lnTo>
                <a:lnTo>
                  <a:pt x="0" y="0"/>
                </a:lnTo>
                <a:close/>
              </a:path>
            </a:pathLst>
          </a:custGeom>
          <a:blipFill rotWithShape="1">
            <a:blip r:embed="rId3">
              <a:alphaModFix/>
            </a:blip>
            <a:stretch>
              <a:fillRect/>
            </a:stretch>
          </a:blipFill>
          <a:ln>
            <a:noFill/>
          </a:ln>
        </p:spPr>
        <p:txBody>
          <a:bodyPr/>
          <a:lstStyle/>
          <a:p>
            <a:endParaRPr lang="en-US"/>
          </a:p>
        </p:txBody>
      </p:sp>
      <p:sp>
        <p:nvSpPr>
          <p:cNvPr id="88" name="Google Shape;88;p13"/>
          <p:cNvSpPr/>
          <p:nvPr/>
        </p:nvSpPr>
        <p:spPr>
          <a:xfrm>
            <a:off x="3717584" y="540836"/>
            <a:ext cx="1636145" cy="1540919"/>
          </a:xfrm>
          <a:custGeom>
            <a:avLst/>
            <a:gdLst/>
            <a:ahLst/>
            <a:cxnLst/>
            <a:rect l="l" t="t" r="r" b="b"/>
            <a:pathLst>
              <a:path w="3272289" h="3081838" extrusionOk="0">
                <a:moveTo>
                  <a:pt x="0" y="0"/>
                </a:moveTo>
                <a:lnTo>
                  <a:pt x="3272289" y="0"/>
                </a:lnTo>
                <a:lnTo>
                  <a:pt x="3272289" y="3081838"/>
                </a:lnTo>
                <a:lnTo>
                  <a:pt x="0" y="3081838"/>
                </a:lnTo>
                <a:lnTo>
                  <a:pt x="0" y="0"/>
                </a:lnTo>
                <a:close/>
              </a:path>
            </a:pathLst>
          </a:custGeom>
          <a:blipFill rotWithShape="1">
            <a:blip r:embed="rId4">
              <a:alphaModFix/>
            </a:blip>
            <a:stretch>
              <a:fillRect/>
            </a:stretch>
          </a:blipFill>
          <a:ln>
            <a:noFill/>
          </a:ln>
        </p:spPr>
        <p:txBody>
          <a:bodyPr/>
          <a:lstStyle/>
          <a:p>
            <a:endParaRPr lang="en-US"/>
          </a:p>
        </p:txBody>
      </p:sp>
      <p:sp>
        <p:nvSpPr>
          <p:cNvPr id="89" name="Google Shape;89;p13"/>
          <p:cNvSpPr txBox="1"/>
          <p:nvPr/>
        </p:nvSpPr>
        <p:spPr>
          <a:xfrm>
            <a:off x="327071" y="3639990"/>
            <a:ext cx="7274400" cy="1138773"/>
          </a:xfrm>
          <a:prstGeom prst="rect">
            <a:avLst/>
          </a:prstGeom>
          <a:noFill/>
          <a:ln>
            <a:noFill/>
          </a:ln>
        </p:spPr>
        <p:txBody>
          <a:bodyPr spcFirstLastPara="1" wrap="square" lIns="0" tIns="0" rIns="0" bIns="0" anchor="t" anchorCtr="0">
            <a:spAutoFit/>
          </a:bodyPr>
          <a:lstStyle/>
          <a:p>
            <a:pPr>
              <a:lnSpc>
                <a:spcPct val="139958"/>
              </a:lnSpc>
            </a:pPr>
            <a:r>
              <a:rPr lang="en" sz="1000" b="1">
                <a:latin typeface="Helvetica Neue"/>
                <a:sym typeface="Helvetica Neue"/>
              </a:rPr>
              <a:t>Created by:</a:t>
            </a:r>
            <a:endParaRPr lang="en-US"/>
          </a:p>
          <a:p>
            <a:r>
              <a:rPr lang="en" sz="1000" b="1"/>
              <a:t>J Mocco, </a:t>
            </a:r>
            <a:r>
              <a:rPr lang="en" sz="1000"/>
              <a:t>MD, Professor of Neurosurgery, Mount Sinai Medical School, New York</a:t>
            </a:r>
            <a:endParaRPr lang="en"/>
          </a:p>
          <a:p>
            <a:r>
              <a:rPr lang="en" sz="1000" b="1">
                <a:latin typeface="Helvetica Neue"/>
                <a:ea typeface="Helvetica Neue"/>
                <a:cs typeface="Helvetica Neue"/>
              </a:rPr>
              <a:t>Christopher Kellner, </a:t>
            </a:r>
            <a:r>
              <a:rPr lang="en" sz="1000">
                <a:latin typeface="Helvetica Neue"/>
                <a:ea typeface="Helvetica Neue"/>
              </a:rPr>
              <a:t>MD, </a:t>
            </a:r>
            <a:r>
              <a:rPr lang="en" sz="1000">
                <a:ea typeface="Helvetica Neue"/>
              </a:rPr>
              <a:t>Associate Professor of Neurosurgery, Mount Sinai Hospital System</a:t>
            </a:r>
            <a:endParaRPr lang="en" sz="1000" b="1" dirty="0">
              <a:latin typeface="Helvetica Neue"/>
              <a:ea typeface="Helvetica Neue"/>
              <a:cs typeface="Helvetica Neue"/>
            </a:endParaRPr>
          </a:p>
          <a:p>
            <a:r>
              <a:rPr lang="en" sz="1000" b="1" dirty="0">
                <a:ea typeface="Helvetica Neue"/>
              </a:rPr>
              <a:t>Tomoyoshi Shigematsu</a:t>
            </a:r>
            <a:r>
              <a:rPr lang="en" sz="1000">
                <a:ea typeface="Helvetica Neue"/>
              </a:rPr>
              <a:t>, MD, Associate Professor of Neurosurgery, Mount Sinai Hospital System</a:t>
            </a:r>
            <a:endParaRPr lang="en" sz="1000" b="1" dirty="0">
              <a:latin typeface="Helvetica Neue"/>
              <a:ea typeface="Helvetica Neue"/>
              <a:cs typeface="Helvetica Neue"/>
            </a:endParaRPr>
          </a:p>
          <a:p>
            <a:r>
              <a:rPr lang="en" sz="1000" b="1"/>
              <a:t>Kristian Varga, </a:t>
            </a:r>
            <a:r>
              <a:rPr lang="en" sz="1000"/>
              <a:t>MD, Neurosurgeon,</a:t>
            </a:r>
            <a:r>
              <a:rPr lang="en" sz="1000" b="1" dirty="0"/>
              <a:t> </a:t>
            </a:r>
            <a:r>
              <a:rPr lang="en" sz="1000"/>
              <a:t>University Hospital Bratislava</a:t>
            </a:r>
            <a:endParaRPr lang="en" b="1"/>
          </a:p>
          <a:p>
            <a:pPr marL="0" marR="0" lvl="0" indent="0" algn="l" rtl="0">
              <a:spcBef>
                <a:spcPts val="0"/>
              </a:spcBef>
              <a:spcAft>
                <a:spcPts val="0"/>
              </a:spcAft>
              <a:buNone/>
            </a:pPr>
            <a:r>
              <a:rPr lang="en" sz="1000" i="0" u="none" strike="noStrike" cap="none">
                <a:solidFill>
                  <a:srgbClr val="000000"/>
                </a:solidFill>
                <a:latin typeface="Helvetica Neue"/>
                <a:ea typeface="Helvetica Neue"/>
                <a:cs typeface="Helvetica Neue"/>
                <a:sym typeface="Helvetica Neue"/>
              </a:rPr>
              <a:t>Sponsored by NINDS (Grant PAR-24-101)</a:t>
            </a:r>
            <a:endParaRPr lang="en" sz="1000" i="0" u="none" strike="noStrike" cap="none">
              <a:solidFill>
                <a:srgbClr val="000000"/>
              </a:solidFill>
              <a:latin typeface="Helvetica Neue"/>
              <a:ea typeface="Helvetica Neue"/>
              <a:cs typeface="Helvetica Neue"/>
            </a:endParaRPr>
          </a:p>
          <a:p>
            <a:r>
              <a:rPr lang="en" sz="1000" b="1">
                <a:latin typeface="Helvetica Neue"/>
                <a:ea typeface="Helvetica Neue"/>
                <a:cs typeface="Helvetica Neue"/>
              </a:rPr>
              <a:t>Updated: 5/18/2026</a:t>
            </a:r>
          </a:p>
        </p:txBody>
      </p:sp>
      <p:sp>
        <p:nvSpPr>
          <p:cNvPr id="90" name="Google Shape;90;p13"/>
          <p:cNvSpPr txBox="1"/>
          <p:nvPr/>
        </p:nvSpPr>
        <p:spPr>
          <a:xfrm>
            <a:off x="261903" y="2305593"/>
            <a:ext cx="8547600" cy="7758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 sz="2400" b="1" i="0" u="sng" strike="noStrike" cap="none">
                <a:solidFill>
                  <a:srgbClr val="000000"/>
                </a:solidFill>
                <a:latin typeface="Helvetica Neue"/>
                <a:ea typeface="Helvetica Neue"/>
                <a:cs typeface="Helvetica Neue"/>
                <a:sym typeface="Helvetica Neue"/>
              </a:rPr>
              <a:t>M</a:t>
            </a:r>
            <a:r>
              <a:rPr lang="en" sz="2400" i="0" u="none" strike="noStrike" cap="none">
                <a:solidFill>
                  <a:srgbClr val="000000"/>
                </a:solidFill>
                <a:latin typeface="Helvetica Neue"/>
                <a:ea typeface="Helvetica Neue"/>
                <a:cs typeface="Helvetica Neue"/>
                <a:sym typeface="Helvetica Neue"/>
              </a:rPr>
              <a:t>inimally </a:t>
            </a:r>
            <a:r>
              <a:rPr lang="en" sz="2400" b="1" i="0" u="sng" strike="noStrike" cap="none">
                <a:solidFill>
                  <a:srgbClr val="000000"/>
                </a:solidFill>
                <a:latin typeface="Helvetica Neue"/>
                <a:ea typeface="Helvetica Neue"/>
                <a:cs typeface="Helvetica Neue"/>
                <a:sym typeface="Helvetica Neue"/>
              </a:rPr>
              <a:t>I</a:t>
            </a:r>
            <a:r>
              <a:rPr lang="en" sz="2400" i="0" u="none" strike="noStrike" cap="none">
                <a:solidFill>
                  <a:srgbClr val="000000"/>
                </a:solidFill>
                <a:latin typeface="Helvetica Neue"/>
                <a:ea typeface="Helvetica Neue"/>
                <a:cs typeface="Helvetica Neue"/>
                <a:sym typeface="Helvetica Neue"/>
              </a:rPr>
              <a:t>nvasive </a:t>
            </a:r>
            <a:r>
              <a:rPr lang="en" sz="2400" b="1" i="0" u="sng" strike="noStrike" cap="none">
                <a:solidFill>
                  <a:srgbClr val="000000"/>
                </a:solidFill>
                <a:latin typeface="Helvetica Neue"/>
                <a:ea typeface="Helvetica Neue"/>
                <a:cs typeface="Helvetica Neue"/>
                <a:sym typeface="Helvetica Neue"/>
              </a:rPr>
              <a:t>N</a:t>
            </a:r>
            <a:r>
              <a:rPr lang="en" sz="2400" i="0" u="none" strike="noStrike" cap="none">
                <a:solidFill>
                  <a:srgbClr val="000000"/>
                </a:solidFill>
                <a:latin typeface="Helvetica Neue"/>
                <a:ea typeface="Helvetica Neue"/>
                <a:cs typeface="Helvetica Neue"/>
                <a:sym typeface="Helvetica Neue"/>
              </a:rPr>
              <a:t>euroendoscopic </a:t>
            </a:r>
            <a:r>
              <a:rPr lang="en" sz="2400" b="1" i="0" u="sng" strike="noStrike" cap="none">
                <a:solidFill>
                  <a:srgbClr val="000000"/>
                </a:solidFill>
                <a:latin typeface="Helvetica Neue"/>
                <a:ea typeface="Helvetica Neue"/>
                <a:cs typeface="Helvetica Neue"/>
                <a:sym typeface="Helvetica Neue"/>
              </a:rPr>
              <a:t>U</a:t>
            </a:r>
            <a:r>
              <a:rPr lang="en" sz="2400" i="0" u="none" strike="noStrike" cap="none">
                <a:solidFill>
                  <a:srgbClr val="000000"/>
                </a:solidFill>
                <a:latin typeface="Helvetica Neue"/>
                <a:ea typeface="Helvetica Neue"/>
                <a:cs typeface="Helvetica Neue"/>
                <a:sym typeface="Helvetica Neue"/>
              </a:rPr>
              <a:t>ltra-Early </a:t>
            </a:r>
            <a:r>
              <a:rPr lang="en" sz="2400" b="1" i="0" u="sng" strike="noStrike" cap="none">
                <a:solidFill>
                  <a:srgbClr val="000000"/>
                </a:solidFill>
                <a:latin typeface="Helvetica Neue"/>
                <a:ea typeface="Helvetica Neue"/>
                <a:cs typeface="Helvetica Neue"/>
                <a:sym typeface="Helvetica Neue"/>
              </a:rPr>
              <a:t>T</a:t>
            </a:r>
            <a:r>
              <a:rPr lang="en" sz="2400" i="0" u="none" strike="noStrike" cap="none">
                <a:solidFill>
                  <a:srgbClr val="000000"/>
                </a:solidFill>
                <a:latin typeface="Helvetica Neue"/>
                <a:ea typeface="Helvetica Neue"/>
                <a:cs typeface="Helvetica Neue"/>
                <a:sym typeface="Helvetica Neue"/>
              </a:rPr>
              <a:t>argeted ICH </a:t>
            </a:r>
            <a:r>
              <a:rPr lang="en" sz="2400" b="1" i="0" u="sng" strike="noStrike" cap="none">
                <a:solidFill>
                  <a:srgbClr val="000000"/>
                </a:solidFill>
                <a:latin typeface="Helvetica Neue"/>
                <a:ea typeface="Helvetica Neue"/>
                <a:cs typeface="Helvetica Neue"/>
                <a:sym typeface="Helvetica Neue"/>
              </a:rPr>
              <a:t>E</a:t>
            </a:r>
            <a:r>
              <a:rPr lang="en" sz="2400" i="0" u="none" strike="noStrike" cap="none">
                <a:solidFill>
                  <a:srgbClr val="000000"/>
                </a:solidFill>
                <a:latin typeface="Helvetica Neue"/>
                <a:ea typeface="Helvetica Neue"/>
                <a:cs typeface="Helvetica Neue"/>
                <a:sym typeface="Helvetica Neue"/>
              </a:rPr>
              <a:t>vacuation​ (MINUTE)</a:t>
            </a:r>
            <a:endParaRPr sz="700">
              <a:latin typeface="Helvetica Neue"/>
              <a:ea typeface="Helvetica Neue"/>
              <a:cs typeface="Helvetica Neue"/>
              <a:sym typeface="Helvetica Neue"/>
            </a:endParaRPr>
          </a:p>
        </p:txBody>
      </p:sp>
      <p:sp>
        <p:nvSpPr>
          <p:cNvPr id="91" name="Google Shape;91;p13"/>
          <p:cNvSpPr txBox="1"/>
          <p:nvPr/>
        </p:nvSpPr>
        <p:spPr>
          <a:xfrm>
            <a:off x="327070" y="3221153"/>
            <a:ext cx="4721447" cy="517065"/>
          </a:xfrm>
          <a:prstGeom prst="rect">
            <a:avLst/>
          </a:prstGeom>
          <a:noFill/>
          <a:ln>
            <a:noFill/>
          </a:ln>
        </p:spPr>
        <p:txBody>
          <a:bodyPr spcFirstLastPara="1" wrap="square" lIns="0" tIns="0" rIns="0" bIns="0" anchor="t" anchorCtr="0">
            <a:spAutoFit/>
          </a:bodyPr>
          <a:lstStyle/>
          <a:p>
            <a:pPr>
              <a:lnSpc>
                <a:spcPct val="140000"/>
              </a:lnSpc>
            </a:pPr>
            <a:r>
              <a:rPr lang="sk-SK" sz="1200" b="1" err="1">
                <a:latin typeface="Helvetica Neue"/>
                <a:ea typeface="Helvetica Neue"/>
                <a:cs typeface="Helvetica Neue"/>
                <a:sym typeface="Helvetica Neue"/>
              </a:rPr>
              <a:t>Case</a:t>
            </a:r>
            <a:r>
              <a:rPr lang="sk-SK" sz="1200" b="1">
                <a:latin typeface="Helvetica Neue"/>
                <a:ea typeface="Helvetica Neue"/>
                <a:cs typeface="Helvetica Neue"/>
                <a:sym typeface="Helvetica Neue"/>
              </a:rPr>
              <a:t> </a:t>
            </a:r>
            <a:r>
              <a:rPr lang="sk-SK" sz="1200" b="1" err="1">
                <a:latin typeface="Helvetica Neue"/>
                <a:ea typeface="Helvetica Neue"/>
                <a:cs typeface="Helvetica Neue"/>
                <a:sym typeface="Helvetica Neue"/>
              </a:rPr>
              <a:t>Submission</a:t>
            </a:r>
            <a:r>
              <a:rPr lang="sk-SK" sz="1200" b="1">
                <a:latin typeface="Helvetica Neue"/>
                <a:ea typeface="Helvetica Neue"/>
                <a:cs typeface="Helvetica Neue"/>
                <a:sym typeface="Helvetica Neue"/>
              </a:rPr>
              <a:t> </a:t>
            </a:r>
            <a:r>
              <a:rPr lang="sk-SK" sz="1200" b="1" err="1">
                <a:latin typeface="Helvetica Neue"/>
                <a:ea typeface="Helvetica Neue"/>
                <a:cs typeface="Helvetica Neue"/>
                <a:sym typeface="Helvetica Neue"/>
              </a:rPr>
              <a:t>Sample</a:t>
            </a:r>
            <a:r>
              <a:rPr lang="sk-SK" sz="1200" b="1">
                <a:latin typeface="Helvetica Neue"/>
                <a:ea typeface="Helvetica Neue"/>
                <a:cs typeface="Helvetica Neue"/>
                <a:sym typeface="Helvetica Neue"/>
              </a:rPr>
              <a:t> &amp; </a:t>
            </a:r>
            <a:r>
              <a:rPr lang="sk-SK" sz="1200" b="1" err="1">
                <a:latin typeface="Helvetica Neue"/>
                <a:ea typeface="Helvetica Neue"/>
                <a:cs typeface="Helvetica Neue"/>
                <a:sym typeface="Helvetica Neue"/>
              </a:rPr>
              <a:t>Template</a:t>
            </a:r>
            <a:endParaRPr sz="1200" b="1" err="1">
              <a:latin typeface="Helvetica Neue"/>
              <a:ea typeface="Helvetica Neue"/>
              <a:cs typeface="Helvetica Neue"/>
              <a:sym typeface="Helvetica Neue"/>
            </a:endParaRPr>
          </a:p>
          <a:p>
            <a:pPr marL="0" marR="0" lvl="0" indent="0" algn="l" rtl="0">
              <a:lnSpc>
                <a:spcPct val="140000"/>
              </a:lnSpc>
              <a:spcBef>
                <a:spcPts val="0"/>
              </a:spcBef>
              <a:spcAft>
                <a:spcPts val="0"/>
              </a:spcAft>
              <a:buNone/>
            </a:pPr>
            <a:endParaRPr sz="1200">
              <a:highlight>
                <a:srgbClr val="FFFF00"/>
              </a:highlight>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92DEC45D-48DD-16D9-A69A-D20E63922135}"/>
            </a:ext>
          </a:extLst>
        </p:cNvPr>
        <p:cNvGrpSpPr/>
        <p:nvPr/>
      </p:nvGrpSpPr>
      <p:grpSpPr>
        <a:xfrm>
          <a:off x="0" y="0"/>
          <a:ext cx="0" cy="0"/>
          <a:chOff x="0" y="0"/>
          <a:chExt cx="0" cy="0"/>
        </a:xfrm>
      </p:grpSpPr>
      <p:sp>
        <p:nvSpPr>
          <p:cNvPr id="105" name="Google Shape;105;p15">
            <a:extLst>
              <a:ext uri="{FF2B5EF4-FFF2-40B4-BE49-F238E27FC236}">
                <a16:creationId xmlns:a16="http://schemas.microsoft.com/office/drawing/2014/main" id="{99443675-26BB-7B24-2F47-243E607C7906}"/>
              </a:ext>
            </a:extLst>
          </p:cNvPr>
          <p:cNvSpPr/>
          <p:nvPr/>
        </p:nvSpPr>
        <p:spPr>
          <a:xfrm>
            <a:off x="0" y="4904910"/>
            <a:ext cx="9212627" cy="238485"/>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106" name="Google Shape;106;p15">
            <a:extLst>
              <a:ext uri="{FF2B5EF4-FFF2-40B4-BE49-F238E27FC236}">
                <a16:creationId xmlns:a16="http://schemas.microsoft.com/office/drawing/2014/main" id="{3959412A-871F-2807-C102-27E9575806FD}"/>
              </a:ext>
            </a:extLst>
          </p:cNvPr>
          <p:cNvCxnSpPr/>
          <p:nvPr/>
        </p:nvCxnSpPr>
        <p:spPr>
          <a:xfrm>
            <a:off x="455350" y="715519"/>
            <a:ext cx="8115300" cy="12000"/>
          </a:xfrm>
          <a:prstGeom prst="straightConnector1">
            <a:avLst/>
          </a:prstGeom>
          <a:noFill/>
          <a:ln w="47625" cap="flat" cmpd="sng">
            <a:solidFill>
              <a:srgbClr val="DAD9D6"/>
            </a:solidFill>
            <a:prstDash val="solid"/>
            <a:round/>
            <a:headEnd type="none" w="sm" len="sm"/>
            <a:tailEnd type="none" w="sm" len="sm"/>
          </a:ln>
        </p:spPr>
      </p:cxnSp>
      <p:sp>
        <p:nvSpPr>
          <p:cNvPr id="107" name="Google Shape;107;p15">
            <a:extLst>
              <a:ext uri="{FF2B5EF4-FFF2-40B4-BE49-F238E27FC236}">
                <a16:creationId xmlns:a16="http://schemas.microsoft.com/office/drawing/2014/main" id="{9F8C1A0D-4360-B5C8-FABE-046A5E7D3599}"/>
              </a:ext>
            </a:extLst>
          </p:cNvPr>
          <p:cNvSpPr/>
          <p:nvPr/>
        </p:nvSpPr>
        <p:spPr>
          <a:xfrm>
            <a:off x="8515038" y="4553069"/>
            <a:ext cx="626918" cy="590431"/>
          </a:xfrm>
          <a:custGeom>
            <a:avLst/>
            <a:gdLst/>
            <a:ahLst/>
            <a:cxnLst/>
            <a:rect l="l" t="t" r="r" b="b"/>
            <a:pathLst>
              <a:path w="1253836" h="1180862" extrusionOk="0">
                <a:moveTo>
                  <a:pt x="0" y="0"/>
                </a:moveTo>
                <a:lnTo>
                  <a:pt x="1253836" y="0"/>
                </a:lnTo>
                <a:lnTo>
                  <a:pt x="1253836" y="1180862"/>
                </a:lnTo>
                <a:lnTo>
                  <a:pt x="0" y="1180862"/>
                </a:lnTo>
                <a:lnTo>
                  <a:pt x="0" y="0"/>
                </a:lnTo>
                <a:close/>
              </a:path>
            </a:pathLst>
          </a:custGeom>
          <a:blipFill rotWithShape="1">
            <a:blip r:embed="rId3">
              <a:alphaModFix/>
            </a:blip>
            <a:stretch>
              <a:fillRect/>
            </a:stretch>
          </a:blipFill>
          <a:ln>
            <a:noFill/>
          </a:ln>
        </p:spPr>
        <p:txBody>
          <a:bodyPr/>
          <a:lstStyle/>
          <a:p>
            <a:endParaRPr lang="en-US"/>
          </a:p>
        </p:txBody>
      </p:sp>
      <p:sp>
        <p:nvSpPr>
          <p:cNvPr id="108" name="Google Shape;108;p15">
            <a:extLst>
              <a:ext uri="{FF2B5EF4-FFF2-40B4-BE49-F238E27FC236}">
                <a16:creationId xmlns:a16="http://schemas.microsoft.com/office/drawing/2014/main" id="{7AC9AEA4-0915-83FA-5AF8-C9B25EC534E9}"/>
              </a:ext>
            </a:extLst>
          </p:cNvPr>
          <p:cNvSpPr txBox="1"/>
          <p:nvPr/>
        </p:nvSpPr>
        <p:spPr>
          <a:xfrm>
            <a:off x="514368" y="223260"/>
            <a:ext cx="7457700" cy="473976"/>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sk-SK" sz="2800" b="1">
                <a:latin typeface="Helvetica Neue"/>
                <a:ea typeface="Helvetica Neue"/>
                <a:cs typeface="Helvetica Neue"/>
                <a:sym typeface="Helvetica Neue"/>
              </a:rPr>
              <a:t>POSTOP.</a:t>
            </a:r>
            <a:endParaRPr sz="700" b="1">
              <a:latin typeface="Helvetica Neue"/>
              <a:ea typeface="Helvetica Neue"/>
              <a:cs typeface="Helvetica Neue"/>
              <a:sym typeface="Helvetica Neue"/>
            </a:endParaRPr>
          </a:p>
        </p:txBody>
      </p:sp>
      <p:sp>
        <p:nvSpPr>
          <p:cNvPr id="18" name="Google Shape;84;p15">
            <a:extLst>
              <a:ext uri="{FF2B5EF4-FFF2-40B4-BE49-F238E27FC236}">
                <a16:creationId xmlns:a16="http://schemas.microsoft.com/office/drawing/2014/main" id="{26560F64-0FD7-5881-D79C-BD16C83F5CA2}"/>
              </a:ext>
            </a:extLst>
          </p:cNvPr>
          <p:cNvSpPr txBox="1"/>
          <p:nvPr/>
        </p:nvSpPr>
        <p:spPr>
          <a:xfrm>
            <a:off x="455350" y="923167"/>
            <a:ext cx="4414739" cy="2993097"/>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spAutoFit/>
          </a:bodyPr>
          <a:lstStyle/>
          <a:p>
            <a:r>
              <a:rPr lang="sk-SK" sz="1200" b="1">
                <a:latin typeface="Helvetica Neue"/>
                <a:ea typeface="Roboto"/>
                <a:cs typeface="Roboto"/>
              </a:rPr>
              <a:t>Post-CT Hematoma Volume (ABC/2): </a:t>
            </a:r>
          </a:p>
          <a:p>
            <a:endParaRPr lang="sk-SK" sz="1200" b="1" dirty="0">
              <a:latin typeface="Helvetica Neue"/>
              <a:ea typeface="Roboto"/>
              <a:cs typeface="Roboto"/>
            </a:endParaRPr>
          </a:p>
          <a:p>
            <a:r>
              <a:rPr lang="sk-SK" sz="1200" b="1">
                <a:latin typeface="Helvetica Neue"/>
                <a:ea typeface="Roboto"/>
                <a:cs typeface="Roboto"/>
              </a:rPr>
              <a:t>Time from Surgery: </a:t>
            </a:r>
            <a:endParaRPr lang="sk-SK" sz="1200" b="1" dirty="0">
              <a:latin typeface="Helvetica Neue"/>
              <a:ea typeface="Roboto"/>
              <a:cs typeface="Roboto"/>
            </a:endParaRPr>
          </a:p>
          <a:p>
            <a:endParaRPr lang="sk-SK" sz="1200" b="1">
              <a:latin typeface="Helvetica Neue"/>
              <a:ea typeface="Roboto"/>
              <a:cs typeface="Roboto"/>
            </a:endParaRPr>
          </a:p>
          <a:p>
            <a:r>
              <a:rPr lang="sk-SK" sz="1200" b="1">
                <a:latin typeface="Helvetica Neue"/>
                <a:ea typeface="Roboto"/>
                <a:cs typeface="Roboto"/>
              </a:rPr>
              <a:t>Any</a:t>
            </a:r>
            <a:r>
              <a:rPr lang="sk-SK" sz="1200" b="1" dirty="0">
                <a:latin typeface="Helvetica Neue"/>
                <a:ea typeface="Roboto"/>
                <a:cs typeface="Roboto"/>
              </a:rPr>
              <a:t> </a:t>
            </a:r>
            <a:r>
              <a:rPr lang="sk-SK" sz="1200" b="1">
                <a:latin typeface="Helvetica Neue"/>
                <a:ea typeface="Roboto"/>
                <a:cs typeface="Roboto"/>
              </a:rPr>
              <a:t>Rebleeding? </a:t>
            </a:r>
          </a:p>
          <a:p>
            <a:endParaRPr lang="sk-SK" sz="1200" b="1" dirty="0">
              <a:latin typeface="Helvetica Neue"/>
              <a:ea typeface="Roboto"/>
              <a:cs typeface="Roboto"/>
            </a:endParaRPr>
          </a:p>
          <a:p>
            <a:r>
              <a:rPr lang="sk-SK" sz="1200" b="1">
                <a:latin typeface="Helvetica Neue"/>
                <a:ea typeface="Roboto"/>
                <a:cs typeface="Roboto"/>
              </a:rPr>
              <a:t>Complications: </a:t>
            </a:r>
            <a:endParaRPr lang="sk-SK" sz="1200">
              <a:latin typeface="Helvetica Neue"/>
              <a:ea typeface="Roboto"/>
              <a:cs typeface="Roboto"/>
            </a:endParaRPr>
          </a:p>
          <a:p>
            <a:endParaRPr lang="sk-SK" sz="1200" b="1">
              <a:latin typeface="Helvetica Neue"/>
              <a:ea typeface="Roboto"/>
              <a:cs typeface="Roboto"/>
            </a:endParaRPr>
          </a:p>
          <a:p>
            <a:pPr>
              <a:lnSpc>
                <a:spcPts val="1500"/>
              </a:lnSpc>
            </a:pPr>
            <a:r>
              <a:rPr lang="sk-SK" sz="1200" b="1">
                <a:latin typeface="Helvetica Neue"/>
                <a:ea typeface="Roboto"/>
                <a:cs typeface="Roboto"/>
              </a:rPr>
              <a:t>NSICU LOS</a:t>
            </a:r>
            <a:r>
              <a:rPr lang="sk-SK" sz="1200">
                <a:latin typeface="Helvetica Neue"/>
                <a:ea typeface="Roboto"/>
                <a:cs typeface="Roboto"/>
              </a:rPr>
              <a:t>: </a:t>
            </a:r>
            <a:endParaRPr lang="en-US" sz="1200">
              <a:latin typeface="Helvetica Neue"/>
              <a:ea typeface="Roboto"/>
              <a:cs typeface="Roboto"/>
            </a:endParaRPr>
          </a:p>
          <a:p>
            <a:pPr>
              <a:lnSpc>
                <a:spcPts val="1500"/>
              </a:lnSpc>
            </a:pPr>
            <a:r>
              <a:rPr lang="sk-SK" sz="1200" b="1">
                <a:latin typeface="Helvetica Neue"/>
                <a:ea typeface="Roboto"/>
                <a:cs typeface="Roboto"/>
              </a:rPr>
              <a:t>LOS</a:t>
            </a:r>
            <a:r>
              <a:rPr lang="sk-SK" sz="1200">
                <a:latin typeface="Helvetica Neue"/>
                <a:ea typeface="Roboto"/>
                <a:cs typeface="Roboto"/>
              </a:rPr>
              <a:t>: </a:t>
            </a:r>
            <a:endParaRPr lang="en-US" sz="1200">
              <a:latin typeface="Helvetica Neue"/>
              <a:ea typeface="Roboto"/>
              <a:cs typeface="Roboto"/>
            </a:endParaRPr>
          </a:p>
          <a:p>
            <a:pPr>
              <a:lnSpc>
                <a:spcPts val="1500"/>
              </a:lnSpc>
            </a:pPr>
            <a:r>
              <a:rPr lang="sk-SK" sz="1200" b="1">
                <a:latin typeface="Helvetica Neue"/>
                <a:ea typeface="Roboto"/>
                <a:cs typeface="Roboto"/>
              </a:rPr>
              <a:t>Discharge Destination: </a:t>
            </a:r>
            <a:endParaRPr lang="en-US" sz="1200">
              <a:latin typeface="Helvetica Neue"/>
              <a:ea typeface="Roboto"/>
              <a:cs typeface="Roboto"/>
            </a:endParaRPr>
          </a:p>
          <a:p>
            <a:pPr>
              <a:lnSpc>
                <a:spcPts val="1500"/>
              </a:lnSpc>
            </a:pPr>
            <a:r>
              <a:rPr lang="sk-SK" sz="1200" b="1">
                <a:latin typeface="Helvetica Neue"/>
                <a:ea typeface="Roboto"/>
                <a:cs typeface="Roboto"/>
              </a:rPr>
              <a:t>Discharge mRS: </a:t>
            </a:r>
            <a:endParaRPr lang="en-US" sz="1200">
              <a:latin typeface="Helvetica Neue"/>
              <a:ea typeface="Roboto"/>
              <a:cs typeface="Roboto"/>
            </a:endParaRPr>
          </a:p>
          <a:p>
            <a:pPr>
              <a:lnSpc>
                <a:spcPts val="1500"/>
              </a:lnSpc>
            </a:pPr>
            <a:r>
              <a:rPr lang="sk-SK" sz="1200" b="1">
                <a:latin typeface="Helvetica Neue"/>
                <a:ea typeface="Roboto"/>
                <a:cs typeface="Roboto"/>
              </a:rPr>
              <a:t>Discharge NIHSS: </a:t>
            </a:r>
            <a:endParaRPr lang="sk-SK"/>
          </a:p>
          <a:p>
            <a:endParaRPr lang="sk-SK" sz="1200" b="1">
              <a:latin typeface="Roboto"/>
              <a:ea typeface="Roboto"/>
              <a:cs typeface="Roboto"/>
            </a:endParaRPr>
          </a:p>
          <a:p>
            <a:endParaRPr lang="en-US" sz="1200">
              <a:latin typeface="Roboto"/>
              <a:ea typeface="Roboto"/>
              <a:cs typeface="Roboto"/>
            </a:endParaRPr>
          </a:p>
        </p:txBody>
      </p:sp>
      <p:sp>
        <p:nvSpPr>
          <p:cNvPr id="3" name="TextBox 2">
            <a:extLst>
              <a:ext uri="{FF2B5EF4-FFF2-40B4-BE49-F238E27FC236}">
                <a16:creationId xmlns:a16="http://schemas.microsoft.com/office/drawing/2014/main" id="{122112B5-03F9-24C8-AD61-615A4256E1F0}"/>
              </a:ext>
            </a:extLst>
          </p:cNvPr>
          <p:cNvSpPr txBox="1"/>
          <p:nvPr/>
        </p:nvSpPr>
        <p:spPr>
          <a:xfrm>
            <a:off x="5162745" y="924484"/>
            <a:ext cx="22916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Helvetica Neue"/>
              </a:rPr>
              <a:t>Insert 3 CT Slides Below: </a:t>
            </a:r>
            <a:endParaRPr lang="en-US"/>
          </a:p>
        </p:txBody>
      </p:sp>
    </p:spTree>
    <p:extLst>
      <p:ext uri="{BB962C8B-B14F-4D97-AF65-F5344CB8AC3E}">
        <p14:creationId xmlns:p14="http://schemas.microsoft.com/office/powerpoint/2010/main" val="5968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p:nvPr/>
        </p:nvSpPr>
        <p:spPr>
          <a:xfrm>
            <a:off x="0" y="4905015"/>
            <a:ext cx="9212627" cy="238485"/>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97" name="Google Shape;97;p14"/>
          <p:cNvCxnSpPr/>
          <p:nvPr/>
        </p:nvCxnSpPr>
        <p:spPr>
          <a:xfrm>
            <a:off x="612156" y="3148429"/>
            <a:ext cx="8115300" cy="12000"/>
          </a:xfrm>
          <a:prstGeom prst="straightConnector1">
            <a:avLst/>
          </a:prstGeom>
          <a:noFill/>
          <a:ln w="47625" cap="flat" cmpd="sng">
            <a:solidFill>
              <a:srgbClr val="DAD9D6"/>
            </a:solidFill>
            <a:prstDash val="solid"/>
            <a:round/>
            <a:headEnd type="none" w="sm" len="sm"/>
            <a:tailEnd type="none" w="sm" len="sm"/>
          </a:ln>
        </p:spPr>
      </p:cxnSp>
      <p:sp>
        <p:nvSpPr>
          <p:cNvPr id="98" name="Google Shape;98;p14"/>
          <p:cNvSpPr/>
          <p:nvPr/>
        </p:nvSpPr>
        <p:spPr>
          <a:xfrm>
            <a:off x="8515038" y="4553069"/>
            <a:ext cx="626918" cy="590431"/>
          </a:xfrm>
          <a:custGeom>
            <a:avLst/>
            <a:gdLst/>
            <a:ahLst/>
            <a:cxnLst/>
            <a:rect l="l" t="t" r="r" b="b"/>
            <a:pathLst>
              <a:path w="1253836" h="1180862" extrusionOk="0">
                <a:moveTo>
                  <a:pt x="0" y="0"/>
                </a:moveTo>
                <a:lnTo>
                  <a:pt x="1253836" y="0"/>
                </a:lnTo>
                <a:lnTo>
                  <a:pt x="1253836" y="1180862"/>
                </a:lnTo>
                <a:lnTo>
                  <a:pt x="0" y="1180862"/>
                </a:lnTo>
                <a:lnTo>
                  <a:pt x="0" y="0"/>
                </a:lnTo>
                <a:close/>
              </a:path>
            </a:pathLst>
          </a:custGeom>
          <a:blipFill rotWithShape="1">
            <a:blip r:embed="rId3">
              <a:alphaModFix/>
            </a:blip>
            <a:stretch>
              <a:fillRect/>
            </a:stretch>
          </a:blipFill>
          <a:ln>
            <a:noFill/>
          </a:ln>
        </p:spPr>
        <p:txBody>
          <a:bodyPr/>
          <a:lstStyle/>
          <a:p>
            <a:endParaRPr lang="en-US"/>
          </a:p>
        </p:txBody>
      </p:sp>
      <p:cxnSp>
        <p:nvCxnSpPr>
          <p:cNvPr id="5" name="Rovná spojnica 4">
            <a:extLst>
              <a:ext uri="{FF2B5EF4-FFF2-40B4-BE49-F238E27FC236}">
                <a16:creationId xmlns:a16="http://schemas.microsoft.com/office/drawing/2014/main" id="{083CE4F4-7694-4B5A-ACCB-3252C9E6EBCC}"/>
              </a:ext>
            </a:extLst>
          </p:cNvPr>
          <p:cNvCxnSpPr/>
          <p:nvPr/>
        </p:nvCxnSpPr>
        <p:spPr>
          <a:xfrm>
            <a:off x="2438400" y="3004222"/>
            <a:ext cx="1004552" cy="118468"/>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11" name="Google Shape;84;p15">
            <a:extLst>
              <a:ext uri="{FF2B5EF4-FFF2-40B4-BE49-F238E27FC236}">
                <a16:creationId xmlns:a16="http://schemas.microsoft.com/office/drawing/2014/main" id="{A599274A-30FB-4132-81D1-C2F1B538E7FE}"/>
              </a:ext>
            </a:extLst>
          </p:cNvPr>
          <p:cNvSpPr txBox="1"/>
          <p:nvPr/>
        </p:nvSpPr>
        <p:spPr>
          <a:xfrm>
            <a:off x="2065830" y="1652379"/>
            <a:ext cx="4414739" cy="1200298"/>
          </a:xfrm>
          <a:prstGeom prst="rect">
            <a:avLst/>
          </a:prstGeom>
          <a:noFill/>
          <a:ln>
            <a:noFill/>
          </a:ln>
        </p:spPr>
        <p:txBody>
          <a:bodyPr spcFirstLastPara="1" wrap="square" lIns="91425" tIns="91425" rIns="91425" bIns="91425" anchor="t" anchorCtr="0">
            <a:spAutoFit/>
          </a:bodyPr>
          <a:lstStyle/>
          <a:p>
            <a:r>
              <a:rPr lang="sk-SK" sz="5400" err="1">
                <a:latin typeface="Helvetica Neue"/>
                <a:ea typeface="Roboto"/>
                <a:cs typeface="Roboto"/>
              </a:rPr>
              <a:t>Case</a:t>
            </a:r>
            <a:r>
              <a:rPr lang="sk-SK" sz="5400">
                <a:latin typeface="Helvetica Neue"/>
                <a:ea typeface="Roboto"/>
                <a:cs typeface="Roboto"/>
              </a:rPr>
              <a:t> </a:t>
            </a:r>
            <a:r>
              <a:rPr lang="sk-SK" sz="5400" err="1">
                <a:latin typeface="Helvetica Neue"/>
                <a:ea typeface="Roboto"/>
                <a:cs typeface="Roboto"/>
              </a:rPr>
              <a:t>Sample</a:t>
            </a:r>
            <a:endParaRPr lang="sk-SK" sz="5400">
              <a:latin typeface="Helvetica Neue"/>
              <a:ea typeface="Roboto"/>
              <a:cs typeface="Roboto"/>
            </a:endParaRPr>
          </a:p>
          <a:p>
            <a:endParaRPr lang="sk-SK" sz="1200">
              <a:latin typeface="Roboto"/>
              <a:ea typeface="Roboto"/>
              <a:cs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CF12C5C0-BB30-136A-B29E-FF4FE57BF273}"/>
            </a:ext>
          </a:extLst>
        </p:cNvPr>
        <p:cNvGrpSpPr/>
        <p:nvPr/>
      </p:nvGrpSpPr>
      <p:grpSpPr>
        <a:xfrm>
          <a:off x="0" y="0"/>
          <a:ext cx="0" cy="0"/>
          <a:chOff x="0" y="0"/>
          <a:chExt cx="0" cy="0"/>
        </a:xfrm>
      </p:grpSpPr>
      <p:sp>
        <p:nvSpPr>
          <p:cNvPr id="96" name="Google Shape;96;p14">
            <a:extLst>
              <a:ext uri="{FF2B5EF4-FFF2-40B4-BE49-F238E27FC236}">
                <a16:creationId xmlns:a16="http://schemas.microsoft.com/office/drawing/2014/main" id="{27FE99BB-3BD4-EAC7-C913-3BCB40104F99}"/>
              </a:ext>
            </a:extLst>
          </p:cNvPr>
          <p:cNvSpPr/>
          <p:nvPr/>
        </p:nvSpPr>
        <p:spPr>
          <a:xfrm>
            <a:off x="0" y="4905015"/>
            <a:ext cx="9212627" cy="238485"/>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97" name="Google Shape;97;p14">
            <a:extLst>
              <a:ext uri="{FF2B5EF4-FFF2-40B4-BE49-F238E27FC236}">
                <a16:creationId xmlns:a16="http://schemas.microsoft.com/office/drawing/2014/main" id="{5002C07F-92E2-023F-4131-EEE4EC53235E}"/>
              </a:ext>
            </a:extLst>
          </p:cNvPr>
          <p:cNvCxnSpPr/>
          <p:nvPr/>
        </p:nvCxnSpPr>
        <p:spPr>
          <a:xfrm>
            <a:off x="514332" y="744010"/>
            <a:ext cx="8115300" cy="12000"/>
          </a:xfrm>
          <a:prstGeom prst="straightConnector1">
            <a:avLst/>
          </a:prstGeom>
          <a:noFill/>
          <a:ln w="47625" cap="flat" cmpd="sng">
            <a:solidFill>
              <a:srgbClr val="DAD9D6"/>
            </a:solidFill>
            <a:prstDash val="solid"/>
            <a:round/>
            <a:headEnd type="none" w="sm" len="sm"/>
            <a:tailEnd type="none" w="sm" len="sm"/>
          </a:ln>
        </p:spPr>
      </p:cxnSp>
      <p:sp>
        <p:nvSpPr>
          <p:cNvPr id="98" name="Google Shape;98;p14">
            <a:extLst>
              <a:ext uri="{FF2B5EF4-FFF2-40B4-BE49-F238E27FC236}">
                <a16:creationId xmlns:a16="http://schemas.microsoft.com/office/drawing/2014/main" id="{20099252-EE9D-E79E-1BFD-919D6819106E}"/>
              </a:ext>
            </a:extLst>
          </p:cNvPr>
          <p:cNvSpPr/>
          <p:nvPr/>
        </p:nvSpPr>
        <p:spPr>
          <a:xfrm>
            <a:off x="8515038" y="4553069"/>
            <a:ext cx="626918" cy="590431"/>
          </a:xfrm>
          <a:custGeom>
            <a:avLst/>
            <a:gdLst/>
            <a:ahLst/>
            <a:cxnLst/>
            <a:rect l="l" t="t" r="r" b="b"/>
            <a:pathLst>
              <a:path w="1253836" h="1180862" extrusionOk="0">
                <a:moveTo>
                  <a:pt x="0" y="0"/>
                </a:moveTo>
                <a:lnTo>
                  <a:pt x="1253836" y="0"/>
                </a:lnTo>
                <a:lnTo>
                  <a:pt x="1253836" y="1180862"/>
                </a:lnTo>
                <a:lnTo>
                  <a:pt x="0" y="1180862"/>
                </a:lnTo>
                <a:lnTo>
                  <a:pt x="0" y="0"/>
                </a:lnTo>
                <a:close/>
              </a:path>
            </a:pathLst>
          </a:custGeom>
          <a:blipFill rotWithShape="1">
            <a:blip r:embed="rId3">
              <a:alphaModFix/>
            </a:blip>
            <a:stretch>
              <a:fillRect/>
            </a:stretch>
          </a:blipFill>
          <a:ln>
            <a:noFill/>
          </a:ln>
        </p:spPr>
        <p:txBody>
          <a:bodyPr/>
          <a:lstStyle/>
          <a:p>
            <a:endParaRPr lang="en-US"/>
          </a:p>
        </p:txBody>
      </p:sp>
      <p:sp>
        <p:nvSpPr>
          <p:cNvPr id="99" name="Google Shape;99;p14">
            <a:extLst>
              <a:ext uri="{FF2B5EF4-FFF2-40B4-BE49-F238E27FC236}">
                <a16:creationId xmlns:a16="http://schemas.microsoft.com/office/drawing/2014/main" id="{4C68CC6E-9C2F-1930-3CA7-3A51B8E45AD2}"/>
              </a:ext>
            </a:extLst>
          </p:cNvPr>
          <p:cNvSpPr txBox="1"/>
          <p:nvPr/>
        </p:nvSpPr>
        <p:spPr>
          <a:xfrm>
            <a:off x="514332" y="179915"/>
            <a:ext cx="8115300" cy="473976"/>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sk-SK" sz="2800" b="1">
                <a:latin typeface="Helvetica Neue"/>
                <a:ea typeface="Helvetica Neue"/>
                <a:cs typeface="Helvetica Neue"/>
                <a:sym typeface="Helvetica Neue"/>
              </a:rPr>
              <a:t>PREOP</a:t>
            </a:r>
            <a:endParaRPr sz="700" b="1">
              <a:latin typeface="Helvetica Neue"/>
              <a:ea typeface="Helvetica Neue"/>
              <a:cs typeface="Helvetica Neue"/>
              <a:sym typeface="Helvetica Neue"/>
            </a:endParaRPr>
          </a:p>
        </p:txBody>
      </p:sp>
      <p:cxnSp>
        <p:nvCxnSpPr>
          <p:cNvPr id="5" name="Rovná spojnica 4">
            <a:extLst>
              <a:ext uri="{FF2B5EF4-FFF2-40B4-BE49-F238E27FC236}">
                <a16:creationId xmlns:a16="http://schemas.microsoft.com/office/drawing/2014/main" id="{41F9FA2F-FE2F-8C6D-BD30-726DAEDF199F}"/>
              </a:ext>
            </a:extLst>
          </p:cNvPr>
          <p:cNvCxnSpPr/>
          <p:nvPr/>
        </p:nvCxnSpPr>
        <p:spPr>
          <a:xfrm>
            <a:off x="2438400" y="3004222"/>
            <a:ext cx="1004552" cy="118468"/>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6" name="BlokTextu 5">
            <a:extLst>
              <a:ext uri="{FF2B5EF4-FFF2-40B4-BE49-F238E27FC236}">
                <a16:creationId xmlns:a16="http://schemas.microsoft.com/office/drawing/2014/main" id="{4C95238C-2E97-CC4C-C149-5BCEBC88D2D1}"/>
              </a:ext>
            </a:extLst>
          </p:cNvPr>
          <p:cNvSpPr txBox="1"/>
          <p:nvPr/>
        </p:nvSpPr>
        <p:spPr>
          <a:xfrm>
            <a:off x="3407786" y="2984190"/>
            <a:ext cx="1735177" cy="276999"/>
          </a:xfrm>
          <a:prstGeom prst="rect">
            <a:avLst/>
          </a:prstGeom>
          <a:noFill/>
        </p:spPr>
        <p:txBody>
          <a:bodyPr wrap="square" rtlCol="0">
            <a:spAutoFit/>
          </a:bodyPr>
          <a:lstStyle/>
          <a:p>
            <a:r>
              <a:rPr lang="sk-SK" sz="1200">
                <a:solidFill>
                  <a:schemeClr val="bg1"/>
                </a:solidFill>
              </a:rPr>
              <a:t>Posterior limb </a:t>
            </a:r>
          </a:p>
        </p:txBody>
      </p:sp>
      <p:sp>
        <p:nvSpPr>
          <p:cNvPr id="11" name="Google Shape;84;p15">
            <a:extLst>
              <a:ext uri="{FF2B5EF4-FFF2-40B4-BE49-F238E27FC236}">
                <a16:creationId xmlns:a16="http://schemas.microsoft.com/office/drawing/2014/main" id="{3F6E3A35-E536-479F-4AE1-5BA60236BAF9}"/>
              </a:ext>
            </a:extLst>
          </p:cNvPr>
          <p:cNvSpPr txBox="1"/>
          <p:nvPr/>
        </p:nvSpPr>
        <p:spPr>
          <a:xfrm>
            <a:off x="516087" y="906301"/>
            <a:ext cx="4414739" cy="2585293"/>
          </a:xfrm>
          <a:prstGeom prst="rect">
            <a:avLst/>
          </a:prstGeom>
          <a:noFill/>
          <a:ln>
            <a:noFill/>
          </a:ln>
        </p:spPr>
        <p:txBody>
          <a:bodyPr spcFirstLastPara="1" wrap="square" lIns="91425" tIns="91425" rIns="91425" bIns="91425" anchor="t" anchorCtr="0">
            <a:spAutoFit/>
          </a:bodyPr>
          <a:lstStyle/>
          <a:p>
            <a:r>
              <a:rPr lang="sk-SK" sz="1200">
                <a:latin typeface="Helvetica Neue"/>
                <a:ea typeface="Roboto"/>
                <a:cs typeface="Roboto"/>
              </a:rPr>
              <a:t>73F found down at home 6 hours after last known well and was brought in to the ER by EMS.</a:t>
            </a:r>
          </a:p>
          <a:p>
            <a:endParaRPr lang="sk-SK" sz="1200">
              <a:latin typeface="Helvetica Neue"/>
              <a:ea typeface="Roboto"/>
              <a:cs typeface="Roboto"/>
            </a:endParaRPr>
          </a:p>
          <a:p>
            <a:r>
              <a:rPr lang="sk-SK" sz="1200" b="1">
                <a:latin typeface="Helvetica Neue"/>
                <a:ea typeface="Roboto"/>
                <a:cs typeface="Roboto"/>
              </a:rPr>
              <a:t>NIHSS</a:t>
            </a:r>
            <a:r>
              <a:rPr lang="sk-SK" sz="1200">
                <a:latin typeface="Helvetica Neue"/>
                <a:ea typeface="Roboto"/>
                <a:cs typeface="Roboto"/>
              </a:rPr>
              <a:t>: 19</a:t>
            </a:r>
          </a:p>
          <a:p>
            <a:r>
              <a:rPr lang="sk-SK" sz="1200" b="1">
                <a:latin typeface="Helvetica Neue"/>
                <a:ea typeface="Roboto"/>
                <a:cs typeface="Roboto"/>
              </a:rPr>
              <a:t>ICH Volume (ABC/2)</a:t>
            </a:r>
            <a:r>
              <a:rPr lang="sk-SK" sz="1200">
                <a:latin typeface="Helvetica Neue"/>
                <a:ea typeface="Roboto"/>
                <a:cs typeface="Roboto"/>
              </a:rPr>
              <a:t>: 70mL</a:t>
            </a:r>
          </a:p>
          <a:p>
            <a:r>
              <a:rPr lang="sk-SK" sz="1200" b="1">
                <a:latin typeface="Helvetica Neue"/>
                <a:ea typeface="Roboto"/>
                <a:cs typeface="Roboto"/>
              </a:rPr>
              <a:t>GCS: </a:t>
            </a:r>
            <a:r>
              <a:rPr lang="sk-SK" sz="1200">
                <a:latin typeface="Helvetica Neue"/>
                <a:ea typeface="Roboto"/>
                <a:cs typeface="Roboto"/>
              </a:rPr>
              <a:t>8</a:t>
            </a:r>
          </a:p>
          <a:p>
            <a:r>
              <a:rPr lang="sk-SK" sz="1200" b="1">
                <a:latin typeface="Helvetica Neue"/>
                <a:ea typeface="Roboto"/>
                <a:cs typeface="Roboto"/>
              </a:rPr>
              <a:t>ICH Score: </a:t>
            </a:r>
            <a:r>
              <a:rPr lang="sk-SK" sz="1200">
                <a:latin typeface="Helvetica Neue"/>
                <a:ea typeface="Roboto"/>
                <a:cs typeface="Roboto"/>
              </a:rPr>
              <a:t>3</a:t>
            </a:r>
          </a:p>
          <a:p>
            <a:r>
              <a:rPr lang="sk-SK" sz="1200" b="1">
                <a:latin typeface="Helvetica Neue"/>
                <a:ea typeface="Roboto"/>
                <a:cs typeface="Roboto"/>
              </a:rPr>
              <a:t>Graeb score: </a:t>
            </a:r>
            <a:r>
              <a:rPr lang="sk-SK" sz="1200">
                <a:latin typeface="Helvetica Neue"/>
                <a:ea typeface="Roboto"/>
                <a:cs typeface="Roboto"/>
              </a:rPr>
              <a:t>13</a:t>
            </a:r>
          </a:p>
          <a:p>
            <a:r>
              <a:rPr lang="sk-SK" sz="1200" b="1" err="1">
                <a:latin typeface="Helvetica Neue"/>
                <a:ea typeface="Roboto"/>
                <a:cs typeface="Roboto"/>
              </a:rPr>
              <a:t>Premorbid</a:t>
            </a:r>
            <a:r>
              <a:rPr lang="sk-SK" sz="1200" b="1">
                <a:latin typeface="Helvetica Neue"/>
                <a:ea typeface="Roboto"/>
                <a:cs typeface="Roboto"/>
              </a:rPr>
              <a:t> </a:t>
            </a:r>
            <a:r>
              <a:rPr lang="sk-SK" sz="1200" b="1" err="1">
                <a:latin typeface="Helvetica Neue"/>
                <a:ea typeface="Roboto"/>
                <a:cs typeface="Roboto"/>
              </a:rPr>
              <a:t>mRS</a:t>
            </a:r>
            <a:r>
              <a:rPr lang="sk-SK" sz="1200" b="1">
                <a:latin typeface="Helvetica Neue"/>
                <a:ea typeface="Roboto"/>
                <a:cs typeface="Roboto"/>
              </a:rPr>
              <a:t>: </a:t>
            </a:r>
            <a:r>
              <a:rPr lang="sk-SK" sz="1200">
                <a:latin typeface="Helvetica Neue"/>
                <a:ea typeface="Roboto"/>
                <a:cs typeface="Roboto"/>
              </a:rPr>
              <a:t>0</a:t>
            </a:r>
          </a:p>
          <a:p>
            <a:r>
              <a:rPr lang="sk-SK" sz="1200" b="1">
                <a:latin typeface="Helvetica Neue"/>
                <a:ea typeface="Roboto"/>
                <a:cs typeface="Roboto"/>
              </a:rPr>
              <a:t>PMH: </a:t>
            </a:r>
            <a:r>
              <a:rPr lang="en" sz="1200">
                <a:latin typeface="Helvetica Neue"/>
                <a:ea typeface="Roboto"/>
                <a:cs typeface="Roboto"/>
                <a:sym typeface="Roboto"/>
              </a:rPr>
              <a:t>HTN</a:t>
            </a:r>
          </a:p>
          <a:p>
            <a:r>
              <a:rPr lang="sk-SK" sz="1200" b="1">
                <a:latin typeface="Helvetica Neue"/>
                <a:ea typeface="Roboto"/>
                <a:cs typeface="Roboto"/>
              </a:rPr>
              <a:t>AC/AP: </a:t>
            </a:r>
            <a:r>
              <a:rPr lang="sk-SK" sz="1200">
                <a:latin typeface="Helvetica Neue"/>
                <a:ea typeface="Roboto"/>
                <a:cs typeface="Roboto"/>
              </a:rPr>
              <a:t>No</a:t>
            </a:r>
          </a:p>
          <a:p>
            <a:pPr algn="just"/>
            <a:endParaRPr lang="sk-SK" sz="1200">
              <a:latin typeface="Roboto"/>
              <a:ea typeface="Roboto"/>
              <a:cs typeface="Roboto"/>
            </a:endParaRPr>
          </a:p>
          <a:p>
            <a:endParaRPr lang="sk-SK" sz="1200">
              <a:latin typeface="Roboto"/>
              <a:ea typeface="Roboto"/>
              <a:cs typeface="Roboto"/>
            </a:endParaRPr>
          </a:p>
        </p:txBody>
      </p:sp>
      <p:pic>
        <p:nvPicPr>
          <p:cNvPr id="2" name="Picture 1" descr="A close-up of a brain scan&#10;&#10;AI-generated content may be incorrect.">
            <a:extLst>
              <a:ext uri="{FF2B5EF4-FFF2-40B4-BE49-F238E27FC236}">
                <a16:creationId xmlns:a16="http://schemas.microsoft.com/office/drawing/2014/main" id="{1F8B25BF-4D9A-311F-EEAA-13DD2FFA1485}"/>
              </a:ext>
            </a:extLst>
          </p:cNvPr>
          <p:cNvPicPr>
            <a:picLocks noChangeAspect="1"/>
          </p:cNvPicPr>
          <p:nvPr/>
        </p:nvPicPr>
        <p:blipFill>
          <a:blip r:embed="rId4"/>
          <a:stretch>
            <a:fillRect/>
          </a:stretch>
        </p:blipFill>
        <p:spPr>
          <a:xfrm>
            <a:off x="7007935" y="2717321"/>
            <a:ext cx="1804089" cy="1843620"/>
          </a:xfrm>
          <a:prstGeom prst="rect">
            <a:avLst/>
          </a:prstGeom>
        </p:spPr>
      </p:pic>
      <p:pic>
        <p:nvPicPr>
          <p:cNvPr id="3" name="Picture 2" descr="A close-up of a brain scan&#10;&#10;AI-generated content may be incorrect.">
            <a:extLst>
              <a:ext uri="{FF2B5EF4-FFF2-40B4-BE49-F238E27FC236}">
                <a16:creationId xmlns:a16="http://schemas.microsoft.com/office/drawing/2014/main" id="{F8E5620C-42B4-0E93-70BC-0F2A3D42C686}"/>
              </a:ext>
            </a:extLst>
          </p:cNvPr>
          <p:cNvPicPr>
            <a:picLocks noChangeAspect="1"/>
          </p:cNvPicPr>
          <p:nvPr/>
        </p:nvPicPr>
        <p:blipFill>
          <a:blip r:embed="rId5"/>
          <a:stretch>
            <a:fillRect/>
          </a:stretch>
        </p:blipFill>
        <p:spPr>
          <a:xfrm>
            <a:off x="5196278" y="2713727"/>
            <a:ext cx="1807684" cy="1847215"/>
          </a:xfrm>
          <a:prstGeom prst="rect">
            <a:avLst/>
          </a:prstGeom>
        </p:spPr>
      </p:pic>
      <p:pic>
        <p:nvPicPr>
          <p:cNvPr id="4" name="Picture 3">
            <a:extLst>
              <a:ext uri="{FF2B5EF4-FFF2-40B4-BE49-F238E27FC236}">
                <a16:creationId xmlns:a16="http://schemas.microsoft.com/office/drawing/2014/main" id="{FF48BC6D-2ACB-1F31-916F-C6FBDF450A67}"/>
              </a:ext>
            </a:extLst>
          </p:cNvPr>
          <p:cNvPicPr>
            <a:picLocks noChangeAspect="1"/>
          </p:cNvPicPr>
          <p:nvPr/>
        </p:nvPicPr>
        <p:blipFill>
          <a:blip r:embed="rId6"/>
          <a:stretch>
            <a:fillRect/>
          </a:stretch>
        </p:blipFill>
        <p:spPr>
          <a:xfrm>
            <a:off x="6205348" y="800599"/>
            <a:ext cx="1703392" cy="1841628"/>
          </a:xfrm>
          <a:prstGeom prst="rect">
            <a:avLst/>
          </a:prstGeom>
        </p:spPr>
      </p:pic>
    </p:spTree>
    <p:extLst>
      <p:ext uri="{BB962C8B-B14F-4D97-AF65-F5344CB8AC3E}">
        <p14:creationId xmlns:p14="http://schemas.microsoft.com/office/powerpoint/2010/main" val="137690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p:nvPr/>
        </p:nvSpPr>
        <p:spPr>
          <a:xfrm>
            <a:off x="0" y="4904910"/>
            <a:ext cx="9212627" cy="238485"/>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106" name="Google Shape;106;p15"/>
          <p:cNvCxnSpPr/>
          <p:nvPr/>
        </p:nvCxnSpPr>
        <p:spPr>
          <a:xfrm>
            <a:off x="514350" y="764610"/>
            <a:ext cx="8115300" cy="12000"/>
          </a:xfrm>
          <a:prstGeom prst="straightConnector1">
            <a:avLst/>
          </a:prstGeom>
          <a:noFill/>
          <a:ln w="47625" cap="flat" cmpd="sng">
            <a:solidFill>
              <a:srgbClr val="DAD9D6"/>
            </a:solidFill>
            <a:prstDash val="solid"/>
            <a:round/>
            <a:headEnd type="none" w="sm" len="sm"/>
            <a:tailEnd type="none" w="sm" len="sm"/>
          </a:ln>
        </p:spPr>
      </p:cxnSp>
      <p:sp>
        <p:nvSpPr>
          <p:cNvPr id="107" name="Google Shape;107;p15"/>
          <p:cNvSpPr/>
          <p:nvPr/>
        </p:nvSpPr>
        <p:spPr>
          <a:xfrm>
            <a:off x="8515038" y="4553069"/>
            <a:ext cx="626918" cy="590431"/>
          </a:xfrm>
          <a:custGeom>
            <a:avLst/>
            <a:gdLst/>
            <a:ahLst/>
            <a:cxnLst/>
            <a:rect l="l" t="t" r="r" b="b"/>
            <a:pathLst>
              <a:path w="1253836" h="1180862" extrusionOk="0">
                <a:moveTo>
                  <a:pt x="0" y="0"/>
                </a:moveTo>
                <a:lnTo>
                  <a:pt x="1253836" y="0"/>
                </a:lnTo>
                <a:lnTo>
                  <a:pt x="1253836" y="1180862"/>
                </a:lnTo>
                <a:lnTo>
                  <a:pt x="0" y="1180862"/>
                </a:lnTo>
                <a:lnTo>
                  <a:pt x="0" y="0"/>
                </a:lnTo>
                <a:close/>
              </a:path>
            </a:pathLst>
          </a:custGeom>
          <a:blipFill rotWithShape="1">
            <a:blip r:embed="rId3">
              <a:alphaModFix/>
            </a:blip>
            <a:stretch>
              <a:fillRect/>
            </a:stretch>
          </a:blipFill>
          <a:ln>
            <a:noFill/>
          </a:ln>
        </p:spPr>
        <p:txBody>
          <a:bodyPr/>
          <a:lstStyle/>
          <a:p>
            <a:endParaRPr lang="en-US"/>
          </a:p>
        </p:txBody>
      </p:sp>
      <p:sp>
        <p:nvSpPr>
          <p:cNvPr id="108" name="Google Shape;108;p15"/>
          <p:cNvSpPr txBox="1"/>
          <p:nvPr/>
        </p:nvSpPr>
        <p:spPr>
          <a:xfrm>
            <a:off x="514368" y="240287"/>
            <a:ext cx="7457700" cy="473976"/>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sk-SK" sz="2800" b="1">
                <a:latin typeface="Helvetica Neue"/>
                <a:ea typeface="Helvetica Neue"/>
                <a:cs typeface="Helvetica Neue"/>
                <a:sym typeface="Helvetica Neue"/>
              </a:rPr>
              <a:t>INTRAOP</a:t>
            </a:r>
            <a:endParaRPr sz="700" b="1">
              <a:latin typeface="Helvetica Neue"/>
              <a:ea typeface="Helvetica Neue"/>
              <a:cs typeface="Helvetica Neue"/>
              <a:sym typeface="Helvetica Neue"/>
            </a:endParaRPr>
          </a:p>
        </p:txBody>
      </p:sp>
      <p:sp>
        <p:nvSpPr>
          <p:cNvPr id="9" name="Google Shape;84;p15">
            <a:extLst>
              <a:ext uri="{FF2B5EF4-FFF2-40B4-BE49-F238E27FC236}">
                <a16:creationId xmlns:a16="http://schemas.microsoft.com/office/drawing/2014/main" id="{F249E7F8-DF27-4178-AFC6-5025662D47E1}"/>
              </a:ext>
            </a:extLst>
          </p:cNvPr>
          <p:cNvSpPr txBox="1"/>
          <p:nvPr/>
        </p:nvSpPr>
        <p:spPr>
          <a:xfrm>
            <a:off x="407832" y="912640"/>
            <a:ext cx="4414739" cy="2277516"/>
          </a:xfrm>
          <a:prstGeom prst="rect">
            <a:avLst/>
          </a:prstGeom>
          <a:noFill/>
          <a:ln>
            <a:noFill/>
          </a:ln>
        </p:spPr>
        <p:txBody>
          <a:bodyPr spcFirstLastPara="1" wrap="square" lIns="91425" tIns="91425" rIns="91425" bIns="91425" anchor="t" anchorCtr="0">
            <a:spAutoFit/>
          </a:bodyPr>
          <a:lstStyle/>
          <a:p>
            <a:r>
              <a:rPr lang="sk-SK" sz="1200" b="1">
                <a:latin typeface="Helvetica Neue"/>
                <a:ea typeface="Roboto"/>
                <a:cs typeface="Roboto"/>
              </a:rPr>
              <a:t>Type of surgery: </a:t>
            </a:r>
            <a:r>
              <a:rPr lang="sk-SK" sz="1200">
                <a:latin typeface="Helvetica Neue"/>
                <a:ea typeface="Roboto"/>
                <a:cs typeface="Roboto"/>
              </a:rPr>
              <a:t>Right frontal SCUBA</a:t>
            </a:r>
          </a:p>
          <a:p>
            <a:r>
              <a:rPr lang="sk-SK" sz="1200" b="1">
                <a:latin typeface="Helvetica Neue"/>
                <a:ea typeface="Roboto"/>
                <a:cs typeface="Roboto"/>
              </a:rPr>
              <a:t>Duration: </a:t>
            </a:r>
            <a:r>
              <a:rPr lang="sk-SK" sz="1200">
                <a:latin typeface="Helvetica Neue"/>
                <a:ea typeface="Roboto"/>
                <a:cs typeface="Roboto"/>
              </a:rPr>
              <a:t>120 min</a:t>
            </a:r>
            <a:endParaRPr lang="sk-SK">
              <a:ea typeface="Roboto"/>
            </a:endParaRPr>
          </a:p>
          <a:p>
            <a:r>
              <a:rPr lang="sk-SK" sz="1200" b="1">
                <a:latin typeface="Helvetica Neue"/>
                <a:ea typeface="Roboto"/>
                <a:cs typeface="Roboto"/>
              </a:rPr>
              <a:t>EBL: </a:t>
            </a:r>
            <a:r>
              <a:rPr lang="sk-SK" sz="1200">
                <a:latin typeface="Helvetica Neue"/>
                <a:ea typeface="Roboto"/>
                <a:cs typeface="Roboto"/>
              </a:rPr>
              <a:t>50 ml</a:t>
            </a:r>
            <a:endParaRPr lang="sk-SK"/>
          </a:p>
          <a:p>
            <a:r>
              <a:rPr lang="sk-SK" sz="1200" b="1" err="1">
                <a:latin typeface="Helvetica Neue"/>
                <a:ea typeface="Roboto"/>
                <a:cs typeface="Roboto"/>
              </a:rPr>
              <a:t>Brain</a:t>
            </a:r>
            <a:r>
              <a:rPr lang="sk-SK" sz="1200" b="1">
                <a:latin typeface="Helvetica Neue"/>
                <a:ea typeface="Roboto"/>
                <a:cs typeface="Roboto"/>
              </a:rPr>
              <a:t> biopsy: </a:t>
            </a:r>
            <a:r>
              <a:rPr lang="sk-SK" sz="1200">
                <a:latin typeface="Helvetica Neue"/>
                <a:ea typeface="Roboto"/>
                <a:cs typeface="Roboto"/>
              </a:rPr>
              <a:t>Yes</a:t>
            </a:r>
            <a:endParaRPr lang="sk-SK" sz="1200" b="1">
              <a:latin typeface="Helvetica Neue"/>
              <a:ea typeface="Roboto"/>
              <a:cs typeface="Roboto"/>
            </a:endParaRPr>
          </a:p>
          <a:p>
            <a:r>
              <a:rPr lang="sk-SK" sz="1200" b="1" err="1">
                <a:latin typeface="Helvetica Neue"/>
                <a:ea typeface="Roboto"/>
                <a:cs typeface="Roboto"/>
              </a:rPr>
              <a:t>Residual</a:t>
            </a:r>
            <a:r>
              <a:rPr lang="sk-SK" sz="1200" b="1">
                <a:latin typeface="Helvetica Neue"/>
                <a:ea typeface="Roboto"/>
                <a:cs typeface="Roboto"/>
              </a:rPr>
              <a:t> hematoma dynaCT (ABC/2): </a:t>
            </a:r>
            <a:r>
              <a:rPr lang="sk-SK" sz="1200">
                <a:latin typeface="Helvetica Neue"/>
                <a:ea typeface="Roboto"/>
                <a:cs typeface="Roboto"/>
              </a:rPr>
              <a:t>2ml</a:t>
            </a:r>
            <a:r>
              <a:rPr lang="sk-SK" sz="1200" b="1">
                <a:latin typeface="Helvetica Neue"/>
                <a:ea typeface="Roboto"/>
                <a:cs typeface="Roboto"/>
              </a:rPr>
              <a:t> </a:t>
            </a:r>
            <a:r>
              <a:rPr lang="sk-SK" sz="1200">
                <a:latin typeface="Helvetica Neue"/>
                <a:ea typeface="Roboto"/>
                <a:cs typeface="Roboto"/>
              </a:rPr>
              <a:t> </a:t>
            </a:r>
            <a:r>
              <a:rPr lang="sk-SK" sz="1200" b="1">
                <a:latin typeface="Helvetica Neue"/>
                <a:ea typeface="Roboto"/>
                <a:cs typeface="Roboto"/>
              </a:rPr>
              <a:t> </a:t>
            </a:r>
          </a:p>
          <a:p>
            <a:r>
              <a:rPr lang="sk-SK" sz="1200" b="1">
                <a:latin typeface="Helvetica Neue"/>
                <a:ea typeface="Roboto"/>
                <a:cs typeface="Roboto"/>
              </a:rPr>
              <a:t>Number of sheath passes: </a:t>
            </a:r>
            <a:r>
              <a:rPr lang="sk-SK" sz="1200">
                <a:latin typeface="Helvetica Neue"/>
                <a:ea typeface="Roboto"/>
                <a:cs typeface="Roboto"/>
              </a:rPr>
              <a:t>1</a:t>
            </a:r>
          </a:p>
          <a:p>
            <a:r>
              <a:rPr lang="sk-SK" sz="1200" b="1">
                <a:latin typeface="Helvetica Neue"/>
                <a:ea typeface="Roboto"/>
                <a:cs typeface="Roboto"/>
              </a:rPr>
              <a:t>Clot consistency score: </a:t>
            </a:r>
            <a:r>
              <a:rPr lang="sk-SK" sz="1200">
                <a:latin typeface="Helvetica Neue"/>
                <a:ea typeface="Roboto"/>
                <a:cs typeface="Roboto"/>
              </a:rPr>
              <a:t>5</a:t>
            </a:r>
          </a:p>
          <a:p>
            <a:r>
              <a:rPr lang="sk-SK" sz="1200" b="1" err="1">
                <a:latin typeface="Helvetica Neue"/>
                <a:ea typeface="Roboto"/>
                <a:cs typeface="Roboto"/>
              </a:rPr>
              <a:t>Intraoperative</a:t>
            </a:r>
            <a:r>
              <a:rPr lang="sk-SK" sz="1200" b="1">
                <a:latin typeface="Helvetica Neue"/>
                <a:ea typeface="Roboto"/>
                <a:cs typeface="Roboto"/>
              </a:rPr>
              <a:t> bleeding scale score: </a:t>
            </a:r>
            <a:r>
              <a:rPr lang="sk-SK" sz="1200">
                <a:latin typeface="Helvetica Neue"/>
                <a:ea typeface="Roboto"/>
                <a:cs typeface="Roboto"/>
              </a:rPr>
              <a:t>3</a:t>
            </a:r>
          </a:p>
          <a:p>
            <a:endParaRPr lang="sk-SK" sz="1200">
              <a:latin typeface="Helvetica Neue"/>
              <a:ea typeface="Roboto"/>
              <a:cs typeface="Roboto"/>
            </a:endParaRPr>
          </a:p>
          <a:p>
            <a:endParaRPr lang="sk-SK" sz="800" b="0" i="0">
              <a:solidFill>
                <a:srgbClr val="212121"/>
              </a:solidFill>
              <a:effectLst/>
              <a:latin typeface="Roboto" panose="02000000000000000000" pitchFamily="2" charset="0"/>
              <a:ea typeface="Roboto" panose="02000000000000000000" pitchFamily="2" charset="0"/>
            </a:endParaRPr>
          </a:p>
          <a:p>
            <a:endParaRPr lang="en" sz="800">
              <a:latin typeface="Roboto" panose="02000000000000000000" pitchFamily="2" charset="0"/>
              <a:ea typeface="Roboto" panose="02000000000000000000" pitchFamily="2" charset="0"/>
              <a:cs typeface="Roboto"/>
            </a:endParaRPr>
          </a:p>
          <a:p>
            <a:endParaRPr lang="en-US" sz="1200">
              <a:latin typeface="Roboto"/>
              <a:ea typeface="Roboto"/>
              <a:cs typeface="Roboto"/>
            </a:endParaRPr>
          </a:p>
        </p:txBody>
      </p:sp>
      <p:pic>
        <p:nvPicPr>
          <p:cNvPr id="2" name="Picture 1" descr="A close-up of a circular object&#10;&#10;AI-generated content may be incorrect.">
            <a:extLst>
              <a:ext uri="{FF2B5EF4-FFF2-40B4-BE49-F238E27FC236}">
                <a16:creationId xmlns:a16="http://schemas.microsoft.com/office/drawing/2014/main" id="{4242676C-9766-71A4-C385-2D5C3FF5E842}"/>
              </a:ext>
            </a:extLst>
          </p:cNvPr>
          <p:cNvPicPr>
            <a:picLocks noChangeAspect="1"/>
          </p:cNvPicPr>
          <p:nvPr/>
        </p:nvPicPr>
        <p:blipFill>
          <a:blip r:embed="rId4"/>
          <a:stretch>
            <a:fillRect/>
          </a:stretch>
        </p:blipFill>
        <p:spPr>
          <a:xfrm>
            <a:off x="6853900" y="2882660"/>
            <a:ext cx="1661597" cy="1858274"/>
          </a:xfrm>
          <a:prstGeom prst="rect">
            <a:avLst/>
          </a:prstGeom>
        </p:spPr>
      </p:pic>
      <p:pic>
        <p:nvPicPr>
          <p:cNvPr id="4" name="Picture 3" descr="A close-up of a scan of a human body&#10;&#10;AI-generated content may be incorrect.">
            <a:extLst>
              <a:ext uri="{FF2B5EF4-FFF2-40B4-BE49-F238E27FC236}">
                <a16:creationId xmlns:a16="http://schemas.microsoft.com/office/drawing/2014/main" id="{A3377819-3487-3BA3-685D-67D1C4246747}"/>
              </a:ext>
            </a:extLst>
          </p:cNvPr>
          <p:cNvPicPr>
            <a:picLocks noChangeAspect="1"/>
          </p:cNvPicPr>
          <p:nvPr/>
        </p:nvPicPr>
        <p:blipFill>
          <a:blip r:embed="rId5"/>
          <a:stretch>
            <a:fillRect/>
          </a:stretch>
        </p:blipFill>
        <p:spPr>
          <a:xfrm>
            <a:off x="4977654" y="2879066"/>
            <a:ext cx="1733484" cy="1876246"/>
          </a:xfrm>
          <a:prstGeom prst="rect">
            <a:avLst/>
          </a:prstGeom>
        </p:spPr>
      </p:pic>
      <p:pic>
        <p:nvPicPr>
          <p:cNvPr id="6" name="Picture 5" descr="A close-up of a circular object&#10;&#10;AI-generated content may be incorrect.">
            <a:extLst>
              <a:ext uri="{FF2B5EF4-FFF2-40B4-BE49-F238E27FC236}">
                <a16:creationId xmlns:a16="http://schemas.microsoft.com/office/drawing/2014/main" id="{72C69B0D-A989-4BCE-03FC-87270D936735}"/>
              </a:ext>
            </a:extLst>
          </p:cNvPr>
          <p:cNvPicPr>
            <a:picLocks noChangeAspect="1"/>
          </p:cNvPicPr>
          <p:nvPr/>
        </p:nvPicPr>
        <p:blipFill>
          <a:blip r:embed="rId6"/>
          <a:stretch>
            <a:fillRect/>
          </a:stretch>
        </p:blipFill>
        <p:spPr>
          <a:xfrm>
            <a:off x="6030795" y="925569"/>
            <a:ext cx="1654409" cy="1861868"/>
          </a:xfrm>
          <a:prstGeom prst="rect">
            <a:avLst/>
          </a:prstGeom>
        </p:spPr>
      </p:pic>
    </p:spTree>
    <p:extLst>
      <p:ext uri="{BB962C8B-B14F-4D97-AF65-F5344CB8AC3E}">
        <p14:creationId xmlns:p14="http://schemas.microsoft.com/office/powerpoint/2010/main" val="408592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p:nvPr/>
        </p:nvSpPr>
        <p:spPr>
          <a:xfrm>
            <a:off x="0" y="4905015"/>
            <a:ext cx="9212627" cy="238485"/>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97" name="Google Shape;97;p14"/>
          <p:cNvCxnSpPr/>
          <p:nvPr/>
        </p:nvCxnSpPr>
        <p:spPr>
          <a:xfrm>
            <a:off x="514332" y="744010"/>
            <a:ext cx="8115300" cy="12000"/>
          </a:xfrm>
          <a:prstGeom prst="straightConnector1">
            <a:avLst/>
          </a:prstGeom>
          <a:noFill/>
          <a:ln w="47625" cap="flat" cmpd="sng">
            <a:solidFill>
              <a:srgbClr val="DAD9D6"/>
            </a:solidFill>
            <a:prstDash val="solid"/>
            <a:round/>
            <a:headEnd type="none" w="sm" len="sm"/>
            <a:tailEnd type="none" w="sm" len="sm"/>
          </a:ln>
        </p:spPr>
      </p:cxnSp>
      <p:sp>
        <p:nvSpPr>
          <p:cNvPr id="98" name="Google Shape;98;p14"/>
          <p:cNvSpPr/>
          <p:nvPr/>
        </p:nvSpPr>
        <p:spPr>
          <a:xfrm>
            <a:off x="8515038" y="4553069"/>
            <a:ext cx="626918" cy="590431"/>
          </a:xfrm>
          <a:custGeom>
            <a:avLst/>
            <a:gdLst/>
            <a:ahLst/>
            <a:cxnLst/>
            <a:rect l="l" t="t" r="r" b="b"/>
            <a:pathLst>
              <a:path w="1253836" h="1180862" extrusionOk="0">
                <a:moveTo>
                  <a:pt x="0" y="0"/>
                </a:moveTo>
                <a:lnTo>
                  <a:pt x="1253836" y="0"/>
                </a:lnTo>
                <a:lnTo>
                  <a:pt x="1253836" y="1180862"/>
                </a:lnTo>
                <a:lnTo>
                  <a:pt x="0" y="1180862"/>
                </a:lnTo>
                <a:lnTo>
                  <a:pt x="0" y="0"/>
                </a:lnTo>
                <a:close/>
              </a:path>
            </a:pathLst>
          </a:custGeom>
          <a:blipFill rotWithShape="1">
            <a:blip r:embed="rId3">
              <a:alphaModFix/>
            </a:blip>
            <a:stretch>
              <a:fillRect/>
            </a:stretch>
          </a:blipFill>
          <a:ln>
            <a:noFill/>
          </a:ln>
        </p:spPr>
        <p:txBody>
          <a:bodyPr/>
          <a:lstStyle/>
          <a:p>
            <a:endParaRPr lang="en-US"/>
          </a:p>
        </p:txBody>
      </p:sp>
      <p:sp>
        <p:nvSpPr>
          <p:cNvPr id="99" name="Google Shape;99;p14"/>
          <p:cNvSpPr txBox="1"/>
          <p:nvPr/>
        </p:nvSpPr>
        <p:spPr>
          <a:xfrm>
            <a:off x="514332" y="179915"/>
            <a:ext cx="8115300" cy="473976"/>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sk-SK" sz="2800" b="1">
                <a:latin typeface="Helvetica Neue"/>
                <a:ea typeface="Helvetica Neue"/>
                <a:cs typeface="Helvetica Neue"/>
                <a:sym typeface="Helvetica Neue"/>
              </a:rPr>
              <a:t>INTRAOP.</a:t>
            </a:r>
            <a:endParaRPr sz="700" b="1">
              <a:latin typeface="Helvetica Neue"/>
              <a:ea typeface="Helvetica Neue"/>
              <a:cs typeface="Helvetica Neue"/>
              <a:sym typeface="Helvetica Neue"/>
            </a:endParaRPr>
          </a:p>
        </p:txBody>
      </p:sp>
      <p:cxnSp>
        <p:nvCxnSpPr>
          <p:cNvPr id="5" name="Rovná spojnica 4">
            <a:extLst>
              <a:ext uri="{FF2B5EF4-FFF2-40B4-BE49-F238E27FC236}">
                <a16:creationId xmlns:a16="http://schemas.microsoft.com/office/drawing/2014/main" id="{083CE4F4-7694-4B5A-ACCB-3252C9E6EBCC}"/>
              </a:ext>
            </a:extLst>
          </p:cNvPr>
          <p:cNvCxnSpPr/>
          <p:nvPr/>
        </p:nvCxnSpPr>
        <p:spPr>
          <a:xfrm>
            <a:off x="2438400" y="3004222"/>
            <a:ext cx="1004552" cy="118468"/>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6" name="BlokTextu 5">
            <a:extLst>
              <a:ext uri="{FF2B5EF4-FFF2-40B4-BE49-F238E27FC236}">
                <a16:creationId xmlns:a16="http://schemas.microsoft.com/office/drawing/2014/main" id="{F2C09B84-7D48-4B34-9641-FBC1704D5832}"/>
              </a:ext>
            </a:extLst>
          </p:cNvPr>
          <p:cNvSpPr txBox="1"/>
          <p:nvPr/>
        </p:nvSpPr>
        <p:spPr>
          <a:xfrm>
            <a:off x="3407786" y="2984190"/>
            <a:ext cx="1735177" cy="276999"/>
          </a:xfrm>
          <a:prstGeom prst="rect">
            <a:avLst/>
          </a:prstGeom>
          <a:noFill/>
        </p:spPr>
        <p:txBody>
          <a:bodyPr wrap="square" rtlCol="0">
            <a:spAutoFit/>
          </a:bodyPr>
          <a:lstStyle/>
          <a:p>
            <a:r>
              <a:rPr lang="sk-SK" sz="1200">
                <a:solidFill>
                  <a:schemeClr val="bg1"/>
                </a:solidFill>
              </a:rPr>
              <a:t>Posterior limb </a:t>
            </a:r>
          </a:p>
        </p:txBody>
      </p:sp>
      <p:pic>
        <p:nvPicPr>
          <p:cNvPr id="17" name="Obrázok 16">
            <a:extLst>
              <a:ext uri="{FF2B5EF4-FFF2-40B4-BE49-F238E27FC236}">
                <a16:creationId xmlns:a16="http://schemas.microsoft.com/office/drawing/2014/main" id="{E123FCA8-5F35-4DC8-9D7D-2136A4E5E8F2}"/>
              </a:ext>
            </a:extLst>
          </p:cNvPr>
          <p:cNvPicPr>
            <a:picLocks noChangeAspect="1"/>
          </p:cNvPicPr>
          <p:nvPr/>
        </p:nvPicPr>
        <p:blipFill>
          <a:blip r:embed="rId4"/>
          <a:stretch>
            <a:fillRect/>
          </a:stretch>
        </p:blipFill>
        <p:spPr>
          <a:xfrm>
            <a:off x="1956764" y="845086"/>
            <a:ext cx="5479699" cy="1600545"/>
          </a:xfrm>
          <a:prstGeom prst="rect">
            <a:avLst/>
          </a:prstGeom>
          <a:ln>
            <a:solidFill>
              <a:schemeClr val="tx1"/>
            </a:solidFill>
          </a:ln>
        </p:spPr>
      </p:pic>
      <p:sp>
        <p:nvSpPr>
          <p:cNvPr id="18" name="BlokTextu 17">
            <a:extLst>
              <a:ext uri="{FF2B5EF4-FFF2-40B4-BE49-F238E27FC236}">
                <a16:creationId xmlns:a16="http://schemas.microsoft.com/office/drawing/2014/main" id="{AD87ED7A-884C-45DF-B227-4E73B70EAFC9}"/>
              </a:ext>
            </a:extLst>
          </p:cNvPr>
          <p:cNvSpPr txBox="1"/>
          <p:nvPr/>
        </p:nvSpPr>
        <p:spPr>
          <a:xfrm>
            <a:off x="583842" y="4255699"/>
            <a:ext cx="7800423" cy="707886"/>
          </a:xfrm>
          <a:prstGeom prst="rect">
            <a:avLst/>
          </a:prstGeom>
          <a:noFill/>
        </p:spPr>
        <p:txBody>
          <a:bodyPr wrap="square" lIns="91440" tIns="45720" rIns="91440" bIns="45720" anchor="t">
            <a:spAutoFit/>
          </a:bodyPr>
          <a:lstStyle/>
          <a:p>
            <a:pPr algn="just"/>
            <a:r>
              <a:rPr lang="sk-SK" sz="800" b="0" i="0" err="1">
                <a:solidFill>
                  <a:srgbClr val="212121"/>
                </a:solidFill>
                <a:effectLst/>
                <a:latin typeface="Helvetica Neue"/>
                <a:ea typeface="Roboto" panose="02000000000000000000" pitchFamily="2" charset="0"/>
              </a:rPr>
              <a:t>Ali</a:t>
            </a:r>
            <a:r>
              <a:rPr lang="sk-SK" sz="800" b="0" i="0">
                <a:solidFill>
                  <a:srgbClr val="212121"/>
                </a:solidFill>
                <a:effectLst/>
                <a:latin typeface="Helvetica Neue"/>
                <a:ea typeface="Roboto" panose="02000000000000000000" pitchFamily="2" charset="0"/>
              </a:rPr>
              <a:t> M, </a:t>
            </a:r>
            <a:r>
              <a:rPr lang="sk-SK" sz="800" b="0" i="0" err="1">
                <a:solidFill>
                  <a:srgbClr val="212121"/>
                </a:solidFill>
                <a:effectLst/>
                <a:latin typeface="Helvetica Neue"/>
                <a:ea typeface="Roboto" panose="02000000000000000000" pitchFamily="2" charset="0"/>
              </a:rPr>
              <a:t>Smith</a:t>
            </a:r>
            <a:r>
              <a:rPr lang="sk-SK" sz="800" b="0" i="0">
                <a:solidFill>
                  <a:srgbClr val="212121"/>
                </a:solidFill>
                <a:effectLst/>
                <a:latin typeface="Helvetica Neue"/>
                <a:ea typeface="Roboto" panose="02000000000000000000" pitchFamily="2" charset="0"/>
              </a:rPr>
              <a:t> C, </a:t>
            </a:r>
            <a:r>
              <a:rPr lang="sk-SK" sz="800" b="0" i="0" err="1">
                <a:solidFill>
                  <a:srgbClr val="212121"/>
                </a:solidFill>
                <a:effectLst/>
                <a:latin typeface="Helvetica Neue"/>
                <a:ea typeface="Roboto" panose="02000000000000000000" pitchFamily="2" charset="0"/>
              </a:rPr>
              <a:t>Vasan</a:t>
            </a:r>
            <a:r>
              <a:rPr lang="sk-SK" sz="800" b="0" i="0">
                <a:solidFill>
                  <a:srgbClr val="212121"/>
                </a:solidFill>
                <a:effectLst/>
                <a:latin typeface="Helvetica Neue"/>
                <a:ea typeface="Roboto" panose="02000000000000000000" pitchFamily="2" charset="0"/>
              </a:rPr>
              <a:t> V, et al. Management of </a:t>
            </a:r>
            <a:r>
              <a:rPr lang="sk-SK" sz="800" b="0" i="0" err="1">
                <a:solidFill>
                  <a:srgbClr val="212121"/>
                </a:solidFill>
                <a:effectLst/>
                <a:latin typeface="Helvetica Neue"/>
                <a:ea typeface="Roboto" panose="02000000000000000000" pitchFamily="2" charset="0"/>
              </a:rPr>
              <a:t>intracavitary</a:t>
            </a:r>
            <a:r>
              <a:rPr lang="sk-SK" sz="800" b="0" i="0">
                <a:solidFill>
                  <a:srgbClr val="212121"/>
                </a:solidFill>
                <a:effectLst/>
                <a:latin typeface="Helvetica Neue"/>
                <a:ea typeface="Roboto" panose="02000000000000000000" pitchFamily="2" charset="0"/>
              </a:rPr>
              <a:t> bleeding </a:t>
            </a:r>
            <a:r>
              <a:rPr lang="sk-SK" sz="800" b="0" i="0" err="1">
                <a:solidFill>
                  <a:srgbClr val="212121"/>
                </a:solidFill>
                <a:effectLst/>
                <a:latin typeface="Helvetica Neue"/>
                <a:ea typeface="Roboto" panose="02000000000000000000" pitchFamily="2" charset="0"/>
              </a:rPr>
              <a:t>during</a:t>
            </a:r>
            <a:r>
              <a:rPr lang="sk-SK" sz="800" b="0" i="0">
                <a:solidFill>
                  <a:srgbClr val="212121"/>
                </a:solidFill>
                <a:effectLst/>
                <a:latin typeface="Helvetica Neue"/>
                <a:ea typeface="Roboto" panose="02000000000000000000" pitchFamily="2" charset="0"/>
              </a:rPr>
              <a:t> </a:t>
            </a:r>
            <a:r>
              <a:rPr lang="sk-SK" sz="800" b="0" i="0" err="1">
                <a:solidFill>
                  <a:srgbClr val="212121"/>
                </a:solidFill>
                <a:effectLst/>
                <a:latin typeface="Helvetica Neue"/>
                <a:ea typeface="Roboto" panose="02000000000000000000" pitchFamily="2" charset="0"/>
              </a:rPr>
              <a:t>ultra-early</a:t>
            </a:r>
            <a:r>
              <a:rPr lang="sk-SK" sz="800" b="0" i="0">
                <a:solidFill>
                  <a:srgbClr val="212121"/>
                </a:solidFill>
                <a:effectLst/>
                <a:latin typeface="Helvetica Neue"/>
                <a:ea typeface="Roboto" panose="02000000000000000000" pitchFamily="2" charset="0"/>
              </a:rPr>
              <a:t> </a:t>
            </a:r>
            <a:r>
              <a:rPr lang="sk-SK" sz="800" b="0" i="0" err="1">
                <a:solidFill>
                  <a:srgbClr val="212121"/>
                </a:solidFill>
                <a:effectLst/>
                <a:latin typeface="Helvetica Neue"/>
                <a:ea typeface="Roboto" panose="02000000000000000000" pitchFamily="2" charset="0"/>
              </a:rPr>
              <a:t>minimally</a:t>
            </a:r>
            <a:r>
              <a:rPr lang="sk-SK" sz="800" b="0" i="0">
                <a:solidFill>
                  <a:srgbClr val="212121"/>
                </a:solidFill>
                <a:effectLst/>
                <a:latin typeface="Helvetica Neue"/>
                <a:ea typeface="Roboto" panose="02000000000000000000" pitchFamily="2" charset="0"/>
              </a:rPr>
              <a:t> </a:t>
            </a:r>
            <a:r>
              <a:rPr lang="sk-SK" sz="800" b="0" i="0" err="1">
                <a:solidFill>
                  <a:srgbClr val="212121"/>
                </a:solidFill>
                <a:effectLst/>
                <a:latin typeface="Helvetica Neue"/>
                <a:ea typeface="Roboto" panose="02000000000000000000" pitchFamily="2" charset="0"/>
              </a:rPr>
              <a:t>invasive</a:t>
            </a:r>
            <a:r>
              <a:rPr lang="sk-SK" sz="800" b="0" i="0">
                <a:solidFill>
                  <a:srgbClr val="212121"/>
                </a:solidFill>
                <a:effectLst/>
                <a:latin typeface="Helvetica Neue"/>
                <a:ea typeface="Roboto" panose="02000000000000000000" pitchFamily="2" charset="0"/>
              </a:rPr>
              <a:t> </a:t>
            </a:r>
            <a:r>
              <a:rPr lang="sk-SK" sz="800" b="0" i="0" err="1">
                <a:solidFill>
                  <a:srgbClr val="212121"/>
                </a:solidFill>
                <a:effectLst/>
                <a:latin typeface="Helvetica Neue"/>
                <a:ea typeface="Roboto" panose="02000000000000000000" pitchFamily="2" charset="0"/>
              </a:rPr>
              <a:t>intracerebral</a:t>
            </a:r>
            <a:r>
              <a:rPr lang="sk-SK" sz="800" b="0" i="0">
                <a:solidFill>
                  <a:srgbClr val="212121"/>
                </a:solidFill>
                <a:effectLst/>
                <a:latin typeface="Helvetica Neue"/>
                <a:ea typeface="Roboto" panose="02000000000000000000" pitchFamily="2" charset="0"/>
              </a:rPr>
              <a:t> </a:t>
            </a:r>
            <a:r>
              <a:rPr lang="sk-SK" sz="800" b="0" i="0" err="1">
                <a:solidFill>
                  <a:srgbClr val="212121"/>
                </a:solidFill>
                <a:effectLst/>
                <a:latin typeface="Helvetica Neue"/>
                <a:ea typeface="Roboto" panose="02000000000000000000" pitchFamily="2" charset="0"/>
              </a:rPr>
              <a:t>hemorrhage</a:t>
            </a:r>
            <a:r>
              <a:rPr lang="sk-SK" sz="800" b="0" i="0">
                <a:solidFill>
                  <a:srgbClr val="212121"/>
                </a:solidFill>
                <a:effectLst/>
                <a:latin typeface="Helvetica Neue"/>
                <a:ea typeface="Roboto" panose="02000000000000000000" pitchFamily="2" charset="0"/>
              </a:rPr>
              <a:t> </a:t>
            </a:r>
            <a:r>
              <a:rPr lang="sk-SK" sz="800" b="0" i="0" err="1">
                <a:solidFill>
                  <a:srgbClr val="212121"/>
                </a:solidFill>
                <a:effectLst/>
                <a:latin typeface="Helvetica Neue"/>
                <a:ea typeface="Roboto" panose="02000000000000000000" pitchFamily="2" charset="0"/>
              </a:rPr>
              <a:t>evacuation</a:t>
            </a:r>
            <a:r>
              <a:rPr lang="sk-SK" sz="800" b="0" i="0">
                <a:solidFill>
                  <a:srgbClr val="212121"/>
                </a:solidFill>
                <a:effectLst/>
                <a:latin typeface="Helvetica Neue"/>
                <a:ea typeface="Roboto" panose="02000000000000000000" pitchFamily="2" charset="0"/>
              </a:rPr>
              <a:t>. </a:t>
            </a:r>
            <a:r>
              <a:rPr lang="sk-SK" sz="800" b="0" i="1">
                <a:solidFill>
                  <a:srgbClr val="212121"/>
                </a:solidFill>
                <a:effectLst/>
                <a:latin typeface="Helvetica Neue"/>
                <a:ea typeface="Roboto" panose="02000000000000000000" pitchFamily="2" charset="0"/>
              </a:rPr>
              <a:t>J </a:t>
            </a:r>
            <a:r>
              <a:rPr lang="sk-SK" sz="800" b="0" i="1" err="1">
                <a:solidFill>
                  <a:srgbClr val="212121"/>
                </a:solidFill>
                <a:effectLst/>
                <a:latin typeface="Helvetica Neue"/>
                <a:ea typeface="Roboto" panose="02000000000000000000" pitchFamily="2" charset="0"/>
              </a:rPr>
              <a:t>Neurosurg</a:t>
            </a:r>
            <a:r>
              <a:rPr lang="sk-SK" sz="800" b="0" i="0">
                <a:solidFill>
                  <a:srgbClr val="212121"/>
                </a:solidFill>
                <a:effectLst/>
                <a:latin typeface="Helvetica Neue"/>
                <a:ea typeface="Roboto" panose="02000000000000000000" pitchFamily="2" charset="0"/>
              </a:rPr>
              <a:t>. 2024;142(4):1003-1013. </a:t>
            </a:r>
            <a:r>
              <a:rPr lang="sk-SK" sz="800" b="0" i="0" err="1">
                <a:solidFill>
                  <a:srgbClr val="212121"/>
                </a:solidFill>
                <a:effectLst/>
                <a:latin typeface="Helvetica Neue"/>
                <a:ea typeface="Roboto" panose="02000000000000000000" pitchFamily="2" charset="0"/>
              </a:rPr>
              <a:t>Published</a:t>
            </a:r>
            <a:r>
              <a:rPr lang="sk-SK" sz="800" b="0" i="0">
                <a:solidFill>
                  <a:srgbClr val="212121"/>
                </a:solidFill>
                <a:effectLst/>
                <a:latin typeface="Helvetica Neue"/>
                <a:ea typeface="Roboto" panose="02000000000000000000" pitchFamily="2" charset="0"/>
              </a:rPr>
              <a:t> 2024 Nov 1. doi:10.3171/2024.6.JNS232985</a:t>
            </a:r>
          </a:p>
          <a:p>
            <a:pPr algn="just"/>
            <a:endParaRPr lang="sk-SK" sz="800" b="0" i="0">
              <a:solidFill>
                <a:srgbClr val="212121"/>
              </a:solidFill>
              <a:effectLst/>
              <a:latin typeface="Helvetica Neue"/>
              <a:ea typeface="Roboto" panose="02000000000000000000" pitchFamily="2" charset="0"/>
            </a:endParaRPr>
          </a:p>
          <a:p>
            <a:pPr algn="just"/>
            <a:r>
              <a:rPr lang="sk-SK" sz="800" b="0" i="0" err="1">
                <a:solidFill>
                  <a:srgbClr val="212121"/>
                </a:solidFill>
                <a:effectLst/>
                <a:latin typeface="Helvetica Neue"/>
              </a:rPr>
              <a:t>Ali</a:t>
            </a:r>
            <a:r>
              <a:rPr lang="sk-SK" sz="800" b="0" i="0">
                <a:solidFill>
                  <a:srgbClr val="212121"/>
                </a:solidFill>
                <a:effectLst/>
                <a:latin typeface="Helvetica Neue"/>
              </a:rPr>
              <a:t> M, </a:t>
            </a:r>
            <a:r>
              <a:rPr lang="sk-SK" sz="800" b="0" i="0" err="1">
                <a:solidFill>
                  <a:srgbClr val="212121"/>
                </a:solidFill>
                <a:effectLst/>
                <a:latin typeface="Helvetica Neue"/>
              </a:rPr>
              <a:t>Smith</a:t>
            </a:r>
            <a:r>
              <a:rPr lang="sk-SK" sz="800" b="0" i="0">
                <a:solidFill>
                  <a:srgbClr val="212121"/>
                </a:solidFill>
                <a:effectLst/>
                <a:latin typeface="Helvetica Neue"/>
              </a:rPr>
              <a:t> C, </a:t>
            </a:r>
            <a:r>
              <a:rPr lang="sk-SK" sz="800" b="0" i="0" err="1">
                <a:solidFill>
                  <a:srgbClr val="212121"/>
                </a:solidFill>
                <a:effectLst/>
                <a:latin typeface="Helvetica Neue"/>
              </a:rPr>
              <a:t>Hameed</a:t>
            </a:r>
            <a:r>
              <a:rPr lang="sk-SK" sz="800" b="0" i="0">
                <a:solidFill>
                  <a:srgbClr val="212121"/>
                </a:solidFill>
                <a:effectLst/>
                <a:latin typeface="Helvetica Neue"/>
              </a:rPr>
              <a:t> MA, et al. </a:t>
            </a:r>
            <a:r>
              <a:rPr lang="sk-SK" sz="800" b="0" i="0" err="1">
                <a:solidFill>
                  <a:srgbClr val="212121"/>
                </a:solidFill>
                <a:effectLst/>
                <a:latin typeface="Helvetica Neue"/>
              </a:rPr>
              <a:t>Platelet</a:t>
            </a:r>
            <a:r>
              <a:rPr lang="sk-SK" sz="800" b="0" i="0">
                <a:solidFill>
                  <a:srgbClr val="212121"/>
                </a:solidFill>
                <a:effectLst/>
                <a:latin typeface="Helvetica Neue"/>
              </a:rPr>
              <a:t> </a:t>
            </a:r>
            <a:r>
              <a:rPr lang="sk-SK" sz="800" b="0" i="0" err="1">
                <a:solidFill>
                  <a:srgbClr val="212121"/>
                </a:solidFill>
                <a:effectLst/>
                <a:latin typeface="Helvetica Neue"/>
              </a:rPr>
              <a:t>transfusions</a:t>
            </a:r>
            <a:r>
              <a:rPr lang="sk-SK" sz="800" b="0" i="0">
                <a:solidFill>
                  <a:srgbClr val="212121"/>
                </a:solidFill>
                <a:effectLst/>
                <a:latin typeface="Helvetica Neue"/>
              </a:rPr>
              <a:t> and </a:t>
            </a:r>
            <a:r>
              <a:rPr lang="sk-SK" sz="800" b="0" i="0" err="1">
                <a:solidFill>
                  <a:srgbClr val="212121"/>
                </a:solidFill>
                <a:effectLst/>
                <a:latin typeface="Helvetica Neue"/>
              </a:rPr>
              <a:t>outcomes</a:t>
            </a:r>
            <a:r>
              <a:rPr lang="sk-SK" sz="800" b="0" i="0">
                <a:solidFill>
                  <a:srgbClr val="212121"/>
                </a:solidFill>
                <a:effectLst/>
                <a:latin typeface="Helvetica Neue"/>
              </a:rPr>
              <a:t> </a:t>
            </a:r>
            <a:r>
              <a:rPr lang="sk-SK" sz="800" b="0" i="0" err="1">
                <a:solidFill>
                  <a:srgbClr val="212121"/>
                </a:solidFill>
                <a:effectLst/>
                <a:latin typeface="Helvetica Neue"/>
              </a:rPr>
              <a:t>following</a:t>
            </a:r>
            <a:r>
              <a:rPr lang="sk-SK" sz="800" b="0" i="0">
                <a:solidFill>
                  <a:srgbClr val="212121"/>
                </a:solidFill>
                <a:effectLst/>
                <a:latin typeface="Helvetica Neue"/>
              </a:rPr>
              <a:t> </a:t>
            </a:r>
            <a:r>
              <a:rPr lang="sk-SK" sz="800" b="0" i="0" err="1">
                <a:solidFill>
                  <a:srgbClr val="212121"/>
                </a:solidFill>
                <a:effectLst/>
                <a:latin typeface="Helvetica Neue"/>
              </a:rPr>
              <a:t>minimally</a:t>
            </a:r>
            <a:r>
              <a:rPr lang="sk-SK" sz="800" b="0" i="0">
                <a:solidFill>
                  <a:srgbClr val="212121"/>
                </a:solidFill>
                <a:effectLst/>
                <a:latin typeface="Helvetica Neue"/>
              </a:rPr>
              <a:t> </a:t>
            </a:r>
            <a:r>
              <a:rPr lang="sk-SK" sz="800" b="0" i="0" err="1">
                <a:solidFill>
                  <a:srgbClr val="212121"/>
                </a:solidFill>
                <a:effectLst/>
                <a:latin typeface="Helvetica Neue"/>
              </a:rPr>
              <a:t>invasive</a:t>
            </a:r>
            <a:r>
              <a:rPr lang="sk-SK" sz="800" b="0" i="0">
                <a:solidFill>
                  <a:srgbClr val="212121"/>
                </a:solidFill>
                <a:effectLst/>
                <a:latin typeface="Helvetica Neue"/>
              </a:rPr>
              <a:t> </a:t>
            </a:r>
            <a:r>
              <a:rPr lang="sk-SK" sz="800" b="0" i="0" err="1">
                <a:solidFill>
                  <a:srgbClr val="212121"/>
                </a:solidFill>
                <a:effectLst/>
                <a:latin typeface="Helvetica Neue"/>
              </a:rPr>
              <a:t>intracerebral</a:t>
            </a:r>
            <a:r>
              <a:rPr lang="sk-SK" sz="800" b="0" i="0">
                <a:solidFill>
                  <a:srgbClr val="212121"/>
                </a:solidFill>
                <a:effectLst/>
                <a:latin typeface="Helvetica Neue"/>
              </a:rPr>
              <a:t> </a:t>
            </a:r>
            <a:r>
              <a:rPr lang="sk-SK" sz="800" b="0" i="0" err="1">
                <a:solidFill>
                  <a:srgbClr val="212121"/>
                </a:solidFill>
                <a:effectLst/>
                <a:latin typeface="Helvetica Neue"/>
              </a:rPr>
              <a:t>hemorrhage</a:t>
            </a:r>
            <a:r>
              <a:rPr lang="sk-SK" sz="800" b="0" i="0">
                <a:solidFill>
                  <a:srgbClr val="212121"/>
                </a:solidFill>
                <a:effectLst/>
                <a:latin typeface="Helvetica Neue"/>
              </a:rPr>
              <a:t> </a:t>
            </a:r>
            <a:r>
              <a:rPr lang="sk-SK" sz="800" b="0" i="0" err="1">
                <a:solidFill>
                  <a:srgbClr val="212121"/>
                </a:solidFill>
                <a:effectLst/>
                <a:latin typeface="Helvetica Neue"/>
              </a:rPr>
              <a:t>evacuation</a:t>
            </a:r>
            <a:r>
              <a:rPr lang="sk-SK" sz="800" b="0" i="0">
                <a:solidFill>
                  <a:srgbClr val="212121"/>
                </a:solidFill>
                <a:effectLst/>
                <a:latin typeface="Helvetica Neue"/>
              </a:rPr>
              <a:t>. </a:t>
            </a:r>
            <a:r>
              <a:rPr lang="sk-SK" sz="800" b="0" i="1">
                <a:solidFill>
                  <a:srgbClr val="212121"/>
                </a:solidFill>
                <a:effectLst/>
                <a:latin typeface="Helvetica Neue"/>
              </a:rPr>
              <a:t>J </a:t>
            </a:r>
            <a:r>
              <a:rPr lang="sk-SK" sz="800" b="0" i="1" err="1">
                <a:solidFill>
                  <a:srgbClr val="212121"/>
                </a:solidFill>
                <a:effectLst/>
                <a:latin typeface="Helvetica Neue"/>
              </a:rPr>
              <a:t>Neurosurg</a:t>
            </a:r>
            <a:r>
              <a:rPr lang="sk-SK" sz="800" b="0" i="0">
                <a:solidFill>
                  <a:srgbClr val="212121"/>
                </a:solidFill>
                <a:effectLst/>
                <a:latin typeface="Helvetica Neue"/>
              </a:rPr>
              <a:t>. 2025;143(4):939-951. </a:t>
            </a:r>
            <a:r>
              <a:rPr lang="sk-SK" sz="800" b="0" i="0" err="1">
                <a:solidFill>
                  <a:srgbClr val="212121"/>
                </a:solidFill>
                <a:effectLst/>
                <a:latin typeface="Helvetica Neue"/>
              </a:rPr>
              <a:t>Published</a:t>
            </a:r>
            <a:r>
              <a:rPr lang="sk-SK" sz="800" b="0" i="0">
                <a:solidFill>
                  <a:srgbClr val="212121"/>
                </a:solidFill>
                <a:effectLst/>
                <a:latin typeface="Helvetica Neue"/>
              </a:rPr>
              <a:t> 2025 </a:t>
            </a:r>
            <a:r>
              <a:rPr lang="sk-SK" sz="800" b="0" i="0" err="1">
                <a:solidFill>
                  <a:srgbClr val="212121"/>
                </a:solidFill>
                <a:effectLst/>
                <a:latin typeface="Helvetica Neue"/>
              </a:rPr>
              <a:t>Jun</a:t>
            </a:r>
            <a:r>
              <a:rPr lang="sk-SK" sz="800" b="0" i="0">
                <a:solidFill>
                  <a:srgbClr val="212121"/>
                </a:solidFill>
                <a:effectLst/>
                <a:latin typeface="Helvetica Neue"/>
              </a:rPr>
              <a:t> 13. doi:10.3171/2025.2.JNS241492</a:t>
            </a:r>
            <a:endParaRPr lang="sk-SK" sz="800" b="0" i="0">
              <a:solidFill>
                <a:srgbClr val="212121"/>
              </a:solidFill>
              <a:effectLst/>
              <a:latin typeface="Helvetica Neue"/>
              <a:ea typeface="Roboto" panose="02000000000000000000" pitchFamily="2" charset="0"/>
            </a:endParaRPr>
          </a:p>
        </p:txBody>
      </p:sp>
      <p:pic>
        <p:nvPicPr>
          <p:cNvPr id="4" name="Obrázok 3">
            <a:extLst>
              <a:ext uri="{FF2B5EF4-FFF2-40B4-BE49-F238E27FC236}">
                <a16:creationId xmlns:a16="http://schemas.microsoft.com/office/drawing/2014/main" id="{C6AE3611-5A74-423C-BD99-5AD37FF5DD56}"/>
              </a:ext>
            </a:extLst>
          </p:cNvPr>
          <p:cNvPicPr>
            <a:picLocks noChangeAspect="1"/>
          </p:cNvPicPr>
          <p:nvPr/>
        </p:nvPicPr>
        <p:blipFill>
          <a:blip r:embed="rId5"/>
          <a:stretch>
            <a:fillRect/>
          </a:stretch>
        </p:blipFill>
        <p:spPr>
          <a:xfrm>
            <a:off x="1956765" y="2571750"/>
            <a:ext cx="5469168" cy="1581830"/>
          </a:xfrm>
          <a:prstGeom prst="rect">
            <a:avLst/>
          </a:prstGeom>
          <a:ln>
            <a:solidFill>
              <a:schemeClr val="tx1"/>
            </a:solidFill>
          </a:ln>
        </p:spPr>
      </p:pic>
    </p:spTree>
    <p:extLst>
      <p:ext uri="{BB962C8B-B14F-4D97-AF65-F5344CB8AC3E}">
        <p14:creationId xmlns:p14="http://schemas.microsoft.com/office/powerpoint/2010/main" val="323838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p:nvPr/>
        </p:nvSpPr>
        <p:spPr>
          <a:xfrm>
            <a:off x="0" y="4904910"/>
            <a:ext cx="9212627" cy="238485"/>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106" name="Google Shape;106;p15"/>
          <p:cNvCxnSpPr/>
          <p:nvPr/>
        </p:nvCxnSpPr>
        <p:spPr>
          <a:xfrm>
            <a:off x="455350" y="715519"/>
            <a:ext cx="8115300" cy="12000"/>
          </a:xfrm>
          <a:prstGeom prst="straightConnector1">
            <a:avLst/>
          </a:prstGeom>
          <a:noFill/>
          <a:ln w="47625" cap="flat" cmpd="sng">
            <a:solidFill>
              <a:srgbClr val="DAD9D6"/>
            </a:solidFill>
            <a:prstDash val="solid"/>
            <a:round/>
            <a:headEnd type="none" w="sm" len="sm"/>
            <a:tailEnd type="none" w="sm" len="sm"/>
          </a:ln>
        </p:spPr>
      </p:cxnSp>
      <p:sp>
        <p:nvSpPr>
          <p:cNvPr id="107" name="Google Shape;107;p15"/>
          <p:cNvSpPr/>
          <p:nvPr/>
        </p:nvSpPr>
        <p:spPr>
          <a:xfrm>
            <a:off x="8515038" y="4553069"/>
            <a:ext cx="626918" cy="590431"/>
          </a:xfrm>
          <a:custGeom>
            <a:avLst/>
            <a:gdLst/>
            <a:ahLst/>
            <a:cxnLst/>
            <a:rect l="l" t="t" r="r" b="b"/>
            <a:pathLst>
              <a:path w="1253836" h="1180862" extrusionOk="0">
                <a:moveTo>
                  <a:pt x="0" y="0"/>
                </a:moveTo>
                <a:lnTo>
                  <a:pt x="1253836" y="0"/>
                </a:lnTo>
                <a:lnTo>
                  <a:pt x="1253836" y="1180862"/>
                </a:lnTo>
                <a:lnTo>
                  <a:pt x="0" y="1180862"/>
                </a:lnTo>
                <a:lnTo>
                  <a:pt x="0" y="0"/>
                </a:lnTo>
                <a:close/>
              </a:path>
            </a:pathLst>
          </a:custGeom>
          <a:blipFill rotWithShape="1">
            <a:blip r:embed="rId3">
              <a:alphaModFix/>
            </a:blip>
            <a:stretch>
              <a:fillRect/>
            </a:stretch>
          </a:blipFill>
          <a:ln>
            <a:noFill/>
          </a:ln>
        </p:spPr>
        <p:txBody>
          <a:bodyPr/>
          <a:lstStyle/>
          <a:p>
            <a:endParaRPr lang="en-US"/>
          </a:p>
        </p:txBody>
      </p:sp>
      <p:sp>
        <p:nvSpPr>
          <p:cNvPr id="108" name="Google Shape;108;p15"/>
          <p:cNvSpPr txBox="1"/>
          <p:nvPr/>
        </p:nvSpPr>
        <p:spPr>
          <a:xfrm>
            <a:off x="514368" y="223260"/>
            <a:ext cx="7457700" cy="473976"/>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sk-SK" sz="2800" b="1">
                <a:latin typeface="Helvetica Neue"/>
                <a:ea typeface="Helvetica Neue"/>
                <a:cs typeface="Helvetica Neue"/>
                <a:sym typeface="Helvetica Neue"/>
              </a:rPr>
              <a:t>POSTOP</a:t>
            </a:r>
            <a:endParaRPr sz="700" b="1">
              <a:latin typeface="Helvetica Neue"/>
              <a:ea typeface="Helvetica Neue"/>
              <a:cs typeface="Helvetica Neue"/>
              <a:sym typeface="Helvetica Neue"/>
            </a:endParaRPr>
          </a:p>
        </p:txBody>
      </p:sp>
      <p:sp>
        <p:nvSpPr>
          <p:cNvPr id="18" name="Google Shape;84;p15">
            <a:extLst>
              <a:ext uri="{FF2B5EF4-FFF2-40B4-BE49-F238E27FC236}">
                <a16:creationId xmlns:a16="http://schemas.microsoft.com/office/drawing/2014/main" id="{5AEB481F-3AE8-45FB-A6F4-5EA3EEB61150}"/>
              </a:ext>
            </a:extLst>
          </p:cNvPr>
          <p:cNvSpPr txBox="1"/>
          <p:nvPr/>
        </p:nvSpPr>
        <p:spPr>
          <a:xfrm>
            <a:off x="455350" y="984799"/>
            <a:ext cx="4414739" cy="1846629"/>
          </a:xfrm>
          <a:prstGeom prst="rect">
            <a:avLst/>
          </a:prstGeom>
          <a:noFill/>
          <a:ln>
            <a:noFill/>
          </a:ln>
        </p:spPr>
        <p:txBody>
          <a:bodyPr spcFirstLastPara="1" wrap="square" lIns="91425" tIns="91425" rIns="91425" bIns="91425" anchor="t" anchorCtr="0">
            <a:spAutoFit/>
          </a:bodyPr>
          <a:lstStyle/>
          <a:p>
            <a:r>
              <a:rPr lang="sk-SK" sz="1200" b="1">
                <a:latin typeface="Helvetica Neue"/>
                <a:ea typeface="Roboto"/>
                <a:cs typeface="Roboto"/>
              </a:rPr>
              <a:t>Hematoma Volume (ABC/2)</a:t>
            </a:r>
            <a:r>
              <a:rPr lang="sk-SK" sz="1200">
                <a:latin typeface="Helvetica Neue"/>
                <a:ea typeface="Roboto"/>
                <a:cs typeface="Roboto"/>
              </a:rPr>
              <a:t>: 2ml</a:t>
            </a:r>
          </a:p>
          <a:p>
            <a:r>
              <a:rPr lang="sk-SK" sz="1200" b="1">
                <a:latin typeface="Helvetica Neue"/>
                <a:ea typeface="Roboto"/>
                <a:cs typeface="Roboto"/>
              </a:rPr>
              <a:t>NSICU LOS</a:t>
            </a:r>
            <a:r>
              <a:rPr lang="sk-SK" sz="1200">
                <a:latin typeface="Helvetica Neue"/>
                <a:ea typeface="Roboto"/>
                <a:cs typeface="Roboto"/>
              </a:rPr>
              <a:t>: 5 days</a:t>
            </a:r>
          </a:p>
          <a:p>
            <a:r>
              <a:rPr lang="sk-SK" sz="1200" b="1">
                <a:latin typeface="Helvetica Neue"/>
                <a:ea typeface="Roboto"/>
                <a:cs typeface="Roboto"/>
              </a:rPr>
              <a:t>LOS</a:t>
            </a:r>
            <a:r>
              <a:rPr lang="sk-SK" sz="1200">
                <a:latin typeface="Helvetica Neue"/>
                <a:ea typeface="Roboto"/>
                <a:cs typeface="Roboto"/>
              </a:rPr>
              <a:t>: 10 days</a:t>
            </a:r>
          </a:p>
          <a:p>
            <a:r>
              <a:rPr lang="sk-SK" sz="1200" b="1">
                <a:latin typeface="Helvetica Neue"/>
                <a:ea typeface="Roboto"/>
                <a:cs typeface="Roboto"/>
              </a:rPr>
              <a:t>Discharge Destination: </a:t>
            </a:r>
            <a:r>
              <a:rPr lang="sk-SK" sz="1200">
                <a:latin typeface="Helvetica Neue"/>
                <a:ea typeface="Roboto"/>
                <a:cs typeface="Roboto"/>
              </a:rPr>
              <a:t>Acute Rehab</a:t>
            </a:r>
          </a:p>
          <a:p>
            <a:r>
              <a:rPr lang="sk-SK" sz="1200" b="1" err="1">
                <a:latin typeface="Helvetica Neue"/>
                <a:ea typeface="Roboto"/>
                <a:cs typeface="Roboto"/>
              </a:rPr>
              <a:t>Discharge</a:t>
            </a:r>
            <a:r>
              <a:rPr lang="sk-SK" sz="1200" b="1">
                <a:latin typeface="Helvetica Neue"/>
                <a:ea typeface="Roboto"/>
                <a:cs typeface="Roboto"/>
              </a:rPr>
              <a:t> </a:t>
            </a:r>
            <a:r>
              <a:rPr lang="sk-SK" sz="1200" b="1" err="1">
                <a:latin typeface="Helvetica Neue"/>
                <a:ea typeface="Roboto"/>
                <a:cs typeface="Roboto"/>
              </a:rPr>
              <a:t>mRS</a:t>
            </a:r>
            <a:r>
              <a:rPr lang="sk-SK" sz="1200" b="1">
                <a:latin typeface="Helvetica Neue"/>
                <a:ea typeface="Roboto"/>
                <a:cs typeface="Roboto"/>
              </a:rPr>
              <a:t>: </a:t>
            </a:r>
            <a:r>
              <a:rPr lang="sk-SK" sz="1200">
                <a:latin typeface="Helvetica Neue"/>
                <a:ea typeface="Roboto"/>
                <a:cs typeface="Roboto"/>
              </a:rPr>
              <a:t>4</a:t>
            </a:r>
          </a:p>
          <a:p>
            <a:r>
              <a:rPr lang="sk-SK" sz="1200" b="1" err="1">
                <a:latin typeface="Helvetica Neue"/>
                <a:ea typeface="Roboto"/>
                <a:cs typeface="Roboto"/>
              </a:rPr>
              <a:t>Discharge</a:t>
            </a:r>
            <a:r>
              <a:rPr lang="sk-SK" sz="1200" b="1">
                <a:latin typeface="Helvetica Neue"/>
                <a:ea typeface="Roboto"/>
                <a:cs typeface="Roboto"/>
              </a:rPr>
              <a:t> NIHSS: 9</a:t>
            </a:r>
          </a:p>
          <a:p>
            <a:endParaRPr lang="sk-SK" sz="1200" b="1">
              <a:latin typeface="Roboto"/>
              <a:ea typeface="Roboto"/>
              <a:cs typeface="Roboto"/>
            </a:endParaRPr>
          </a:p>
          <a:p>
            <a:endParaRPr lang="sk-SK" sz="1200" b="1">
              <a:latin typeface="Roboto"/>
              <a:ea typeface="Roboto"/>
              <a:cs typeface="Roboto"/>
            </a:endParaRPr>
          </a:p>
          <a:p>
            <a:endParaRPr lang="en-US" sz="1200">
              <a:latin typeface="Roboto"/>
              <a:ea typeface="Roboto"/>
              <a:cs typeface="Roboto"/>
            </a:endParaRPr>
          </a:p>
        </p:txBody>
      </p:sp>
      <p:pic>
        <p:nvPicPr>
          <p:cNvPr id="2" name="Picture 1" descr="A close-up of a brain scan&#10;&#10;AI-generated content may be incorrect.">
            <a:extLst>
              <a:ext uri="{FF2B5EF4-FFF2-40B4-BE49-F238E27FC236}">
                <a16:creationId xmlns:a16="http://schemas.microsoft.com/office/drawing/2014/main" id="{E678A6BF-56C7-5EB5-BF0F-436B3D3AAB0A}"/>
              </a:ext>
            </a:extLst>
          </p:cNvPr>
          <p:cNvPicPr>
            <a:picLocks noChangeAspect="1"/>
          </p:cNvPicPr>
          <p:nvPr/>
        </p:nvPicPr>
        <p:blipFill>
          <a:blip r:embed="rId4"/>
          <a:stretch>
            <a:fillRect/>
          </a:stretch>
        </p:blipFill>
        <p:spPr>
          <a:xfrm>
            <a:off x="6713617" y="2778424"/>
            <a:ext cx="1805690" cy="1969699"/>
          </a:xfrm>
          <a:prstGeom prst="rect">
            <a:avLst/>
          </a:prstGeom>
        </p:spPr>
      </p:pic>
      <p:pic>
        <p:nvPicPr>
          <p:cNvPr id="3" name="Picture 2" descr="A ct scan of a brain&#10;&#10;AI-generated content may be incorrect.">
            <a:extLst>
              <a:ext uri="{FF2B5EF4-FFF2-40B4-BE49-F238E27FC236}">
                <a16:creationId xmlns:a16="http://schemas.microsoft.com/office/drawing/2014/main" id="{971A830B-AF5D-6FC7-45F1-FD979014300A}"/>
              </a:ext>
            </a:extLst>
          </p:cNvPr>
          <p:cNvPicPr>
            <a:picLocks noChangeAspect="1"/>
          </p:cNvPicPr>
          <p:nvPr/>
        </p:nvPicPr>
        <p:blipFill>
          <a:blip r:embed="rId5"/>
          <a:stretch>
            <a:fillRect/>
          </a:stretch>
        </p:blipFill>
        <p:spPr>
          <a:xfrm>
            <a:off x="4868559" y="2782018"/>
            <a:ext cx="1798501" cy="1973294"/>
          </a:xfrm>
          <a:prstGeom prst="rect">
            <a:avLst/>
          </a:prstGeom>
        </p:spPr>
      </p:pic>
      <p:pic>
        <p:nvPicPr>
          <p:cNvPr id="4" name="Picture 3" descr="A close-up of a ct scan&#10;&#10;AI-generated content may be incorrect.">
            <a:extLst>
              <a:ext uri="{FF2B5EF4-FFF2-40B4-BE49-F238E27FC236}">
                <a16:creationId xmlns:a16="http://schemas.microsoft.com/office/drawing/2014/main" id="{2D8A4451-62F5-9B58-1464-C05B5BAA86EE}"/>
              </a:ext>
            </a:extLst>
          </p:cNvPr>
          <p:cNvPicPr>
            <a:picLocks noChangeAspect="1"/>
          </p:cNvPicPr>
          <p:nvPr/>
        </p:nvPicPr>
        <p:blipFill>
          <a:blip r:embed="rId6"/>
          <a:stretch>
            <a:fillRect/>
          </a:stretch>
        </p:blipFill>
        <p:spPr>
          <a:xfrm>
            <a:off x="5761117" y="812542"/>
            <a:ext cx="1787719" cy="19696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D42C33F6-43C5-1E1B-AF66-2902BDC94382}"/>
            </a:ext>
          </a:extLst>
        </p:cNvPr>
        <p:cNvGrpSpPr/>
        <p:nvPr/>
      </p:nvGrpSpPr>
      <p:grpSpPr>
        <a:xfrm>
          <a:off x="0" y="0"/>
          <a:ext cx="0" cy="0"/>
          <a:chOff x="0" y="0"/>
          <a:chExt cx="0" cy="0"/>
        </a:xfrm>
      </p:grpSpPr>
      <p:sp>
        <p:nvSpPr>
          <p:cNvPr id="96" name="Google Shape;96;p14">
            <a:extLst>
              <a:ext uri="{FF2B5EF4-FFF2-40B4-BE49-F238E27FC236}">
                <a16:creationId xmlns:a16="http://schemas.microsoft.com/office/drawing/2014/main" id="{07D540FC-5552-E921-CC32-924A53C5834E}"/>
              </a:ext>
            </a:extLst>
          </p:cNvPr>
          <p:cNvSpPr/>
          <p:nvPr/>
        </p:nvSpPr>
        <p:spPr>
          <a:xfrm>
            <a:off x="0" y="4905015"/>
            <a:ext cx="9212627" cy="238485"/>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97" name="Google Shape;97;p14">
            <a:extLst>
              <a:ext uri="{FF2B5EF4-FFF2-40B4-BE49-F238E27FC236}">
                <a16:creationId xmlns:a16="http://schemas.microsoft.com/office/drawing/2014/main" id="{139BC74B-E619-380F-F382-15459B7C6EED}"/>
              </a:ext>
            </a:extLst>
          </p:cNvPr>
          <p:cNvCxnSpPr/>
          <p:nvPr/>
        </p:nvCxnSpPr>
        <p:spPr>
          <a:xfrm>
            <a:off x="612156" y="3148429"/>
            <a:ext cx="8115300" cy="12000"/>
          </a:xfrm>
          <a:prstGeom prst="straightConnector1">
            <a:avLst/>
          </a:prstGeom>
          <a:noFill/>
          <a:ln w="47625" cap="flat" cmpd="sng">
            <a:solidFill>
              <a:srgbClr val="DAD9D6"/>
            </a:solidFill>
            <a:prstDash val="solid"/>
            <a:round/>
            <a:headEnd type="none" w="sm" len="sm"/>
            <a:tailEnd type="none" w="sm" len="sm"/>
          </a:ln>
        </p:spPr>
      </p:cxnSp>
      <p:sp>
        <p:nvSpPr>
          <p:cNvPr id="98" name="Google Shape;98;p14">
            <a:extLst>
              <a:ext uri="{FF2B5EF4-FFF2-40B4-BE49-F238E27FC236}">
                <a16:creationId xmlns:a16="http://schemas.microsoft.com/office/drawing/2014/main" id="{60FE9BEB-95E8-80FC-4065-F4AC4ABB4ED9}"/>
              </a:ext>
            </a:extLst>
          </p:cNvPr>
          <p:cNvSpPr/>
          <p:nvPr/>
        </p:nvSpPr>
        <p:spPr>
          <a:xfrm>
            <a:off x="8515038" y="4553069"/>
            <a:ext cx="626918" cy="590431"/>
          </a:xfrm>
          <a:custGeom>
            <a:avLst/>
            <a:gdLst/>
            <a:ahLst/>
            <a:cxnLst/>
            <a:rect l="l" t="t" r="r" b="b"/>
            <a:pathLst>
              <a:path w="1253836" h="1180862" extrusionOk="0">
                <a:moveTo>
                  <a:pt x="0" y="0"/>
                </a:moveTo>
                <a:lnTo>
                  <a:pt x="1253836" y="0"/>
                </a:lnTo>
                <a:lnTo>
                  <a:pt x="1253836" y="1180862"/>
                </a:lnTo>
                <a:lnTo>
                  <a:pt x="0" y="1180862"/>
                </a:lnTo>
                <a:lnTo>
                  <a:pt x="0" y="0"/>
                </a:lnTo>
                <a:close/>
              </a:path>
            </a:pathLst>
          </a:custGeom>
          <a:blipFill rotWithShape="1">
            <a:blip r:embed="rId3">
              <a:alphaModFix/>
            </a:blip>
            <a:stretch>
              <a:fillRect/>
            </a:stretch>
          </a:blipFill>
          <a:ln>
            <a:noFill/>
          </a:ln>
        </p:spPr>
        <p:txBody>
          <a:bodyPr/>
          <a:lstStyle/>
          <a:p>
            <a:endParaRPr lang="en-US"/>
          </a:p>
        </p:txBody>
      </p:sp>
      <p:cxnSp>
        <p:nvCxnSpPr>
          <p:cNvPr id="5" name="Rovná spojnica 4">
            <a:extLst>
              <a:ext uri="{FF2B5EF4-FFF2-40B4-BE49-F238E27FC236}">
                <a16:creationId xmlns:a16="http://schemas.microsoft.com/office/drawing/2014/main" id="{4D6F66AC-80F0-CBC1-13AC-2A9C37DFADFE}"/>
              </a:ext>
            </a:extLst>
          </p:cNvPr>
          <p:cNvCxnSpPr/>
          <p:nvPr/>
        </p:nvCxnSpPr>
        <p:spPr>
          <a:xfrm>
            <a:off x="2438400" y="3004222"/>
            <a:ext cx="1004552" cy="118468"/>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11" name="Google Shape;84;p15">
            <a:extLst>
              <a:ext uri="{FF2B5EF4-FFF2-40B4-BE49-F238E27FC236}">
                <a16:creationId xmlns:a16="http://schemas.microsoft.com/office/drawing/2014/main" id="{89D2ABE5-8B10-E8A6-DA9D-06A8BB82EAA1}"/>
              </a:ext>
            </a:extLst>
          </p:cNvPr>
          <p:cNvSpPr txBox="1"/>
          <p:nvPr/>
        </p:nvSpPr>
        <p:spPr>
          <a:xfrm>
            <a:off x="2065830" y="1652379"/>
            <a:ext cx="5277591" cy="1200298"/>
          </a:xfrm>
          <a:prstGeom prst="rect">
            <a:avLst/>
          </a:prstGeom>
          <a:noFill/>
          <a:ln>
            <a:noFill/>
          </a:ln>
        </p:spPr>
        <p:txBody>
          <a:bodyPr spcFirstLastPara="1" wrap="square" lIns="91425" tIns="91425" rIns="91425" bIns="91425" anchor="t" anchorCtr="0">
            <a:spAutoFit/>
          </a:bodyPr>
          <a:lstStyle/>
          <a:p>
            <a:r>
              <a:rPr lang="sk-SK" sz="5400" err="1">
                <a:latin typeface="Helvetica Neue"/>
                <a:ea typeface="Roboto"/>
                <a:cs typeface="Roboto"/>
              </a:rPr>
              <a:t>Case</a:t>
            </a:r>
            <a:r>
              <a:rPr lang="sk-SK" sz="5400">
                <a:latin typeface="Helvetica Neue"/>
                <a:ea typeface="Roboto"/>
                <a:cs typeface="Roboto"/>
              </a:rPr>
              <a:t> </a:t>
            </a:r>
            <a:r>
              <a:rPr lang="sk-SK" sz="5400" err="1">
                <a:latin typeface="Helvetica Neue"/>
                <a:ea typeface="Roboto"/>
                <a:cs typeface="Roboto"/>
              </a:rPr>
              <a:t>Template</a:t>
            </a:r>
          </a:p>
          <a:p>
            <a:endParaRPr lang="sk-SK" sz="1200">
              <a:latin typeface="Roboto"/>
              <a:ea typeface="Roboto"/>
              <a:cs typeface="Roboto"/>
            </a:endParaRPr>
          </a:p>
        </p:txBody>
      </p:sp>
      <p:sp>
        <p:nvSpPr>
          <p:cNvPr id="2" name="TextBox 1">
            <a:extLst>
              <a:ext uri="{FF2B5EF4-FFF2-40B4-BE49-F238E27FC236}">
                <a16:creationId xmlns:a16="http://schemas.microsoft.com/office/drawing/2014/main" id="{181DD4DD-EBCD-2501-B8AA-304B63FE8431}"/>
              </a:ext>
            </a:extLst>
          </p:cNvPr>
          <p:cNvSpPr txBox="1"/>
          <p:nvPr/>
        </p:nvSpPr>
        <p:spPr>
          <a:xfrm>
            <a:off x="609746" y="3285647"/>
            <a:ext cx="698227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Helvetica Neue"/>
              </a:rPr>
              <a:t>Each case must include three slides: Preoperative (Pre-Op), Intraoperative (Intra-Op), and Postoperative (Post-Op).</a:t>
            </a:r>
          </a:p>
          <a:p>
            <a:endParaRPr lang="en-US" sz="1200" dirty="0">
              <a:latin typeface="Helvetica Neue"/>
            </a:endParaRPr>
          </a:p>
          <a:p>
            <a:r>
              <a:rPr lang="en-US" sz="1200"/>
              <a:t>For each phase and each CT scan, select three CT slices that include the clot, ensuring that no two selected slices are adjacent (i.e., there must be at least one slice between any two selected slices). </a:t>
            </a:r>
            <a:endParaRPr lang="en-US"/>
          </a:p>
          <a:p>
            <a:endParaRPr lang="en-US" sz="1200" dirty="0">
              <a:latin typeface="Helvetica Neue"/>
            </a:endParaRPr>
          </a:p>
          <a:p>
            <a:r>
              <a:rPr lang="en-US" sz="1200" dirty="0">
                <a:latin typeface="Helvetica Neue"/>
              </a:rPr>
              <a:t>When creating a new case, please copy and paste the template to maintain consistent formatting.</a:t>
            </a:r>
          </a:p>
        </p:txBody>
      </p:sp>
    </p:spTree>
    <p:extLst>
      <p:ext uri="{BB962C8B-B14F-4D97-AF65-F5344CB8AC3E}">
        <p14:creationId xmlns:p14="http://schemas.microsoft.com/office/powerpoint/2010/main" val="282937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F183BE16-2CA0-6E64-4BF5-56DC0B4D013B}"/>
            </a:ext>
          </a:extLst>
        </p:cNvPr>
        <p:cNvGrpSpPr/>
        <p:nvPr/>
      </p:nvGrpSpPr>
      <p:grpSpPr>
        <a:xfrm>
          <a:off x="0" y="0"/>
          <a:ext cx="0" cy="0"/>
          <a:chOff x="0" y="0"/>
          <a:chExt cx="0" cy="0"/>
        </a:xfrm>
      </p:grpSpPr>
      <p:sp>
        <p:nvSpPr>
          <p:cNvPr id="96" name="Google Shape;96;p14">
            <a:extLst>
              <a:ext uri="{FF2B5EF4-FFF2-40B4-BE49-F238E27FC236}">
                <a16:creationId xmlns:a16="http://schemas.microsoft.com/office/drawing/2014/main" id="{4291C89C-70A1-4267-423A-90FC52BE2166}"/>
              </a:ext>
            </a:extLst>
          </p:cNvPr>
          <p:cNvSpPr/>
          <p:nvPr/>
        </p:nvSpPr>
        <p:spPr>
          <a:xfrm>
            <a:off x="0" y="4905015"/>
            <a:ext cx="9212627" cy="238485"/>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97" name="Google Shape;97;p14">
            <a:extLst>
              <a:ext uri="{FF2B5EF4-FFF2-40B4-BE49-F238E27FC236}">
                <a16:creationId xmlns:a16="http://schemas.microsoft.com/office/drawing/2014/main" id="{6D3C874A-46E6-D660-9473-2BCFB3B96376}"/>
              </a:ext>
            </a:extLst>
          </p:cNvPr>
          <p:cNvCxnSpPr/>
          <p:nvPr/>
        </p:nvCxnSpPr>
        <p:spPr>
          <a:xfrm>
            <a:off x="514332" y="744010"/>
            <a:ext cx="8115300" cy="12000"/>
          </a:xfrm>
          <a:prstGeom prst="straightConnector1">
            <a:avLst/>
          </a:prstGeom>
          <a:noFill/>
          <a:ln w="47625" cap="flat" cmpd="sng">
            <a:solidFill>
              <a:srgbClr val="DAD9D6"/>
            </a:solidFill>
            <a:prstDash val="solid"/>
            <a:round/>
            <a:headEnd type="none" w="sm" len="sm"/>
            <a:tailEnd type="none" w="sm" len="sm"/>
          </a:ln>
        </p:spPr>
      </p:cxnSp>
      <p:sp>
        <p:nvSpPr>
          <p:cNvPr id="98" name="Google Shape;98;p14">
            <a:extLst>
              <a:ext uri="{FF2B5EF4-FFF2-40B4-BE49-F238E27FC236}">
                <a16:creationId xmlns:a16="http://schemas.microsoft.com/office/drawing/2014/main" id="{14C41423-6141-2558-D8B4-D6E30A850594}"/>
              </a:ext>
            </a:extLst>
          </p:cNvPr>
          <p:cNvSpPr/>
          <p:nvPr/>
        </p:nvSpPr>
        <p:spPr>
          <a:xfrm>
            <a:off x="8515038" y="4553069"/>
            <a:ext cx="626918" cy="590431"/>
          </a:xfrm>
          <a:custGeom>
            <a:avLst/>
            <a:gdLst/>
            <a:ahLst/>
            <a:cxnLst/>
            <a:rect l="l" t="t" r="r" b="b"/>
            <a:pathLst>
              <a:path w="1253836" h="1180862" extrusionOk="0">
                <a:moveTo>
                  <a:pt x="0" y="0"/>
                </a:moveTo>
                <a:lnTo>
                  <a:pt x="1253836" y="0"/>
                </a:lnTo>
                <a:lnTo>
                  <a:pt x="1253836" y="1180862"/>
                </a:lnTo>
                <a:lnTo>
                  <a:pt x="0" y="1180862"/>
                </a:lnTo>
                <a:lnTo>
                  <a:pt x="0" y="0"/>
                </a:lnTo>
                <a:close/>
              </a:path>
            </a:pathLst>
          </a:custGeom>
          <a:blipFill rotWithShape="1">
            <a:blip r:embed="rId3">
              <a:alphaModFix/>
            </a:blip>
            <a:stretch>
              <a:fillRect/>
            </a:stretch>
          </a:blipFill>
          <a:ln>
            <a:noFill/>
          </a:ln>
        </p:spPr>
        <p:txBody>
          <a:bodyPr/>
          <a:lstStyle/>
          <a:p>
            <a:endParaRPr lang="en-US"/>
          </a:p>
        </p:txBody>
      </p:sp>
      <p:sp>
        <p:nvSpPr>
          <p:cNvPr id="99" name="Google Shape;99;p14">
            <a:extLst>
              <a:ext uri="{FF2B5EF4-FFF2-40B4-BE49-F238E27FC236}">
                <a16:creationId xmlns:a16="http://schemas.microsoft.com/office/drawing/2014/main" id="{FEC0BEEF-494B-FDD9-AD64-FF05A5991535}"/>
              </a:ext>
            </a:extLst>
          </p:cNvPr>
          <p:cNvSpPr txBox="1"/>
          <p:nvPr/>
        </p:nvSpPr>
        <p:spPr>
          <a:xfrm>
            <a:off x="514332" y="179915"/>
            <a:ext cx="8115300" cy="473976"/>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sk-SK" sz="2800" b="1">
                <a:latin typeface="Helvetica Neue"/>
                <a:ea typeface="Helvetica Neue"/>
                <a:cs typeface="Helvetica Neue"/>
                <a:sym typeface="Helvetica Neue"/>
              </a:rPr>
              <a:t>PREOP.</a:t>
            </a:r>
            <a:endParaRPr sz="700" b="1">
              <a:latin typeface="Helvetica Neue"/>
              <a:ea typeface="Helvetica Neue"/>
              <a:cs typeface="Helvetica Neue"/>
              <a:sym typeface="Helvetica Neue"/>
            </a:endParaRPr>
          </a:p>
        </p:txBody>
      </p:sp>
      <p:cxnSp>
        <p:nvCxnSpPr>
          <p:cNvPr id="5" name="Rovná spojnica 4">
            <a:extLst>
              <a:ext uri="{FF2B5EF4-FFF2-40B4-BE49-F238E27FC236}">
                <a16:creationId xmlns:a16="http://schemas.microsoft.com/office/drawing/2014/main" id="{655D3478-E3A6-B2EA-618C-C19F66F6C5EB}"/>
              </a:ext>
            </a:extLst>
          </p:cNvPr>
          <p:cNvCxnSpPr/>
          <p:nvPr/>
        </p:nvCxnSpPr>
        <p:spPr>
          <a:xfrm>
            <a:off x="2438400" y="3004222"/>
            <a:ext cx="1004552" cy="118468"/>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6" name="BlokTextu 5">
            <a:extLst>
              <a:ext uri="{FF2B5EF4-FFF2-40B4-BE49-F238E27FC236}">
                <a16:creationId xmlns:a16="http://schemas.microsoft.com/office/drawing/2014/main" id="{0F9984C3-096F-0999-3B61-EBB6CF850520}"/>
              </a:ext>
            </a:extLst>
          </p:cNvPr>
          <p:cNvSpPr txBox="1"/>
          <p:nvPr/>
        </p:nvSpPr>
        <p:spPr>
          <a:xfrm>
            <a:off x="3407786" y="2984190"/>
            <a:ext cx="1735177" cy="276999"/>
          </a:xfrm>
          <a:prstGeom prst="rect">
            <a:avLst/>
          </a:prstGeom>
          <a:noFill/>
        </p:spPr>
        <p:txBody>
          <a:bodyPr wrap="square" rtlCol="0">
            <a:spAutoFit/>
          </a:bodyPr>
          <a:lstStyle/>
          <a:p>
            <a:r>
              <a:rPr lang="sk-SK" sz="1200">
                <a:solidFill>
                  <a:schemeClr val="bg1"/>
                </a:solidFill>
              </a:rPr>
              <a:t>Posterior limb </a:t>
            </a:r>
          </a:p>
        </p:txBody>
      </p:sp>
      <p:sp>
        <p:nvSpPr>
          <p:cNvPr id="11" name="Google Shape;84;p15">
            <a:extLst>
              <a:ext uri="{FF2B5EF4-FFF2-40B4-BE49-F238E27FC236}">
                <a16:creationId xmlns:a16="http://schemas.microsoft.com/office/drawing/2014/main" id="{5A46D4E8-00AC-F15D-C9D5-C27C8EC4496B}"/>
              </a:ext>
            </a:extLst>
          </p:cNvPr>
          <p:cNvSpPr txBox="1"/>
          <p:nvPr/>
        </p:nvSpPr>
        <p:spPr>
          <a:xfrm>
            <a:off x="516087" y="967761"/>
            <a:ext cx="4056601" cy="3408595"/>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spAutoFit/>
          </a:bodyPr>
          <a:lstStyle/>
          <a:p>
            <a:r>
              <a:rPr lang="sk-SK" sz="1200" b="1">
                <a:latin typeface="Helvetica Neue"/>
                <a:ea typeface="Roboto"/>
                <a:cs typeface="Roboto"/>
              </a:rPr>
              <a:t>Description of Patient</a:t>
            </a:r>
            <a:r>
              <a:rPr lang="sk-SK" sz="1200" b="1" dirty="0">
                <a:latin typeface="Helvetica Neue"/>
                <a:ea typeface="Roboto"/>
                <a:cs typeface="Roboto"/>
              </a:rPr>
              <a:t>: </a:t>
            </a:r>
          </a:p>
          <a:p>
            <a:pPr algn="just"/>
            <a:endParaRPr lang="sk-SK" sz="1200">
              <a:latin typeface="Helvetica Neue"/>
              <a:ea typeface="Roboto"/>
              <a:cs typeface="Roboto"/>
            </a:endParaRPr>
          </a:p>
          <a:p>
            <a:pPr algn="just"/>
            <a:r>
              <a:rPr lang="sk-SK" sz="1200" b="1">
                <a:latin typeface="Helvetica Neue"/>
                <a:ea typeface="Roboto"/>
                <a:cs typeface="Roboto"/>
              </a:rPr>
              <a:t>Time from LKW:</a:t>
            </a:r>
          </a:p>
          <a:p>
            <a:pPr>
              <a:lnSpc>
                <a:spcPts val="1500"/>
              </a:lnSpc>
            </a:pPr>
            <a:r>
              <a:rPr lang="sk-SK" sz="1200" b="1">
                <a:latin typeface="Helvetica Neue"/>
                <a:ea typeface="Roboto"/>
                <a:cs typeface="Roboto"/>
              </a:rPr>
              <a:t>NIHSS</a:t>
            </a:r>
            <a:r>
              <a:rPr lang="sk-SK" sz="1200">
                <a:latin typeface="Helvetica Neue"/>
                <a:ea typeface="Roboto"/>
                <a:cs typeface="Roboto"/>
              </a:rPr>
              <a:t>: </a:t>
            </a:r>
            <a:r>
              <a:rPr lang="en-US" sz="1200" dirty="0">
                <a:latin typeface="Helvetica Neue"/>
                <a:ea typeface="Roboto"/>
                <a:cs typeface="Roboto"/>
              </a:rPr>
              <a:t> </a:t>
            </a:r>
          </a:p>
          <a:p>
            <a:pPr>
              <a:lnSpc>
                <a:spcPts val="1500"/>
              </a:lnSpc>
            </a:pPr>
            <a:r>
              <a:rPr lang="sk-SK" sz="1200" b="1">
                <a:latin typeface="Helvetica Neue"/>
                <a:ea typeface="Roboto"/>
                <a:cs typeface="Roboto"/>
              </a:rPr>
              <a:t>ICH Volume (ABC/2)</a:t>
            </a:r>
            <a:r>
              <a:rPr lang="sk-SK" sz="1200">
                <a:latin typeface="Helvetica Neue"/>
                <a:ea typeface="Roboto"/>
                <a:cs typeface="Roboto"/>
              </a:rPr>
              <a:t>: </a:t>
            </a:r>
            <a:r>
              <a:rPr lang="en-US" sz="1200" dirty="0">
                <a:latin typeface="Helvetica Neue"/>
                <a:ea typeface="Roboto"/>
                <a:cs typeface="Roboto"/>
              </a:rPr>
              <a:t> </a:t>
            </a:r>
          </a:p>
          <a:p>
            <a:pPr>
              <a:lnSpc>
                <a:spcPts val="1500"/>
              </a:lnSpc>
            </a:pPr>
            <a:r>
              <a:rPr lang="sk-SK" sz="1200" b="1">
                <a:latin typeface="Helvetica Neue"/>
                <a:ea typeface="Roboto"/>
                <a:cs typeface="Roboto"/>
              </a:rPr>
              <a:t>GCS: </a:t>
            </a:r>
            <a:r>
              <a:rPr lang="sk-SK" sz="1200" dirty="0">
                <a:latin typeface="Helvetica Neue"/>
                <a:ea typeface="Roboto"/>
                <a:cs typeface="Roboto"/>
              </a:rPr>
              <a:t> </a:t>
            </a:r>
            <a:endParaRPr lang="en-US" sz="1200" dirty="0">
              <a:latin typeface="Helvetica Neue"/>
              <a:ea typeface="Roboto"/>
              <a:cs typeface="Roboto"/>
            </a:endParaRPr>
          </a:p>
          <a:p>
            <a:pPr>
              <a:lnSpc>
                <a:spcPts val="1500"/>
              </a:lnSpc>
            </a:pPr>
            <a:r>
              <a:rPr lang="sk-SK" sz="1200" b="1">
                <a:latin typeface="Helvetica Neue"/>
                <a:ea typeface="Roboto"/>
                <a:cs typeface="Roboto"/>
              </a:rPr>
              <a:t>ICH Score: </a:t>
            </a:r>
            <a:r>
              <a:rPr lang="sk-SK" sz="1200" dirty="0">
                <a:latin typeface="Helvetica Neue"/>
                <a:ea typeface="Roboto"/>
                <a:cs typeface="Roboto"/>
              </a:rPr>
              <a:t> </a:t>
            </a:r>
            <a:endParaRPr lang="en-US" sz="1200" dirty="0">
              <a:latin typeface="Helvetica Neue"/>
              <a:ea typeface="Roboto"/>
              <a:cs typeface="Roboto"/>
            </a:endParaRPr>
          </a:p>
          <a:p>
            <a:pPr>
              <a:lnSpc>
                <a:spcPts val="1500"/>
              </a:lnSpc>
            </a:pPr>
            <a:r>
              <a:rPr lang="sk-SK" sz="1200" b="1">
                <a:latin typeface="Helvetica Neue"/>
                <a:ea typeface="Roboto"/>
                <a:cs typeface="Roboto"/>
              </a:rPr>
              <a:t>Graeb score: </a:t>
            </a:r>
            <a:r>
              <a:rPr lang="sk-SK" sz="1200" dirty="0">
                <a:latin typeface="Helvetica Neue"/>
                <a:ea typeface="Roboto"/>
                <a:cs typeface="Roboto"/>
              </a:rPr>
              <a:t> </a:t>
            </a:r>
            <a:endParaRPr lang="en-US" sz="1200" dirty="0">
              <a:latin typeface="Helvetica Neue"/>
              <a:ea typeface="Roboto"/>
              <a:cs typeface="Roboto"/>
            </a:endParaRPr>
          </a:p>
          <a:p>
            <a:pPr>
              <a:lnSpc>
                <a:spcPts val="1500"/>
              </a:lnSpc>
            </a:pPr>
            <a:r>
              <a:rPr lang="sk-SK" sz="1200" b="1">
                <a:latin typeface="Helvetica Neue"/>
                <a:ea typeface="Roboto"/>
                <a:cs typeface="Roboto"/>
              </a:rPr>
              <a:t>Premorbid mRS: </a:t>
            </a:r>
            <a:r>
              <a:rPr lang="sk-SK" sz="1200" dirty="0">
                <a:latin typeface="Helvetica Neue"/>
                <a:ea typeface="Roboto"/>
                <a:cs typeface="Roboto"/>
              </a:rPr>
              <a:t> </a:t>
            </a:r>
            <a:endParaRPr lang="en-US" sz="1200" dirty="0">
              <a:latin typeface="Helvetica Neue"/>
              <a:ea typeface="Roboto"/>
              <a:cs typeface="Roboto"/>
            </a:endParaRPr>
          </a:p>
          <a:p>
            <a:pPr>
              <a:lnSpc>
                <a:spcPts val="1500"/>
              </a:lnSpc>
            </a:pPr>
            <a:endParaRPr lang="sk-SK" sz="1200" dirty="0">
              <a:latin typeface="Helvetica Neue"/>
              <a:ea typeface="Roboto"/>
              <a:cs typeface="Roboto"/>
            </a:endParaRPr>
          </a:p>
          <a:p>
            <a:pPr>
              <a:lnSpc>
                <a:spcPts val="1500"/>
              </a:lnSpc>
            </a:pPr>
            <a:r>
              <a:rPr lang="sk-SK" sz="1200" b="1">
                <a:latin typeface="Helvetica Neue"/>
                <a:ea typeface="Roboto"/>
                <a:cs typeface="Roboto"/>
              </a:rPr>
              <a:t>Past Medical History:</a:t>
            </a:r>
            <a:endParaRPr lang="en-US" sz="1200">
              <a:latin typeface="Helvetica Neue"/>
              <a:ea typeface="Roboto"/>
              <a:cs typeface="Roboto"/>
            </a:endParaRPr>
          </a:p>
          <a:p>
            <a:pPr>
              <a:lnSpc>
                <a:spcPts val="1500"/>
              </a:lnSpc>
            </a:pPr>
            <a:endParaRPr lang="sk-SK" sz="1200" b="1" dirty="0">
              <a:latin typeface="Helvetica Neue"/>
              <a:ea typeface="Roboto"/>
              <a:cs typeface="Roboto"/>
            </a:endParaRPr>
          </a:p>
          <a:p>
            <a:pPr>
              <a:lnSpc>
                <a:spcPts val="1500"/>
              </a:lnSpc>
            </a:pPr>
            <a:endParaRPr lang="sk-SK" sz="1200" b="1" dirty="0">
              <a:latin typeface="Helvetica Neue"/>
              <a:ea typeface="Roboto"/>
              <a:cs typeface="Roboto"/>
            </a:endParaRPr>
          </a:p>
          <a:p>
            <a:pPr>
              <a:lnSpc>
                <a:spcPts val="1500"/>
              </a:lnSpc>
            </a:pPr>
            <a:r>
              <a:rPr lang="sk-SK" sz="1200" b="1">
                <a:latin typeface="Helvetica Neue"/>
                <a:ea typeface="Roboto"/>
                <a:cs typeface="Roboto"/>
              </a:rPr>
              <a:t>AC/AP: </a:t>
            </a:r>
            <a:endParaRPr lang="en-US" sz="1200">
              <a:latin typeface="Helvetica Neue"/>
              <a:ea typeface="Roboto"/>
              <a:cs typeface="Roboto"/>
            </a:endParaRPr>
          </a:p>
          <a:p>
            <a:pPr algn="just"/>
            <a:endParaRPr lang="sk-SK" sz="1200" b="1" dirty="0">
              <a:latin typeface="Helvetica Neue"/>
              <a:ea typeface="Roboto"/>
              <a:cs typeface="Roboto"/>
            </a:endParaRPr>
          </a:p>
          <a:p>
            <a:pPr algn="just"/>
            <a:endParaRPr lang="sk-SK" sz="1200">
              <a:latin typeface="Roboto"/>
              <a:ea typeface="Roboto"/>
              <a:cs typeface="Roboto"/>
            </a:endParaRPr>
          </a:p>
          <a:p>
            <a:endParaRPr lang="sk-SK" sz="1200">
              <a:latin typeface="Roboto"/>
              <a:ea typeface="Roboto"/>
              <a:cs typeface="Roboto"/>
            </a:endParaRPr>
          </a:p>
        </p:txBody>
      </p:sp>
      <p:sp>
        <p:nvSpPr>
          <p:cNvPr id="4" name="TextBox 3">
            <a:extLst>
              <a:ext uri="{FF2B5EF4-FFF2-40B4-BE49-F238E27FC236}">
                <a16:creationId xmlns:a16="http://schemas.microsoft.com/office/drawing/2014/main" id="{0F3D7D08-4D63-36E0-7883-BFD354ED59CC}"/>
              </a:ext>
            </a:extLst>
          </p:cNvPr>
          <p:cNvSpPr txBox="1"/>
          <p:nvPr/>
        </p:nvSpPr>
        <p:spPr>
          <a:xfrm>
            <a:off x="4773706" y="969308"/>
            <a:ext cx="22916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Helvetica Neue"/>
              </a:rPr>
              <a:t>Insert 3 CT Slides Below: </a:t>
            </a:r>
          </a:p>
        </p:txBody>
      </p:sp>
    </p:spTree>
    <p:extLst>
      <p:ext uri="{BB962C8B-B14F-4D97-AF65-F5344CB8AC3E}">
        <p14:creationId xmlns:p14="http://schemas.microsoft.com/office/powerpoint/2010/main" val="238533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CA779E83-B5F0-3BD0-5B4C-34C484AC1EB2}"/>
            </a:ext>
          </a:extLst>
        </p:cNvPr>
        <p:cNvGrpSpPr/>
        <p:nvPr/>
      </p:nvGrpSpPr>
      <p:grpSpPr>
        <a:xfrm>
          <a:off x="0" y="0"/>
          <a:ext cx="0" cy="0"/>
          <a:chOff x="0" y="0"/>
          <a:chExt cx="0" cy="0"/>
        </a:xfrm>
      </p:grpSpPr>
      <p:sp>
        <p:nvSpPr>
          <p:cNvPr id="105" name="Google Shape;105;p15">
            <a:extLst>
              <a:ext uri="{FF2B5EF4-FFF2-40B4-BE49-F238E27FC236}">
                <a16:creationId xmlns:a16="http://schemas.microsoft.com/office/drawing/2014/main" id="{F4DC7095-F3CD-8CA1-57E9-45D0D0E7DB5E}"/>
              </a:ext>
            </a:extLst>
          </p:cNvPr>
          <p:cNvSpPr/>
          <p:nvPr/>
        </p:nvSpPr>
        <p:spPr>
          <a:xfrm>
            <a:off x="0" y="4904910"/>
            <a:ext cx="9212627" cy="238485"/>
          </a:xfrm>
          <a:custGeom>
            <a:avLst/>
            <a:gdLst/>
            <a:ahLst/>
            <a:cxnLst/>
            <a:rect l="l" t="t" r="r" b="b"/>
            <a:pathLst>
              <a:path w="6724545" h="174077" extrusionOk="0">
                <a:moveTo>
                  <a:pt x="0" y="0"/>
                </a:moveTo>
                <a:lnTo>
                  <a:pt x="6724545" y="0"/>
                </a:lnTo>
                <a:lnTo>
                  <a:pt x="6724545" y="174077"/>
                </a:lnTo>
                <a:lnTo>
                  <a:pt x="0" y="174077"/>
                </a:lnTo>
                <a:close/>
              </a:path>
            </a:pathLst>
          </a:custGeom>
          <a:solidFill>
            <a:srgbClr val="97C0E2"/>
          </a:solidFill>
          <a:ln>
            <a:noFill/>
          </a:ln>
        </p:spPr>
        <p:txBody>
          <a:bodyPr/>
          <a:lstStyle/>
          <a:p>
            <a:endParaRPr lang="en-US"/>
          </a:p>
        </p:txBody>
      </p:sp>
      <p:cxnSp>
        <p:nvCxnSpPr>
          <p:cNvPr id="106" name="Google Shape;106;p15">
            <a:extLst>
              <a:ext uri="{FF2B5EF4-FFF2-40B4-BE49-F238E27FC236}">
                <a16:creationId xmlns:a16="http://schemas.microsoft.com/office/drawing/2014/main" id="{887349D6-BF9E-E65B-AB4E-20CD84A5AFAB}"/>
              </a:ext>
            </a:extLst>
          </p:cNvPr>
          <p:cNvCxnSpPr/>
          <p:nvPr/>
        </p:nvCxnSpPr>
        <p:spPr>
          <a:xfrm>
            <a:off x="514350" y="764610"/>
            <a:ext cx="8115300" cy="12000"/>
          </a:xfrm>
          <a:prstGeom prst="straightConnector1">
            <a:avLst/>
          </a:prstGeom>
          <a:noFill/>
          <a:ln w="47625" cap="flat" cmpd="sng">
            <a:solidFill>
              <a:srgbClr val="DAD9D6"/>
            </a:solidFill>
            <a:prstDash val="solid"/>
            <a:round/>
            <a:headEnd type="none" w="sm" len="sm"/>
            <a:tailEnd type="none" w="sm" len="sm"/>
          </a:ln>
        </p:spPr>
      </p:cxnSp>
      <p:sp>
        <p:nvSpPr>
          <p:cNvPr id="107" name="Google Shape;107;p15">
            <a:extLst>
              <a:ext uri="{FF2B5EF4-FFF2-40B4-BE49-F238E27FC236}">
                <a16:creationId xmlns:a16="http://schemas.microsoft.com/office/drawing/2014/main" id="{A9450CE1-7098-5F34-8F02-160E57534EB0}"/>
              </a:ext>
            </a:extLst>
          </p:cNvPr>
          <p:cNvSpPr/>
          <p:nvPr/>
        </p:nvSpPr>
        <p:spPr>
          <a:xfrm>
            <a:off x="8515038" y="4553069"/>
            <a:ext cx="626918" cy="590431"/>
          </a:xfrm>
          <a:custGeom>
            <a:avLst/>
            <a:gdLst/>
            <a:ahLst/>
            <a:cxnLst/>
            <a:rect l="l" t="t" r="r" b="b"/>
            <a:pathLst>
              <a:path w="1253836" h="1180862" extrusionOk="0">
                <a:moveTo>
                  <a:pt x="0" y="0"/>
                </a:moveTo>
                <a:lnTo>
                  <a:pt x="1253836" y="0"/>
                </a:lnTo>
                <a:lnTo>
                  <a:pt x="1253836" y="1180862"/>
                </a:lnTo>
                <a:lnTo>
                  <a:pt x="0" y="1180862"/>
                </a:lnTo>
                <a:lnTo>
                  <a:pt x="0" y="0"/>
                </a:lnTo>
                <a:close/>
              </a:path>
            </a:pathLst>
          </a:custGeom>
          <a:blipFill rotWithShape="1">
            <a:blip r:embed="rId3">
              <a:alphaModFix/>
            </a:blip>
            <a:stretch>
              <a:fillRect/>
            </a:stretch>
          </a:blipFill>
          <a:ln>
            <a:noFill/>
          </a:ln>
        </p:spPr>
        <p:txBody>
          <a:bodyPr/>
          <a:lstStyle/>
          <a:p>
            <a:endParaRPr lang="en-US"/>
          </a:p>
        </p:txBody>
      </p:sp>
      <p:sp>
        <p:nvSpPr>
          <p:cNvPr id="108" name="Google Shape;108;p15">
            <a:extLst>
              <a:ext uri="{FF2B5EF4-FFF2-40B4-BE49-F238E27FC236}">
                <a16:creationId xmlns:a16="http://schemas.microsoft.com/office/drawing/2014/main" id="{C04246BA-4B30-C9AE-D43B-6D56957C0F51}"/>
              </a:ext>
            </a:extLst>
          </p:cNvPr>
          <p:cNvSpPr txBox="1"/>
          <p:nvPr/>
        </p:nvSpPr>
        <p:spPr>
          <a:xfrm>
            <a:off x="514368" y="240287"/>
            <a:ext cx="7457700" cy="473976"/>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sk-SK" sz="2800" b="1">
                <a:latin typeface="Helvetica Neue"/>
                <a:ea typeface="Helvetica Neue"/>
                <a:cs typeface="Helvetica Neue"/>
                <a:sym typeface="Helvetica Neue"/>
              </a:rPr>
              <a:t>INTRAOP.</a:t>
            </a:r>
            <a:endParaRPr sz="700" b="1">
              <a:latin typeface="Helvetica Neue"/>
              <a:ea typeface="Helvetica Neue"/>
              <a:cs typeface="Helvetica Neue"/>
              <a:sym typeface="Helvetica Neue"/>
            </a:endParaRPr>
          </a:p>
        </p:txBody>
      </p:sp>
      <p:sp>
        <p:nvSpPr>
          <p:cNvPr id="9" name="Google Shape;84;p15">
            <a:extLst>
              <a:ext uri="{FF2B5EF4-FFF2-40B4-BE49-F238E27FC236}">
                <a16:creationId xmlns:a16="http://schemas.microsoft.com/office/drawing/2014/main" id="{1FC4DE80-F07E-4920-743E-6EEEDC6726CB}"/>
              </a:ext>
            </a:extLst>
          </p:cNvPr>
          <p:cNvSpPr txBox="1"/>
          <p:nvPr/>
        </p:nvSpPr>
        <p:spPr>
          <a:xfrm>
            <a:off x="407832" y="912640"/>
            <a:ext cx="4199393" cy="3770233"/>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spAutoFit/>
          </a:bodyPr>
          <a:lstStyle/>
          <a:p>
            <a:r>
              <a:rPr lang="sk-SK" sz="1200" b="1">
                <a:latin typeface="Helvetica Neue"/>
                <a:ea typeface="Roboto"/>
                <a:cs typeface="Roboto"/>
              </a:rPr>
              <a:t>Type of Surgery</a:t>
            </a:r>
            <a:r>
              <a:rPr lang="sk-SK" sz="1200" b="1" dirty="0">
                <a:latin typeface="Helvetica Neue"/>
                <a:ea typeface="Roboto"/>
                <a:cs typeface="Roboto"/>
              </a:rPr>
              <a:t>: </a:t>
            </a:r>
            <a:endParaRPr lang="sk-SK" sz="1200" dirty="0">
              <a:latin typeface="Helvetica Neue"/>
              <a:ea typeface="Roboto"/>
              <a:cs typeface="Roboto"/>
            </a:endParaRPr>
          </a:p>
          <a:p>
            <a:endParaRPr lang="sk-SK" sz="1200" b="1">
              <a:latin typeface="Helvetica Neue"/>
              <a:ea typeface="Roboto"/>
              <a:cs typeface="Roboto"/>
            </a:endParaRPr>
          </a:p>
          <a:p>
            <a:endParaRPr lang="sk-SK" sz="1200" b="1" dirty="0">
              <a:latin typeface="Helvetica Neue"/>
              <a:ea typeface="Roboto"/>
              <a:cs typeface="Roboto"/>
            </a:endParaRPr>
          </a:p>
          <a:p>
            <a:r>
              <a:rPr lang="sk-SK" sz="1200" b="1">
                <a:latin typeface="Helvetica Neue"/>
                <a:ea typeface="Roboto"/>
                <a:cs typeface="Roboto"/>
              </a:rPr>
              <a:t>Devices: </a:t>
            </a:r>
            <a:endParaRPr lang="sk-SK" sz="1200">
              <a:latin typeface="Helvetica Neue"/>
              <a:ea typeface="Roboto"/>
              <a:cs typeface="Roboto"/>
            </a:endParaRPr>
          </a:p>
          <a:p>
            <a:endParaRPr lang="sk-SK" sz="1200">
              <a:latin typeface="Helvetica Neue"/>
              <a:ea typeface="Roboto"/>
              <a:cs typeface="Roboto"/>
            </a:endParaRPr>
          </a:p>
          <a:p>
            <a:r>
              <a:rPr lang="sk-SK" sz="1200" b="1">
                <a:latin typeface="Helvetica Neue"/>
                <a:ea typeface="Roboto"/>
                <a:cs typeface="Roboto"/>
              </a:rPr>
              <a:t>Duration (min):     </a:t>
            </a:r>
            <a:r>
              <a:rPr lang="sk-SK" sz="1200">
                <a:latin typeface="Helvetica Neue"/>
                <a:ea typeface="Roboto"/>
                <a:cs typeface="Roboto"/>
              </a:rPr>
              <a:t>, </a:t>
            </a:r>
          </a:p>
          <a:p>
            <a:endParaRPr lang="sk-SK" sz="1200" b="1" dirty="0">
              <a:latin typeface="Helvetica Neue"/>
              <a:ea typeface="Roboto"/>
              <a:cs typeface="Roboto"/>
            </a:endParaRPr>
          </a:p>
          <a:p>
            <a:r>
              <a:rPr lang="sk-SK" sz="1200" b="1">
                <a:latin typeface="Helvetica Neue"/>
                <a:ea typeface="Roboto"/>
                <a:cs typeface="Roboto"/>
              </a:rPr>
              <a:t>EBL: </a:t>
            </a:r>
            <a:endParaRPr lang="sk-SK" sz="1200">
              <a:latin typeface="Helvetica Neue"/>
              <a:ea typeface="Roboto"/>
              <a:cs typeface="Roboto"/>
            </a:endParaRPr>
          </a:p>
          <a:p>
            <a:endParaRPr lang="sk-SK" sz="1200">
              <a:latin typeface="Helvetica Neue"/>
              <a:ea typeface="Roboto"/>
              <a:cs typeface="Roboto"/>
            </a:endParaRPr>
          </a:p>
          <a:p>
            <a:r>
              <a:rPr lang="sk-SK" sz="1200" b="1">
                <a:latin typeface="Helvetica Neue"/>
                <a:ea typeface="Roboto"/>
                <a:cs typeface="Roboto"/>
              </a:rPr>
              <a:t>Brain</a:t>
            </a:r>
            <a:r>
              <a:rPr lang="sk-SK" sz="1200" b="1" dirty="0">
                <a:latin typeface="Helvetica Neue"/>
                <a:ea typeface="Roboto"/>
                <a:cs typeface="Roboto"/>
              </a:rPr>
              <a:t> </a:t>
            </a:r>
            <a:r>
              <a:rPr lang="sk-SK" sz="1200" b="1">
                <a:latin typeface="Helvetica Neue"/>
                <a:ea typeface="Roboto"/>
                <a:cs typeface="Roboto"/>
              </a:rPr>
              <a:t>biopsy: </a:t>
            </a:r>
            <a:endParaRPr lang="sk-SK" sz="1200">
              <a:latin typeface="Helvetica Neue"/>
              <a:ea typeface="Roboto"/>
              <a:cs typeface="Roboto"/>
            </a:endParaRPr>
          </a:p>
          <a:p>
            <a:r>
              <a:rPr lang="sk-SK" sz="1200" b="1">
                <a:latin typeface="Helvetica Neue"/>
                <a:ea typeface="Roboto"/>
                <a:cs typeface="Roboto"/>
              </a:rPr>
              <a:t>Residual hematoma dynaCT (ABC/2):</a:t>
            </a:r>
            <a:endParaRPr lang="sk-SK"/>
          </a:p>
          <a:p>
            <a:r>
              <a:rPr lang="sk-SK" sz="1200" b="1">
                <a:latin typeface="Helvetica Neue"/>
                <a:ea typeface="Roboto"/>
                <a:cs typeface="Roboto"/>
              </a:rPr>
              <a:t>Number of sheath passes: </a:t>
            </a:r>
            <a:endParaRPr lang="sk-SK"/>
          </a:p>
          <a:p>
            <a:pPr>
              <a:lnSpc>
                <a:spcPts val="1500"/>
              </a:lnSpc>
            </a:pPr>
            <a:r>
              <a:rPr lang="sk-SK" sz="1200" b="1">
                <a:latin typeface="Helvetica Neue"/>
                <a:ea typeface="Roboto"/>
                <a:cs typeface="Roboto"/>
              </a:rPr>
              <a:t>Clot consistency score: </a:t>
            </a:r>
            <a:r>
              <a:rPr lang="en-US" sz="1200" dirty="0">
                <a:latin typeface="Helvetica Neue"/>
                <a:ea typeface="Roboto"/>
                <a:cs typeface="Roboto"/>
              </a:rPr>
              <a:t> </a:t>
            </a:r>
          </a:p>
          <a:p>
            <a:pPr>
              <a:lnSpc>
                <a:spcPts val="1500"/>
              </a:lnSpc>
            </a:pPr>
            <a:r>
              <a:rPr lang="sk-SK" sz="1200" b="1">
                <a:latin typeface="Helvetica Neue"/>
                <a:ea typeface="Roboto"/>
                <a:cs typeface="Roboto"/>
              </a:rPr>
              <a:t>Intraoperative bleeding scale score: </a:t>
            </a:r>
            <a:endParaRPr lang="sk-SK" sz="1200">
              <a:latin typeface="Helvetica Neue"/>
              <a:ea typeface="Roboto"/>
              <a:cs typeface="Roboto"/>
            </a:endParaRPr>
          </a:p>
          <a:p>
            <a:endParaRPr lang="sk-SK" sz="1200">
              <a:latin typeface="Helvetica Neue"/>
              <a:ea typeface="Roboto"/>
              <a:cs typeface="Roboto"/>
            </a:endParaRPr>
          </a:p>
          <a:p>
            <a:endParaRPr lang="sk-SK" sz="1200" b="1" dirty="0">
              <a:latin typeface="Helvetica Neue"/>
              <a:ea typeface="Roboto"/>
              <a:cs typeface="Roboto"/>
            </a:endParaRPr>
          </a:p>
          <a:p>
            <a:endParaRPr lang="sk-SK" sz="1200">
              <a:latin typeface="Helvetica Neue"/>
              <a:ea typeface="Roboto"/>
              <a:cs typeface="Roboto"/>
            </a:endParaRPr>
          </a:p>
          <a:p>
            <a:endParaRPr lang="sk-SK" sz="800" b="0" i="0">
              <a:solidFill>
                <a:srgbClr val="212121"/>
              </a:solidFill>
              <a:effectLst/>
              <a:latin typeface="Roboto" panose="02000000000000000000" pitchFamily="2" charset="0"/>
              <a:ea typeface="Roboto" panose="02000000000000000000" pitchFamily="2" charset="0"/>
            </a:endParaRPr>
          </a:p>
          <a:p>
            <a:endParaRPr lang="en" sz="800">
              <a:latin typeface="Roboto" panose="02000000000000000000" pitchFamily="2" charset="0"/>
              <a:ea typeface="Roboto" panose="02000000000000000000" pitchFamily="2" charset="0"/>
              <a:cs typeface="Roboto"/>
            </a:endParaRPr>
          </a:p>
          <a:p>
            <a:endParaRPr lang="en-US" sz="1200">
              <a:latin typeface="Roboto"/>
              <a:ea typeface="Roboto"/>
              <a:cs typeface="Roboto"/>
            </a:endParaRPr>
          </a:p>
        </p:txBody>
      </p:sp>
      <p:sp>
        <p:nvSpPr>
          <p:cNvPr id="4" name="TextBox 3">
            <a:extLst>
              <a:ext uri="{FF2B5EF4-FFF2-40B4-BE49-F238E27FC236}">
                <a16:creationId xmlns:a16="http://schemas.microsoft.com/office/drawing/2014/main" id="{C485AD58-9525-9DEA-0760-CB5595CA38C2}"/>
              </a:ext>
            </a:extLst>
          </p:cNvPr>
          <p:cNvSpPr txBox="1"/>
          <p:nvPr/>
        </p:nvSpPr>
        <p:spPr>
          <a:xfrm>
            <a:off x="4925473" y="913279"/>
            <a:ext cx="22916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Helvetica Neue"/>
              </a:rPr>
              <a:t>Insert 3 CT Slides Below: </a:t>
            </a:r>
            <a:endParaRPr lang="en-US"/>
          </a:p>
        </p:txBody>
      </p:sp>
    </p:spTree>
    <p:extLst>
      <p:ext uri="{BB962C8B-B14F-4D97-AF65-F5344CB8AC3E}">
        <p14:creationId xmlns:p14="http://schemas.microsoft.com/office/powerpoint/2010/main" val="50647591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1ffb4d7-7936-42f0-8983-7f3783adad56" xsi:nil="true"/>
    <lcf76f155ced4ddcb4097134ff3c332f xmlns="9f57819a-ce1a-4484-a600-1df622397f3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CBCEEDBF57C044A9B615F99F4F3A3C" ma:contentTypeVersion="20" ma:contentTypeDescription="Create a new document." ma:contentTypeScope="" ma:versionID="9b50aad78c1e0e6f6bcf2c87c72988ff">
  <xsd:schema xmlns:xsd="http://www.w3.org/2001/XMLSchema" xmlns:xs="http://www.w3.org/2001/XMLSchema" xmlns:p="http://schemas.microsoft.com/office/2006/metadata/properties" xmlns:ns2="9f57819a-ce1a-4484-a600-1df622397f3f" xmlns:ns3="d1ffb4d7-7936-42f0-8983-7f3783adad56" targetNamespace="http://schemas.microsoft.com/office/2006/metadata/properties" ma:root="true" ma:fieldsID="59a0d070c4d0a43ce1c5b4e309c2e52d" ns2:_="" ns3:_="">
    <xsd:import namespace="9f57819a-ce1a-4484-a600-1df622397f3f"/>
    <xsd:import namespace="d1ffb4d7-7936-42f0-8983-7f3783adad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57819a-ce1a-4484-a600-1df622397f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f72d08-3d4d-4fd0-a57a-1f5ef5c7b47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ffb4d7-7936-42f0-8983-7f3783adad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c796df8-475f-4b4a-8562-aecdfda4a5e4}" ma:internalName="TaxCatchAll" ma:showField="CatchAllData" ma:web="d1ffb4d7-7936-42f0-8983-7f3783adad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4DF8CD-1888-4263-96F0-81CDB7217988}">
  <ds:schemaRefs>
    <ds:schemaRef ds:uri="9f57819a-ce1a-4484-a600-1df622397f3f"/>
    <ds:schemaRef ds:uri="d1ffb4d7-7936-42f0-8983-7f3783adad56"/>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6D82CB6-DB38-4A94-96D1-B6407C8737A8}">
  <ds:schemaRefs>
    <ds:schemaRef ds:uri="http://schemas.microsoft.com/sharepoint/v3/contenttype/forms"/>
  </ds:schemaRefs>
</ds:datastoreItem>
</file>

<file path=customXml/itemProps3.xml><?xml version="1.0" encoding="utf-8"?>
<ds:datastoreItem xmlns:ds="http://schemas.openxmlformats.org/officeDocument/2006/customXml" ds:itemID="{04B62DFF-D5B2-46B8-BCA5-BDC8D8B92030}">
  <ds:schemaRefs>
    <ds:schemaRef ds:uri="9f57819a-ce1a-4484-a600-1df622397f3f"/>
    <ds:schemaRef ds:uri="d1ffb4d7-7936-42f0-8983-7f3783adad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10</Slides>
  <Notes>10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Kellner, Christopher</dc:creator>
  <cp:revision>108</cp:revision>
  <dcterms:modified xsi:type="dcterms:W3CDTF">2026-05-18T18:31:31Z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0x010100D1CBCEEDBF57C044A9B615F99F4F3A3C</vt:lpwstr>
  </property>
  <property fmtid="{D5CDD505-2E9C-101B-9397-08002B2CF9AE}" pid="3" name="MediaServiceImageTags">
    <vt:lpwstr/>
  </property>
</Properties>
</file>