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4" r:id="rId4"/>
    <p:sldMasterId id="2147483665" r:id="rId5"/>
  </p:sldMasterIdLst>
  <p:notesMasterIdLst>
    <p:notesMasterId r:id="rId36"/>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Lst>
  <p:sldSz cx="18288000" cy="10287000"/>
  <p:notesSz cx="18288000" cy="10287000"/>
  <p:embeddedFontLst>
    <p:embeddedFont>
      <p:font typeface="Helvetica Neue" panose="020B0604020202020204" charset="0"/>
      <p:regular r:id="rId37"/>
      <p:bold r:id="rId38"/>
      <p:italic r:id="rId39"/>
      <p:boldItalic r:id="rId40"/>
    </p:embeddedFont>
    <p:embeddedFont>
      <p:font typeface="Montserrat" panose="00000500000000000000" pitchFamily="2" charset="0"/>
      <p:regular r:id="rId41"/>
      <p:bold r:id="rId42"/>
      <p:italic r:id="rId43"/>
      <p:boldItalic r:id="rId4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000000"/>
          </p15:clr>
        </p15:guide>
        <p15:guide id="2" pos="216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41BDD5-D713-82E8-CAE3-1EF07B62BB88}" v="53" dt="2026-05-15T19:16:21.803"/>
  </p1510:revLst>
</p1510:revInfo>
</file>

<file path=ppt/tableStyles.xml><?xml version="1.0" encoding="utf-8"?>
<a:tblStyleLst xmlns:a="http://schemas.openxmlformats.org/drawingml/2006/main" def="{6CA76C19-4BA3-4E93-BD2D-9C7D92538E64}">
  <a:tblStyle styleId="{6CA76C19-4BA3-4E93-BD2D-9C7D92538E64}"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AC9499F1-6FB1-40E3-8632-2C0124EB492D}" styleName="Table_1">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rgbClr val="FFFFFF"/>
      </a:tcTxStyle>
      <a:tcStyle>
        <a:tcBdr/>
        <a:fill>
          <a:solidFill>
            <a:srgbClr val="4472C4"/>
          </a:solidFill>
        </a:fill>
      </a:tcStyle>
    </a:lastCol>
    <a:firstCol>
      <a:tcTxStyle b="on" i="off">
        <a:font>
          <a:latin typeface="Calibri"/>
          <a:ea typeface="Calibri"/>
          <a:cs typeface="Calibri"/>
        </a:font>
        <a:srgbClr val="FFFFFF"/>
      </a:tcTxStyle>
      <a:tcStyle>
        <a:tcBdr/>
        <a:fill>
          <a:solidFill>
            <a:srgbClr val="4472C4"/>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4472C4"/>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4472C4"/>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0" y="0"/>
      </p:cViewPr>
      <p:guideLst>
        <p:guide orient="horz" pos="2880"/>
        <p:guide pos="216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font" Target="fonts/font3.fntdata"/><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font" Target="fonts/font6.fntdata"/><Relationship Id="rId47"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font" Target="fonts/font1.fntdata"/><Relationship Id="rId40" Type="http://schemas.openxmlformats.org/officeDocument/2006/relationships/font" Target="fonts/font4.fntdata"/><Relationship Id="rId45"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notesMaster" Target="notesMasters/notesMaster1.xml"/><Relationship Id="rId49"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font" Target="fonts/font8.fntdata"/><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font" Target="fonts/font7.fntdata"/><Relationship Id="rId48"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font" Target="fonts/font2.fntdata"/><Relationship Id="rId46" Type="http://schemas.openxmlformats.org/officeDocument/2006/relationships/viewProps" Target="viewProps.xml"/><Relationship Id="rId20" Type="http://schemas.openxmlformats.org/officeDocument/2006/relationships/slide" Target="slides/slide15.xml"/><Relationship Id="rId41" Type="http://schemas.openxmlformats.org/officeDocument/2006/relationships/font" Target="fonts/font5.fntdata"/><Relationship Id="rId1" Type="http://schemas.openxmlformats.org/officeDocument/2006/relationships/customXml" Target="../customXml/item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048600" y="771525"/>
            <a:ext cx="12192600" cy="38576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1828800" y="4886325"/>
            <a:ext cx="14630400" cy="462915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3b16622d0e0_0_271: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1" name="Google Shape;121;g3b16622d0e0_0_271:notes"/>
          <p:cNvSpPr>
            <a:spLocks noGrp="1" noRot="1" noChangeAspect="1"/>
          </p:cNvSpPr>
          <p:nvPr>
            <p:ph type="sldImg" idx="2"/>
          </p:nvPr>
        </p:nvSpPr>
        <p:spPr>
          <a:xfrm>
            <a:off x="5715000" y="771525"/>
            <a:ext cx="6859588" cy="3857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3b3f6416d6a_0_151: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7" name="Google Shape;217;g3b3f6416d6a_0_151: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3b3f6416d6a_0_161: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8" name="Google Shape;228;g3b3f6416d6a_0_161: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3b16622d0e0_0_400: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7" name="Google Shape;237;g3b16622d0e0_0_400:notes"/>
          <p:cNvSpPr>
            <a:spLocks noGrp="1" noRot="1" noChangeAspect="1"/>
          </p:cNvSpPr>
          <p:nvPr>
            <p:ph type="sldImg" idx="2"/>
          </p:nvPr>
        </p:nvSpPr>
        <p:spPr>
          <a:xfrm>
            <a:off x="5715000" y="771525"/>
            <a:ext cx="6859588" cy="3857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3d8eb834a28_0_96: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8" name="Google Shape;248;g3d8eb834a28_0_96: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3d8eb834a28_0_109: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8" name="Google Shape;258;g3d8eb834a28_0_109: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g3b17160381f_0_130: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8" name="Google Shape;268;g3b17160381f_0_130: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3b3f6416d6a_0_269: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7" name="Google Shape;277;g3b3f6416d6a_0_269: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g3b3f6416d6a_0_277: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6" name="Google Shape;286;g3b3f6416d6a_0_277:notes"/>
          <p:cNvSpPr>
            <a:spLocks noGrp="1" noRot="1" noChangeAspect="1"/>
          </p:cNvSpPr>
          <p:nvPr>
            <p:ph type="sldImg" idx="2"/>
          </p:nvPr>
        </p:nvSpPr>
        <p:spPr>
          <a:xfrm>
            <a:off x="5715000" y="771525"/>
            <a:ext cx="6859588" cy="3857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g3b3f6416d6a_0_294: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8" name="Google Shape;298;g3b3f6416d6a_0_294: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3b3f6416d6a_0_305: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7" name="Google Shape;307;g3b3f6416d6a_0_305: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3b3f6416d6a_0_0: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g3b3f6416d6a_0_0:notes"/>
          <p:cNvSpPr>
            <a:spLocks noGrp="1" noRot="1" noChangeAspect="1"/>
          </p:cNvSpPr>
          <p:nvPr>
            <p:ph type="sldImg" idx="2"/>
          </p:nvPr>
        </p:nvSpPr>
        <p:spPr>
          <a:xfrm>
            <a:off x="5715000" y="771525"/>
            <a:ext cx="6859588" cy="3857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g3b19e94cb9a_0_937: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7" name="Google Shape;317;g3b19e94cb9a_0_937: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g3b3f6416d6a_0_408: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6" name="Google Shape;326;g3b3f6416d6a_0_408:notes"/>
          <p:cNvSpPr>
            <a:spLocks noGrp="1" noRot="1" noChangeAspect="1"/>
          </p:cNvSpPr>
          <p:nvPr>
            <p:ph type="sldImg" idx="2"/>
          </p:nvPr>
        </p:nvSpPr>
        <p:spPr>
          <a:xfrm>
            <a:off x="5715000" y="771525"/>
            <a:ext cx="6859588" cy="3857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Google Shape;342;g3b3f6416d6a_0_426: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3" name="Google Shape;343;g3b3f6416d6a_0_426: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7"/>
        <p:cNvGrpSpPr/>
        <p:nvPr/>
      </p:nvGrpSpPr>
      <p:grpSpPr>
        <a:xfrm>
          <a:off x="0" y="0"/>
          <a:ext cx="0" cy="0"/>
          <a:chOff x="0" y="0"/>
          <a:chExt cx="0" cy="0"/>
        </a:xfrm>
      </p:grpSpPr>
      <p:sp>
        <p:nvSpPr>
          <p:cNvPr id="358" name="Google Shape;358;g3b3f6416d6a_0_442: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9" name="Google Shape;359;g3b3f6416d6a_0_442: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6"/>
        <p:cNvGrpSpPr/>
        <p:nvPr/>
      </p:nvGrpSpPr>
      <p:grpSpPr>
        <a:xfrm>
          <a:off x="0" y="0"/>
          <a:ext cx="0" cy="0"/>
          <a:chOff x="0" y="0"/>
          <a:chExt cx="0" cy="0"/>
        </a:xfrm>
      </p:grpSpPr>
      <p:sp>
        <p:nvSpPr>
          <p:cNvPr id="367" name="Google Shape;367;g3b3f6416d6a_0_457: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68" name="Google Shape;368;g3b3f6416d6a_0_457: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6" name="Google Shape;376;g3b3f6416d6a_0_465: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77" name="Google Shape;377;g3b3f6416d6a_0_465: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Google Shape;386;g3b3f6416d6a_0_473: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87" name="Google Shape;387;g3b3f6416d6a_0_473: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Google Shape;395;g3b3f6416d6a_0_489: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96" name="Google Shape;396;g3b3f6416d6a_0_489: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3"/>
        <p:cNvGrpSpPr/>
        <p:nvPr/>
      </p:nvGrpSpPr>
      <p:grpSpPr>
        <a:xfrm>
          <a:off x="0" y="0"/>
          <a:ext cx="0" cy="0"/>
          <a:chOff x="0" y="0"/>
          <a:chExt cx="0" cy="0"/>
        </a:xfrm>
      </p:grpSpPr>
      <p:sp>
        <p:nvSpPr>
          <p:cNvPr id="404" name="Google Shape;404;g3b3f6416d6a_0_497: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05" name="Google Shape;405;g3b3f6416d6a_0_497: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g3b3f6416d6a_0_513: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4" name="Google Shape;414;g3b3f6416d6a_0_513: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3b3f6416d6a_0_12: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g3b3f6416d6a_0_12:notes"/>
          <p:cNvSpPr>
            <a:spLocks noGrp="1" noRot="1" noChangeAspect="1"/>
          </p:cNvSpPr>
          <p:nvPr>
            <p:ph type="sldImg" idx="2"/>
          </p:nvPr>
        </p:nvSpPr>
        <p:spPr>
          <a:xfrm>
            <a:off x="3048600" y="771525"/>
            <a:ext cx="121926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1"/>
        <p:cNvGrpSpPr/>
        <p:nvPr/>
      </p:nvGrpSpPr>
      <p:grpSpPr>
        <a:xfrm>
          <a:off x="0" y="0"/>
          <a:ext cx="0" cy="0"/>
          <a:chOff x="0" y="0"/>
          <a:chExt cx="0" cy="0"/>
        </a:xfrm>
      </p:grpSpPr>
      <p:sp>
        <p:nvSpPr>
          <p:cNvPr id="422" name="Google Shape;422;g3d8eb834a28_0_2: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23" name="Google Shape;423;g3d8eb834a28_0_2: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3b16622d0e0_0_352: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0" name="Google Shape;150;g3b16622d0e0_0_352: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3b3f6416d6a_0_18: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9" name="Google Shape;159;g3b3f6416d6a_0_18: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3b3f6416d6a_0_77: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8" name="Google Shape;168;g3b3f6416d6a_0_77: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3b3f6416d6a_0_89: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4" name="Google Shape;184;g3b3f6416d6a_0_89: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3b3f6416d6a_0_129: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6" name="Google Shape;196;g3b3f6416d6a_0_129:notes"/>
          <p:cNvSpPr>
            <a:spLocks noGrp="1" noRot="1" noChangeAspect="1"/>
          </p:cNvSpPr>
          <p:nvPr>
            <p:ph type="sldImg" idx="2"/>
          </p:nvPr>
        </p:nvSpPr>
        <p:spPr>
          <a:xfrm>
            <a:off x="3048600" y="771525"/>
            <a:ext cx="12192900" cy="3857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3b3f6416d6a_0_139:notes"/>
          <p:cNvSpPr txBox="1">
            <a:spLocks noGrp="1"/>
          </p:cNvSpPr>
          <p:nvPr>
            <p:ph type="body" idx="1"/>
          </p:nvPr>
        </p:nvSpPr>
        <p:spPr>
          <a:xfrm>
            <a:off x="1828800" y="4886325"/>
            <a:ext cx="14630400" cy="462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7" name="Google Shape;207;g3b3f6416d6a_0_139:notes"/>
          <p:cNvSpPr>
            <a:spLocks noGrp="1" noRot="1" noChangeAspect="1"/>
          </p:cNvSpPr>
          <p:nvPr>
            <p:ph type="sldImg" idx="2"/>
          </p:nvPr>
        </p:nvSpPr>
        <p:spPr>
          <a:xfrm>
            <a:off x="5715000" y="771525"/>
            <a:ext cx="6859588" cy="3857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Blank" type="obj">
  <p:cSld name="OBJECT">
    <p:bg>
      <p:bgPr>
        <a:solidFill>
          <a:schemeClr val="lt1"/>
        </a:solidFill>
        <a:effectLst/>
      </p:bgPr>
    </p:bg>
    <p:spTree>
      <p:nvGrpSpPr>
        <p:cNvPr id="1" name="Shape 13"/>
        <p:cNvGrpSpPr/>
        <p:nvPr/>
      </p:nvGrpSpPr>
      <p:grpSpPr>
        <a:xfrm>
          <a:off x="0" y="0"/>
          <a:ext cx="0" cy="0"/>
          <a:chOff x="0" y="0"/>
          <a:chExt cx="0" cy="0"/>
        </a:xfrm>
      </p:grpSpPr>
      <p:sp>
        <p:nvSpPr>
          <p:cNvPr id="14" name="Google Shape;14;p2"/>
          <p:cNvSpPr txBox="1">
            <a:spLocks noGrp="1"/>
          </p:cNvSpPr>
          <p:nvPr>
            <p:ph type="ftr" idx="11"/>
          </p:nvPr>
        </p:nvSpPr>
        <p:spPr>
          <a:xfrm>
            <a:off x="6217920" y="9566910"/>
            <a:ext cx="5852160" cy="51435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2"/>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2"/>
        <p:cNvGrpSpPr/>
        <p:nvPr/>
      </p:nvGrpSpPr>
      <p:grpSpPr>
        <a:xfrm>
          <a:off x="0" y="0"/>
          <a:ext cx="0" cy="0"/>
          <a:chOff x="0" y="0"/>
          <a:chExt cx="0" cy="0"/>
        </a:xfrm>
      </p:grpSpPr>
      <p:sp>
        <p:nvSpPr>
          <p:cNvPr id="73" name="Google Shape;73;p12"/>
          <p:cNvSpPr txBox="1">
            <a:spLocks noGrp="1"/>
          </p:cNvSpPr>
          <p:nvPr>
            <p:ph type="title"/>
          </p:nvPr>
        </p:nvSpPr>
        <p:spPr>
          <a:xfrm>
            <a:off x="457200" y="274638"/>
            <a:ext cx="8229600" cy="1143000"/>
          </a:xfrm>
          <a:prstGeom prst="rect">
            <a:avLst/>
          </a:prstGeom>
          <a:noFill/>
          <a:ln>
            <a:noFill/>
          </a:ln>
        </p:spPr>
        <p:txBody>
          <a:bodyPr spcFirstLastPara="1" wrap="square" lIns="91450" tIns="45700" rIns="91450"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2"/>
          <p:cNvSpPr txBox="1">
            <a:spLocks noGrp="1"/>
          </p:cNvSpPr>
          <p:nvPr>
            <p:ph type="body" idx="1"/>
          </p:nvPr>
        </p:nvSpPr>
        <p:spPr>
          <a:xfrm>
            <a:off x="457200" y="1600200"/>
            <a:ext cx="4038600" cy="4525800"/>
          </a:xfrm>
          <a:prstGeom prst="rect">
            <a:avLst/>
          </a:prstGeom>
          <a:noFill/>
          <a:ln>
            <a:noFill/>
          </a:ln>
        </p:spPr>
        <p:txBody>
          <a:bodyPr spcFirstLastPara="1" wrap="square" lIns="91450" tIns="45700" rIns="91450" bIns="45700" anchor="t" anchorCtr="0">
            <a:normAutofit/>
          </a:bodyPr>
          <a:lstStyle>
            <a:lvl1pPr marL="457200" lvl="0" indent="-406400" algn="l">
              <a:spcBef>
                <a:spcPts val="600"/>
              </a:spcBef>
              <a:spcAft>
                <a:spcPts val="0"/>
              </a:spcAft>
              <a:buClr>
                <a:schemeClr val="dk1"/>
              </a:buClr>
              <a:buSzPts val="2800"/>
              <a:buChar char="•"/>
              <a:defRPr sz="2800"/>
            </a:lvl1pPr>
            <a:lvl2pPr marL="914400" lvl="1" indent="-381000" algn="l">
              <a:spcBef>
                <a:spcPts val="40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400"/>
              </a:spcBef>
              <a:spcAft>
                <a:spcPts val="0"/>
              </a:spcAft>
              <a:buClr>
                <a:schemeClr val="dk1"/>
              </a:buClr>
              <a:buSzPts val="1800"/>
              <a:buChar char="–"/>
              <a:defRPr sz="1800"/>
            </a:lvl4pPr>
            <a:lvl5pPr marL="2286000" lvl="4" indent="-342900" algn="l">
              <a:spcBef>
                <a:spcPts val="400"/>
              </a:spcBef>
              <a:spcAft>
                <a:spcPts val="0"/>
              </a:spcAft>
              <a:buClr>
                <a:schemeClr val="dk1"/>
              </a:buClr>
              <a:buSzPts val="1800"/>
              <a:buChar char="»"/>
              <a:defRPr sz="1800"/>
            </a:lvl5pPr>
            <a:lvl6pPr marL="2743200" lvl="5" indent="-342900" algn="l">
              <a:spcBef>
                <a:spcPts val="400"/>
              </a:spcBef>
              <a:spcAft>
                <a:spcPts val="0"/>
              </a:spcAft>
              <a:buClr>
                <a:schemeClr val="dk1"/>
              </a:buClr>
              <a:buSzPts val="1800"/>
              <a:buChar char="•"/>
              <a:defRPr sz="1800"/>
            </a:lvl6pPr>
            <a:lvl7pPr marL="3200400" lvl="6" indent="-342900" algn="l">
              <a:spcBef>
                <a:spcPts val="400"/>
              </a:spcBef>
              <a:spcAft>
                <a:spcPts val="0"/>
              </a:spcAft>
              <a:buClr>
                <a:schemeClr val="dk1"/>
              </a:buClr>
              <a:buSzPts val="1800"/>
              <a:buChar char="•"/>
              <a:defRPr sz="1800"/>
            </a:lvl7pPr>
            <a:lvl8pPr marL="3657600" lvl="7" indent="-342900" algn="l">
              <a:spcBef>
                <a:spcPts val="400"/>
              </a:spcBef>
              <a:spcAft>
                <a:spcPts val="0"/>
              </a:spcAft>
              <a:buClr>
                <a:schemeClr val="dk1"/>
              </a:buClr>
              <a:buSzPts val="1800"/>
              <a:buChar char="•"/>
              <a:defRPr sz="1800"/>
            </a:lvl8pPr>
            <a:lvl9pPr marL="4114800" lvl="8" indent="-342900" algn="l">
              <a:spcBef>
                <a:spcPts val="400"/>
              </a:spcBef>
              <a:spcAft>
                <a:spcPts val="0"/>
              </a:spcAft>
              <a:buClr>
                <a:schemeClr val="dk1"/>
              </a:buClr>
              <a:buSzPts val="1800"/>
              <a:buChar char="•"/>
              <a:defRPr sz="1800"/>
            </a:lvl9pPr>
          </a:lstStyle>
          <a:p>
            <a:endParaRPr/>
          </a:p>
        </p:txBody>
      </p:sp>
      <p:sp>
        <p:nvSpPr>
          <p:cNvPr id="75" name="Google Shape;75;p12"/>
          <p:cNvSpPr txBox="1">
            <a:spLocks noGrp="1"/>
          </p:cNvSpPr>
          <p:nvPr>
            <p:ph type="body" idx="2"/>
          </p:nvPr>
        </p:nvSpPr>
        <p:spPr>
          <a:xfrm>
            <a:off x="4648200" y="1600200"/>
            <a:ext cx="4038600" cy="4525800"/>
          </a:xfrm>
          <a:prstGeom prst="rect">
            <a:avLst/>
          </a:prstGeom>
          <a:noFill/>
          <a:ln>
            <a:noFill/>
          </a:ln>
        </p:spPr>
        <p:txBody>
          <a:bodyPr spcFirstLastPara="1" wrap="square" lIns="91450" tIns="45700" rIns="91450" bIns="45700" anchor="t" anchorCtr="0">
            <a:normAutofit/>
          </a:bodyPr>
          <a:lstStyle>
            <a:lvl1pPr marL="457200" lvl="0" indent="-406400" algn="l">
              <a:spcBef>
                <a:spcPts val="600"/>
              </a:spcBef>
              <a:spcAft>
                <a:spcPts val="0"/>
              </a:spcAft>
              <a:buClr>
                <a:schemeClr val="dk1"/>
              </a:buClr>
              <a:buSzPts val="2800"/>
              <a:buChar char="•"/>
              <a:defRPr sz="2800"/>
            </a:lvl1pPr>
            <a:lvl2pPr marL="914400" lvl="1" indent="-381000" algn="l">
              <a:spcBef>
                <a:spcPts val="40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400"/>
              </a:spcBef>
              <a:spcAft>
                <a:spcPts val="0"/>
              </a:spcAft>
              <a:buClr>
                <a:schemeClr val="dk1"/>
              </a:buClr>
              <a:buSzPts val="1800"/>
              <a:buChar char="–"/>
              <a:defRPr sz="1800"/>
            </a:lvl4pPr>
            <a:lvl5pPr marL="2286000" lvl="4" indent="-342900" algn="l">
              <a:spcBef>
                <a:spcPts val="400"/>
              </a:spcBef>
              <a:spcAft>
                <a:spcPts val="0"/>
              </a:spcAft>
              <a:buClr>
                <a:schemeClr val="dk1"/>
              </a:buClr>
              <a:buSzPts val="1800"/>
              <a:buChar char="»"/>
              <a:defRPr sz="1800"/>
            </a:lvl5pPr>
            <a:lvl6pPr marL="2743200" lvl="5" indent="-342900" algn="l">
              <a:spcBef>
                <a:spcPts val="400"/>
              </a:spcBef>
              <a:spcAft>
                <a:spcPts val="0"/>
              </a:spcAft>
              <a:buClr>
                <a:schemeClr val="dk1"/>
              </a:buClr>
              <a:buSzPts val="1800"/>
              <a:buChar char="•"/>
              <a:defRPr sz="1800"/>
            </a:lvl6pPr>
            <a:lvl7pPr marL="3200400" lvl="6" indent="-342900" algn="l">
              <a:spcBef>
                <a:spcPts val="400"/>
              </a:spcBef>
              <a:spcAft>
                <a:spcPts val="0"/>
              </a:spcAft>
              <a:buClr>
                <a:schemeClr val="dk1"/>
              </a:buClr>
              <a:buSzPts val="1800"/>
              <a:buChar char="•"/>
              <a:defRPr sz="1800"/>
            </a:lvl7pPr>
            <a:lvl8pPr marL="3657600" lvl="7" indent="-342900" algn="l">
              <a:spcBef>
                <a:spcPts val="400"/>
              </a:spcBef>
              <a:spcAft>
                <a:spcPts val="0"/>
              </a:spcAft>
              <a:buClr>
                <a:schemeClr val="dk1"/>
              </a:buClr>
              <a:buSzPts val="1800"/>
              <a:buChar char="•"/>
              <a:defRPr sz="1800"/>
            </a:lvl8pPr>
            <a:lvl9pPr marL="4114800" lvl="8" indent="-342900" algn="l">
              <a:spcBef>
                <a:spcPts val="400"/>
              </a:spcBef>
              <a:spcAft>
                <a:spcPts val="0"/>
              </a:spcAft>
              <a:buClr>
                <a:schemeClr val="dk1"/>
              </a:buClr>
              <a:buSzPts val="1800"/>
              <a:buChar char="•"/>
              <a:defRPr sz="1800"/>
            </a:lvl9pPr>
          </a:lstStyle>
          <a:p>
            <a:endParaRPr/>
          </a:p>
        </p:txBody>
      </p:sp>
      <p:sp>
        <p:nvSpPr>
          <p:cNvPr id="76" name="Google Shape;76;p12"/>
          <p:cNvSpPr txBox="1">
            <a:spLocks noGrp="1"/>
          </p:cNvSpPr>
          <p:nvPr>
            <p:ph type="dt" idx="10"/>
          </p:nvPr>
        </p:nvSpPr>
        <p:spPr>
          <a:xfrm>
            <a:off x="457200" y="6356350"/>
            <a:ext cx="2133600" cy="365400"/>
          </a:xfrm>
          <a:prstGeom prst="rect">
            <a:avLst/>
          </a:prstGeom>
          <a:noFill/>
          <a:ln>
            <a:noFill/>
          </a:ln>
        </p:spPr>
        <p:txBody>
          <a:bodyPr spcFirstLastPara="1" wrap="square" lIns="91450" tIns="45700" rIns="9145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2"/>
          <p:cNvSpPr txBox="1">
            <a:spLocks noGrp="1"/>
          </p:cNvSpPr>
          <p:nvPr>
            <p:ph type="ftr" idx="11"/>
          </p:nvPr>
        </p:nvSpPr>
        <p:spPr>
          <a:xfrm>
            <a:off x="3124200" y="6356350"/>
            <a:ext cx="2895600" cy="365400"/>
          </a:xfrm>
          <a:prstGeom prst="rect">
            <a:avLst/>
          </a:prstGeom>
          <a:noFill/>
          <a:ln>
            <a:noFill/>
          </a:ln>
        </p:spPr>
        <p:txBody>
          <a:bodyPr spcFirstLastPara="1" wrap="square" lIns="91450" tIns="45700" rIns="91450"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sldNum" idx="12"/>
          </p:nvPr>
        </p:nvSpPr>
        <p:spPr>
          <a:xfrm>
            <a:off x="6553200" y="6356350"/>
            <a:ext cx="2133600" cy="365400"/>
          </a:xfrm>
          <a:prstGeom prst="rect">
            <a:avLst/>
          </a:prstGeom>
          <a:noFill/>
          <a:ln>
            <a:noFill/>
          </a:ln>
        </p:spPr>
        <p:txBody>
          <a:bodyPr spcFirstLastPara="1" wrap="square" lIns="91450" tIns="45700" rIns="91450"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79"/>
        <p:cNvGrpSpPr/>
        <p:nvPr/>
      </p:nvGrpSpPr>
      <p:grpSpPr>
        <a:xfrm>
          <a:off x="0" y="0"/>
          <a:ext cx="0" cy="0"/>
          <a:chOff x="0" y="0"/>
          <a:chExt cx="0" cy="0"/>
        </a:xfrm>
      </p:grpSpPr>
      <p:sp>
        <p:nvSpPr>
          <p:cNvPr id="80" name="Google Shape;80;p13"/>
          <p:cNvSpPr txBox="1">
            <a:spLocks noGrp="1"/>
          </p:cNvSpPr>
          <p:nvPr>
            <p:ph type="title"/>
          </p:nvPr>
        </p:nvSpPr>
        <p:spPr>
          <a:xfrm>
            <a:off x="457200" y="274638"/>
            <a:ext cx="8229600" cy="1143000"/>
          </a:xfrm>
          <a:prstGeom prst="rect">
            <a:avLst/>
          </a:prstGeom>
          <a:noFill/>
          <a:ln>
            <a:noFill/>
          </a:ln>
        </p:spPr>
        <p:txBody>
          <a:bodyPr spcFirstLastPara="1" wrap="square" lIns="91450" tIns="45700" rIns="91450"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3"/>
          <p:cNvSpPr txBox="1">
            <a:spLocks noGrp="1"/>
          </p:cNvSpPr>
          <p:nvPr>
            <p:ph type="body" idx="1"/>
          </p:nvPr>
        </p:nvSpPr>
        <p:spPr>
          <a:xfrm>
            <a:off x="457200" y="1535113"/>
            <a:ext cx="4040400" cy="639600"/>
          </a:xfrm>
          <a:prstGeom prst="rect">
            <a:avLst/>
          </a:prstGeom>
          <a:noFill/>
          <a:ln>
            <a:noFill/>
          </a:ln>
        </p:spPr>
        <p:txBody>
          <a:bodyPr spcFirstLastPara="1" wrap="square" lIns="91450" tIns="45700" rIns="91450" bIns="45700" anchor="b" anchorCtr="0">
            <a:normAutofit/>
          </a:bodyPr>
          <a:lstStyle>
            <a:lvl1pPr marL="457200" lvl="0" indent="-228600" algn="l">
              <a:spcBef>
                <a:spcPts val="40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400"/>
              </a:spcBef>
              <a:spcAft>
                <a:spcPts val="0"/>
              </a:spcAft>
              <a:buClr>
                <a:schemeClr val="dk1"/>
              </a:buClr>
              <a:buSzPts val="1800"/>
              <a:buNone/>
              <a:defRPr sz="1800" b="1"/>
            </a:lvl3pPr>
            <a:lvl4pPr marL="1828800" lvl="3" indent="-228600" algn="l">
              <a:spcBef>
                <a:spcPts val="400"/>
              </a:spcBef>
              <a:spcAft>
                <a:spcPts val="0"/>
              </a:spcAft>
              <a:buClr>
                <a:schemeClr val="dk1"/>
              </a:buClr>
              <a:buSzPts val="1600"/>
              <a:buNone/>
              <a:defRPr sz="1600" b="1"/>
            </a:lvl4pPr>
            <a:lvl5pPr marL="2286000" lvl="4" indent="-228600" algn="l">
              <a:spcBef>
                <a:spcPts val="400"/>
              </a:spcBef>
              <a:spcAft>
                <a:spcPts val="0"/>
              </a:spcAft>
              <a:buClr>
                <a:schemeClr val="dk1"/>
              </a:buClr>
              <a:buSzPts val="1600"/>
              <a:buNone/>
              <a:defRPr sz="1600" b="1"/>
            </a:lvl5pPr>
            <a:lvl6pPr marL="2743200" lvl="5" indent="-228600" algn="l">
              <a:spcBef>
                <a:spcPts val="400"/>
              </a:spcBef>
              <a:spcAft>
                <a:spcPts val="0"/>
              </a:spcAft>
              <a:buClr>
                <a:schemeClr val="dk1"/>
              </a:buClr>
              <a:buSzPts val="1600"/>
              <a:buNone/>
              <a:defRPr sz="1600" b="1"/>
            </a:lvl6pPr>
            <a:lvl7pPr marL="3200400" lvl="6" indent="-228600" algn="l">
              <a:spcBef>
                <a:spcPts val="400"/>
              </a:spcBef>
              <a:spcAft>
                <a:spcPts val="0"/>
              </a:spcAft>
              <a:buClr>
                <a:schemeClr val="dk1"/>
              </a:buClr>
              <a:buSzPts val="1600"/>
              <a:buNone/>
              <a:defRPr sz="1600" b="1"/>
            </a:lvl7pPr>
            <a:lvl8pPr marL="3657600" lvl="7" indent="-228600" algn="l">
              <a:spcBef>
                <a:spcPts val="400"/>
              </a:spcBef>
              <a:spcAft>
                <a:spcPts val="0"/>
              </a:spcAft>
              <a:buClr>
                <a:schemeClr val="dk1"/>
              </a:buClr>
              <a:buSzPts val="1600"/>
              <a:buNone/>
              <a:defRPr sz="1600" b="1"/>
            </a:lvl8pPr>
            <a:lvl9pPr marL="4114800" lvl="8" indent="-228600" algn="l">
              <a:spcBef>
                <a:spcPts val="400"/>
              </a:spcBef>
              <a:spcAft>
                <a:spcPts val="0"/>
              </a:spcAft>
              <a:buClr>
                <a:schemeClr val="dk1"/>
              </a:buClr>
              <a:buSzPts val="1600"/>
              <a:buNone/>
              <a:defRPr sz="1600" b="1"/>
            </a:lvl9pPr>
          </a:lstStyle>
          <a:p>
            <a:endParaRPr/>
          </a:p>
        </p:txBody>
      </p:sp>
      <p:sp>
        <p:nvSpPr>
          <p:cNvPr id="82" name="Google Shape;82;p13"/>
          <p:cNvSpPr txBox="1">
            <a:spLocks noGrp="1"/>
          </p:cNvSpPr>
          <p:nvPr>
            <p:ph type="body" idx="2"/>
          </p:nvPr>
        </p:nvSpPr>
        <p:spPr>
          <a:xfrm>
            <a:off x="457200" y="2174875"/>
            <a:ext cx="4040400" cy="3951000"/>
          </a:xfrm>
          <a:prstGeom prst="rect">
            <a:avLst/>
          </a:prstGeom>
          <a:noFill/>
          <a:ln>
            <a:noFill/>
          </a:ln>
        </p:spPr>
        <p:txBody>
          <a:bodyPr spcFirstLastPara="1" wrap="square" lIns="91450" tIns="45700" rIns="91450" bIns="45700" anchor="t" anchorCtr="0">
            <a:normAutofit/>
          </a:bodyPr>
          <a:lstStyle>
            <a:lvl1pPr marL="457200" lvl="0" indent="-381000" algn="l">
              <a:spcBef>
                <a:spcPts val="40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400"/>
              </a:spcBef>
              <a:spcAft>
                <a:spcPts val="0"/>
              </a:spcAft>
              <a:buClr>
                <a:schemeClr val="dk1"/>
              </a:buClr>
              <a:buSzPts val="1800"/>
              <a:buChar char="•"/>
              <a:defRPr sz="1800"/>
            </a:lvl3pPr>
            <a:lvl4pPr marL="1828800" lvl="3" indent="-330200" algn="l">
              <a:spcBef>
                <a:spcPts val="400"/>
              </a:spcBef>
              <a:spcAft>
                <a:spcPts val="0"/>
              </a:spcAft>
              <a:buClr>
                <a:schemeClr val="dk1"/>
              </a:buClr>
              <a:buSzPts val="1600"/>
              <a:buChar char="–"/>
              <a:defRPr sz="1600"/>
            </a:lvl4pPr>
            <a:lvl5pPr marL="2286000" lvl="4" indent="-330200" algn="l">
              <a:spcBef>
                <a:spcPts val="400"/>
              </a:spcBef>
              <a:spcAft>
                <a:spcPts val="0"/>
              </a:spcAft>
              <a:buClr>
                <a:schemeClr val="dk1"/>
              </a:buClr>
              <a:buSzPts val="1600"/>
              <a:buChar char="»"/>
              <a:defRPr sz="1600"/>
            </a:lvl5pPr>
            <a:lvl6pPr marL="2743200" lvl="5" indent="-330200" algn="l">
              <a:spcBef>
                <a:spcPts val="400"/>
              </a:spcBef>
              <a:spcAft>
                <a:spcPts val="0"/>
              </a:spcAft>
              <a:buClr>
                <a:schemeClr val="dk1"/>
              </a:buClr>
              <a:buSzPts val="1600"/>
              <a:buChar char="•"/>
              <a:defRPr sz="1600"/>
            </a:lvl6pPr>
            <a:lvl7pPr marL="3200400" lvl="6" indent="-330200" algn="l">
              <a:spcBef>
                <a:spcPts val="400"/>
              </a:spcBef>
              <a:spcAft>
                <a:spcPts val="0"/>
              </a:spcAft>
              <a:buClr>
                <a:schemeClr val="dk1"/>
              </a:buClr>
              <a:buSzPts val="1600"/>
              <a:buChar char="•"/>
              <a:defRPr sz="1600"/>
            </a:lvl7pPr>
            <a:lvl8pPr marL="3657600" lvl="7" indent="-330200" algn="l">
              <a:spcBef>
                <a:spcPts val="400"/>
              </a:spcBef>
              <a:spcAft>
                <a:spcPts val="0"/>
              </a:spcAft>
              <a:buClr>
                <a:schemeClr val="dk1"/>
              </a:buClr>
              <a:buSzPts val="1600"/>
              <a:buChar char="•"/>
              <a:defRPr sz="1600"/>
            </a:lvl8pPr>
            <a:lvl9pPr marL="4114800" lvl="8" indent="-330200" algn="l">
              <a:spcBef>
                <a:spcPts val="400"/>
              </a:spcBef>
              <a:spcAft>
                <a:spcPts val="0"/>
              </a:spcAft>
              <a:buClr>
                <a:schemeClr val="dk1"/>
              </a:buClr>
              <a:buSzPts val="1600"/>
              <a:buChar char="•"/>
              <a:defRPr sz="1600"/>
            </a:lvl9pPr>
          </a:lstStyle>
          <a:p>
            <a:endParaRPr/>
          </a:p>
        </p:txBody>
      </p:sp>
      <p:sp>
        <p:nvSpPr>
          <p:cNvPr id="83" name="Google Shape;83;p13"/>
          <p:cNvSpPr txBox="1">
            <a:spLocks noGrp="1"/>
          </p:cNvSpPr>
          <p:nvPr>
            <p:ph type="body" idx="3"/>
          </p:nvPr>
        </p:nvSpPr>
        <p:spPr>
          <a:xfrm>
            <a:off x="4645025" y="1535113"/>
            <a:ext cx="4041600" cy="639600"/>
          </a:xfrm>
          <a:prstGeom prst="rect">
            <a:avLst/>
          </a:prstGeom>
          <a:noFill/>
          <a:ln>
            <a:noFill/>
          </a:ln>
        </p:spPr>
        <p:txBody>
          <a:bodyPr spcFirstLastPara="1" wrap="square" lIns="91450" tIns="45700" rIns="91450" bIns="45700" anchor="b" anchorCtr="0">
            <a:normAutofit/>
          </a:bodyPr>
          <a:lstStyle>
            <a:lvl1pPr marL="457200" lvl="0" indent="-228600" algn="l">
              <a:spcBef>
                <a:spcPts val="40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400"/>
              </a:spcBef>
              <a:spcAft>
                <a:spcPts val="0"/>
              </a:spcAft>
              <a:buClr>
                <a:schemeClr val="dk1"/>
              </a:buClr>
              <a:buSzPts val="1800"/>
              <a:buNone/>
              <a:defRPr sz="1800" b="1"/>
            </a:lvl3pPr>
            <a:lvl4pPr marL="1828800" lvl="3" indent="-228600" algn="l">
              <a:spcBef>
                <a:spcPts val="400"/>
              </a:spcBef>
              <a:spcAft>
                <a:spcPts val="0"/>
              </a:spcAft>
              <a:buClr>
                <a:schemeClr val="dk1"/>
              </a:buClr>
              <a:buSzPts val="1600"/>
              <a:buNone/>
              <a:defRPr sz="1600" b="1"/>
            </a:lvl4pPr>
            <a:lvl5pPr marL="2286000" lvl="4" indent="-228600" algn="l">
              <a:spcBef>
                <a:spcPts val="400"/>
              </a:spcBef>
              <a:spcAft>
                <a:spcPts val="0"/>
              </a:spcAft>
              <a:buClr>
                <a:schemeClr val="dk1"/>
              </a:buClr>
              <a:buSzPts val="1600"/>
              <a:buNone/>
              <a:defRPr sz="1600" b="1"/>
            </a:lvl5pPr>
            <a:lvl6pPr marL="2743200" lvl="5" indent="-228600" algn="l">
              <a:spcBef>
                <a:spcPts val="400"/>
              </a:spcBef>
              <a:spcAft>
                <a:spcPts val="0"/>
              </a:spcAft>
              <a:buClr>
                <a:schemeClr val="dk1"/>
              </a:buClr>
              <a:buSzPts val="1600"/>
              <a:buNone/>
              <a:defRPr sz="1600" b="1"/>
            </a:lvl6pPr>
            <a:lvl7pPr marL="3200400" lvl="6" indent="-228600" algn="l">
              <a:spcBef>
                <a:spcPts val="400"/>
              </a:spcBef>
              <a:spcAft>
                <a:spcPts val="0"/>
              </a:spcAft>
              <a:buClr>
                <a:schemeClr val="dk1"/>
              </a:buClr>
              <a:buSzPts val="1600"/>
              <a:buNone/>
              <a:defRPr sz="1600" b="1"/>
            </a:lvl7pPr>
            <a:lvl8pPr marL="3657600" lvl="7" indent="-228600" algn="l">
              <a:spcBef>
                <a:spcPts val="400"/>
              </a:spcBef>
              <a:spcAft>
                <a:spcPts val="0"/>
              </a:spcAft>
              <a:buClr>
                <a:schemeClr val="dk1"/>
              </a:buClr>
              <a:buSzPts val="1600"/>
              <a:buNone/>
              <a:defRPr sz="1600" b="1"/>
            </a:lvl8pPr>
            <a:lvl9pPr marL="4114800" lvl="8" indent="-228600" algn="l">
              <a:spcBef>
                <a:spcPts val="400"/>
              </a:spcBef>
              <a:spcAft>
                <a:spcPts val="0"/>
              </a:spcAft>
              <a:buClr>
                <a:schemeClr val="dk1"/>
              </a:buClr>
              <a:buSzPts val="1600"/>
              <a:buNone/>
              <a:defRPr sz="1600" b="1"/>
            </a:lvl9pPr>
          </a:lstStyle>
          <a:p>
            <a:endParaRPr/>
          </a:p>
        </p:txBody>
      </p:sp>
      <p:sp>
        <p:nvSpPr>
          <p:cNvPr id="84" name="Google Shape;84;p13"/>
          <p:cNvSpPr txBox="1">
            <a:spLocks noGrp="1"/>
          </p:cNvSpPr>
          <p:nvPr>
            <p:ph type="body" idx="4"/>
          </p:nvPr>
        </p:nvSpPr>
        <p:spPr>
          <a:xfrm>
            <a:off x="4645025" y="2174875"/>
            <a:ext cx="4041600" cy="3951000"/>
          </a:xfrm>
          <a:prstGeom prst="rect">
            <a:avLst/>
          </a:prstGeom>
          <a:noFill/>
          <a:ln>
            <a:noFill/>
          </a:ln>
        </p:spPr>
        <p:txBody>
          <a:bodyPr spcFirstLastPara="1" wrap="square" lIns="91450" tIns="45700" rIns="91450" bIns="45700" anchor="t" anchorCtr="0">
            <a:normAutofit/>
          </a:bodyPr>
          <a:lstStyle>
            <a:lvl1pPr marL="457200" lvl="0" indent="-381000" algn="l">
              <a:spcBef>
                <a:spcPts val="40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400"/>
              </a:spcBef>
              <a:spcAft>
                <a:spcPts val="0"/>
              </a:spcAft>
              <a:buClr>
                <a:schemeClr val="dk1"/>
              </a:buClr>
              <a:buSzPts val="1800"/>
              <a:buChar char="•"/>
              <a:defRPr sz="1800"/>
            </a:lvl3pPr>
            <a:lvl4pPr marL="1828800" lvl="3" indent="-330200" algn="l">
              <a:spcBef>
                <a:spcPts val="400"/>
              </a:spcBef>
              <a:spcAft>
                <a:spcPts val="0"/>
              </a:spcAft>
              <a:buClr>
                <a:schemeClr val="dk1"/>
              </a:buClr>
              <a:buSzPts val="1600"/>
              <a:buChar char="–"/>
              <a:defRPr sz="1600"/>
            </a:lvl4pPr>
            <a:lvl5pPr marL="2286000" lvl="4" indent="-330200" algn="l">
              <a:spcBef>
                <a:spcPts val="400"/>
              </a:spcBef>
              <a:spcAft>
                <a:spcPts val="0"/>
              </a:spcAft>
              <a:buClr>
                <a:schemeClr val="dk1"/>
              </a:buClr>
              <a:buSzPts val="1600"/>
              <a:buChar char="»"/>
              <a:defRPr sz="1600"/>
            </a:lvl5pPr>
            <a:lvl6pPr marL="2743200" lvl="5" indent="-330200" algn="l">
              <a:spcBef>
                <a:spcPts val="400"/>
              </a:spcBef>
              <a:spcAft>
                <a:spcPts val="0"/>
              </a:spcAft>
              <a:buClr>
                <a:schemeClr val="dk1"/>
              </a:buClr>
              <a:buSzPts val="1600"/>
              <a:buChar char="•"/>
              <a:defRPr sz="1600"/>
            </a:lvl6pPr>
            <a:lvl7pPr marL="3200400" lvl="6" indent="-330200" algn="l">
              <a:spcBef>
                <a:spcPts val="400"/>
              </a:spcBef>
              <a:spcAft>
                <a:spcPts val="0"/>
              </a:spcAft>
              <a:buClr>
                <a:schemeClr val="dk1"/>
              </a:buClr>
              <a:buSzPts val="1600"/>
              <a:buChar char="•"/>
              <a:defRPr sz="1600"/>
            </a:lvl7pPr>
            <a:lvl8pPr marL="3657600" lvl="7" indent="-330200" algn="l">
              <a:spcBef>
                <a:spcPts val="400"/>
              </a:spcBef>
              <a:spcAft>
                <a:spcPts val="0"/>
              </a:spcAft>
              <a:buClr>
                <a:schemeClr val="dk1"/>
              </a:buClr>
              <a:buSzPts val="1600"/>
              <a:buChar char="•"/>
              <a:defRPr sz="1600"/>
            </a:lvl8pPr>
            <a:lvl9pPr marL="4114800" lvl="8" indent="-330200" algn="l">
              <a:spcBef>
                <a:spcPts val="400"/>
              </a:spcBef>
              <a:spcAft>
                <a:spcPts val="0"/>
              </a:spcAft>
              <a:buClr>
                <a:schemeClr val="dk1"/>
              </a:buClr>
              <a:buSzPts val="1600"/>
              <a:buChar char="•"/>
              <a:defRPr sz="1600"/>
            </a:lvl9pPr>
          </a:lstStyle>
          <a:p>
            <a:endParaRPr/>
          </a:p>
        </p:txBody>
      </p:sp>
      <p:sp>
        <p:nvSpPr>
          <p:cNvPr id="85" name="Google Shape;85;p13"/>
          <p:cNvSpPr txBox="1">
            <a:spLocks noGrp="1"/>
          </p:cNvSpPr>
          <p:nvPr>
            <p:ph type="dt" idx="10"/>
          </p:nvPr>
        </p:nvSpPr>
        <p:spPr>
          <a:xfrm>
            <a:off x="457200" y="6356350"/>
            <a:ext cx="2133600" cy="365400"/>
          </a:xfrm>
          <a:prstGeom prst="rect">
            <a:avLst/>
          </a:prstGeom>
          <a:noFill/>
          <a:ln>
            <a:noFill/>
          </a:ln>
        </p:spPr>
        <p:txBody>
          <a:bodyPr spcFirstLastPara="1" wrap="square" lIns="91450" tIns="45700" rIns="9145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13"/>
          <p:cNvSpPr txBox="1">
            <a:spLocks noGrp="1"/>
          </p:cNvSpPr>
          <p:nvPr>
            <p:ph type="ftr" idx="11"/>
          </p:nvPr>
        </p:nvSpPr>
        <p:spPr>
          <a:xfrm>
            <a:off x="3124200" y="6356350"/>
            <a:ext cx="2895600" cy="365400"/>
          </a:xfrm>
          <a:prstGeom prst="rect">
            <a:avLst/>
          </a:prstGeom>
          <a:noFill/>
          <a:ln>
            <a:noFill/>
          </a:ln>
        </p:spPr>
        <p:txBody>
          <a:bodyPr spcFirstLastPara="1" wrap="square" lIns="91450" tIns="45700" rIns="91450"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3"/>
          <p:cNvSpPr txBox="1">
            <a:spLocks noGrp="1"/>
          </p:cNvSpPr>
          <p:nvPr>
            <p:ph type="sldNum" idx="12"/>
          </p:nvPr>
        </p:nvSpPr>
        <p:spPr>
          <a:xfrm>
            <a:off x="6553200" y="6356350"/>
            <a:ext cx="2133600" cy="365400"/>
          </a:xfrm>
          <a:prstGeom prst="rect">
            <a:avLst/>
          </a:prstGeom>
          <a:noFill/>
          <a:ln>
            <a:noFill/>
          </a:ln>
        </p:spPr>
        <p:txBody>
          <a:bodyPr spcFirstLastPara="1" wrap="square" lIns="91450" tIns="45700" rIns="91450"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8"/>
        <p:cNvGrpSpPr/>
        <p:nvPr/>
      </p:nvGrpSpPr>
      <p:grpSpPr>
        <a:xfrm>
          <a:off x="0" y="0"/>
          <a:ext cx="0" cy="0"/>
          <a:chOff x="0" y="0"/>
          <a:chExt cx="0" cy="0"/>
        </a:xfrm>
      </p:grpSpPr>
      <p:sp>
        <p:nvSpPr>
          <p:cNvPr id="89" name="Google Shape;89;p14"/>
          <p:cNvSpPr txBox="1">
            <a:spLocks noGrp="1"/>
          </p:cNvSpPr>
          <p:nvPr>
            <p:ph type="title"/>
          </p:nvPr>
        </p:nvSpPr>
        <p:spPr>
          <a:xfrm>
            <a:off x="457200" y="274638"/>
            <a:ext cx="8229600" cy="1143000"/>
          </a:xfrm>
          <a:prstGeom prst="rect">
            <a:avLst/>
          </a:prstGeom>
          <a:noFill/>
          <a:ln>
            <a:noFill/>
          </a:ln>
        </p:spPr>
        <p:txBody>
          <a:bodyPr spcFirstLastPara="1" wrap="square" lIns="91450" tIns="45700" rIns="91450"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0" name="Google Shape;90;p14"/>
          <p:cNvSpPr txBox="1">
            <a:spLocks noGrp="1"/>
          </p:cNvSpPr>
          <p:nvPr>
            <p:ph type="dt" idx="10"/>
          </p:nvPr>
        </p:nvSpPr>
        <p:spPr>
          <a:xfrm>
            <a:off x="457200" y="6356350"/>
            <a:ext cx="2133600" cy="365400"/>
          </a:xfrm>
          <a:prstGeom prst="rect">
            <a:avLst/>
          </a:prstGeom>
          <a:noFill/>
          <a:ln>
            <a:noFill/>
          </a:ln>
        </p:spPr>
        <p:txBody>
          <a:bodyPr spcFirstLastPara="1" wrap="square" lIns="91450" tIns="45700" rIns="9145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4"/>
          <p:cNvSpPr txBox="1">
            <a:spLocks noGrp="1"/>
          </p:cNvSpPr>
          <p:nvPr>
            <p:ph type="ftr" idx="11"/>
          </p:nvPr>
        </p:nvSpPr>
        <p:spPr>
          <a:xfrm>
            <a:off x="3124200" y="6356350"/>
            <a:ext cx="2895600" cy="365400"/>
          </a:xfrm>
          <a:prstGeom prst="rect">
            <a:avLst/>
          </a:prstGeom>
          <a:noFill/>
          <a:ln>
            <a:noFill/>
          </a:ln>
        </p:spPr>
        <p:txBody>
          <a:bodyPr spcFirstLastPara="1" wrap="square" lIns="91450" tIns="45700" rIns="91450"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14"/>
          <p:cNvSpPr txBox="1">
            <a:spLocks noGrp="1"/>
          </p:cNvSpPr>
          <p:nvPr>
            <p:ph type="sldNum" idx="12"/>
          </p:nvPr>
        </p:nvSpPr>
        <p:spPr>
          <a:xfrm>
            <a:off x="6553200" y="6356350"/>
            <a:ext cx="2133600" cy="365400"/>
          </a:xfrm>
          <a:prstGeom prst="rect">
            <a:avLst/>
          </a:prstGeom>
          <a:noFill/>
          <a:ln>
            <a:noFill/>
          </a:ln>
        </p:spPr>
        <p:txBody>
          <a:bodyPr spcFirstLastPara="1" wrap="square" lIns="91450" tIns="45700" rIns="91450"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3"/>
        <p:cNvGrpSpPr/>
        <p:nvPr/>
      </p:nvGrpSpPr>
      <p:grpSpPr>
        <a:xfrm>
          <a:off x="0" y="0"/>
          <a:ext cx="0" cy="0"/>
          <a:chOff x="0" y="0"/>
          <a:chExt cx="0" cy="0"/>
        </a:xfrm>
      </p:grpSpPr>
      <p:sp>
        <p:nvSpPr>
          <p:cNvPr id="94" name="Google Shape;94;p15"/>
          <p:cNvSpPr txBox="1">
            <a:spLocks noGrp="1"/>
          </p:cNvSpPr>
          <p:nvPr>
            <p:ph type="title"/>
          </p:nvPr>
        </p:nvSpPr>
        <p:spPr>
          <a:xfrm>
            <a:off x="457200" y="273050"/>
            <a:ext cx="3008400" cy="1162200"/>
          </a:xfrm>
          <a:prstGeom prst="rect">
            <a:avLst/>
          </a:prstGeom>
          <a:noFill/>
          <a:ln>
            <a:noFill/>
          </a:ln>
        </p:spPr>
        <p:txBody>
          <a:bodyPr spcFirstLastPara="1" wrap="square" lIns="91450" tIns="45700" rIns="91450"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5" name="Google Shape;95;p15"/>
          <p:cNvSpPr txBox="1">
            <a:spLocks noGrp="1"/>
          </p:cNvSpPr>
          <p:nvPr>
            <p:ph type="body" idx="1"/>
          </p:nvPr>
        </p:nvSpPr>
        <p:spPr>
          <a:xfrm>
            <a:off x="3575050" y="273050"/>
            <a:ext cx="5112000" cy="5853000"/>
          </a:xfrm>
          <a:prstGeom prst="rect">
            <a:avLst/>
          </a:prstGeom>
          <a:noFill/>
          <a:ln>
            <a:noFill/>
          </a:ln>
        </p:spPr>
        <p:txBody>
          <a:bodyPr spcFirstLastPara="1" wrap="square" lIns="91450" tIns="45700" rIns="91450" bIns="45700" anchor="t" anchorCtr="0">
            <a:normAutofit/>
          </a:bodyPr>
          <a:lstStyle>
            <a:lvl1pPr marL="457200" lvl="0" indent="-431800" algn="l">
              <a:spcBef>
                <a:spcPts val="600"/>
              </a:spcBef>
              <a:spcAft>
                <a:spcPts val="0"/>
              </a:spcAft>
              <a:buClr>
                <a:schemeClr val="dk1"/>
              </a:buClr>
              <a:buSzPts val="3200"/>
              <a:buChar char="•"/>
              <a:defRPr sz="3200"/>
            </a:lvl1pPr>
            <a:lvl2pPr marL="914400" lvl="1" indent="-406400" algn="l">
              <a:spcBef>
                <a:spcPts val="600"/>
              </a:spcBef>
              <a:spcAft>
                <a:spcPts val="0"/>
              </a:spcAft>
              <a:buClr>
                <a:schemeClr val="dk1"/>
              </a:buClr>
              <a:buSzPts val="2800"/>
              <a:buChar char="–"/>
              <a:defRPr sz="2800"/>
            </a:lvl2pPr>
            <a:lvl3pPr marL="1371600" lvl="2" indent="-381000" algn="l">
              <a:spcBef>
                <a:spcPts val="40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96" name="Google Shape;96;p15"/>
          <p:cNvSpPr txBox="1">
            <a:spLocks noGrp="1"/>
          </p:cNvSpPr>
          <p:nvPr>
            <p:ph type="body" idx="2"/>
          </p:nvPr>
        </p:nvSpPr>
        <p:spPr>
          <a:xfrm>
            <a:off x="457200" y="1435100"/>
            <a:ext cx="3008400" cy="4690800"/>
          </a:xfrm>
          <a:prstGeom prst="rect">
            <a:avLst/>
          </a:prstGeom>
          <a:noFill/>
          <a:ln>
            <a:noFill/>
          </a:ln>
        </p:spPr>
        <p:txBody>
          <a:bodyPr spcFirstLastPara="1" wrap="square" lIns="91450" tIns="45700" rIns="91450" bIns="45700" anchor="t" anchorCtr="0">
            <a:normAutofit/>
          </a:bodyPr>
          <a:lstStyle>
            <a:lvl1pPr marL="457200" lvl="0" indent="-228600" algn="l">
              <a:spcBef>
                <a:spcPts val="200"/>
              </a:spcBef>
              <a:spcAft>
                <a:spcPts val="0"/>
              </a:spcAft>
              <a:buClr>
                <a:schemeClr val="dk1"/>
              </a:buClr>
              <a:buSzPts val="1400"/>
              <a:buNone/>
              <a:defRPr sz="1400"/>
            </a:lvl1pPr>
            <a:lvl2pPr marL="914400" lvl="1" indent="-228600" algn="l">
              <a:spcBef>
                <a:spcPts val="20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200"/>
              </a:spcBef>
              <a:spcAft>
                <a:spcPts val="0"/>
              </a:spcAft>
              <a:buClr>
                <a:schemeClr val="dk1"/>
              </a:buClr>
              <a:buSzPts val="1000"/>
              <a:buNone/>
              <a:defRPr sz="1000"/>
            </a:lvl4pPr>
            <a:lvl5pPr marL="2286000" lvl="4" indent="-228600" algn="l">
              <a:spcBef>
                <a:spcPts val="200"/>
              </a:spcBef>
              <a:spcAft>
                <a:spcPts val="0"/>
              </a:spcAft>
              <a:buClr>
                <a:schemeClr val="dk1"/>
              </a:buClr>
              <a:buSzPts val="1000"/>
              <a:buNone/>
              <a:defRPr sz="1000"/>
            </a:lvl5pPr>
            <a:lvl6pPr marL="2743200" lvl="5" indent="-228600" algn="l">
              <a:spcBef>
                <a:spcPts val="200"/>
              </a:spcBef>
              <a:spcAft>
                <a:spcPts val="0"/>
              </a:spcAft>
              <a:buClr>
                <a:schemeClr val="dk1"/>
              </a:buClr>
              <a:buSzPts val="1000"/>
              <a:buNone/>
              <a:defRPr sz="1000"/>
            </a:lvl6pPr>
            <a:lvl7pPr marL="3200400" lvl="6" indent="-228600" algn="l">
              <a:spcBef>
                <a:spcPts val="200"/>
              </a:spcBef>
              <a:spcAft>
                <a:spcPts val="0"/>
              </a:spcAft>
              <a:buClr>
                <a:schemeClr val="dk1"/>
              </a:buClr>
              <a:buSzPts val="1000"/>
              <a:buNone/>
              <a:defRPr sz="1000"/>
            </a:lvl7pPr>
            <a:lvl8pPr marL="3657600" lvl="7" indent="-228600" algn="l">
              <a:spcBef>
                <a:spcPts val="200"/>
              </a:spcBef>
              <a:spcAft>
                <a:spcPts val="0"/>
              </a:spcAft>
              <a:buClr>
                <a:schemeClr val="dk1"/>
              </a:buClr>
              <a:buSzPts val="1000"/>
              <a:buNone/>
              <a:defRPr sz="1000"/>
            </a:lvl8pPr>
            <a:lvl9pPr marL="4114800" lvl="8" indent="-228600" algn="l">
              <a:spcBef>
                <a:spcPts val="200"/>
              </a:spcBef>
              <a:spcAft>
                <a:spcPts val="0"/>
              </a:spcAft>
              <a:buClr>
                <a:schemeClr val="dk1"/>
              </a:buClr>
              <a:buSzPts val="1000"/>
              <a:buNone/>
              <a:defRPr sz="1000"/>
            </a:lvl9pPr>
          </a:lstStyle>
          <a:p>
            <a:endParaRPr/>
          </a:p>
        </p:txBody>
      </p:sp>
      <p:sp>
        <p:nvSpPr>
          <p:cNvPr id="97" name="Google Shape;97;p15"/>
          <p:cNvSpPr txBox="1">
            <a:spLocks noGrp="1"/>
          </p:cNvSpPr>
          <p:nvPr>
            <p:ph type="dt" idx="10"/>
          </p:nvPr>
        </p:nvSpPr>
        <p:spPr>
          <a:xfrm>
            <a:off x="457200" y="6356350"/>
            <a:ext cx="2133600" cy="365400"/>
          </a:xfrm>
          <a:prstGeom prst="rect">
            <a:avLst/>
          </a:prstGeom>
          <a:noFill/>
          <a:ln>
            <a:noFill/>
          </a:ln>
        </p:spPr>
        <p:txBody>
          <a:bodyPr spcFirstLastPara="1" wrap="square" lIns="91450" tIns="45700" rIns="9145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15"/>
          <p:cNvSpPr txBox="1">
            <a:spLocks noGrp="1"/>
          </p:cNvSpPr>
          <p:nvPr>
            <p:ph type="ftr" idx="11"/>
          </p:nvPr>
        </p:nvSpPr>
        <p:spPr>
          <a:xfrm>
            <a:off x="3124200" y="6356350"/>
            <a:ext cx="2895600" cy="365400"/>
          </a:xfrm>
          <a:prstGeom prst="rect">
            <a:avLst/>
          </a:prstGeom>
          <a:noFill/>
          <a:ln>
            <a:noFill/>
          </a:ln>
        </p:spPr>
        <p:txBody>
          <a:bodyPr spcFirstLastPara="1" wrap="square" lIns="91450" tIns="45700" rIns="91450"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15"/>
          <p:cNvSpPr txBox="1">
            <a:spLocks noGrp="1"/>
          </p:cNvSpPr>
          <p:nvPr>
            <p:ph type="sldNum" idx="12"/>
          </p:nvPr>
        </p:nvSpPr>
        <p:spPr>
          <a:xfrm>
            <a:off x="6553200" y="6356350"/>
            <a:ext cx="2133600" cy="365400"/>
          </a:xfrm>
          <a:prstGeom prst="rect">
            <a:avLst/>
          </a:prstGeom>
          <a:noFill/>
          <a:ln>
            <a:noFill/>
          </a:ln>
        </p:spPr>
        <p:txBody>
          <a:bodyPr spcFirstLastPara="1" wrap="square" lIns="91450" tIns="45700" rIns="91450"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0"/>
        <p:cNvGrpSpPr/>
        <p:nvPr/>
      </p:nvGrpSpPr>
      <p:grpSpPr>
        <a:xfrm>
          <a:off x="0" y="0"/>
          <a:ext cx="0" cy="0"/>
          <a:chOff x="0" y="0"/>
          <a:chExt cx="0" cy="0"/>
        </a:xfrm>
      </p:grpSpPr>
      <p:sp>
        <p:nvSpPr>
          <p:cNvPr id="101" name="Google Shape;101;p16"/>
          <p:cNvSpPr txBox="1">
            <a:spLocks noGrp="1"/>
          </p:cNvSpPr>
          <p:nvPr>
            <p:ph type="title"/>
          </p:nvPr>
        </p:nvSpPr>
        <p:spPr>
          <a:xfrm>
            <a:off x="1792288" y="4800600"/>
            <a:ext cx="5486400" cy="567000"/>
          </a:xfrm>
          <a:prstGeom prst="rect">
            <a:avLst/>
          </a:prstGeom>
          <a:noFill/>
          <a:ln>
            <a:noFill/>
          </a:ln>
        </p:spPr>
        <p:txBody>
          <a:bodyPr spcFirstLastPara="1" wrap="square" lIns="91450" tIns="45700" rIns="91450"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2" name="Google Shape;102;p16"/>
          <p:cNvSpPr>
            <a:spLocks noGrp="1"/>
          </p:cNvSpPr>
          <p:nvPr>
            <p:ph type="pic" idx="2"/>
          </p:nvPr>
        </p:nvSpPr>
        <p:spPr>
          <a:xfrm>
            <a:off x="1792288" y="612775"/>
            <a:ext cx="5486400" cy="4114800"/>
          </a:xfrm>
          <a:prstGeom prst="rect">
            <a:avLst/>
          </a:prstGeom>
          <a:noFill/>
          <a:ln>
            <a:noFill/>
          </a:ln>
        </p:spPr>
      </p:sp>
      <p:sp>
        <p:nvSpPr>
          <p:cNvPr id="103" name="Google Shape;103;p16"/>
          <p:cNvSpPr txBox="1">
            <a:spLocks noGrp="1"/>
          </p:cNvSpPr>
          <p:nvPr>
            <p:ph type="body" idx="1"/>
          </p:nvPr>
        </p:nvSpPr>
        <p:spPr>
          <a:xfrm>
            <a:off x="1792288" y="5367338"/>
            <a:ext cx="5486400" cy="804600"/>
          </a:xfrm>
          <a:prstGeom prst="rect">
            <a:avLst/>
          </a:prstGeom>
          <a:noFill/>
          <a:ln>
            <a:noFill/>
          </a:ln>
        </p:spPr>
        <p:txBody>
          <a:bodyPr spcFirstLastPara="1" wrap="square" lIns="91450" tIns="45700" rIns="91450" bIns="45700" anchor="t" anchorCtr="0">
            <a:normAutofit/>
          </a:bodyPr>
          <a:lstStyle>
            <a:lvl1pPr marL="457200" lvl="0" indent="-228600" algn="l">
              <a:spcBef>
                <a:spcPts val="200"/>
              </a:spcBef>
              <a:spcAft>
                <a:spcPts val="0"/>
              </a:spcAft>
              <a:buClr>
                <a:schemeClr val="dk1"/>
              </a:buClr>
              <a:buSzPts val="1400"/>
              <a:buNone/>
              <a:defRPr sz="1400"/>
            </a:lvl1pPr>
            <a:lvl2pPr marL="914400" lvl="1" indent="-228600" algn="l">
              <a:spcBef>
                <a:spcPts val="20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200"/>
              </a:spcBef>
              <a:spcAft>
                <a:spcPts val="0"/>
              </a:spcAft>
              <a:buClr>
                <a:schemeClr val="dk1"/>
              </a:buClr>
              <a:buSzPts val="1000"/>
              <a:buNone/>
              <a:defRPr sz="1000"/>
            </a:lvl4pPr>
            <a:lvl5pPr marL="2286000" lvl="4" indent="-228600" algn="l">
              <a:spcBef>
                <a:spcPts val="200"/>
              </a:spcBef>
              <a:spcAft>
                <a:spcPts val="0"/>
              </a:spcAft>
              <a:buClr>
                <a:schemeClr val="dk1"/>
              </a:buClr>
              <a:buSzPts val="1000"/>
              <a:buNone/>
              <a:defRPr sz="1000"/>
            </a:lvl5pPr>
            <a:lvl6pPr marL="2743200" lvl="5" indent="-228600" algn="l">
              <a:spcBef>
                <a:spcPts val="200"/>
              </a:spcBef>
              <a:spcAft>
                <a:spcPts val="0"/>
              </a:spcAft>
              <a:buClr>
                <a:schemeClr val="dk1"/>
              </a:buClr>
              <a:buSzPts val="1000"/>
              <a:buNone/>
              <a:defRPr sz="1000"/>
            </a:lvl6pPr>
            <a:lvl7pPr marL="3200400" lvl="6" indent="-228600" algn="l">
              <a:spcBef>
                <a:spcPts val="200"/>
              </a:spcBef>
              <a:spcAft>
                <a:spcPts val="0"/>
              </a:spcAft>
              <a:buClr>
                <a:schemeClr val="dk1"/>
              </a:buClr>
              <a:buSzPts val="1000"/>
              <a:buNone/>
              <a:defRPr sz="1000"/>
            </a:lvl7pPr>
            <a:lvl8pPr marL="3657600" lvl="7" indent="-228600" algn="l">
              <a:spcBef>
                <a:spcPts val="200"/>
              </a:spcBef>
              <a:spcAft>
                <a:spcPts val="0"/>
              </a:spcAft>
              <a:buClr>
                <a:schemeClr val="dk1"/>
              </a:buClr>
              <a:buSzPts val="1000"/>
              <a:buNone/>
              <a:defRPr sz="1000"/>
            </a:lvl8pPr>
            <a:lvl9pPr marL="4114800" lvl="8" indent="-228600" algn="l">
              <a:spcBef>
                <a:spcPts val="200"/>
              </a:spcBef>
              <a:spcAft>
                <a:spcPts val="0"/>
              </a:spcAft>
              <a:buClr>
                <a:schemeClr val="dk1"/>
              </a:buClr>
              <a:buSzPts val="1000"/>
              <a:buNone/>
              <a:defRPr sz="1000"/>
            </a:lvl9pPr>
          </a:lstStyle>
          <a:p>
            <a:endParaRPr/>
          </a:p>
        </p:txBody>
      </p:sp>
      <p:sp>
        <p:nvSpPr>
          <p:cNvPr id="104" name="Google Shape;104;p16"/>
          <p:cNvSpPr txBox="1">
            <a:spLocks noGrp="1"/>
          </p:cNvSpPr>
          <p:nvPr>
            <p:ph type="dt" idx="10"/>
          </p:nvPr>
        </p:nvSpPr>
        <p:spPr>
          <a:xfrm>
            <a:off x="457200" y="6356350"/>
            <a:ext cx="2133600" cy="365400"/>
          </a:xfrm>
          <a:prstGeom prst="rect">
            <a:avLst/>
          </a:prstGeom>
          <a:noFill/>
          <a:ln>
            <a:noFill/>
          </a:ln>
        </p:spPr>
        <p:txBody>
          <a:bodyPr spcFirstLastPara="1" wrap="square" lIns="91450" tIns="45700" rIns="9145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 name="Google Shape;105;p16"/>
          <p:cNvSpPr txBox="1">
            <a:spLocks noGrp="1"/>
          </p:cNvSpPr>
          <p:nvPr>
            <p:ph type="ftr" idx="11"/>
          </p:nvPr>
        </p:nvSpPr>
        <p:spPr>
          <a:xfrm>
            <a:off x="3124200" y="6356350"/>
            <a:ext cx="2895600" cy="365400"/>
          </a:xfrm>
          <a:prstGeom prst="rect">
            <a:avLst/>
          </a:prstGeom>
          <a:noFill/>
          <a:ln>
            <a:noFill/>
          </a:ln>
        </p:spPr>
        <p:txBody>
          <a:bodyPr spcFirstLastPara="1" wrap="square" lIns="91450" tIns="45700" rIns="91450"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16"/>
          <p:cNvSpPr txBox="1">
            <a:spLocks noGrp="1"/>
          </p:cNvSpPr>
          <p:nvPr>
            <p:ph type="sldNum" idx="12"/>
          </p:nvPr>
        </p:nvSpPr>
        <p:spPr>
          <a:xfrm>
            <a:off x="6553200" y="6356350"/>
            <a:ext cx="2133600" cy="365400"/>
          </a:xfrm>
          <a:prstGeom prst="rect">
            <a:avLst/>
          </a:prstGeom>
          <a:noFill/>
          <a:ln>
            <a:noFill/>
          </a:ln>
        </p:spPr>
        <p:txBody>
          <a:bodyPr spcFirstLastPara="1" wrap="square" lIns="91450" tIns="45700" rIns="91450"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07"/>
        <p:cNvGrpSpPr/>
        <p:nvPr/>
      </p:nvGrpSpPr>
      <p:grpSpPr>
        <a:xfrm>
          <a:off x="0" y="0"/>
          <a:ext cx="0" cy="0"/>
          <a:chOff x="0" y="0"/>
          <a:chExt cx="0" cy="0"/>
        </a:xfrm>
      </p:grpSpPr>
      <p:sp>
        <p:nvSpPr>
          <p:cNvPr id="108" name="Google Shape;108;p17"/>
          <p:cNvSpPr txBox="1">
            <a:spLocks noGrp="1"/>
          </p:cNvSpPr>
          <p:nvPr>
            <p:ph type="title"/>
          </p:nvPr>
        </p:nvSpPr>
        <p:spPr>
          <a:xfrm>
            <a:off x="457200" y="274638"/>
            <a:ext cx="8229600" cy="1143000"/>
          </a:xfrm>
          <a:prstGeom prst="rect">
            <a:avLst/>
          </a:prstGeom>
          <a:noFill/>
          <a:ln>
            <a:noFill/>
          </a:ln>
        </p:spPr>
        <p:txBody>
          <a:bodyPr spcFirstLastPara="1" wrap="square" lIns="91450" tIns="45700" rIns="91450"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9" name="Google Shape;109;p17"/>
          <p:cNvSpPr txBox="1">
            <a:spLocks noGrp="1"/>
          </p:cNvSpPr>
          <p:nvPr>
            <p:ph type="body" idx="1"/>
          </p:nvPr>
        </p:nvSpPr>
        <p:spPr>
          <a:xfrm rot="5400000">
            <a:off x="2309100" y="-251700"/>
            <a:ext cx="4525800" cy="8229600"/>
          </a:xfrm>
          <a:prstGeom prst="rect">
            <a:avLst/>
          </a:prstGeom>
          <a:noFill/>
          <a:ln>
            <a:noFill/>
          </a:ln>
        </p:spPr>
        <p:txBody>
          <a:bodyPr spcFirstLastPara="1" wrap="square" lIns="91450" tIns="45700" rIns="91450" bIns="45700" anchor="t" anchorCtr="0">
            <a:normAutofit/>
          </a:bodyPr>
          <a:lstStyle>
            <a:lvl1pPr marL="457200" lvl="0" indent="-342900" algn="l">
              <a:spcBef>
                <a:spcPts val="400"/>
              </a:spcBef>
              <a:spcAft>
                <a:spcPts val="0"/>
              </a:spcAft>
              <a:buClr>
                <a:schemeClr val="dk1"/>
              </a:buClr>
              <a:buSzPts val="1800"/>
              <a:buChar char="•"/>
              <a:defRPr/>
            </a:lvl1pPr>
            <a:lvl2pPr marL="914400" lvl="1" indent="-342900" algn="l">
              <a:spcBef>
                <a:spcPts val="400"/>
              </a:spcBef>
              <a:spcAft>
                <a:spcPts val="0"/>
              </a:spcAft>
              <a:buClr>
                <a:schemeClr val="dk1"/>
              </a:buClr>
              <a:buSzPts val="1800"/>
              <a:buChar char="–"/>
              <a:defRPr/>
            </a:lvl2pPr>
            <a:lvl3pPr marL="1371600" lvl="2" indent="-342900" algn="l">
              <a:spcBef>
                <a:spcPts val="400"/>
              </a:spcBef>
              <a:spcAft>
                <a:spcPts val="0"/>
              </a:spcAft>
              <a:buClr>
                <a:schemeClr val="dk1"/>
              </a:buClr>
              <a:buSzPts val="1800"/>
              <a:buChar char="•"/>
              <a:defRPr/>
            </a:lvl3pPr>
            <a:lvl4pPr marL="1828800" lvl="3" indent="-342900" algn="l">
              <a:spcBef>
                <a:spcPts val="400"/>
              </a:spcBef>
              <a:spcAft>
                <a:spcPts val="0"/>
              </a:spcAft>
              <a:buClr>
                <a:schemeClr val="dk1"/>
              </a:buClr>
              <a:buSzPts val="1800"/>
              <a:buChar char="–"/>
              <a:defRPr/>
            </a:lvl4pPr>
            <a:lvl5pPr marL="2286000" lvl="4" indent="-342900" algn="l">
              <a:spcBef>
                <a:spcPts val="400"/>
              </a:spcBef>
              <a:spcAft>
                <a:spcPts val="0"/>
              </a:spcAft>
              <a:buClr>
                <a:schemeClr val="dk1"/>
              </a:buClr>
              <a:buSzPts val="1800"/>
              <a:buChar char="»"/>
              <a:defRPr/>
            </a:lvl5pPr>
            <a:lvl6pPr marL="2743200" lvl="5" indent="-342900" algn="l">
              <a:spcBef>
                <a:spcPts val="400"/>
              </a:spcBef>
              <a:spcAft>
                <a:spcPts val="0"/>
              </a:spcAft>
              <a:buClr>
                <a:schemeClr val="dk1"/>
              </a:buClr>
              <a:buSzPts val="1800"/>
              <a:buChar char="•"/>
              <a:defRPr/>
            </a:lvl6pPr>
            <a:lvl7pPr marL="3200400" lvl="6" indent="-342900" algn="l">
              <a:spcBef>
                <a:spcPts val="400"/>
              </a:spcBef>
              <a:spcAft>
                <a:spcPts val="0"/>
              </a:spcAft>
              <a:buClr>
                <a:schemeClr val="dk1"/>
              </a:buClr>
              <a:buSzPts val="1800"/>
              <a:buChar char="•"/>
              <a:defRPr/>
            </a:lvl7pPr>
            <a:lvl8pPr marL="3657600" lvl="7" indent="-342900" algn="l">
              <a:spcBef>
                <a:spcPts val="400"/>
              </a:spcBef>
              <a:spcAft>
                <a:spcPts val="0"/>
              </a:spcAft>
              <a:buClr>
                <a:schemeClr val="dk1"/>
              </a:buClr>
              <a:buSzPts val="1800"/>
              <a:buChar char="•"/>
              <a:defRPr/>
            </a:lvl8pPr>
            <a:lvl9pPr marL="4114800" lvl="8" indent="-342900" algn="l">
              <a:spcBef>
                <a:spcPts val="400"/>
              </a:spcBef>
              <a:spcAft>
                <a:spcPts val="0"/>
              </a:spcAft>
              <a:buClr>
                <a:schemeClr val="dk1"/>
              </a:buClr>
              <a:buSzPts val="1800"/>
              <a:buChar char="•"/>
              <a:defRPr/>
            </a:lvl9pPr>
          </a:lstStyle>
          <a:p>
            <a:endParaRPr/>
          </a:p>
        </p:txBody>
      </p:sp>
      <p:sp>
        <p:nvSpPr>
          <p:cNvPr id="110" name="Google Shape;110;p17"/>
          <p:cNvSpPr txBox="1">
            <a:spLocks noGrp="1"/>
          </p:cNvSpPr>
          <p:nvPr>
            <p:ph type="dt" idx="10"/>
          </p:nvPr>
        </p:nvSpPr>
        <p:spPr>
          <a:xfrm>
            <a:off x="457200" y="6356350"/>
            <a:ext cx="2133600" cy="365400"/>
          </a:xfrm>
          <a:prstGeom prst="rect">
            <a:avLst/>
          </a:prstGeom>
          <a:noFill/>
          <a:ln>
            <a:noFill/>
          </a:ln>
        </p:spPr>
        <p:txBody>
          <a:bodyPr spcFirstLastPara="1" wrap="square" lIns="91450" tIns="45700" rIns="9145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17"/>
          <p:cNvSpPr txBox="1">
            <a:spLocks noGrp="1"/>
          </p:cNvSpPr>
          <p:nvPr>
            <p:ph type="ftr" idx="11"/>
          </p:nvPr>
        </p:nvSpPr>
        <p:spPr>
          <a:xfrm>
            <a:off x="3124200" y="6356350"/>
            <a:ext cx="2895600" cy="365400"/>
          </a:xfrm>
          <a:prstGeom prst="rect">
            <a:avLst/>
          </a:prstGeom>
          <a:noFill/>
          <a:ln>
            <a:noFill/>
          </a:ln>
        </p:spPr>
        <p:txBody>
          <a:bodyPr spcFirstLastPara="1" wrap="square" lIns="91450" tIns="45700" rIns="91450"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2" name="Google Shape;112;p17"/>
          <p:cNvSpPr txBox="1">
            <a:spLocks noGrp="1"/>
          </p:cNvSpPr>
          <p:nvPr>
            <p:ph type="sldNum" idx="12"/>
          </p:nvPr>
        </p:nvSpPr>
        <p:spPr>
          <a:xfrm>
            <a:off x="6553200" y="6356350"/>
            <a:ext cx="2133600" cy="365400"/>
          </a:xfrm>
          <a:prstGeom prst="rect">
            <a:avLst/>
          </a:prstGeom>
          <a:noFill/>
          <a:ln>
            <a:noFill/>
          </a:ln>
        </p:spPr>
        <p:txBody>
          <a:bodyPr spcFirstLastPara="1" wrap="square" lIns="91450" tIns="45700" rIns="91450"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3"/>
        <p:cNvGrpSpPr/>
        <p:nvPr/>
      </p:nvGrpSpPr>
      <p:grpSpPr>
        <a:xfrm>
          <a:off x="0" y="0"/>
          <a:ext cx="0" cy="0"/>
          <a:chOff x="0" y="0"/>
          <a:chExt cx="0" cy="0"/>
        </a:xfrm>
      </p:grpSpPr>
      <p:sp>
        <p:nvSpPr>
          <p:cNvPr id="114" name="Google Shape;114;p18"/>
          <p:cNvSpPr txBox="1">
            <a:spLocks noGrp="1"/>
          </p:cNvSpPr>
          <p:nvPr>
            <p:ph type="title"/>
          </p:nvPr>
        </p:nvSpPr>
        <p:spPr>
          <a:xfrm rot="5400000">
            <a:off x="4732200" y="2171838"/>
            <a:ext cx="5851800" cy="2057400"/>
          </a:xfrm>
          <a:prstGeom prst="rect">
            <a:avLst/>
          </a:prstGeom>
          <a:noFill/>
          <a:ln>
            <a:noFill/>
          </a:ln>
        </p:spPr>
        <p:txBody>
          <a:bodyPr spcFirstLastPara="1" wrap="square" lIns="91450" tIns="45700" rIns="91450"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5" name="Google Shape;115;p18"/>
          <p:cNvSpPr txBox="1">
            <a:spLocks noGrp="1"/>
          </p:cNvSpPr>
          <p:nvPr>
            <p:ph type="body" idx="1"/>
          </p:nvPr>
        </p:nvSpPr>
        <p:spPr>
          <a:xfrm rot="5400000">
            <a:off x="541200" y="190638"/>
            <a:ext cx="5851800" cy="6019800"/>
          </a:xfrm>
          <a:prstGeom prst="rect">
            <a:avLst/>
          </a:prstGeom>
          <a:noFill/>
          <a:ln>
            <a:noFill/>
          </a:ln>
        </p:spPr>
        <p:txBody>
          <a:bodyPr spcFirstLastPara="1" wrap="square" lIns="91450" tIns="45700" rIns="91450" bIns="45700" anchor="t" anchorCtr="0">
            <a:normAutofit/>
          </a:bodyPr>
          <a:lstStyle>
            <a:lvl1pPr marL="457200" lvl="0" indent="-342900" algn="l">
              <a:spcBef>
                <a:spcPts val="400"/>
              </a:spcBef>
              <a:spcAft>
                <a:spcPts val="0"/>
              </a:spcAft>
              <a:buClr>
                <a:schemeClr val="dk1"/>
              </a:buClr>
              <a:buSzPts val="1800"/>
              <a:buChar char="•"/>
              <a:defRPr/>
            </a:lvl1pPr>
            <a:lvl2pPr marL="914400" lvl="1" indent="-342900" algn="l">
              <a:spcBef>
                <a:spcPts val="400"/>
              </a:spcBef>
              <a:spcAft>
                <a:spcPts val="0"/>
              </a:spcAft>
              <a:buClr>
                <a:schemeClr val="dk1"/>
              </a:buClr>
              <a:buSzPts val="1800"/>
              <a:buChar char="–"/>
              <a:defRPr/>
            </a:lvl2pPr>
            <a:lvl3pPr marL="1371600" lvl="2" indent="-342900" algn="l">
              <a:spcBef>
                <a:spcPts val="400"/>
              </a:spcBef>
              <a:spcAft>
                <a:spcPts val="0"/>
              </a:spcAft>
              <a:buClr>
                <a:schemeClr val="dk1"/>
              </a:buClr>
              <a:buSzPts val="1800"/>
              <a:buChar char="•"/>
              <a:defRPr/>
            </a:lvl3pPr>
            <a:lvl4pPr marL="1828800" lvl="3" indent="-342900" algn="l">
              <a:spcBef>
                <a:spcPts val="400"/>
              </a:spcBef>
              <a:spcAft>
                <a:spcPts val="0"/>
              </a:spcAft>
              <a:buClr>
                <a:schemeClr val="dk1"/>
              </a:buClr>
              <a:buSzPts val="1800"/>
              <a:buChar char="–"/>
              <a:defRPr/>
            </a:lvl4pPr>
            <a:lvl5pPr marL="2286000" lvl="4" indent="-342900" algn="l">
              <a:spcBef>
                <a:spcPts val="400"/>
              </a:spcBef>
              <a:spcAft>
                <a:spcPts val="0"/>
              </a:spcAft>
              <a:buClr>
                <a:schemeClr val="dk1"/>
              </a:buClr>
              <a:buSzPts val="1800"/>
              <a:buChar char="»"/>
              <a:defRPr/>
            </a:lvl5pPr>
            <a:lvl6pPr marL="2743200" lvl="5" indent="-342900" algn="l">
              <a:spcBef>
                <a:spcPts val="400"/>
              </a:spcBef>
              <a:spcAft>
                <a:spcPts val="0"/>
              </a:spcAft>
              <a:buClr>
                <a:schemeClr val="dk1"/>
              </a:buClr>
              <a:buSzPts val="1800"/>
              <a:buChar char="•"/>
              <a:defRPr/>
            </a:lvl6pPr>
            <a:lvl7pPr marL="3200400" lvl="6" indent="-342900" algn="l">
              <a:spcBef>
                <a:spcPts val="400"/>
              </a:spcBef>
              <a:spcAft>
                <a:spcPts val="0"/>
              </a:spcAft>
              <a:buClr>
                <a:schemeClr val="dk1"/>
              </a:buClr>
              <a:buSzPts val="1800"/>
              <a:buChar char="•"/>
              <a:defRPr/>
            </a:lvl7pPr>
            <a:lvl8pPr marL="3657600" lvl="7" indent="-342900" algn="l">
              <a:spcBef>
                <a:spcPts val="400"/>
              </a:spcBef>
              <a:spcAft>
                <a:spcPts val="0"/>
              </a:spcAft>
              <a:buClr>
                <a:schemeClr val="dk1"/>
              </a:buClr>
              <a:buSzPts val="1800"/>
              <a:buChar char="•"/>
              <a:defRPr/>
            </a:lvl8pPr>
            <a:lvl9pPr marL="4114800" lvl="8" indent="-342900" algn="l">
              <a:spcBef>
                <a:spcPts val="400"/>
              </a:spcBef>
              <a:spcAft>
                <a:spcPts val="0"/>
              </a:spcAft>
              <a:buClr>
                <a:schemeClr val="dk1"/>
              </a:buClr>
              <a:buSzPts val="1800"/>
              <a:buChar char="•"/>
              <a:defRPr/>
            </a:lvl9pPr>
          </a:lstStyle>
          <a:p>
            <a:endParaRPr/>
          </a:p>
        </p:txBody>
      </p:sp>
      <p:sp>
        <p:nvSpPr>
          <p:cNvPr id="116" name="Google Shape;116;p18"/>
          <p:cNvSpPr txBox="1">
            <a:spLocks noGrp="1"/>
          </p:cNvSpPr>
          <p:nvPr>
            <p:ph type="dt" idx="10"/>
          </p:nvPr>
        </p:nvSpPr>
        <p:spPr>
          <a:xfrm>
            <a:off x="457200" y="6356350"/>
            <a:ext cx="2133600" cy="365400"/>
          </a:xfrm>
          <a:prstGeom prst="rect">
            <a:avLst/>
          </a:prstGeom>
          <a:noFill/>
          <a:ln>
            <a:noFill/>
          </a:ln>
        </p:spPr>
        <p:txBody>
          <a:bodyPr spcFirstLastPara="1" wrap="square" lIns="91450" tIns="45700" rIns="9145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7" name="Google Shape;117;p18"/>
          <p:cNvSpPr txBox="1">
            <a:spLocks noGrp="1"/>
          </p:cNvSpPr>
          <p:nvPr>
            <p:ph type="ftr" idx="11"/>
          </p:nvPr>
        </p:nvSpPr>
        <p:spPr>
          <a:xfrm>
            <a:off x="3124200" y="6356350"/>
            <a:ext cx="2895600" cy="365400"/>
          </a:xfrm>
          <a:prstGeom prst="rect">
            <a:avLst/>
          </a:prstGeom>
          <a:noFill/>
          <a:ln>
            <a:noFill/>
          </a:ln>
        </p:spPr>
        <p:txBody>
          <a:bodyPr spcFirstLastPara="1" wrap="square" lIns="91450" tIns="45700" rIns="91450"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8" name="Google Shape;118;p18"/>
          <p:cNvSpPr txBox="1">
            <a:spLocks noGrp="1"/>
          </p:cNvSpPr>
          <p:nvPr>
            <p:ph type="sldNum" idx="12"/>
          </p:nvPr>
        </p:nvSpPr>
        <p:spPr>
          <a:xfrm>
            <a:off x="6553200" y="6356350"/>
            <a:ext cx="2133600" cy="365400"/>
          </a:xfrm>
          <a:prstGeom prst="rect">
            <a:avLst/>
          </a:prstGeom>
          <a:noFill/>
          <a:ln>
            <a:noFill/>
          </a:ln>
        </p:spPr>
        <p:txBody>
          <a:bodyPr spcFirstLastPara="1" wrap="square" lIns="91450" tIns="45700" rIns="91450"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1016635" y="950277"/>
            <a:ext cx="16254729" cy="116967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7500" b="0" i="0">
                <a:solidFill>
                  <a:schemeClr val="dk1"/>
                </a:solidFill>
                <a:latin typeface="Century Gothic"/>
                <a:ea typeface="Century Gothic"/>
                <a:cs typeface="Century Gothic"/>
                <a:sym typeface="Century Gothic"/>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1016635" y="3264852"/>
            <a:ext cx="5868034" cy="525399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sz="2750" b="0" i="0">
                <a:solidFill>
                  <a:schemeClr val="dk1"/>
                </a:solidFill>
                <a:latin typeface="Century Gothic"/>
                <a:ea typeface="Century Gothic"/>
                <a:cs typeface="Century Gothic"/>
                <a:sym typeface="Century Gothic"/>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0" name="Google Shape;20;p3"/>
          <p:cNvSpPr txBox="1">
            <a:spLocks noGrp="1"/>
          </p:cNvSpPr>
          <p:nvPr>
            <p:ph type="body" idx="2"/>
          </p:nvPr>
        </p:nvSpPr>
        <p:spPr>
          <a:xfrm>
            <a:off x="9418320" y="2366010"/>
            <a:ext cx="7955280" cy="67894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6217920" y="9566910"/>
            <a:ext cx="5852160" cy="51435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3"/>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4"/>
        <p:cNvGrpSpPr/>
        <p:nvPr/>
      </p:nvGrpSpPr>
      <p:grpSpPr>
        <a:xfrm>
          <a:off x="0" y="0"/>
          <a:ext cx="0" cy="0"/>
          <a:chOff x="0" y="0"/>
          <a:chExt cx="0" cy="0"/>
        </a:xfrm>
      </p:grpSpPr>
      <p:sp>
        <p:nvSpPr>
          <p:cNvPr id="25" name="Google Shape;25;p4"/>
          <p:cNvSpPr txBox="1">
            <a:spLocks noGrp="1"/>
          </p:cNvSpPr>
          <p:nvPr>
            <p:ph type="title"/>
          </p:nvPr>
        </p:nvSpPr>
        <p:spPr>
          <a:xfrm>
            <a:off x="1016635" y="950277"/>
            <a:ext cx="16254729" cy="116967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7500" b="0" i="0">
                <a:solidFill>
                  <a:schemeClr val="dk1"/>
                </a:solidFill>
                <a:latin typeface="Century Gothic"/>
                <a:ea typeface="Century Gothic"/>
                <a:cs typeface="Century Gothic"/>
                <a:sym typeface="Century Gothic"/>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4"/>
          <p:cNvSpPr txBox="1">
            <a:spLocks noGrp="1"/>
          </p:cNvSpPr>
          <p:nvPr>
            <p:ph type="body" idx="1"/>
          </p:nvPr>
        </p:nvSpPr>
        <p:spPr>
          <a:xfrm>
            <a:off x="876935" y="3039301"/>
            <a:ext cx="16936085" cy="4982845"/>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sz="2750" b="0" i="0">
                <a:solidFill>
                  <a:schemeClr val="dk1"/>
                </a:solidFill>
                <a:latin typeface="Century Gothic"/>
                <a:ea typeface="Century Gothic"/>
                <a:cs typeface="Century Gothic"/>
                <a:sym typeface="Century Gothic"/>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6217920" y="9566910"/>
            <a:ext cx="5852160" cy="51435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4"/>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Only">
  <p:cSld name="Title Only">
    <p:bg>
      <p:bgPr>
        <a:solidFill>
          <a:schemeClr val="lt1"/>
        </a:solidFill>
        <a:effectLst/>
      </p:bgPr>
    </p:bg>
    <p:spTree>
      <p:nvGrpSpPr>
        <p:cNvPr id="1" name="Shape 30"/>
        <p:cNvGrpSpPr/>
        <p:nvPr/>
      </p:nvGrpSpPr>
      <p:grpSpPr>
        <a:xfrm>
          <a:off x="0" y="0"/>
          <a:ext cx="0" cy="0"/>
          <a:chOff x="0" y="0"/>
          <a:chExt cx="0" cy="0"/>
        </a:xfrm>
      </p:grpSpPr>
      <p:sp>
        <p:nvSpPr>
          <p:cNvPr id="31" name="Google Shape;31;p5"/>
          <p:cNvSpPr/>
          <p:nvPr/>
        </p:nvSpPr>
        <p:spPr>
          <a:xfrm>
            <a:off x="0" y="9810750"/>
            <a:ext cx="18288000" cy="476250"/>
          </a:xfrm>
          <a:custGeom>
            <a:avLst/>
            <a:gdLst/>
            <a:ahLst/>
            <a:cxnLst/>
            <a:rect l="l" t="t" r="r" b="b"/>
            <a:pathLst>
              <a:path w="18288000" h="476250" extrusionOk="0">
                <a:moveTo>
                  <a:pt x="18288000" y="0"/>
                </a:moveTo>
                <a:lnTo>
                  <a:pt x="0" y="0"/>
                </a:lnTo>
                <a:lnTo>
                  <a:pt x="0" y="476250"/>
                </a:lnTo>
                <a:lnTo>
                  <a:pt x="18288000" y="476250"/>
                </a:lnTo>
                <a:lnTo>
                  <a:pt x="18288000" y="0"/>
                </a:lnTo>
                <a:close/>
              </a:path>
            </a:pathLst>
          </a:custGeom>
          <a:solidFill>
            <a:srgbClr val="96C0E1"/>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32" name="Google Shape;32;p5"/>
          <p:cNvSpPr/>
          <p:nvPr/>
        </p:nvSpPr>
        <p:spPr>
          <a:xfrm>
            <a:off x="1028700" y="2451100"/>
            <a:ext cx="16230600" cy="24130"/>
          </a:xfrm>
          <a:custGeom>
            <a:avLst/>
            <a:gdLst/>
            <a:ahLst/>
            <a:cxnLst/>
            <a:rect l="l" t="t" r="r" b="b"/>
            <a:pathLst>
              <a:path w="16230600" h="24130" extrusionOk="0">
                <a:moveTo>
                  <a:pt x="0" y="0"/>
                </a:moveTo>
                <a:lnTo>
                  <a:pt x="16230600" y="23749"/>
                </a:lnTo>
              </a:path>
            </a:pathLst>
          </a:custGeom>
          <a:noFill/>
          <a:ln w="47625" cap="flat" cmpd="sng">
            <a:solidFill>
              <a:srgbClr val="DAD9D5"/>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pic>
        <p:nvPicPr>
          <p:cNvPr id="33" name="Google Shape;33;p5"/>
          <p:cNvPicPr preferRelativeResize="0"/>
          <p:nvPr/>
        </p:nvPicPr>
        <p:blipFill rotWithShape="1">
          <a:blip r:embed="rId2">
            <a:alphaModFix/>
          </a:blip>
          <a:srcRect/>
          <a:stretch/>
        </p:blipFill>
        <p:spPr>
          <a:xfrm>
            <a:off x="17087850" y="9153524"/>
            <a:ext cx="1200150" cy="1133473"/>
          </a:xfrm>
          <a:prstGeom prst="rect">
            <a:avLst/>
          </a:prstGeom>
          <a:noFill/>
          <a:ln>
            <a:noFill/>
          </a:ln>
        </p:spPr>
      </p:pic>
      <p:sp>
        <p:nvSpPr>
          <p:cNvPr id="34" name="Google Shape;34;p5"/>
          <p:cNvSpPr txBox="1">
            <a:spLocks noGrp="1"/>
          </p:cNvSpPr>
          <p:nvPr>
            <p:ph type="title"/>
          </p:nvPr>
        </p:nvSpPr>
        <p:spPr>
          <a:xfrm>
            <a:off x="1016635" y="950277"/>
            <a:ext cx="16254729" cy="116967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7500" b="0" i="0">
                <a:solidFill>
                  <a:schemeClr val="dk1"/>
                </a:solidFill>
                <a:latin typeface="Century Gothic"/>
                <a:ea typeface="Century Gothic"/>
                <a:cs typeface="Century Gothic"/>
                <a:sym typeface="Century Gothic"/>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ftr" idx="11"/>
          </p:nvPr>
        </p:nvSpPr>
        <p:spPr>
          <a:xfrm>
            <a:off x="6217920" y="9566910"/>
            <a:ext cx="5852160" cy="51435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5"/>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5"/>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Title Slide">
  <p:cSld name="Title Slide">
    <p:bg>
      <p:bgPr>
        <a:solidFill>
          <a:schemeClr val="lt1"/>
        </a:solidFill>
        <a:effectLst/>
      </p:bgPr>
    </p:bg>
    <p:spTree>
      <p:nvGrpSpPr>
        <p:cNvPr id="1" name="Shape 38"/>
        <p:cNvGrpSpPr/>
        <p:nvPr/>
      </p:nvGrpSpPr>
      <p:grpSpPr>
        <a:xfrm>
          <a:off x="0" y="0"/>
          <a:ext cx="0" cy="0"/>
          <a:chOff x="0" y="0"/>
          <a:chExt cx="0" cy="0"/>
        </a:xfrm>
      </p:grpSpPr>
      <p:sp>
        <p:nvSpPr>
          <p:cNvPr id="39" name="Google Shape;39;p6"/>
          <p:cNvSpPr txBox="1">
            <a:spLocks noGrp="1"/>
          </p:cNvSpPr>
          <p:nvPr>
            <p:ph type="ctrTitle"/>
          </p:nvPr>
        </p:nvSpPr>
        <p:spPr>
          <a:xfrm>
            <a:off x="2366010" y="147320"/>
            <a:ext cx="8438514" cy="1078483"/>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7500" b="0" i="0">
                <a:solidFill>
                  <a:schemeClr val="dk1"/>
                </a:solidFill>
                <a:latin typeface="Century Gothic"/>
                <a:ea typeface="Century Gothic"/>
                <a:cs typeface="Century Gothic"/>
                <a:sym typeface="Century Gothic"/>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6"/>
          <p:cNvSpPr txBox="1">
            <a:spLocks noGrp="1"/>
          </p:cNvSpPr>
          <p:nvPr>
            <p:ph type="subTitle" idx="1"/>
          </p:nvPr>
        </p:nvSpPr>
        <p:spPr>
          <a:xfrm>
            <a:off x="2743200" y="5760720"/>
            <a:ext cx="12801600" cy="25717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2750" b="0" i="0">
                <a:solidFill>
                  <a:schemeClr val="dk1"/>
                </a:solidFill>
                <a:latin typeface="Century Gothic"/>
                <a:ea typeface="Century Gothic"/>
                <a:cs typeface="Century Gothic"/>
                <a:sym typeface="Century Gothic"/>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6"/>
          <p:cNvSpPr txBox="1">
            <a:spLocks noGrp="1"/>
          </p:cNvSpPr>
          <p:nvPr>
            <p:ph type="ftr" idx="11"/>
          </p:nvPr>
        </p:nvSpPr>
        <p:spPr>
          <a:xfrm>
            <a:off x="6217920" y="9566910"/>
            <a:ext cx="5852160" cy="51435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6"/>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457200" y="6356350"/>
            <a:ext cx="2133600" cy="365400"/>
          </a:xfrm>
          <a:prstGeom prst="rect">
            <a:avLst/>
          </a:prstGeom>
          <a:noFill/>
          <a:ln>
            <a:noFill/>
          </a:ln>
        </p:spPr>
        <p:txBody>
          <a:bodyPr spcFirstLastPara="1" wrap="square" lIns="91450" tIns="45700" rIns="9145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3124200" y="6356350"/>
            <a:ext cx="2895600" cy="365400"/>
          </a:xfrm>
          <a:prstGeom prst="rect">
            <a:avLst/>
          </a:prstGeom>
          <a:noFill/>
          <a:ln>
            <a:noFill/>
          </a:ln>
        </p:spPr>
        <p:txBody>
          <a:bodyPr spcFirstLastPara="1" wrap="square" lIns="91450" tIns="45700" rIns="91450"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6553200" y="6356350"/>
            <a:ext cx="2133600" cy="365400"/>
          </a:xfrm>
          <a:prstGeom prst="rect">
            <a:avLst/>
          </a:prstGeom>
          <a:noFill/>
          <a:ln>
            <a:noFill/>
          </a:ln>
        </p:spPr>
        <p:txBody>
          <a:bodyPr spcFirstLastPara="1" wrap="square" lIns="91450" tIns="45700" rIns="91450"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4"/>
        <p:cNvGrpSpPr/>
        <p:nvPr/>
      </p:nvGrpSpPr>
      <p:grpSpPr>
        <a:xfrm>
          <a:off x="0" y="0"/>
          <a:ext cx="0" cy="0"/>
          <a:chOff x="0" y="0"/>
          <a:chExt cx="0" cy="0"/>
        </a:xfrm>
      </p:grpSpPr>
      <p:sp>
        <p:nvSpPr>
          <p:cNvPr id="55" name="Google Shape;55;p9"/>
          <p:cNvSpPr txBox="1">
            <a:spLocks noGrp="1"/>
          </p:cNvSpPr>
          <p:nvPr>
            <p:ph type="ctrTitle"/>
          </p:nvPr>
        </p:nvSpPr>
        <p:spPr>
          <a:xfrm>
            <a:off x="685800" y="2130425"/>
            <a:ext cx="7772400" cy="1470000"/>
          </a:xfrm>
          <a:prstGeom prst="rect">
            <a:avLst/>
          </a:prstGeom>
          <a:noFill/>
          <a:ln>
            <a:noFill/>
          </a:ln>
        </p:spPr>
        <p:txBody>
          <a:bodyPr spcFirstLastPara="1" wrap="square" lIns="91450" tIns="45700" rIns="91450"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subTitle" idx="1"/>
          </p:nvPr>
        </p:nvSpPr>
        <p:spPr>
          <a:xfrm>
            <a:off x="1371600" y="3886200"/>
            <a:ext cx="6400800" cy="1752600"/>
          </a:xfrm>
          <a:prstGeom prst="rect">
            <a:avLst/>
          </a:prstGeom>
          <a:noFill/>
          <a:ln>
            <a:noFill/>
          </a:ln>
        </p:spPr>
        <p:txBody>
          <a:bodyPr spcFirstLastPara="1" wrap="square" lIns="91450" tIns="45700" rIns="91450" bIns="45700" anchor="t" anchorCtr="0">
            <a:normAutofit/>
          </a:bodyPr>
          <a:lstStyle>
            <a:lvl1pPr lvl="0" algn="ctr">
              <a:spcBef>
                <a:spcPts val="600"/>
              </a:spcBef>
              <a:spcAft>
                <a:spcPts val="0"/>
              </a:spcAft>
              <a:buClr>
                <a:srgbClr val="888888"/>
              </a:buClr>
              <a:buSzPts val="3200"/>
              <a:buNone/>
              <a:defRPr>
                <a:solidFill>
                  <a:srgbClr val="888888"/>
                </a:solidFill>
              </a:defRPr>
            </a:lvl1pPr>
            <a:lvl2pPr lvl="1" algn="ctr">
              <a:spcBef>
                <a:spcPts val="600"/>
              </a:spcBef>
              <a:spcAft>
                <a:spcPts val="0"/>
              </a:spcAft>
              <a:buClr>
                <a:srgbClr val="888888"/>
              </a:buClr>
              <a:buSzPts val="2800"/>
              <a:buNone/>
              <a:defRPr>
                <a:solidFill>
                  <a:srgbClr val="888888"/>
                </a:solidFill>
              </a:defRPr>
            </a:lvl2pPr>
            <a:lvl3pPr lvl="2" algn="ctr">
              <a:spcBef>
                <a:spcPts val="40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57" name="Google Shape;57;p9"/>
          <p:cNvSpPr txBox="1">
            <a:spLocks noGrp="1"/>
          </p:cNvSpPr>
          <p:nvPr>
            <p:ph type="dt" idx="10"/>
          </p:nvPr>
        </p:nvSpPr>
        <p:spPr>
          <a:xfrm>
            <a:off x="457200" y="6356350"/>
            <a:ext cx="2133600" cy="365400"/>
          </a:xfrm>
          <a:prstGeom prst="rect">
            <a:avLst/>
          </a:prstGeom>
          <a:noFill/>
          <a:ln>
            <a:noFill/>
          </a:ln>
        </p:spPr>
        <p:txBody>
          <a:bodyPr spcFirstLastPara="1" wrap="square" lIns="91450" tIns="45700" rIns="9145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9"/>
          <p:cNvSpPr txBox="1">
            <a:spLocks noGrp="1"/>
          </p:cNvSpPr>
          <p:nvPr>
            <p:ph type="ftr" idx="11"/>
          </p:nvPr>
        </p:nvSpPr>
        <p:spPr>
          <a:xfrm>
            <a:off x="3124200" y="6356350"/>
            <a:ext cx="2895600" cy="365400"/>
          </a:xfrm>
          <a:prstGeom prst="rect">
            <a:avLst/>
          </a:prstGeom>
          <a:noFill/>
          <a:ln>
            <a:noFill/>
          </a:ln>
        </p:spPr>
        <p:txBody>
          <a:bodyPr spcFirstLastPara="1" wrap="square" lIns="91450" tIns="45700" rIns="91450"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sldNum" idx="12"/>
          </p:nvPr>
        </p:nvSpPr>
        <p:spPr>
          <a:xfrm>
            <a:off x="6553200" y="6356350"/>
            <a:ext cx="2133600" cy="365400"/>
          </a:xfrm>
          <a:prstGeom prst="rect">
            <a:avLst/>
          </a:prstGeom>
          <a:noFill/>
          <a:ln>
            <a:noFill/>
          </a:ln>
        </p:spPr>
        <p:txBody>
          <a:bodyPr spcFirstLastPara="1" wrap="square" lIns="91450" tIns="45700" rIns="91450"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0"/>
        <p:cNvGrpSpPr/>
        <p:nvPr/>
      </p:nvGrpSpPr>
      <p:grpSpPr>
        <a:xfrm>
          <a:off x="0" y="0"/>
          <a:ext cx="0" cy="0"/>
          <a:chOff x="0" y="0"/>
          <a:chExt cx="0" cy="0"/>
        </a:xfrm>
      </p:grpSpPr>
      <p:sp>
        <p:nvSpPr>
          <p:cNvPr id="61" name="Google Shape;61;p10"/>
          <p:cNvSpPr txBox="1">
            <a:spLocks noGrp="1"/>
          </p:cNvSpPr>
          <p:nvPr>
            <p:ph type="title"/>
          </p:nvPr>
        </p:nvSpPr>
        <p:spPr>
          <a:xfrm>
            <a:off x="457200" y="274638"/>
            <a:ext cx="8229600" cy="1143000"/>
          </a:xfrm>
          <a:prstGeom prst="rect">
            <a:avLst/>
          </a:prstGeom>
          <a:noFill/>
          <a:ln>
            <a:noFill/>
          </a:ln>
        </p:spPr>
        <p:txBody>
          <a:bodyPr spcFirstLastPara="1" wrap="square" lIns="91450" tIns="45700" rIns="91450"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10"/>
          <p:cNvSpPr txBox="1">
            <a:spLocks noGrp="1"/>
          </p:cNvSpPr>
          <p:nvPr>
            <p:ph type="body" idx="1"/>
          </p:nvPr>
        </p:nvSpPr>
        <p:spPr>
          <a:xfrm>
            <a:off x="457200" y="1600200"/>
            <a:ext cx="8229600" cy="4525800"/>
          </a:xfrm>
          <a:prstGeom prst="rect">
            <a:avLst/>
          </a:prstGeom>
          <a:noFill/>
          <a:ln>
            <a:noFill/>
          </a:ln>
        </p:spPr>
        <p:txBody>
          <a:bodyPr spcFirstLastPara="1" wrap="square" lIns="91450" tIns="45700" rIns="91450" bIns="45700" anchor="t" anchorCtr="0">
            <a:normAutofit/>
          </a:bodyPr>
          <a:lstStyle>
            <a:lvl1pPr marL="457200" lvl="0" indent="-342900" algn="l">
              <a:spcBef>
                <a:spcPts val="400"/>
              </a:spcBef>
              <a:spcAft>
                <a:spcPts val="0"/>
              </a:spcAft>
              <a:buClr>
                <a:schemeClr val="dk1"/>
              </a:buClr>
              <a:buSzPts val="1800"/>
              <a:buChar char="•"/>
              <a:defRPr/>
            </a:lvl1pPr>
            <a:lvl2pPr marL="914400" lvl="1" indent="-342900" algn="l">
              <a:spcBef>
                <a:spcPts val="400"/>
              </a:spcBef>
              <a:spcAft>
                <a:spcPts val="0"/>
              </a:spcAft>
              <a:buClr>
                <a:schemeClr val="dk1"/>
              </a:buClr>
              <a:buSzPts val="1800"/>
              <a:buChar char="–"/>
              <a:defRPr/>
            </a:lvl2pPr>
            <a:lvl3pPr marL="1371600" lvl="2" indent="-342900" algn="l">
              <a:spcBef>
                <a:spcPts val="400"/>
              </a:spcBef>
              <a:spcAft>
                <a:spcPts val="0"/>
              </a:spcAft>
              <a:buClr>
                <a:schemeClr val="dk1"/>
              </a:buClr>
              <a:buSzPts val="1800"/>
              <a:buChar char="•"/>
              <a:defRPr/>
            </a:lvl3pPr>
            <a:lvl4pPr marL="1828800" lvl="3" indent="-342900" algn="l">
              <a:spcBef>
                <a:spcPts val="400"/>
              </a:spcBef>
              <a:spcAft>
                <a:spcPts val="0"/>
              </a:spcAft>
              <a:buClr>
                <a:schemeClr val="dk1"/>
              </a:buClr>
              <a:buSzPts val="1800"/>
              <a:buChar char="–"/>
              <a:defRPr/>
            </a:lvl4pPr>
            <a:lvl5pPr marL="2286000" lvl="4" indent="-342900" algn="l">
              <a:spcBef>
                <a:spcPts val="400"/>
              </a:spcBef>
              <a:spcAft>
                <a:spcPts val="0"/>
              </a:spcAft>
              <a:buClr>
                <a:schemeClr val="dk1"/>
              </a:buClr>
              <a:buSzPts val="1800"/>
              <a:buChar char="»"/>
              <a:defRPr/>
            </a:lvl5pPr>
            <a:lvl6pPr marL="2743200" lvl="5" indent="-342900" algn="l">
              <a:spcBef>
                <a:spcPts val="400"/>
              </a:spcBef>
              <a:spcAft>
                <a:spcPts val="0"/>
              </a:spcAft>
              <a:buClr>
                <a:schemeClr val="dk1"/>
              </a:buClr>
              <a:buSzPts val="1800"/>
              <a:buChar char="•"/>
              <a:defRPr/>
            </a:lvl6pPr>
            <a:lvl7pPr marL="3200400" lvl="6" indent="-342900" algn="l">
              <a:spcBef>
                <a:spcPts val="400"/>
              </a:spcBef>
              <a:spcAft>
                <a:spcPts val="0"/>
              </a:spcAft>
              <a:buClr>
                <a:schemeClr val="dk1"/>
              </a:buClr>
              <a:buSzPts val="1800"/>
              <a:buChar char="•"/>
              <a:defRPr/>
            </a:lvl7pPr>
            <a:lvl8pPr marL="3657600" lvl="7" indent="-342900" algn="l">
              <a:spcBef>
                <a:spcPts val="400"/>
              </a:spcBef>
              <a:spcAft>
                <a:spcPts val="0"/>
              </a:spcAft>
              <a:buClr>
                <a:schemeClr val="dk1"/>
              </a:buClr>
              <a:buSzPts val="1800"/>
              <a:buChar char="•"/>
              <a:defRPr/>
            </a:lvl8pPr>
            <a:lvl9pPr marL="4114800" lvl="8" indent="-342900" algn="l">
              <a:spcBef>
                <a:spcPts val="400"/>
              </a:spcBef>
              <a:spcAft>
                <a:spcPts val="0"/>
              </a:spcAft>
              <a:buClr>
                <a:schemeClr val="dk1"/>
              </a:buClr>
              <a:buSzPts val="1800"/>
              <a:buChar char="•"/>
              <a:defRPr/>
            </a:lvl9pPr>
          </a:lstStyle>
          <a:p>
            <a:endParaRPr/>
          </a:p>
        </p:txBody>
      </p:sp>
      <p:sp>
        <p:nvSpPr>
          <p:cNvPr id="63" name="Google Shape;63;p10"/>
          <p:cNvSpPr txBox="1">
            <a:spLocks noGrp="1"/>
          </p:cNvSpPr>
          <p:nvPr>
            <p:ph type="dt" idx="10"/>
          </p:nvPr>
        </p:nvSpPr>
        <p:spPr>
          <a:xfrm>
            <a:off x="457200" y="6356350"/>
            <a:ext cx="2133600" cy="365400"/>
          </a:xfrm>
          <a:prstGeom prst="rect">
            <a:avLst/>
          </a:prstGeom>
          <a:noFill/>
          <a:ln>
            <a:noFill/>
          </a:ln>
        </p:spPr>
        <p:txBody>
          <a:bodyPr spcFirstLastPara="1" wrap="square" lIns="91450" tIns="45700" rIns="9145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ftr" idx="11"/>
          </p:nvPr>
        </p:nvSpPr>
        <p:spPr>
          <a:xfrm>
            <a:off x="3124200" y="6356350"/>
            <a:ext cx="2895600" cy="365400"/>
          </a:xfrm>
          <a:prstGeom prst="rect">
            <a:avLst/>
          </a:prstGeom>
          <a:noFill/>
          <a:ln>
            <a:noFill/>
          </a:ln>
        </p:spPr>
        <p:txBody>
          <a:bodyPr spcFirstLastPara="1" wrap="square" lIns="91450" tIns="45700" rIns="91450"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10"/>
          <p:cNvSpPr txBox="1">
            <a:spLocks noGrp="1"/>
          </p:cNvSpPr>
          <p:nvPr>
            <p:ph type="sldNum" idx="12"/>
          </p:nvPr>
        </p:nvSpPr>
        <p:spPr>
          <a:xfrm>
            <a:off x="6553200" y="6356350"/>
            <a:ext cx="2133600" cy="365400"/>
          </a:xfrm>
          <a:prstGeom prst="rect">
            <a:avLst/>
          </a:prstGeom>
          <a:noFill/>
          <a:ln>
            <a:noFill/>
          </a:ln>
        </p:spPr>
        <p:txBody>
          <a:bodyPr spcFirstLastPara="1" wrap="square" lIns="91450" tIns="45700" rIns="91450"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6"/>
        <p:cNvGrpSpPr/>
        <p:nvPr/>
      </p:nvGrpSpPr>
      <p:grpSpPr>
        <a:xfrm>
          <a:off x="0" y="0"/>
          <a:ext cx="0" cy="0"/>
          <a:chOff x="0" y="0"/>
          <a:chExt cx="0" cy="0"/>
        </a:xfrm>
      </p:grpSpPr>
      <p:sp>
        <p:nvSpPr>
          <p:cNvPr id="67" name="Google Shape;67;p11"/>
          <p:cNvSpPr txBox="1">
            <a:spLocks noGrp="1"/>
          </p:cNvSpPr>
          <p:nvPr>
            <p:ph type="title"/>
          </p:nvPr>
        </p:nvSpPr>
        <p:spPr>
          <a:xfrm>
            <a:off x="722313" y="4406900"/>
            <a:ext cx="7772400" cy="1362000"/>
          </a:xfrm>
          <a:prstGeom prst="rect">
            <a:avLst/>
          </a:prstGeom>
          <a:noFill/>
          <a:ln>
            <a:noFill/>
          </a:ln>
        </p:spPr>
        <p:txBody>
          <a:bodyPr spcFirstLastPara="1" wrap="square" lIns="91450" tIns="45700" rIns="91450"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1"/>
          <p:cNvSpPr txBox="1">
            <a:spLocks noGrp="1"/>
          </p:cNvSpPr>
          <p:nvPr>
            <p:ph type="body" idx="1"/>
          </p:nvPr>
        </p:nvSpPr>
        <p:spPr>
          <a:xfrm>
            <a:off x="722313" y="2906713"/>
            <a:ext cx="7772400" cy="1500000"/>
          </a:xfrm>
          <a:prstGeom prst="rect">
            <a:avLst/>
          </a:prstGeom>
          <a:noFill/>
          <a:ln>
            <a:noFill/>
          </a:ln>
        </p:spPr>
        <p:txBody>
          <a:bodyPr spcFirstLastPara="1" wrap="square" lIns="91450" tIns="45700" rIns="91450"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400"/>
              </a:spcBef>
              <a:spcAft>
                <a:spcPts val="0"/>
              </a:spcAft>
              <a:buClr>
                <a:srgbClr val="888888"/>
              </a:buClr>
              <a:buSzPts val="1800"/>
              <a:buNone/>
              <a:defRPr sz="1800">
                <a:solidFill>
                  <a:srgbClr val="888888"/>
                </a:solidFill>
              </a:defRPr>
            </a:lvl2pPr>
            <a:lvl3pPr marL="1371600" lvl="2" indent="-228600" algn="l">
              <a:spcBef>
                <a:spcPts val="400"/>
              </a:spcBef>
              <a:spcAft>
                <a:spcPts val="0"/>
              </a:spcAft>
              <a:buClr>
                <a:srgbClr val="888888"/>
              </a:buClr>
              <a:buSzPts val="1600"/>
              <a:buNone/>
              <a:defRPr sz="1600">
                <a:solidFill>
                  <a:srgbClr val="888888"/>
                </a:solidFill>
              </a:defRPr>
            </a:lvl3pPr>
            <a:lvl4pPr marL="1828800" lvl="3" indent="-228600" algn="l">
              <a:spcBef>
                <a:spcPts val="200"/>
              </a:spcBef>
              <a:spcAft>
                <a:spcPts val="0"/>
              </a:spcAft>
              <a:buClr>
                <a:srgbClr val="888888"/>
              </a:buClr>
              <a:buSzPts val="1400"/>
              <a:buNone/>
              <a:defRPr sz="1400">
                <a:solidFill>
                  <a:srgbClr val="888888"/>
                </a:solidFill>
              </a:defRPr>
            </a:lvl4pPr>
            <a:lvl5pPr marL="2286000" lvl="4" indent="-228600" algn="l">
              <a:spcBef>
                <a:spcPts val="200"/>
              </a:spcBef>
              <a:spcAft>
                <a:spcPts val="0"/>
              </a:spcAft>
              <a:buClr>
                <a:srgbClr val="888888"/>
              </a:buClr>
              <a:buSzPts val="1400"/>
              <a:buNone/>
              <a:defRPr sz="1400">
                <a:solidFill>
                  <a:srgbClr val="888888"/>
                </a:solidFill>
              </a:defRPr>
            </a:lvl5pPr>
            <a:lvl6pPr marL="2743200" lvl="5" indent="-228600" algn="l">
              <a:spcBef>
                <a:spcPts val="200"/>
              </a:spcBef>
              <a:spcAft>
                <a:spcPts val="0"/>
              </a:spcAft>
              <a:buClr>
                <a:srgbClr val="888888"/>
              </a:buClr>
              <a:buSzPts val="1400"/>
              <a:buNone/>
              <a:defRPr sz="1400">
                <a:solidFill>
                  <a:srgbClr val="888888"/>
                </a:solidFill>
              </a:defRPr>
            </a:lvl6pPr>
            <a:lvl7pPr marL="3200400" lvl="6" indent="-228600" algn="l">
              <a:spcBef>
                <a:spcPts val="200"/>
              </a:spcBef>
              <a:spcAft>
                <a:spcPts val="0"/>
              </a:spcAft>
              <a:buClr>
                <a:srgbClr val="888888"/>
              </a:buClr>
              <a:buSzPts val="1400"/>
              <a:buNone/>
              <a:defRPr sz="1400">
                <a:solidFill>
                  <a:srgbClr val="888888"/>
                </a:solidFill>
              </a:defRPr>
            </a:lvl7pPr>
            <a:lvl8pPr marL="3657600" lvl="7" indent="-228600" algn="l">
              <a:spcBef>
                <a:spcPts val="200"/>
              </a:spcBef>
              <a:spcAft>
                <a:spcPts val="0"/>
              </a:spcAft>
              <a:buClr>
                <a:srgbClr val="888888"/>
              </a:buClr>
              <a:buSzPts val="1400"/>
              <a:buNone/>
              <a:defRPr sz="1400">
                <a:solidFill>
                  <a:srgbClr val="888888"/>
                </a:solidFill>
              </a:defRPr>
            </a:lvl8pPr>
            <a:lvl9pPr marL="4114800" lvl="8" indent="-228600" algn="l">
              <a:spcBef>
                <a:spcPts val="200"/>
              </a:spcBef>
              <a:spcAft>
                <a:spcPts val="0"/>
              </a:spcAft>
              <a:buClr>
                <a:srgbClr val="888888"/>
              </a:buClr>
              <a:buSzPts val="1400"/>
              <a:buNone/>
              <a:defRPr sz="1400">
                <a:solidFill>
                  <a:srgbClr val="888888"/>
                </a:solidFill>
              </a:defRPr>
            </a:lvl9pPr>
          </a:lstStyle>
          <a:p>
            <a:endParaRPr/>
          </a:p>
        </p:txBody>
      </p:sp>
      <p:sp>
        <p:nvSpPr>
          <p:cNvPr id="69" name="Google Shape;69;p11"/>
          <p:cNvSpPr txBox="1">
            <a:spLocks noGrp="1"/>
          </p:cNvSpPr>
          <p:nvPr>
            <p:ph type="dt" idx="10"/>
          </p:nvPr>
        </p:nvSpPr>
        <p:spPr>
          <a:xfrm>
            <a:off x="457200" y="6356350"/>
            <a:ext cx="2133600" cy="365400"/>
          </a:xfrm>
          <a:prstGeom prst="rect">
            <a:avLst/>
          </a:prstGeom>
          <a:noFill/>
          <a:ln>
            <a:noFill/>
          </a:ln>
        </p:spPr>
        <p:txBody>
          <a:bodyPr spcFirstLastPara="1" wrap="square" lIns="91450" tIns="45700" rIns="9145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1"/>
          <p:cNvSpPr txBox="1">
            <a:spLocks noGrp="1"/>
          </p:cNvSpPr>
          <p:nvPr>
            <p:ph type="ftr" idx="11"/>
          </p:nvPr>
        </p:nvSpPr>
        <p:spPr>
          <a:xfrm>
            <a:off x="3124200" y="6356350"/>
            <a:ext cx="2895600" cy="365400"/>
          </a:xfrm>
          <a:prstGeom prst="rect">
            <a:avLst/>
          </a:prstGeom>
          <a:noFill/>
          <a:ln>
            <a:noFill/>
          </a:ln>
        </p:spPr>
        <p:txBody>
          <a:bodyPr spcFirstLastPara="1" wrap="square" lIns="91450" tIns="45700" rIns="91450"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
          <p:cNvSpPr txBox="1">
            <a:spLocks noGrp="1"/>
          </p:cNvSpPr>
          <p:nvPr>
            <p:ph type="sldNum" idx="12"/>
          </p:nvPr>
        </p:nvSpPr>
        <p:spPr>
          <a:xfrm>
            <a:off x="6553200" y="6356350"/>
            <a:ext cx="2133600" cy="365400"/>
          </a:xfrm>
          <a:prstGeom prst="rect">
            <a:avLst/>
          </a:prstGeom>
          <a:noFill/>
          <a:ln>
            <a:noFill/>
          </a:ln>
        </p:spPr>
        <p:txBody>
          <a:bodyPr spcFirstLastPara="1" wrap="square" lIns="91450" tIns="45700" rIns="91450"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p:nvPr/>
        </p:nvSpPr>
        <p:spPr>
          <a:xfrm>
            <a:off x="0" y="9810750"/>
            <a:ext cx="18288000" cy="476250"/>
          </a:xfrm>
          <a:custGeom>
            <a:avLst/>
            <a:gdLst/>
            <a:ahLst/>
            <a:cxnLst/>
            <a:rect l="l" t="t" r="r" b="b"/>
            <a:pathLst>
              <a:path w="18288000" h="476250" extrusionOk="0">
                <a:moveTo>
                  <a:pt x="18288000" y="0"/>
                </a:moveTo>
                <a:lnTo>
                  <a:pt x="0" y="0"/>
                </a:lnTo>
                <a:lnTo>
                  <a:pt x="0" y="476250"/>
                </a:lnTo>
                <a:lnTo>
                  <a:pt x="18288000" y="476250"/>
                </a:lnTo>
                <a:lnTo>
                  <a:pt x="18288000" y="0"/>
                </a:lnTo>
                <a:close/>
              </a:path>
            </a:pathLst>
          </a:custGeom>
          <a:solidFill>
            <a:srgbClr val="96C0E1"/>
          </a:solid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7" name="Google Shape;7;p1"/>
          <p:cNvSpPr/>
          <p:nvPr/>
        </p:nvSpPr>
        <p:spPr>
          <a:xfrm>
            <a:off x="1028700" y="2451100"/>
            <a:ext cx="16230600" cy="24130"/>
          </a:xfrm>
          <a:custGeom>
            <a:avLst/>
            <a:gdLst/>
            <a:ahLst/>
            <a:cxnLst/>
            <a:rect l="l" t="t" r="r" b="b"/>
            <a:pathLst>
              <a:path w="16230600" h="24130" extrusionOk="0">
                <a:moveTo>
                  <a:pt x="0" y="0"/>
                </a:moveTo>
                <a:lnTo>
                  <a:pt x="16230600" y="23749"/>
                </a:lnTo>
              </a:path>
            </a:pathLst>
          </a:custGeom>
          <a:noFill/>
          <a:ln w="47625" cap="flat" cmpd="sng">
            <a:solidFill>
              <a:srgbClr val="DAD9D5"/>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8" name="Google Shape;8;p1"/>
          <p:cNvSpPr txBox="1">
            <a:spLocks noGrp="1"/>
          </p:cNvSpPr>
          <p:nvPr>
            <p:ph type="title"/>
          </p:nvPr>
        </p:nvSpPr>
        <p:spPr>
          <a:xfrm>
            <a:off x="1016635" y="950277"/>
            <a:ext cx="16254729" cy="116967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7500" b="0" i="0" u="none" strike="noStrike" cap="none">
                <a:solidFill>
                  <a:schemeClr val="dk1"/>
                </a:solidFill>
                <a:latin typeface="Century Gothic"/>
                <a:ea typeface="Century Gothic"/>
                <a:cs typeface="Century Gothic"/>
                <a:sym typeface="Century Gothic"/>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1"/>
          <p:cNvSpPr txBox="1">
            <a:spLocks noGrp="1"/>
          </p:cNvSpPr>
          <p:nvPr>
            <p:ph type="body" idx="1"/>
          </p:nvPr>
        </p:nvSpPr>
        <p:spPr>
          <a:xfrm>
            <a:off x="876935" y="3039301"/>
            <a:ext cx="16936085" cy="4982845"/>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2750" b="0" i="0" u="none" strike="noStrike" cap="none">
                <a:solidFill>
                  <a:schemeClr val="dk1"/>
                </a:solidFill>
                <a:latin typeface="Century Gothic"/>
                <a:ea typeface="Century Gothic"/>
                <a:cs typeface="Century Gothic"/>
                <a:sym typeface="Century Gothic"/>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0" name="Google Shape;10;p1"/>
          <p:cNvSpPr txBox="1">
            <a:spLocks noGrp="1"/>
          </p:cNvSpPr>
          <p:nvPr>
            <p:ph type="ftr" idx="11"/>
          </p:nvPr>
        </p:nvSpPr>
        <p:spPr>
          <a:xfrm>
            <a:off x="6217920" y="9566910"/>
            <a:ext cx="5852160" cy="51435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sz="1800">
                <a:solidFill>
                  <a:srgbClr val="888888"/>
                </a:solidFill>
              </a:defRPr>
            </a:lvl1pPr>
            <a:lvl2pPr lvl="1" indent="0" algn="r">
              <a:spcBef>
                <a:spcPts val="0"/>
              </a:spcBef>
              <a:buNone/>
              <a:defRPr sz="1800">
                <a:solidFill>
                  <a:srgbClr val="888888"/>
                </a:solidFill>
              </a:defRPr>
            </a:lvl2pPr>
            <a:lvl3pPr lvl="2" indent="0" algn="r">
              <a:spcBef>
                <a:spcPts val="0"/>
              </a:spcBef>
              <a:buNone/>
              <a:defRPr sz="1800">
                <a:solidFill>
                  <a:srgbClr val="888888"/>
                </a:solidFill>
              </a:defRPr>
            </a:lvl3pPr>
            <a:lvl4pPr lvl="3" indent="0" algn="r">
              <a:spcBef>
                <a:spcPts val="0"/>
              </a:spcBef>
              <a:buNone/>
              <a:defRPr sz="1800">
                <a:solidFill>
                  <a:srgbClr val="888888"/>
                </a:solidFill>
              </a:defRPr>
            </a:lvl4pPr>
            <a:lvl5pPr lvl="4" indent="0" algn="r">
              <a:spcBef>
                <a:spcPts val="0"/>
              </a:spcBef>
              <a:buNone/>
              <a:defRPr sz="1800">
                <a:solidFill>
                  <a:srgbClr val="888888"/>
                </a:solidFill>
              </a:defRPr>
            </a:lvl5pPr>
            <a:lvl6pPr lvl="5" indent="0" algn="r">
              <a:spcBef>
                <a:spcPts val="0"/>
              </a:spcBef>
              <a:buNone/>
              <a:defRPr sz="1800">
                <a:solidFill>
                  <a:srgbClr val="888888"/>
                </a:solidFill>
              </a:defRPr>
            </a:lvl6pPr>
            <a:lvl7pPr lvl="6" indent="0" algn="r">
              <a:spcBef>
                <a:spcPts val="0"/>
              </a:spcBef>
              <a:buNone/>
              <a:defRPr sz="1800">
                <a:solidFill>
                  <a:srgbClr val="888888"/>
                </a:solidFill>
              </a:defRPr>
            </a:lvl7pPr>
            <a:lvl8pPr lvl="7" indent="0" algn="r">
              <a:spcBef>
                <a:spcPts val="0"/>
              </a:spcBef>
              <a:buNone/>
              <a:defRPr sz="1800">
                <a:solidFill>
                  <a:srgbClr val="888888"/>
                </a:solidFill>
              </a:defRPr>
            </a:lvl8pPr>
            <a:lvl9pPr lvl="8" indent="0" algn="r">
              <a:spcBef>
                <a:spcPts val="0"/>
              </a:spcBef>
              <a:buNone/>
              <a:defRPr sz="1800">
                <a:solidFill>
                  <a:srgbClr val="888888"/>
                </a:solidFil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4"/>
        <p:cNvGrpSpPr/>
        <p:nvPr/>
      </p:nvGrpSpPr>
      <p:grpSpPr>
        <a:xfrm>
          <a:off x="0" y="0"/>
          <a:ext cx="0" cy="0"/>
          <a:chOff x="0" y="0"/>
          <a:chExt cx="0" cy="0"/>
        </a:xfrm>
      </p:grpSpPr>
      <p:sp>
        <p:nvSpPr>
          <p:cNvPr id="45" name="Google Shape;45;p7"/>
          <p:cNvSpPr txBox="1">
            <a:spLocks noGrp="1"/>
          </p:cNvSpPr>
          <p:nvPr>
            <p:ph type="title"/>
          </p:nvPr>
        </p:nvSpPr>
        <p:spPr>
          <a:xfrm>
            <a:off x="457200" y="274638"/>
            <a:ext cx="8229600" cy="1143000"/>
          </a:xfrm>
          <a:prstGeom prst="rect">
            <a:avLst/>
          </a:prstGeom>
          <a:noFill/>
          <a:ln>
            <a:noFill/>
          </a:ln>
        </p:spPr>
        <p:txBody>
          <a:bodyPr spcFirstLastPara="1" wrap="square" lIns="91450" tIns="45700" rIns="91450" bIns="45700" anchor="ctr" anchorCtr="0">
            <a:normAutofit/>
          </a:bodyPr>
          <a:lstStyle>
            <a:lvl1pPr marR="0" lvl="0" algn="ctr">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6" name="Google Shape;46;p7"/>
          <p:cNvSpPr txBox="1">
            <a:spLocks noGrp="1"/>
          </p:cNvSpPr>
          <p:nvPr>
            <p:ph type="body" idx="1"/>
          </p:nvPr>
        </p:nvSpPr>
        <p:spPr>
          <a:xfrm>
            <a:off x="457200" y="1600200"/>
            <a:ext cx="8229600" cy="4525800"/>
          </a:xfrm>
          <a:prstGeom prst="rect">
            <a:avLst/>
          </a:prstGeom>
          <a:noFill/>
          <a:ln>
            <a:noFill/>
          </a:ln>
        </p:spPr>
        <p:txBody>
          <a:bodyPr spcFirstLastPara="1" wrap="square" lIns="91450" tIns="45700" rIns="91450" bIns="45700" anchor="t" anchorCtr="0">
            <a:normAutofit/>
          </a:bodyPr>
          <a:lstStyle>
            <a:lvl1pPr marL="457200" marR="0" lvl="0" indent="-431800" algn="l">
              <a:spcBef>
                <a:spcPts val="6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spcBef>
                <a:spcPts val="6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spcBef>
                <a:spcPts val="4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47" name="Google Shape;47;p7"/>
          <p:cNvSpPr txBox="1">
            <a:spLocks noGrp="1"/>
          </p:cNvSpPr>
          <p:nvPr>
            <p:ph type="dt" idx="10"/>
          </p:nvPr>
        </p:nvSpPr>
        <p:spPr>
          <a:xfrm>
            <a:off x="457200" y="6356350"/>
            <a:ext cx="2133600" cy="365400"/>
          </a:xfrm>
          <a:prstGeom prst="rect">
            <a:avLst/>
          </a:prstGeom>
          <a:noFill/>
          <a:ln>
            <a:noFill/>
          </a:ln>
        </p:spPr>
        <p:txBody>
          <a:bodyPr spcFirstLastPara="1" wrap="square" lIns="91450" tIns="45700" rIns="91450" bIns="45700" anchor="ctr" anchorCtr="0">
            <a:noAutofit/>
          </a:bodyPr>
          <a:lstStyle>
            <a:lvl1pPr marR="0" lvl="0" algn="l">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8" name="Google Shape;48;p7"/>
          <p:cNvSpPr txBox="1">
            <a:spLocks noGrp="1"/>
          </p:cNvSpPr>
          <p:nvPr>
            <p:ph type="ftr" idx="11"/>
          </p:nvPr>
        </p:nvSpPr>
        <p:spPr>
          <a:xfrm>
            <a:off x="3124200" y="6356350"/>
            <a:ext cx="2895600" cy="365400"/>
          </a:xfrm>
          <a:prstGeom prst="rect">
            <a:avLst/>
          </a:prstGeom>
          <a:noFill/>
          <a:ln>
            <a:noFill/>
          </a:ln>
        </p:spPr>
        <p:txBody>
          <a:bodyPr spcFirstLastPara="1" wrap="square" lIns="91450" tIns="45700" rIns="91450" bIns="45700" anchor="ctr" anchorCtr="0">
            <a:noAutofit/>
          </a:bodyPr>
          <a:lstStyle>
            <a:lvl1pPr marR="0" lvl="0" algn="ctr">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9" name="Google Shape;49;p7"/>
          <p:cNvSpPr txBox="1">
            <a:spLocks noGrp="1"/>
          </p:cNvSpPr>
          <p:nvPr>
            <p:ph type="sldNum" idx="12"/>
          </p:nvPr>
        </p:nvSpPr>
        <p:spPr>
          <a:xfrm>
            <a:off x="6553200" y="6356350"/>
            <a:ext cx="2133600" cy="365400"/>
          </a:xfrm>
          <a:prstGeom prst="rect">
            <a:avLst/>
          </a:prstGeom>
          <a:noFill/>
          <a:ln>
            <a:noFill/>
          </a:ln>
        </p:spPr>
        <p:txBody>
          <a:bodyPr spcFirstLastPara="1" wrap="square" lIns="91450" tIns="45700" rIns="91450" bIns="45700" anchor="ctr" anchorCtr="0">
            <a:noAutofit/>
          </a:bodyPr>
          <a:lstStyle>
            <a:lvl1pPr marL="0" marR="0" lvl="0" indent="0" algn="r">
              <a:spcBef>
                <a:spcPts val="0"/>
              </a:spcBef>
              <a:buNone/>
              <a:defRPr sz="1200" b="0" i="0" u="none" strike="noStrike" cap="none">
                <a:solidFill>
                  <a:srgbClr val="888888"/>
                </a:solidFill>
                <a:latin typeface="Calibri"/>
                <a:ea typeface="Calibri"/>
                <a:cs typeface="Calibri"/>
                <a:sym typeface="Calibri"/>
              </a:defRPr>
            </a:lvl1pPr>
            <a:lvl2pPr marL="0" marR="0" lvl="1" indent="0" algn="r">
              <a:spcBef>
                <a:spcPts val="0"/>
              </a:spcBef>
              <a:buNone/>
              <a:defRPr sz="1200" b="0" i="0" u="none" strike="noStrike" cap="none">
                <a:solidFill>
                  <a:srgbClr val="888888"/>
                </a:solidFill>
                <a:latin typeface="Calibri"/>
                <a:ea typeface="Calibri"/>
                <a:cs typeface="Calibri"/>
                <a:sym typeface="Calibri"/>
              </a:defRPr>
            </a:lvl2pPr>
            <a:lvl3pPr marL="0" marR="0" lvl="2" indent="0" algn="r">
              <a:spcBef>
                <a:spcPts val="0"/>
              </a:spcBef>
              <a:buNone/>
              <a:defRPr sz="1200" b="0" i="0" u="none" strike="noStrike" cap="none">
                <a:solidFill>
                  <a:srgbClr val="888888"/>
                </a:solidFill>
                <a:latin typeface="Calibri"/>
                <a:ea typeface="Calibri"/>
                <a:cs typeface="Calibri"/>
                <a:sym typeface="Calibri"/>
              </a:defRPr>
            </a:lvl3pPr>
            <a:lvl4pPr marL="0" marR="0" lvl="3" indent="0" algn="r">
              <a:spcBef>
                <a:spcPts val="0"/>
              </a:spcBef>
              <a:buNone/>
              <a:defRPr sz="1200" b="0" i="0" u="none" strike="noStrike" cap="none">
                <a:solidFill>
                  <a:srgbClr val="888888"/>
                </a:solidFill>
                <a:latin typeface="Calibri"/>
                <a:ea typeface="Calibri"/>
                <a:cs typeface="Calibri"/>
                <a:sym typeface="Calibri"/>
              </a:defRPr>
            </a:lvl4pPr>
            <a:lvl5pPr marL="0" marR="0" lvl="4" indent="0" algn="r">
              <a:spcBef>
                <a:spcPts val="0"/>
              </a:spcBef>
              <a:buNone/>
              <a:defRPr sz="1200" b="0" i="0" u="none" strike="noStrike" cap="none">
                <a:solidFill>
                  <a:srgbClr val="888888"/>
                </a:solidFill>
                <a:latin typeface="Calibri"/>
                <a:ea typeface="Calibri"/>
                <a:cs typeface="Calibri"/>
                <a:sym typeface="Calibri"/>
              </a:defRPr>
            </a:lvl5pPr>
            <a:lvl6pPr marL="0" marR="0" lvl="5" indent="0" algn="r">
              <a:spcBef>
                <a:spcPts val="0"/>
              </a:spcBef>
              <a:buNone/>
              <a:defRPr sz="1200" b="0" i="0" u="none" strike="noStrike" cap="none">
                <a:solidFill>
                  <a:srgbClr val="888888"/>
                </a:solidFill>
                <a:latin typeface="Calibri"/>
                <a:ea typeface="Calibri"/>
                <a:cs typeface="Calibri"/>
                <a:sym typeface="Calibri"/>
              </a:defRPr>
            </a:lvl6pPr>
            <a:lvl7pPr marL="0" marR="0" lvl="6" indent="0" algn="r">
              <a:spcBef>
                <a:spcPts val="0"/>
              </a:spcBef>
              <a:buNone/>
              <a:defRPr sz="1200" b="0" i="0" u="none" strike="noStrike" cap="none">
                <a:solidFill>
                  <a:srgbClr val="888888"/>
                </a:solidFill>
                <a:latin typeface="Calibri"/>
                <a:ea typeface="Calibri"/>
                <a:cs typeface="Calibri"/>
                <a:sym typeface="Calibri"/>
              </a:defRPr>
            </a:lvl7pPr>
            <a:lvl8pPr marL="0" marR="0" lvl="7" indent="0" algn="r">
              <a:spcBef>
                <a:spcPts val="0"/>
              </a:spcBef>
              <a:buNone/>
              <a:defRPr sz="1200" b="0" i="0" u="none" strike="noStrike" cap="none">
                <a:solidFill>
                  <a:srgbClr val="888888"/>
                </a:solidFill>
                <a:latin typeface="Calibri"/>
                <a:ea typeface="Calibri"/>
                <a:cs typeface="Calibri"/>
                <a:sym typeface="Calibri"/>
              </a:defRPr>
            </a:lvl8pPr>
            <a:lvl9pPr marL="0" marR="0" lvl="8" indent="0" algn="r">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hyperlink" Target="https://webdcu.musc.edu/DCUApp/Login"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hyperlink" Target="mailto:khandwvj@ucmail.uc.edu" TargetMode="External"/><Relationship Id="rId4" Type="http://schemas.openxmlformats.org/officeDocument/2006/relationships/hyperlink" Target="mailto:deedsss@ucmail.uc.edu"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6.xml"/><Relationship Id="rId4" Type="http://schemas.openxmlformats.org/officeDocument/2006/relationships/hyperlink" Target="http://nihstrokenet.or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6.xml"/><Relationship Id="rId4" Type="http://schemas.openxmlformats.org/officeDocument/2006/relationships/hyperlink" Target="mailto:ally.qi@mountsinai.or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hyperlink" Target="https://nihstrokenet.org/docs/default-source/default-document-library/26-adm-sop--final.pdf?sfvrsn=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9"/>
          <p:cNvSpPr/>
          <p:nvPr/>
        </p:nvSpPr>
        <p:spPr>
          <a:xfrm>
            <a:off x="-145376" y="0"/>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sp>
        <p:nvSpPr>
          <p:cNvPr id="124" name="Google Shape;124;p19"/>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125" name="Google Shape;125;p19"/>
          <p:cNvCxnSpPr/>
          <p:nvPr/>
        </p:nvCxnSpPr>
        <p:spPr>
          <a:xfrm>
            <a:off x="654143" y="7564121"/>
            <a:ext cx="16605000" cy="0"/>
          </a:xfrm>
          <a:prstGeom prst="straightConnector1">
            <a:avLst/>
          </a:prstGeom>
          <a:noFill/>
          <a:ln w="95250" cap="flat" cmpd="sng">
            <a:solidFill>
              <a:srgbClr val="DAD9D6"/>
            </a:solidFill>
            <a:prstDash val="solid"/>
            <a:round/>
            <a:headEnd type="none" w="sm" len="sm"/>
            <a:tailEnd type="none" w="sm" len="sm"/>
          </a:ln>
        </p:spPr>
      </p:cxnSp>
      <p:sp>
        <p:nvSpPr>
          <p:cNvPr id="126" name="Google Shape;126;p19"/>
          <p:cNvSpPr/>
          <p:nvPr/>
        </p:nvSpPr>
        <p:spPr>
          <a:xfrm>
            <a:off x="14850765" y="8634580"/>
            <a:ext cx="3331711" cy="1112196"/>
          </a:xfrm>
          <a:custGeom>
            <a:avLst/>
            <a:gdLst/>
            <a:ahLst/>
            <a:cxnLst/>
            <a:rect l="l" t="t" r="r" b="b"/>
            <a:pathLst>
              <a:path w="3331711" h="1112196" extrusionOk="0">
                <a:moveTo>
                  <a:pt x="0" y="0"/>
                </a:moveTo>
                <a:lnTo>
                  <a:pt x="3331712" y="0"/>
                </a:lnTo>
                <a:lnTo>
                  <a:pt x="3331712" y="1112197"/>
                </a:lnTo>
                <a:lnTo>
                  <a:pt x="0" y="1112197"/>
                </a:lnTo>
                <a:lnTo>
                  <a:pt x="0" y="0"/>
                </a:lnTo>
                <a:close/>
              </a:path>
            </a:pathLst>
          </a:custGeom>
          <a:blipFill rotWithShape="1">
            <a:blip r:embed="rId3">
              <a:alphaModFix/>
            </a:blip>
            <a:stretch>
              <a:fillRect/>
            </a:stretch>
          </a:blipFill>
          <a:ln>
            <a:noFill/>
          </a:ln>
        </p:spPr>
      </p:sp>
      <p:sp>
        <p:nvSpPr>
          <p:cNvPr id="127" name="Google Shape;127;p19"/>
          <p:cNvSpPr/>
          <p:nvPr/>
        </p:nvSpPr>
        <p:spPr>
          <a:xfrm>
            <a:off x="7179439" y="1281376"/>
            <a:ext cx="3272289" cy="3081838"/>
          </a:xfrm>
          <a:custGeom>
            <a:avLst/>
            <a:gdLst/>
            <a:ahLst/>
            <a:cxnLst/>
            <a:rect l="l" t="t" r="r" b="b"/>
            <a:pathLst>
              <a:path w="3272289" h="3081838" extrusionOk="0">
                <a:moveTo>
                  <a:pt x="0" y="0"/>
                </a:moveTo>
                <a:lnTo>
                  <a:pt x="3272289" y="0"/>
                </a:lnTo>
                <a:lnTo>
                  <a:pt x="3272289" y="3081838"/>
                </a:lnTo>
                <a:lnTo>
                  <a:pt x="0" y="3081838"/>
                </a:lnTo>
                <a:lnTo>
                  <a:pt x="0" y="0"/>
                </a:lnTo>
                <a:close/>
              </a:path>
            </a:pathLst>
          </a:custGeom>
          <a:blipFill rotWithShape="1">
            <a:blip r:embed="rId4">
              <a:alphaModFix/>
            </a:blip>
            <a:stretch>
              <a:fillRect/>
            </a:stretch>
          </a:blipFill>
          <a:ln>
            <a:noFill/>
          </a:ln>
        </p:spPr>
      </p:sp>
      <p:sp>
        <p:nvSpPr>
          <p:cNvPr id="128" name="Google Shape;128;p19"/>
          <p:cNvSpPr txBox="1"/>
          <p:nvPr/>
        </p:nvSpPr>
        <p:spPr>
          <a:xfrm>
            <a:off x="1097323" y="7776975"/>
            <a:ext cx="9708900" cy="2412968"/>
          </a:xfrm>
          <a:prstGeom prst="rect">
            <a:avLst/>
          </a:prstGeom>
          <a:noFill/>
          <a:ln>
            <a:noFill/>
          </a:ln>
        </p:spPr>
        <p:txBody>
          <a:bodyPr spcFirstLastPara="1" wrap="square" lIns="0" tIns="0" rIns="0" bIns="0" anchor="t" anchorCtr="0">
            <a:spAutoFit/>
          </a:bodyPr>
          <a:lstStyle/>
          <a:p>
            <a:pPr marL="0" marR="0" lvl="0" indent="0" algn="l" rtl="0">
              <a:lnSpc>
                <a:spcPct val="139958"/>
              </a:lnSpc>
              <a:spcBef>
                <a:spcPts val="0"/>
              </a:spcBef>
              <a:spcAft>
                <a:spcPts val="0"/>
              </a:spcAft>
              <a:buNone/>
            </a:pPr>
            <a:r>
              <a:rPr lang="en-US" sz="1600" b="1" i="0" u="none" strike="noStrike" cap="none">
                <a:solidFill>
                  <a:srgbClr val="000000"/>
                </a:solidFill>
                <a:latin typeface="Helvetica Neue"/>
                <a:ea typeface="Helvetica Neue"/>
                <a:cs typeface="Helvetica Neue"/>
                <a:sym typeface="Helvetica Neue"/>
              </a:rPr>
              <a:t>Study Chairs: </a:t>
            </a:r>
            <a:endParaRPr sz="600">
              <a:latin typeface="Helvetica Neue"/>
              <a:ea typeface="Helvetica Neue"/>
              <a:cs typeface="Helvetica Neue"/>
              <a:sym typeface="Helvetica Neue"/>
            </a:endParaRPr>
          </a:p>
          <a:p>
            <a:pPr marL="0" marR="0" lvl="0" indent="0" algn="l" rtl="0">
              <a:lnSpc>
                <a:spcPct val="139958"/>
              </a:lnSpc>
              <a:spcBef>
                <a:spcPts val="0"/>
              </a:spcBef>
              <a:spcAft>
                <a:spcPts val="0"/>
              </a:spcAft>
              <a:buNone/>
            </a:pPr>
            <a:r>
              <a:rPr lang="en-US" sz="1600" b="1" i="0" u="none" strike="noStrike" cap="none">
                <a:solidFill>
                  <a:srgbClr val="000000"/>
                </a:solidFill>
                <a:latin typeface="Helvetica Neue"/>
                <a:ea typeface="Helvetica Neue"/>
                <a:cs typeface="Helvetica Neue"/>
                <a:sym typeface="Helvetica Neue"/>
              </a:rPr>
              <a:t>J Mocco,</a:t>
            </a:r>
            <a:r>
              <a:rPr lang="en-US" sz="1600" i="0" u="none" strike="noStrike" cap="none">
                <a:solidFill>
                  <a:srgbClr val="000000"/>
                </a:solidFill>
                <a:latin typeface="Helvetica Neue"/>
                <a:ea typeface="Helvetica Neue"/>
                <a:cs typeface="Helvetica Neue"/>
                <a:sym typeface="Helvetica Neue"/>
              </a:rPr>
              <a:t> MD, Professor of Neurosurgery, Mount Sinai Medical School, New York</a:t>
            </a:r>
            <a:endParaRPr sz="600">
              <a:latin typeface="Helvetica Neue"/>
              <a:ea typeface="Helvetica Neue"/>
              <a:cs typeface="Helvetica Neue"/>
              <a:sym typeface="Helvetica Neue"/>
            </a:endParaRPr>
          </a:p>
          <a:p>
            <a:pPr marL="0" marR="0" lvl="0" indent="0" algn="l" rtl="0">
              <a:lnSpc>
                <a:spcPct val="139958"/>
              </a:lnSpc>
              <a:spcBef>
                <a:spcPts val="0"/>
              </a:spcBef>
              <a:spcAft>
                <a:spcPts val="0"/>
              </a:spcAft>
              <a:buNone/>
            </a:pPr>
            <a:r>
              <a:rPr lang="en-US" sz="1600" b="1" i="0" u="none" strike="noStrike" cap="none">
                <a:solidFill>
                  <a:srgbClr val="000000"/>
                </a:solidFill>
                <a:latin typeface="Helvetica Neue"/>
                <a:ea typeface="Helvetica Neue"/>
                <a:cs typeface="Helvetica Neue"/>
                <a:sym typeface="Helvetica Neue"/>
              </a:rPr>
              <a:t>Magdy Selim</a:t>
            </a:r>
            <a:r>
              <a:rPr lang="en-US" sz="1600" i="0" u="none" strike="noStrike" cap="none">
                <a:solidFill>
                  <a:srgbClr val="000000"/>
                </a:solidFill>
                <a:latin typeface="Helvetica Neue"/>
                <a:ea typeface="Helvetica Neue"/>
                <a:cs typeface="Helvetica Neue"/>
                <a:sym typeface="Helvetica Neue"/>
              </a:rPr>
              <a:t>, MD, PhD, Professor of Neurology, Harvard Medical School, Boston</a:t>
            </a:r>
            <a:endParaRPr sz="600">
              <a:latin typeface="Helvetica Neue"/>
              <a:ea typeface="Helvetica Neue"/>
              <a:cs typeface="Helvetica Neue"/>
              <a:sym typeface="Helvetica Neue"/>
            </a:endParaRPr>
          </a:p>
          <a:p>
            <a:pPr marL="0" marR="0" lvl="0" indent="0" algn="l" rtl="0">
              <a:lnSpc>
                <a:spcPct val="139958"/>
              </a:lnSpc>
              <a:spcBef>
                <a:spcPts val="0"/>
              </a:spcBef>
              <a:spcAft>
                <a:spcPts val="0"/>
              </a:spcAft>
              <a:buNone/>
            </a:pPr>
            <a:r>
              <a:rPr lang="en-US" sz="1600" b="1" i="0" u="none" strike="noStrike" cap="none">
                <a:solidFill>
                  <a:srgbClr val="000000"/>
                </a:solidFill>
                <a:latin typeface="Helvetica Neue"/>
                <a:ea typeface="Helvetica Neue"/>
                <a:cs typeface="Helvetica Neue"/>
                <a:sym typeface="Helvetica Neue"/>
              </a:rPr>
              <a:t>Sharon Yeatts</a:t>
            </a:r>
            <a:r>
              <a:rPr lang="en-US" sz="1600" i="0" u="none" strike="noStrike" cap="none">
                <a:solidFill>
                  <a:srgbClr val="000000"/>
                </a:solidFill>
                <a:latin typeface="Helvetica Neue"/>
                <a:ea typeface="Helvetica Neue"/>
                <a:cs typeface="Helvetica Neue"/>
                <a:sym typeface="Helvetica Neue"/>
              </a:rPr>
              <a:t>, PhD, Professor of Biostatistics, Medical University of South Carolina</a:t>
            </a:r>
            <a:endParaRPr sz="600">
              <a:latin typeface="Helvetica Neue"/>
              <a:ea typeface="Helvetica Neue"/>
              <a:cs typeface="Helvetica Neue"/>
              <a:sym typeface="Helvetica Neue"/>
            </a:endParaRPr>
          </a:p>
          <a:p>
            <a:pPr marL="0" marR="0" lvl="0" indent="0" algn="l" rtl="0">
              <a:lnSpc>
                <a:spcPct val="139958"/>
              </a:lnSpc>
              <a:spcBef>
                <a:spcPts val="0"/>
              </a:spcBef>
              <a:spcAft>
                <a:spcPts val="0"/>
              </a:spcAft>
              <a:buNone/>
            </a:pPr>
            <a:r>
              <a:rPr lang="en-US" sz="1600">
                <a:solidFill>
                  <a:schemeClr val="dk1"/>
                </a:solidFill>
                <a:latin typeface="Helvetica Neue"/>
                <a:ea typeface="Helvetica Neue"/>
                <a:cs typeface="Helvetica Neue"/>
                <a:sym typeface="Helvetica Neue"/>
              </a:rPr>
              <a:t>NCT07260916, </a:t>
            </a:r>
            <a:r>
              <a:rPr lang="en-US" sz="1600" i="0" u="none" strike="noStrike" cap="none">
                <a:solidFill>
                  <a:srgbClr val="000000"/>
                </a:solidFill>
                <a:latin typeface="Helvetica Neue"/>
                <a:ea typeface="Helvetica Neue"/>
                <a:cs typeface="Helvetica Neue"/>
                <a:sym typeface="Helvetica Neue"/>
              </a:rPr>
              <a:t>Sponsored by NINDS (Grant PAR-24-101)</a:t>
            </a:r>
            <a:endParaRPr sz="1600" i="0" u="none" strike="noStrike" cap="none">
              <a:solidFill>
                <a:srgbClr val="000000"/>
              </a:solidFill>
              <a:latin typeface="Helvetica Neue"/>
              <a:ea typeface="Helvetica Neue"/>
              <a:cs typeface="Helvetica Neue"/>
              <a:sym typeface="Helvetica Neue"/>
            </a:endParaRPr>
          </a:p>
          <a:p>
            <a:pPr marL="0" marR="0" lvl="0" indent="0" algn="l" rtl="0">
              <a:lnSpc>
                <a:spcPct val="139958"/>
              </a:lnSpc>
              <a:spcBef>
                <a:spcPts val="0"/>
              </a:spcBef>
              <a:spcAft>
                <a:spcPts val="0"/>
              </a:spcAft>
              <a:buNone/>
            </a:pPr>
            <a:r>
              <a:rPr lang="en-US" sz="1600" b="1">
                <a:latin typeface="Helvetica Neue"/>
                <a:ea typeface="Helvetica Neue"/>
                <a:cs typeface="Helvetica Neue"/>
                <a:sym typeface="Helvetica Neue"/>
              </a:rPr>
              <a:t>Updated 5/15/2026</a:t>
            </a:r>
            <a:endParaRPr sz="1600" b="1">
              <a:latin typeface="Helvetica Neue"/>
              <a:ea typeface="Helvetica Neue"/>
              <a:cs typeface="Helvetica Neue"/>
              <a:sym typeface="Helvetica Neue"/>
            </a:endParaRPr>
          </a:p>
          <a:p>
            <a:pPr marL="0" marR="0" lvl="0" indent="0" algn="l" rtl="0">
              <a:lnSpc>
                <a:spcPct val="139958"/>
              </a:lnSpc>
              <a:spcBef>
                <a:spcPts val="0"/>
              </a:spcBef>
              <a:spcAft>
                <a:spcPts val="0"/>
              </a:spcAft>
              <a:buNone/>
            </a:pPr>
            <a:endParaRPr sz="1600" b="1">
              <a:latin typeface="Helvetica Neue"/>
              <a:ea typeface="Helvetica Neue"/>
              <a:cs typeface="Helvetica Neue"/>
              <a:sym typeface="Helvetica Neue"/>
            </a:endParaRPr>
          </a:p>
        </p:txBody>
      </p:sp>
      <p:sp>
        <p:nvSpPr>
          <p:cNvPr id="129" name="Google Shape;129;p19"/>
          <p:cNvSpPr txBox="1"/>
          <p:nvPr/>
        </p:nvSpPr>
        <p:spPr>
          <a:xfrm>
            <a:off x="1097328" y="4508420"/>
            <a:ext cx="16230600" cy="1745400"/>
          </a:xfrm>
          <a:prstGeom prst="rect">
            <a:avLst/>
          </a:prstGeom>
          <a:noFill/>
          <a:ln>
            <a:noFill/>
          </a:ln>
        </p:spPr>
        <p:txBody>
          <a:bodyPr spcFirstLastPara="1" wrap="square" lIns="0" tIns="0" rIns="0" bIns="0" anchor="t" anchorCtr="0">
            <a:spAutoFit/>
          </a:bodyPr>
          <a:lstStyle/>
          <a:p>
            <a:pPr marL="0" marR="0" lvl="0" indent="0" algn="l" rtl="0">
              <a:lnSpc>
                <a:spcPct val="110003"/>
              </a:lnSpc>
              <a:spcBef>
                <a:spcPts val="0"/>
              </a:spcBef>
              <a:spcAft>
                <a:spcPts val="0"/>
              </a:spcAft>
              <a:buNone/>
            </a:pPr>
            <a:r>
              <a:rPr lang="en-US" sz="5400" b="1" i="0" u="sng" strike="noStrike" cap="none">
                <a:solidFill>
                  <a:srgbClr val="000000"/>
                </a:solidFill>
                <a:latin typeface="Helvetica Neue"/>
                <a:ea typeface="Helvetica Neue"/>
                <a:cs typeface="Helvetica Neue"/>
                <a:sym typeface="Helvetica Neue"/>
              </a:rPr>
              <a:t>M</a:t>
            </a:r>
            <a:r>
              <a:rPr lang="en-US" sz="5400" i="0" u="none" strike="noStrike" cap="none">
                <a:solidFill>
                  <a:srgbClr val="000000"/>
                </a:solidFill>
                <a:latin typeface="Helvetica Neue"/>
                <a:ea typeface="Helvetica Neue"/>
                <a:cs typeface="Helvetica Neue"/>
                <a:sym typeface="Helvetica Neue"/>
              </a:rPr>
              <a:t>inimally </a:t>
            </a:r>
            <a:r>
              <a:rPr lang="en-US" sz="5400" b="1" i="0" u="sng" strike="noStrike" cap="none">
                <a:solidFill>
                  <a:srgbClr val="000000"/>
                </a:solidFill>
                <a:latin typeface="Helvetica Neue"/>
                <a:ea typeface="Helvetica Neue"/>
                <a:cs typeface="Helvetica Neue"/>
                <a:sym typeface="Helvetica Neue"/>
              </a:rPr>
              <a:t>I</a:t>
            </a:r>
            <a:r>
              <a:rPr lang="en-US" sz="5400" i="0" u="none" strike="noStrike" cap="none">
                <a:solidFill>
                  <a:srgbClr val="000000"/>
                </a:solidFill>
                <a:latin typeface="Helvetica Neue"/>
                <a:ea typeface="Helvetica Neue"/>
                <a:cs typeface="Helvetica Neue"/>
                <a:sym typeface="Helvetica Neue"/>
              </a:rPr>
              <a:t>nvasive </a:t>
            </a:r>
            <a:r>
              <a:rPr lang="en-US" sz="5400" b="1" i="0" u="sng" strike="noStrike" cap="none">
                <a:solidFill>
                  <a:srgbClr val="000000"/>
                </a:solidFill>
                <a:latin typeface="Helvetica Neue"/>
                <a:ea typeface="Helvetica Neue"/>
                <a:cs typeface="Helvetica Neue"/>
                <a:sym typeface="Helvetica Neue"/>
              </a:rPr>
              <a:t>N</a:t>
            </a:r>
            <a:r>
              <a:rPr lang="en-US" sz="5400" i="0" u="none" strike="noStrike" cap="none">
                <a:solidFill>
                  <a:srgbClr val="000000"/>
                </a:solidFill>
                <a:latin typeface="Helvetica Neue"/>
                <a:ea typeface="Helvetica Neue"/>
                <a:cs typeface="Helvetica Neue"/>
                <a:sym typeface="Helvetica Neue"/>
              </a:rPr>
              <a:t>euroendoscopic </a:t>
            </a:r>
            <a:r>
              <a:rPr lang="en-US" sz="5400" b="1" i="0" u="sng" strike="noStrike" cap="none">
                <a:solidFill>
                  <a:srgbClr val="000000"/>
                </a:solidFill>
                <a:latin typeface="Helvetica Neue"/>
                <a:ea typeface="Helvetica Neue"/>
                <a:cs typeface="Helvetica Neue"/>
                <a:sym typeface="Helvetica Neue"/>
              </a:rPr>
              <a:t>U</a:t>
            </a:r>
            <a:r>
              <a:rPr lang="en-US" sz="5400" i="0" u="none" strike="noStrike" cap="none">
                <a:solidFill>
                  <a:srgbClr val="000000"/>
                </a:solidFill>
                <a:latin typeface="Helvetica Neue"/>
                <a:ea typeface="Helvetica Neue"/>
                <a:cs typeface="Helvetica Neue"/>
                <a:sym typeface="Helvetica Neue"/>
              </a:rPr>
              <a:t>ltra-Early </a:t>
            </a:r>
            <a:r>
              <a:rPr lang="en-US" sz="5400" b="1" i="0" u="sng" strike="noStrike" cap="none">
                <a:solidFill>
                  <a:srgbClr val="000000"/>
                </a:solidFill>
                <a:latin typeface="Helvetica Neue"/>
                <a:ea typeface="Helvetica Neue"/>
                <a:cs typeface="Helvetica Neue"/>
                <a:sym typeface="Helvetica Neue"/>
              </a:rPr>
              <a:t>T</a:t>
            </a:r>
            <a:r>
              <a:rPr lang="en-US" sz="5400" i="0" u="none" strike="noStrike" cap="none">
                <a:solidFill>
                  <a:srgbClr val="000000"/>
                </a:solidFill>
                <a:latin typeface="Helvetica Neue"/>
                <a:ea typeface="Helvetica Neue"/>
                <a:cs typeface="Helvetica Neue"/>
                <a:sym typeface="Helvetica Neue"/>
              </a:rPr>
              <a:t>argeted ICH </a:t>
            </a:r>
            <a:r>
              <a:rPr lang="en-US" sz="5400" b="1" i="0" u="sng" strike="noStrike" cap="none">
                <a:solidFill>
                  <a:srgbClr val="000000"/>
                </a:solidFill>
                <a:latin typeface="Helvetica Neue"/>
                <a:ea typeface="Helvetica Neue"/>
                <a:cs typeface="Helvetica Neue"/>
                <a:sym typeface="Helvetica Neue"/>
              </a:rPr>
              <a:t>E</a:t>
            </a:r>
            <a:r>
              <a:rPr lang="en-US" sz="5400" i="0" u="none" strike="noStrike" cap="none">
                <a:solidFill>
                  <a:srgbClr val="000000"/>
                </a:solidFill>
                <a:latin typeface="Helvetica Neue"/>
                <a:ea typeface="Helvetica Neue"/>
                <a:cs typeface="Helvetica Neue"/>
                <a:sym typeface="Helvetica Neue"/>
              </a:rPr>
              <a:t>vacuation​ (MINUTE)</a:t>
            </a:r>
            <a:endParaRPr sz="1400">
              <a:latin typeface="Helvetica Neue"/>
              <a:ea typeface="Helvetica Neue"/>
              <a:cs typeface="Helvetica Neue"/>
              <a:sym typeface="Helvetica Neue"/>
            </a:endParaRPr>
          </a:p>
        </p:txBody>
      </p:sp>
      <p:sp>
        <p:nvSpPr>
          <p:cNvPr id="130" name="Google Shape;130;p19"/>
          <p:cNvSpPr txBox="1"/>
          <p:nvPr/>
        </p:nvSpPr>
        <p:spPr>
          <a:xfrm>
            <a:off x="1097325" y="6529725"/>
            <a:ext cx="9134400" cy="1034400"/>
          </a:xfrm>
          <a:prstGeom prst="rect">
            <a:avLst/>
          </a:prstGeom>
          <a:noFill/>
          <a:ln>
            <a:noFill/>
          </a:ln>
        </p:spPr>
        <p:txBody>
          <a:bodyPr spcFirstLastPara="1" wrap="square" lIns="0" tIns="0" rIns="0" bIns="0" anchor="ctr" anchorCtr="0">
            <a:noAutofit/>
          </a:bodyPr>
          <a:lstStyle/>
          <a:p>
            <a:pPr marL="0" marR="0" lvl="0" indent="0" algn="l" rtl="0">
              <a:lnSpc>
                <a:spcPct val="140010"/>
              </a:lnSpc>
              <a:spcBef>
                <a:spcPts val="0"/>
              </a:spcBef>
              <a:spcAft>
                <a:spcPts val="0"/>
              </a:spcAft>
              <a:buNone/>
            </a:pPr>
            <a:r>
              <a:rPr lang="en-US" sz="3400" b="1">
                <a:latin typeface="Helvetica Neue"/>
                <a:ea typeface="Helvetica Neue"/>
                <a:cs typeface="Helvetica Neue"/>
                <a:sym typeface="Helvetica Neue"/>
              </a:rPr>
              <a:t>Study Coordinator Training</a:t>
            </a:r>
            <a:endParaRPr sz="1000">
              <a:latin typeface="Helvetica Neue"/>
              <a:ea typeface="Helvetica Neue"/>
              <a:cs typeface="Helvetica Neue"/>
              <a:sym typeface="Helvetica Neue"/>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28"/>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220" name="Google Shape;220;p28"/>
          <p:cNvCxnSpPr/>
          <p:nvPr/>
        </p:nvCxnSpPr>
        <p:spPr>
          <a:xfrm rot="5083">
            <a:off x="1028691" y="1509463"/>
            <a:ext cx="16230618" cy="0"/>
          </a:xfrm>
          <a:prstGeom prst="straightConnector1">
            <a:avLst/>
          </a:prstGeom>
          <a:noFill/>
          <a:ln w="95250" cap="flat" cmpd="sng">
            <a:solidFill>
              <a:srgbClr val="DAD9D6"/>
            </a:solidFill>
            <a:prstDash val="solid"/>
            <a:round/>
            <a:headEnd type="none" w="sm" len="sm"/>
            <a:tailEnd type="none" w="sm" len="sm"/>
          </a:ln>
        </p:spPr>
      </p:cxnSp>
      <p:sp>
        <p:nvSpPr>
          <p:cNvPr id="221" name="Google Shape;221;p28"/>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222" name="Google Shape;222;p28"/>
          <p:cNvSpPr txBox="1"/>
          <p:nvPr/>
        </p:nvSpPr>
        <p:spPr>
          <a:xfrm>
            <a:off x="1028700" y="618575"/>
            <a:ext cx="14915400" cy="738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4800">
                <a:latin typeface="Montserrat"/>
                <a:ea typeface="Montserrat"/>
                <a:cs typeface="Montserrat"/>
                <a:sym typeface="Montserrat"/>
              </a:rPr>
              <a:t>Randomization</a:t>
            </a:r>
            <a:endParaRPr sz="4800"/>
          </a:p>
        </p:txBody>
      </p:sp>
      <p:sp>
        <p:nvSpPr>
          <p:cNvPr id="223" name="Google Shape;223;p28"/>
          <p:cNvSpPr/>
          <p:nvPr/>
        </p:nvSpPr>
        <p:spPr>
          <a:xfrm>
            <a:off x="1263525" y="7867225"/>
            <a:ext cx="3647700" cy="18594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highlight>
                <a:schemeClr val="lt1"/>
              </a:highlight>
              <a:latin typeface="Calibri"/>
              <a:ea typeface="Calibri"/>
              <a:cs typeface="Calibri"/>
              <a:sym typeface="Calibri"/>
            </a:endParaRPr>
          </a:p>
        </p:txBody>
      </p:sp>
      <p:sp>
        <p:nvSpPr>
          <p:cNvPr id="224" name="Google Shape;224;p28"/>
          <p:cNvSpPr/>
          <p:nvPr/>
        </p:nvSpPr>
        <p:spPr>
          <a:xfrm>
            <a:off x="4911225" y="8644225"/>
            <a:ext cx="3754500" cy="10824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highlight>
                <a:schemeClr val="lt1"/>
              </a:highlight>
              <a:latin typeface="Calibri"/>
              <a:ea typeface="Calibri"/>
              <a:cs typeface="Calibri"/>
              <a:sym typeface="Calibri"/>
            </a:endParaRPr>
          </a:p>
        </p:txBody>
      </p:sp>
      <p:sp>
        <p:nvSpPr>
          <p:cNvPr id="225" name="Google Shape;225;p28"/>
          <p:cNvSpPr txBox="1"/>
          <p:nvPr/>
        </p:nvSpPr>
        <p:spPr>
          <a:xfrm>
            <a:off x="1028700" y="1847625"/>
            <a:ext cx="13108500" cy="8804400"/>
          </a:xfrm>
          <a:prstGeom prst="rect">
            <a:avLst/>
          </a:prstGeom>
          <a:noFill/>
          <a:ln>
            <a:noFill/>
          </a:ln>
        </p:spPr>
        <p:txBody>
          <a:bodyPr spcFirstLastPara="1" wrap="square" lIns="91425" tIns="91425" rIns="91425" bIns="91425" anchor="t" anchorCtr="0">
            <a:spAutoFit/>
          </a:bodyPr>
          <a:lstStyle/>
          <a:p>
            <a:pPr marL="457200" lvl="0" indent="-355600" algn="l" rtl="0">
              <a:lnSpc>
                <a:spcPct val="115000"/>
              </a:lnSpc>
              <a:spcBef>
                <a:spcPts val="0"/>
              </a:spcBef>
              <a:spcAft>
                <a:spcPts val="0"/>
              </a:spcAft>
              <a:buSzPts val="2000"/>
              <a:buFont typeface="Montserrat"/>
              <a:buChar char="●"/>
            </a:pPr>
            <a:r>
              <a:rPr lang="en-US" sz="2000">
                <a:latin typeface="Montserrat"/>
                <a:ea typeface="Montserrat"/>
                <a:cs typeface="Montserrat"/>
                <a:sym typeface="Montserrat"/>
              </a:rPr>
              <a:t>After confirmation that </a:t>
            </a:r>
            <a:r>
              <a:rPr lang="en-US" sz="2000" b="1">
                <a:latin typeface="Montserrat"/>
                <a:ea typeface="Montserrat"/>
                <a:cs typeface="Montserrat"/>
                <a:sym typeface="Montserrat"/>
              </a:rPr>
              <a:t>all inclusion and exclusion criteria</a:t>
            </a:r>
            <a:r>
              <a:rPr lang="en-US" sz="2000">
                <a:latin typeface="Montserrat"/>
                <a:ea typeface="Montserrat"/>
                <a:cs typeface="Montserrat"/>
                <a:sym typeface="Montserrat"/>
              </a:rPr>
              <a:t> are met and </a:t>
            </a:r>
            <a:r>
              <a:rPr lang="en-US" sz="2000" b="1">
                <a:latin typeface="Montserrat"/>
                <a:ea typeface="Montserrat"/>
                <a:cs typeface="Montserrat"/>
                <a:sym typeface="Montserrat"/>
              </a:rPr>
              <a:t>informed consent</a:t>
            </a:r>
            <a:r>
              <a:rPr lang="en-US" sz="2000">
                <a:latin typeface="Montserrat"/>
                <a:ea typeface="Montserrat"/>
                <a:cs typeface="Montserrat"/>
                <a:sym typeface="Montserrat"/>
              </a:rPr>
              <a:t> has been obtained, randomization </a:t>
            </a:r>
            <a:r>
              <a:rPr lang="en-US" sz="2000">
                <a:solidFill>
                  <a:srgbClr val="FF0000"/>
                </a:solidFill>
                <a:latin typeface="Montserrat"/>
                <a:ea typeface="Montserrat"/>
                <a:cs typeface="Montserrat"/>
                <a:sym typeface="Montserrat"/>
              </a:rPr>
              <a:t>should </a:t>
            </a:r>
            <a:r>
              <a:rPr lang="en-US" sz="2000">
                <a:latin typeface="Montserrat"/>
                <a:ea typeface="Montserrat"/>
                <a:cs typeface="Montserrat"/>
                <a:sym typeface="Montserrat"/>
              </a:rPr>
              <a:t>proceed.</a:t>
            </a:r>
            <a:endParaRPr sz="2000">
              <a:latin typeface="Montserrat"/>
              <a:ea typeface="Montserrat"/>
              <a:cs typeface="Montserrat"/>
              <a:sym typeface="Montserrat"/>
            </a:endParaRPr>
          </a:p>
          <a:p>
            <a:pPr marL="457200" lvl="0" indent="0" algn="l" rtl="0">
              <a:lnSpc>
                <a:spcPct val="115000"/>
              </a:lnSpc>
              <a:spcBef>
                <a:spcPts val="0"/>
              </a:spcBef>
              <a:spcAft>
                <a:spcPts val="0"/>
              </a:spcAft>
              <a:buNone/>
            </a:pPr>
            <a:endParaRPr sz="2000">
              <a:latin typeface="Montserrat"/>
              <a:ea typeface="Montserrat"/>
              <a:cs typeface="Montserrat"/>
              <a:sym typeface="Montserrat"/>
            </a:endParaRPr>
          </a:p>
          <a:p>
            <a:pPr marL="457200" lvl="0" indent="-355600" algn="l" rtl="0">
              <a:lnSpc>
                <a:spcPct val="115000"/>
              </a:lnSpc>
              <a:spcBef>
                <a:spcPts val="0"/>
              </a:spcBef>
              <a:spcAft>
                <a:spcPts val="0"/>
              </a:spcAft>
              <a:buClr>
                <a:srgbClr val="0000FF"/>
              </a:buClr>
              <a:buSzPts val="2000"/>
              <a:buFont typeface="Montserrat"/>
              <a:buChar char="●"/>
            </a:pPr>
            <a:r>
              <a:rPr lang="en-US" sz="2000" b="1">
                <a:solidFill>
                  <a:srgbClr val="0000FF"/>
                </a:solidFill>
                <a:latin typeface="Montserrat"/>
                <a:ea typeface="Montserrat"/>
                <a:cs typeface="Montserrat"/>
                <a:sym typeface="Montserrat"/>
              </a:rPr>
              <a:t>Before Randomization:</a:t>
            </a:r>
            <a:endParaRPr sz="2000" b="1">
              <a:solidFill>
                <a:srgbClr val="0000FF"/>
              </a:solidFill>
              <a:latin typeface="Montserrat"/>
              <a:ea typeface="Montserrat"/>
              <a:cs typeface="Montserrat"/>
              <a:sym typeface="Montserrat"/>
            </a:endParaRPr>
          </a:p>
          <a:p>
            <a:pPr marL="914400" lvl="1" indent="-355600" algn="l" rtl="0">
              <a:lnSpc>
                <a:spcPct val="115000"/>
              </a:lnSpc>
              <a:spcBef>
                <a:spcPts val="0"/>
              </a:spcBef>
              <a:spcAft>
                <a:spcPts val="0"/>
              </a:spcAft>
              <a:buSzPts val="2000"/>
              <a:buFont typeface="Montserrat"/>
              <a:buChar char="○"/>
            </a:pPr>
            <a:r>
              <a:rPr lang="en-US" sz="2000" b="1">
                <a:latin typeface="Montserrat"/>
                <a:ea typeface="Montserrat"/>
                <a:cs typeface="Montserrat"/>
                <a:sym typeface="Montserrat"/>
              </a:rPr>
              <a:t>Subject Enrollment </a:t>
            </a:r>
            <a:r>
              <a:rPr lang="en-US" sz="2000">
                <a:latin typeface="Montserrat"/>
                <a:ea typeface="Montserrat"/>
                <a:cs typeface="Montserrat"/>
                <a:sym typeface="Montserrat"/>
              </a:rPr>
              <a:t>must be completed in </a:t>
            </a:r>
            <a:r>
              <a:rPr lang="en-US" sz="2000" b="1">
                <a:solidFill>
                  <a:schemeClr val="dk1"/>
                </a:solidFill>
                <a:latin typeface="Montserrat"/>
                <a:ea typeface="Montserrat"/>
                <a:cs typeface="Montserrat"/>
                <a:sym typeface="Montserrat"/>
              </a:rPr>
              <a:t>WebDCU™</a:t>
            </a:r>
            <a:r>
              <a:rPr lang="en-US" sz="2000">
                <a:latin typeface="Montserrat"/>
                <a:ea typeface="Montserrat"/>
                <a:cs typeface="Montserrat"/>
                <a:sym typeface="Montserrat"/>
              </a:rPr>
              <a:t> to populate the Subject's CRF Binder. </a:t>
            </a:r>
            <a:r>
              <a:rPr lang="en-US" sz="2000" b="1">
                <a:latin typeface="Montserrat"/>
                <a:ea typeface="Montserrat"/>
                <a:cs typeface="Montserrat"/>
                <a:sym typeface="Montserrat"/>
              </a:rPr>
              <a:t>Eligibility and Randomization</a:t>
            </a:r>
            <a:r>
              <a:rPr lang="en-US" sz="2000">
                <a:latin typeface="Montserrat"/>
                <a:ea typeface="Montserrat"/>
                <a:cs typeface="Montserrat"/>
                <a:sym typeface="Montserrat"/>
              </a:rPr>
              <a:t> case report forms must be completed for randomization.  All other forms can be data entered later to avoid delaying study intervention.</a:t>
            </a:r>
            <a:endParaRPr sz="2000">
              <a:latin typeface="Montserrat"/>
              <a:ea typeface="Montserrat"/>
              <a:cs typeface="Montserrat"/>
              <a:sym typeface="Montserrat"/>
            </a:endParaRPr>
          </a:p>
          <a:p>
            <a:pPr marL="914400" lvl="1" indent="-355600" algn="l" rtl="0">
              <a:lnSpc>
                <a:spcPct val="115000"/>
              </a:lnSpc>
              <a:spcBef>
                <a:spcPts val="0"/>
              </a:spcBef>
              <a:spcAft>
                <a:spcPts val="0"/>
              </a:spcAft>
              <a:buSzPts val="2000"/>
              <a:buFont typeface="Montserrat"/>
              <a:buChar char="○"/>
            </a:pPr>
            <a:r>
              <a:rPr lang="en-US" sz="2000">
                <a:latin typeface="Montserrat"/>
                <a:ea typeface="Montserrat"/>
                <a:cs typeface="Montserrat"/>
                <a:sym typeface="Montserrat"/>
              </a:rPr>
              <a:t>Randomization is targeted to occur </a:t>
            </a:r>
            <a:r>
              <a:rPr lang="en-US" sz="2000" b="1">
                <a:latin typeface="Montserrat"/>
                <a:ea typeface="Montserrat"/>
                <a:cs typeface="Montserrat"/>
                <a:sym typeface="Montserrat"/>
              </a:rPr>
              <a:t>within 120 min of arrival</a:t>
            </a:r>
            <a:r>
              <a:rPr lang="en-US" sz="2000">
                <a:latin typeface="Montserrat"/>
                <a:ea typeface="Montserrat"/>
                <a:cs typeface="Montserrat"/>
                <a:sym typeface="Montserrat"/>
              </a:rPr>
              <a:t> to the treating/enrolling hospital’s ED. </a:t>
            </a:r>
            <a:endParaRPr sz="2000">
              <a:latin typeface="Montserrat"/>
              <a:ea typeface="Montserrat"/>
              <a:cs typeface="Montserrat"/>
              <a:sym typeface="Montserrat"/>
            </a:endParaRPr>
          </a:p>
          <a:p>
            <a:pPr marL="914400" lvl="1" indent="-355600" algn="l" rtl="0">
              <a:lnSpc>
                <a:spcPct val="115000"/>
              </a:lnSpc>
              <a:spcBef>
                <a:spcPts val="0"/>
              </a:spcBef>
              <a:spcAft>
                <a:spcPts val="0"/>
              </a:spcAft>
              <a:buSzPts val="2000"/>
              <a:buFont typeface="Montserrat"/>
              <a:buChar char="○"/>
            </a:pPr>
            <a:r>
              <a:rPr lang="en-US" sz="2000">
                <a:latin typeface="Montserrat"/>
                <a:ea typeface="Montserrat"/>
                <a:cs typeface="Montserrat"/>
                <a:sym typeface="Montserrat"/>
              </a:rPr>
              <a:t>Baseline imaging &amp; consent will need to be uploaded as soon as possible. </a:t>
            </a:r>
            <a:r>
              <a:rPr lang="en-US" sz="2000">
                <a:solidFill>
                  <a:schemeClr val="dk1"/>
                </a:solidFill>
                <a:latin typeface="Montserrat"/>
                <a:ea typeface="Montserrat"/>
                <a:cs typeface="Montserrat"/>
                <a:sym typeface="Montserrat"/>
              </a:rPr>
              <a:t>The uploading of the ICF does not need to happen prior to randomization, just obtaining consent.</a:t>
            </a:r>
            <a:endParaRPr sz="2000">
              <a:latin typeface="Montserrat"/>
              <a:ea typeface="Montserrat"/>
              <a:cs typeface="Montserrat"/>
              <a:sym typeface="Montserrat"/>
            </a:endParaRPr>
          </a:p>
          <a:p>
            <a:pPr marL="914400" lvl="1" indent="-355600" algn="l" rtl="0">
              <a:lnSpc>
                <a:spcPct val="115000"/>
              </a:lnSpc>
              <a:spcBef>
                <a:spcPts val="0"/>
              </a:spcBef>
              <a:spcAft>
                <a:spcPts val="0"/>
              </a:spcAft>
              <a:buSzPts val="2000"/>
              <a:buFont typeface="Montserrat"/>
              <a:buChar char="○"/>
            </a:pPr>
            <a:r>
              <a:rPr lang="en-US" sz="2000">
                <a:latin typeface="Montserrat"/>
                <a:ea typeface="Montserrat"/>
                <a:cs typeface="Montserrat"/>
                <a:sym typeface="Montserrat"/>
              </a:rPr>
              <a:t>Randomization will take into account the following variables: </a:t>
            </a:r>
            <a:r>
              <a:rPr lang="en-US" sz="2000" b="1">
                <a:latin typeface="Montserrat"/>
                <a:ea typeface="Montserrat"/>
                <a:cs typeface="Montserrat"/>
                <a:sym typeface="Montserrat"/>
              </a:rPr>
              <a:t>ICH-onset-to-randomization window (&lt;8 hours vs. 8-16 hours); ICH volume at baseline (20-40 cc vs. &gt;40 cc); and IVH (present vs absent)</a:t>
            </a:r>
            <a:r>
              <a:rPr lang="en-US" sz="2000">
                <a:latin typeface="Montserrat"/>
                <a:ea typeface="Montserrat"/>
                <a:cs typeface="Montserrat"/>
                <a:sym typeface="Montserrat"/>
              </a:rPr>
              <a:t>.</a:t>
            </a:r>
            <a:endParaRPr sz="2000">
              <a:latin typeface="Montserrat"/>
              <a:ea typeface="Montserrat"/>
              <a:cs typeface="Montserrat"/>
              <a:sym typeface="Montserrat"/>
            </a:endParaRPr>
          </a:p>
          <a:p>
            <a:pPr marL="914400" lvl="0" indent="0" algn="l" rtl="0">
              <a:lnSpc>
                <a:spcPct val="115000"/>
              </a:lnSpc>
              <a:spcBef>
                <a:spcPts val="0"/>
              </a:spcBef>
              <a:spcAft>
                <a:spcPts val="0"/>
              </a:spcAft>
              <a:buNone/>
            </a:pPr>
            <a:endParaRPr sz="2000">
              <a:latin typeface="Montserrat"/>
              <a:ea typeface="Montserrat"/>
              <a:cs typeface="Montserrat"/>
              <a:sym typeface="Montserrat"/>
            </a:endParaRPr>
          </a:p>
          <a:p>
            <a:pPr marL="457200" lvl="0" indent="-355600" algn="l" rtl="0">
              <a:lnSpc>
                <a:spcPct val="115000"/>
              </a:lnSpc>
              <a:spcBef>
                <a:spcPts val="0"/>
              </a:spcBef>
              <a:spcAft>
                <a:spcPts val="0"/>
              </a:spcAft>
              <a:buSzPts val="2000"/>
              <a:buFont typeface="Montserrat"/>
              <a:buChar char="●"/>
            </a:pPr>
            <a:r>
              <a:rPr lang="en-US" sz="2000">
                <a:latin typeface="Montserrat"/>
                <a:ea typeface="Montserrat"/>
                <a:cs typeface="Montserrat"/>
                <a:sym typeface="Montserrat"/>
              </a:rPr>
              <a:t>Delegated team member can randomize the subject in WebDCU™.</a:t>
            </a:r>
            <a:endParaRPr sz="2000">
              <a:latin typeface="Montserrat"/>
              <a:ea typeface="Montserrat"/>
              <a:cs typeface="Montserrat"/>
              <a:sym typeface="Montserrat"/>
            </a:endParaRPr>
          </a:p>
          <a:p>
            <a:pPr marL="914400" lvl="1" indent="-355600" algn="l" rtl="0">
              <a:lnSpc>
                <a:spcPct val="115000"/>
              </a:lnSpc>
              <a:spcBef>
                <a:spcPts val="0"/>
              </a:spcBef>
              <a:spcAft>
                <a:spcPts val="0"/>
              </a:spcAft>
              <a:buSzPts val="2000"/>
              <a:buFont typeface="Montserrat"/>
              <a:buChar char="○"/>
            </a:pPr>
            <a:r>
              <a:rPr lang="en-US" sz="2000">
                <a:latin typeface="Montserrat"/>
                <a:ea typeface="Montserrat"/>
                <a:cs typeface="Montserrat"/>
                <a:sym typeface="Montserrat"/>
              </a:rPr>
              <a:t>The subject is randomized to a treatment assignment.</a:t>
            </a:r>
            <a:endParaRPr sz="2000">
              <a:latin typeface="Montserrat"/>
              <a:ea typeface="Montserrat"/>
              <a:cs typeface="Montserrat"/>
              <a:sym typeface="Montserrat"/>
            </a:endParaRPr>
          </a:p>
          <a:p>
            <a:pPr marL="914400" lvl="1" indent="-355600" algn="l" rtl="0">
              <a:lnSpc>
                <a:spcPct val="115000"/>
              </a:lnSpc>
              <a:spcBef>
                <a:spcPts val="0"/>
              </a:spcBef>
              <a:spcAft>
                <a:spcPts val="0"/>
              </a:spcAft>
              <a:buSzPts val="2000"/>
              <a:buFont typeface="Montserrat"/>
              <a:buChar char="○"/>
            </a:pPr>
            <a:r>
              <a:rPr lang="en-US" sz="2000">
                <a:latin typeface="Montserrat"/>
                <a:ea typeface="Montserrat"/>
                <a:cs typeface="Montserrat"/>
                <a:sym typeface="Montserrat"/>
              </a:rPr>
              <a:t>The study intervention should be initiated </a:t>
            </a:r>
            <a:r>
              <a:rPr lang="en-US" sz="2000" b="1">
                <a:latin typeface="Montserrat"/>
                <a:ea typeface="Montserrat"/>
                <a:cs typeface="Montserrat"/>
                <a:sym typeface="Montserrat"/>
              </a:rPr>
              <a:t>within 120 minutes</a:t>
            </a:r>
            <a:r>
              <a:rPr lang="en-US" sz="2000">
                <a:latin typeface="Montserrat"/>
                <a:ea typeface="Montserrat"/>
                <a:cs typeface="Montserrat"/>
                <a:sym typeface="Montserrat"/>
              </a:rPr>
              <a:t> of randomization. </a:t>
            </a:r>
            <a:endParaRPr sz="2000">
              <a:latin typeface="Montserrat"/>
              <a:ea typeface="Montserrat"/>
              <a:cs typeface="Montserrat"/>
              <a:sym typeface="Montserrat"/>
            </a:endParaRPr>
          </a:p>
          <a:p>
            <a:pPr marL="914400" lvl="1" indent="-355600" algn="l" rtl="0">
              <a:lnSpc>
                <a:spcPct val="115000"/>
              </a:lnSpc>
              <a:spcBef>
                <a:spcPts val="0"/>
              </a:spcBef>
              <a:spcAft>
                <a:spcPts val="0"/>
              </a:spcAft>
              <a:buSzPts val="2000"/>
              <a:buFont typeface="Montserrat"/>
              <a:buChar char="○"/>
            </a:pPr>
            <a:r>
              <a:rPr lang="en-US" sz="2000">
                <a:latin typeface="Montserrat"/>
                <a:ea typeface="Montserrat"/>
                <a:cs typeface="Montserrat"/>
                <a:sym typeface="Montserrat"/>
              </a:rPr>
              <a:t>Notify the appropriate team members in real time and initiate treatment according to the participant’s randomization assignment.</a:t>
            </a:r>
            <a:endParaRPr sz="2000">
              <a:latin typeface="Montserrat"/>
              <a:ea typeface="Montserrat"/>
              <a:cs typeface="Montserrat"/>
              <a:sym typeface="Montserrat"/>
            </a:endParaRPr>
          </a:p>
          <a:p>
            <a:pPr marL="457200" lvl="0" indent="0" algn="l" rtl="0">
              <a:spcBef>
                <a:spcPts val="0"/>
              </a:spcBef>
              <a:spcAft>
                <a:spcPts val="0"/>
              </a:spcAft>
              <a:buNone/>
            </a:pPr>
            <a:endParaRPr sz="2000">
              <a:latin typeface="Montserrat"/>
              <a:ea typeface="Montserrat"/>
              <a:cs typeface="Montserrat"/>
              <a:sym typeface="Montserrat"/>
            </a:endParaRPr>
          </a:p>
          <a:p>
            <a:pPr marL="0" lvl="0" indent="0" algn="l" rtl="0">
              <a:spcBef>
                <a:spcPts val="0"/>
              </a:spcBef>
              <a:spcAft>
                <a:spcPts val="0"/>
              </a:spcAft>
              <a:buNone/>
            </a:pPr>
            <a:endParaRPr sz="2000">
              <a:latin typeface="Montserrat"/>
              <a:ea typeface="Montserrat"/>
              <a:cs typeface="Montserrat"/>
              <a:sym typeface="Montserrat"/>
            </a:endParaRPr>
          </a:p>
          <a:p>
            <a:pPr marL="0" lvl="0" indent="0" algn="l" rtl="0">
              <a:spcBef>
                <a:spcPts val="0"/>
              </a:spcBef>
              <a:spcAft>
                <a:spcPts val="0"/>
              </a:spcAft>
              <a:buNone/>
            </a:pPr>
            <a:endParaRPr sz="2000">
              <a:latin typeface="Montserrat"/>
              <a:ea typeface="Montserrat"/>
              <a:cs typeface="Montserrat"/>
              <a:sym typeface="Montserrat"/>
            </a:endParaRPr>
          </a:p>
          <a:p>
            <a:pPr marL="0" lvl="0" indent="0" algn="l" rtl="0">
              <a:spcBef>
                <a:spcPts val="0"/>
              </a:spcBef>
              <a:spcAft>
                <a:spcPts val="0"/>
              </a:spcAft>
              <a:buNone/>
            </a:pPr>
            <a:endParaRPr sz="2000">
              <a:latin typeface="Montserrat"/>
              <a:ea typeface="Montserrat"/>
              <a:cs typeface="Montserrat"/>
              <a:sym typeface="Montserrat"/>
            </a:endParaRPr>
          </a:p>
          <a:p>
            <a:pPr marL="0" lvl="0" indent="0" algn="l" rtl="0">
              <a:spcBef>
                <a:spcPts val="0"/>
              </a:spcBef>
              <a:spcAft>
                <a:spcPts val="0"/>
              </a:spcAft>
              <a:buNone/>
            </a:pPr>
            <a:endParaRPr sz="2000">
              <a:latin typeface="Montserrat"/>
              <a:ea typeface="Montserrat"/>
              <a:cs typeface="Montserrat"/>
              <a:sym typeface="Montserra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29"/>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231" name="Google Shape;231;p29"/>
          <p:cNvCxnSpPr/>
          <p:nvPr/>
        </p:nvCxnSpPr>
        <p:spPr>
          <a:xfrm rot="5083">
            <a:off x="1097316" y="1638188"/>
            <a:ext cx="16230618" cy="0"/>
          </a:xfrm>
          <a:prstGeom prst="straightConnector1">
            <a:avLst/>
          </a:prstGeom>
          <a:noFill/>
          <a:ln w="95250" cap="flat" cmpd="sng">
            <a:solidFill>
              <a:srgbClr val="DAD9D6"/>
            </a:solidFill>
            <a:prstDash val="solid"/>
            <a:round/>
            <a:headEnd type="none" w="sm" len="sm"/>
            <a:tailEnd type="none" w="sm" len="sm"/>
          </a:ln>
        </p:spPr>
      </p:cxnSp>
      <p:sp>
        <p:nvSpPr>
          <p:cNvPr id="232" name="Google Shape;232;p29"/>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233" name="Google Shape;233;p29"/>
          <p:cNvSpPr txBox="1"/>
          <p:nvPr/>
        </p:nvSpPr>
        <p:spPr>
          <a:xfrm>
            <a:off x="1097325" y="612100"/>
            <a:ext cx="14915400" cy="738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4800">
                <a:latin typeface="Montserrat"/>
                <a:ea typeface="Montserrat"/>
                <a:cs typeface="Montserrat"/>
                <a:sym typeface="Montserrat"/>
              </a:rPr>
              <a:t>Measures to Minimize Bias</a:t>
            </a:r>
            <a:endParaRPr sz="4800"/>
          </a:p>
        </p:txBody>
      </p:sp>
      <p:sp>
        <p:nvSpPr>
          <p:cNvPr id="234" name="Google Shape;234;p29"/>
          <p:cNvSpPr txBox="1"/>
          <p:nvPr/>
        </p:nvSpPr>
        <p:spPr>
          <a:xfrm>
            <a:off x="1097326" y="2015150"/>
            <a:ext cx="14085900" cy="5880000"/>
          </a:xfrm>
          <a:prstGeom prst="rect">
            <a:avLst/>
          </a:prstGeom>
          <a:noFill/>
          <a:ln>
            <a:noFill/>
          </a:ln>
        </p:spPr>
        <p:txBody>
          <a:bodyPr spcFirstLastPara="1" wrap="square" lIns="0" tIns="0" rIns="0" bIns="0" anchor="t" anchorCtr="0">
            <a:spAutoFit/>
          </a:bodyPr>
          <a:lstStyle/>
          <a:p>
            <a:pPr marL="609600" marR="0" lvl="1" indent="-368300" algn="l" rtl="0">
              <a:lnSpc>
                <a:spcPct val="100000"/>
              </a:lnSpc>
              <a:spcBef>
                <a:spcPts val="0"/>
              </a:spcBef>
              <a:spcAft>
                <a:spcPts val="0"/>
              </a:spcAft>
              <a:buClr>
                <a:srgbClr val="000000"/>
              </a:buClr>
              <a:buSzPts val="3800"/>
              <a:buFont typeface="Montserrat"/>
              <a:buChar char="•"/>
            </a:pPr>
            <a:r>
              <a:rPr lang="en-US" sz="2400">
                <a:latin typeface="Montserrat"/>
                <a:ea typeface="Montserrat"/>
                <a:cs typeface="Montserrat"/>
                <a:sym typeface="Montserrat"/>
              </a:rPr>
              <a:t>MINUTE is an on-label study with </a:t>
            </a:r>
            <a:r>
              <a:rPr lang="en-US" sz="2400" b="1">
                <a:latin typeface="Montserrat"/>
                <a:ea typeface="Montserrat"/>
                <a:cs typeface="Montserrat"/>
                <a:sym typeface="Montserrat"/>
              </a:rPr>
              <a:t>blinded end-point outcome assessment</a:t>
            </a:r>
            <a:r>
              <a:rPr lang="en-US" sz="2400">
                <a:latin typeface="Montserrat"/>
                <a:ea typeface="Montserrat"/>
                <a:cs typeface="Montserrat"/>
                <a:sym typeface="Montserrat"/>
              </a:rPr>
              <a:t>; participants, treating providers, and site investigators </a:t>
            </a:r>
            <a:r>
              <a:rPr lang="en-US" sz="2400" u="sng">
                <a:latin typeface="Montserrat"/>
                <a:ea typeface="Montserrat"/>
                <a:cs typeface="Montserrat"/>
                <a:sym typeface="Montserrat"/>
              </a:rPr>
              <a:t>are not blinded</a:t>
            </a:r>
            <a:r>
              <a:rPr lang="en-US" sz="2400">
                <a:latin typeface="Montserrat"/>
                <a:ea typeface="Montserrat"/>
                <a:cs typeface="Montserrat"/>
                <a:sym typeface="Montserrat"/>
              </a:rPr>
              <a:t> to treatment assignment.</a:t>
            </a:r>
            <a:endParaRPr sz="2400">
              <a:latin typeface="Montserrat"/>
              <a:ea typeface="Montserrat"/>
              <a:cs typeface="Montserrat"/>
              <a:sym typeface="Montserrat"/>
            </a:endParaRPr>
          </a:p>
          <a:p>
            <a:pPr marL="609600" marR="0" lvl="1" indent="-368300" algn="l" rtl="0">
              <a:lnSpc>
                <a:spcPct val="100000"/>
              </a:lnSpc>
              <a:spcBef>
                <a:spcPts val="0"/>
              </a:spcBef>
              <a:spcAft>
                <a:spcPts val="0"/>
              </a:spcAft>
              <a:buClr>
                <a:srgbClr val="000000"/>
              </a:buClr>
              <a:buSzPts val="3800"/>
              <a:buFont typeface="Montserrat"/>
              <a:buChar char="•"/>
            </a:pPr>
            <a:r>
              <a:rPr lang="en-US" sz="2400" u="sng">
                <a:latin typeface="Montserrat"/>
                <a:ea typeface="Montserrat"/>
                <a:cs typeface="Montserrat"/>
                <a:sym typeface="Montserrat"/>
              </a:rPr>
              <a:t>Full blinding is not feasible</a:t>
            </a:r>
            <a:r>
              <a:rPr lang="en-US" sz="2400">
                <a:latin typeface="Montserrat"/>
                <a:ea typeface="Montserrat"/>
                <a:cs typeface="Montserrat"/>
                <a:sym typeface="Montserrat"/>
              </a:rPr>
              <a:t> because treating clinicians, clinical staff, and research teams must know the treatment to provide care and appropriately manage and report adverse events.</a:t>
            </a:r>
            <a:endParaRPr sz="2400">
              <a:latin typeface="Montserrat"/>
              <a:ea typeface="Montserrat"/>
              <a:cs typeface="Montserrat"/>
              <a:sym typeface="Montserrat"/>
            </a:endParaRPr>
          </a:p>
          <a:p>
            <a:pPr marL="609600" marR="0" lvl="1" indent="-368300" algn="l" rtl="0">
              <a:lnSpc>
                <a:spcPct val="100000"/>
              </a:lnSpc>
              <a:spcBef>
                <a:spcPts val="0"/>
              </a:spcBef>
              <a:spcAft>
                <a:spcPts val="0"/>
              </a:spcAft>
              <a:buClr>
                <a:srgbClr val="000000"/>
              </a:buClr>
              <a:buSzPts val="3800"/>
              <a:buFont typeface="Montserrat"/>
              <a:buChar char="•"/>
            </a:pPr>
            <a:r>
              <a:rPr lang="en-US" sz="2400">
                <a:latin typeface="Montserrat"/>
                <a:ea typeface="Montserrat"/>
                <a:cs typeface="Montserrat"/>
                <a:sym typeface="Montserrat"/>
              </a:rPr>
              <a:t>Study follow-up outcome assessments will be performed by </a:t>
            </a:r>
            <a:r>
              <a:rPr lang="en-US" sz="2400" b="1">
                <a:latin typeface="Montserrat"/>
                <a:ea typeface="Montserrat"/>
                <a:cs typeface="Montserrat"/>
                <a:sym typeface="Montserrat"/>
              </a:rPr>
              <a:t>independent, blinded investigators</a:t>
            </a:r>
            <a:r>
              <a:rPr lang="en-US" sz="2400">
                <a:latin typeface="Montserrat"/>
                <a:ea typeface="Montserrat"/>
                <a:cs typeface="Montserrat"/>
                <a:sym typeface="Montserrat"/>
              </a:rPr>
              <a:t> certified in </a:t>
            </a:r>
            <a:r>
              <a:rPr lang="en-US" sz="2400" u="sng">
                <a:latin typeface="Montserrat"/>
                <a:ea typeface="Montserrat"/>
                <a:cs typeface="Montserrat"/>
                <a:sym typeface="Montserrat"/>
              </a:rPr>
              <a:t>modified Rankin Scale (mRS)</a:t>
            </a:r>
            <a:r>
              <a:rPr lang="en-US" sz="2400">
                <a:latin typeface="Montserrat"/>
                <a:ea typeface="Montserrat"/>
                <a:cs typeface="Montserrat"/>
                <a:sym typeface="Montserrat"/>
              </a:rPr>
              <a:t> assessment.</a:t>
            </a:r>
            <a:endParaRPr sz="2400">
              <a:latin typeface="Montserrat"/>
              <a:ea typeface="Montserrat"/>
              <a:cs typeface="Montserrat"/>
              <a:sym typeface="Montserrat"/>
            </a:endParaRPr>
          </a:p>
          <a:p>
            <a:pPr marL="609600" marR="0" lvl="1" indent="-368300" algn="l" rtl="0">
              <a:lnSpc>
                <a:spcPct val="100000"/>
              </a:lnSpc>
              <a:spcBef>
                <a:spcPts val="0"/>
              </a:spcBef>
              <a:spcAft>
                <a:spcPts val="0"/>
              </a:spcAft>
              <a:buClr>
                <a:srgbClr val="000000"/>
              </a:buClr>
              <a:buSzPts val="3800"/>
              <a:buFont typeface="Montserrat"/>
              <a:buChar char="•"/>
            </a:pPr>
            <a:r>
              <a:rPr lang="en-US" sz="2400">
                <a:latin typeface="Montserrat"/>
                <a:ea typeface="Montserrat"/>
                <a:cs typeface="Montserrat"/>
                <a:sym typeface="Montserrat"/>
              </a:rPr>
              <a:t>Blinded assessors will not have been involved in the participant’s clinical care and will be unaware of randomization status; </a:t>
            </a:r>
            <a:r>
              <a:rPr lang="en-US" sz="2400">
                <a:solidFill>
                  <a:srgbClr val="FF0000"/>
                </a:solidFill>
                <a:latin typeface="Montserrat"/>
                <a:ea typeface="Montserrat"/>
                <a:cs typeface="Montserrat"/>
                <a:sym typeface="Montserrat"/>
              </a:rPr>
              <a:t>the coordinator will ensure</a:t>
            </a:r>
            <a:r>
              <a:rPr lang="en-US" sz="2400">
                <a:latin typeface="Montserrat"/>
                <a:ea typeface="Montserrat"/>
                <a:cs typeface="Montserrat"/>
                <a:sym typeface="Montserrat"/>
              </a:rPr>
              <a:t> a large Band-Aid </a:t>
            </a:r>
            <a:r>
              <a:rPr lang="en-US" sz="2400">
                <a:solidFill>
                  <a:srgbClr val="FF0000"/>
                </a:solidFill>
                <a:latin typeface="Montserrat"/>
                <a:ea typeface="Montserrat"/>
                <a:cs typeface="Montserrat"/>
                <a:sym typeface="Montserrat"/>
              </a:rPr>
              <a:t>is </a:t>
            </a:r>
            <a:r>
              <a:rPr lang="en-US" sz="2400">
                <a:latin typeface="Montserrat"/>
                <a:ea typeface="Montserrat"/>
                <a:cs typeface="Montserrat"/>
                <a:sym typeface="Montserrat"/>
              </a:rPr>
              <a:t>placed on each patient’s forehead to prevent scar-related unblinding.</a:t>
            </a:r>
            <a:endParaRPr sz="2400">
              <a:latin typeface="Montserrat"/>
              <a:ea typeface="Montserrat"/>
              <a:cs typeface="Montserrat"/>
              <a:sym typeface="Montserrat"/>
            </a:endParaRPr>
          </a:p>
          <a:p>
            <a:pPr marL="609600" marR="0" lvl="1" indent="-368300" algn="l" rtl="0">
              <a:lnSpc>
                <a:spcPct val="100000"/>
              </a:lnSpc>
              <a:spcBef>
                <a:spcPts val="0"/>
              </a:spcBef>
              <a:spcAft>
                <a:spcPts val="0"/>
              </a:spcAft>
              <a:buClr>
                <a:srgbClr val="000000"/>
              </a:buClr>
              <a:buSzPts val="3800"/>
              <a:buFont typeface="Montserrat"/>
              <a:buChar char="•"/>
            </a:pPr>
            <a:r>
              <a:rPr lang="en-US" sz="2400">
                <a:latin typeface="Montserrat"/>
                <a:ea typeface="Montserrat"/>
                <a:cs typeface="Montserrat"/>
                <a:sym typeface="Montserrat"/>
              </a:rPr>
              <a:t>Outcome assessors will record their best guess of treatment allocation and their confidence level to evaluate the effectiveness of blinding.</a:t>
            </a:r>
            <a:endParaRPr sz="2400">
              <a:latin typeface="Montserrat"/>
              <a:ea typeface="Montserrat"/>
              <a:cs typeface="Montserrat"/>
              <a:sym typeface="Montserra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30"/>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240" name="Google Shape;240;p30"/>
          <p:cNvCxnSpPr/>
          <p:nvPr/>
        </p:nvCxnSpPr>
        <p:spPr>
          <a:xfrm rot="5083">
            <a:off x="1028691" y="1657588"/>
            <a:ext cx="16230618" cy="0"/>
          </a:xfrm>
          <a:prstGeom prst="straightConnector1">
            <a:avLst/>
          </a:prstGeom>
          <a:noFill/>
          <a:ln w="95250" cap="flat" cmpd="sng">
            <a:solidFill>
              <a:srgbClr val="DAD9D6"/>
            </a:solidFill>
            <a:prstDash val="solid"/>
            <a:round/>
            <a:headEnd type="none" w="sm" len="sm"/>
            <a:tailEnd type="none" w="sm" len="sm"/>
          </a:ln>
        </p:spPr>
      </p:cxnSp>
      <p:sp>
        <p:nvSpPr>
          <p:cNvPr id="241" name="Google Shape;241;p30"/>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242" name="Google Shape;242;p30"/>
          <p:cNvSpPr txBox="1"/>
          <p:nvPr/>
        </p:nvSpPr>
        <p:spPr>
          <a:xfrm>
            <a:off x="1028713" y="623600"/>
            <a:ext cx="14915400" cy="738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4800">
                <a:latin typeface="Montserrat"/>
                <a:ea typeface="Montserrat"/>
                <a:cs typeface="Montserrat"/>
                <a:sym typeface="Montserrat"/>
              </a:rPr>
              <a:t>Study Imaging Requirement</a:t>
            </a:r>
            <a:endParaRPr sz="4800"/>
          </a:p>
        </p:txBody>
      </p:sp>
      <p:sp>
        <p:nvSpPr>
          <p:cNvPr id="243" name="Google Shape;243;p30"/>
          <p:cNvSpPr txBox="1"/>
          <p:nvPr/>
        </p:nvSpPr>
        <p:spPr>
          <a:xfrm>
            <a:off x="1028700" y="3035552"/>
            <a:ext cx="17259600" cy="1848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endParaRPr sz="1200"/>
          </a:p>
        </p:txBody>
      </p:sp>
      <p:sp>
        <p:nvSpPr>
          <p:cNvPr id="244" name="Google Shape;244;p30"/>
          <p:cNvSpPr txBox="1"/>
          <p:nvPr/>
        </p:nvSpPr>
        <p:spPr>
          <a:xfrm>
            <a:off x="98227" y="9781244"/>
            <a:ext cx="15740400" cy="2154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endParaRPr sz="1400"/>
          </a:p>
        </p:txBody>
      </p:sp>
      <p:graphicFrame>
        <p:nvGraphicFramePr>
          <p:cNvPr id="245" name="Google Shape;245;p30"/>
          <p:cNvGraphicFramePr/>
          <p:nvPr/>
        </p:nvGraphicFramePr>
        <p:xfrm>
          <a:off x="2725500" y="2161450"/>
          <a:ext cx="11521825" cy="6849425"/>
        </p:xfrm>
        <a:graphic>
          <a:graphicData uri="http://schemas.openxmlformats.org/drawingml/2006/table">
            <a:tbl>
              <a:tblPr>
                <a:noFill/>
                <a:tableStyleId>{6CA76C19-4BA3-4E93-BD2D-9C7D92538E64}</a:tableStyleId>
              </a:tblPr>
              <a:tblGrid>
                <a:gridCol w="2461450">
                  <a:extLst>
                    <a:ext uri="{9D8B030D-6E8A-4147-A177-3AD203B41FA5}">
                      <a16:colId xmlns:a16="http://schemas.microsoft.com/office/drawing/2014/main" val="20000"/>
                    </a:ext>
                  </a:extLst>
                </a:gridCol>
                <a:gridCol w="4343650">
                  <a:extLst>
                    <a:ext uri="{9D8B030D-6E8A-4147-A177-3AD203B41FA5}">
                      <a16:colId xmlns:a16="http://schemas.microsoft.com/office/drawing/2014/main" val="20001"/>
                    </a:ext>
                  </a:extLst>
                </a:gridCol>
                <a:gridCol w="4716725">
                  <a:extLst>
                    <a:ext uri="{9D8B030D-6E8A-4147-A177-3AD203B41FA5}">
                      <a16:colId xmlns:a16="http://schemas.microsoft.com/office/drawing/2014/main" val="20002"/>
                    </a:ext>
                  </a:extLst>
                </a:gridCol>
              </a:tblGrid>
              <a:tr h="1169600">
                <a:tc>
                  <a:txBody>
                    <a:bodyPr/>
                    <a:lstStyle/>
                    <a:p>
                      <a:pPr marL="88900" marR="88900" lvl="0" indent="0" algn="ctr" rtl="0">
                        <a:lnSpc>
                          <a:spcPct val="115000"/>
                        </a:lnSpc>
                        <a:spcBef>
                          <a:spcPts val="0"/>
                        </a:spcBef>
                        <a:spcAft>
                          <a:spcPts val="0"/>
                        </a:spcAft>
                        <a:buNone/>
                      </a:pPr>
                      <a:r>
                        <a:rPr lang="en-US" sz="2400" b="1">
                          <a:latin typeface="Montserrat"/>
                          <a:ea typeface="Montserrat"/>
                          <a:cs typeface="Montserrat"/>
                          <a:sym typeface="Montserrat"/>
                        </a:rPr>
                        <a:t>Time Point</a:t>
                      </a:r>
                      <a:endParaRPr sz="2400" b="1">
                        <a:latin typeface="Montserrat"/>
                        <a:ea typeface="Montserrat"/>
                        <a:cs typeface="Montserrat"/>
                        <a:sym typeface="Montserrat"/>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88900" marR="88900" lvl="0" indent="0" algn="ctr" rtl="0">
                        <a:lnSpc>
                          <a:spcPct val="115000"/>
                        </a:lnSpc>
                        <a:spcBef>
                          <a:spcPts val="0"/>
                        </a:spcBef>
                        <a:spcAft>
                          <a:spcPts val="0"/>
                        </a:spcAft>
                        <a:buNone/>
                      </a:pPr>
                      <a:r>
                        <a:rPr lang="en-US" sz="2200" b="1">
                          <a:latin typeface="Montserrat"/>
                          <a:ea typeface="Montserrat"/>
                          <a:cs typeface="Montserrat"/>
                          <a:sym typeface="Montserrat"/>
                        </a:rPr>
                        <a:t>Control: Standard Medical Management</a:t>
                      </a:r>
                      <a:r>
                        <a:rPr lang="en-US" sz="2200">
                          <a:latin typeface="Montserrat"/>
                          <a:ea typeface="Montserrat"/>
                          <a:cs typeface="Montserrat"/>
                          <a:sym typeface="Montserrat"/>
                        </a:rPr>
                        <a:t> </a:t>
                      </a:r>
                      <a:endParaRPr sz="2200">
                        <a:latin typeface="Montserrat"/>
                        <a:ea typeface="Montserrat"/>
                        <a:cs typeface="Montserrat"/>
                        <a:sym typeface="Montserrat"/>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88900" marR="88900" lvl="0" indent="0" algn="ctr" rtl="0">
                        <a:lnSpc>
                          <a:spcPct val="115000"/>
                        </a:lnSpc>
                        <a:spcBef>
                          <a:spcPts val="0"/>
                        </a:spcBef>
                        <a:spcAft>
                          <a:spcPts val="0"/>
                        </a:spcAft>
                        <a:buNone/>
                      </a:pPr>
                      <a:r>
                        <a:rPr lang="en-US" sz="2200" b="1">
                          <a:latin typeface="Montserrat"/>
                          <a:ea typeface="Montserrat"/>
                          <a:cs typeface="Montserrat"/>
                          <a:sym typeface="Montserrat"/>
                        </a:rPr>
                        <a:t>Intervention: SCUBA Procedure</a:t>
                      </a:r>
                      <a:r>
                        <a:rPr lang="en-US" sz="2200">
                          <a:latin typeface="Montserrat"/>
                          <a:ea typeface="Montserrat"/>
                          <a:cs typeface="Montserrat"/>
                          <a:sym typeface="Montserrat"/>
                        </a:rPr>
                        <a:t> </a:t>
                      </a:r>
                      <a:endParaRPr sz="2200">
                        <a:latin typeface="Montserrat"/>
                        <a:ea typeface="Montserrat"/>
                        <a:cs typeface="Montserrat"/>
                        <a:sym typeface="Montserrat"/>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1651000">
                <a:tc>
                  <a:txBody>
                    <a:bodyPr/>
                    <a:lstStyle/>
                    <a:p>
                      <a:pPr marL="88900" marR="88900" lvl="0" indent="0" algn="ctr" rtl="0">
                        <a:lnSpc>
                          <a:spcPct val="115000"/>
                        </a:lnSpc>
                        <a:spcBef>
                          <a:spcPts val="0"/>
                        </a:spcBef>
                        <a:spcAft>
                          <a:spcPts val="0"/>
                        </a:spcAft>
                        <a:buNone/>
                      </a:pPr>
                      <a:r>
                        <a:rPr lang="en-US" sz="2200">
                          <a:latin typeface="Montserrat"/>
                          <a:ea typeface="Montserrat"/>
                          <a:cs typeface="Montserrat"/>
                          <a:sym typeface="Montserrat"/>
                        </a:rPr>
                        <a:t>Screening </a:t>
                      </a:r>
                      <a:r>
                        <a:rPr lang="en-US" sz="1600">
                          <a:latin typeface="Montserrat"/>
                          <a:ea typeface="Montserrat"/>
                          <a:cs typeface="Montserrat"/>
                          <a:sym typeface="Montserrat"/>
                        </a:rPr>
                        <a:t>(before treatment arm is known)</a:t>
                      </a:r>
                      <a:endParaRPr sz="1600">
                        <a:latin typeface="Montserrat"/>
                        <a:ea typeface="Montserrat"/>
                        <a:cs typeface="Montserrat"/>
                        <a:sym typeface="Montserrat"/>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gridSpan="2">
                  <a:txBody>
                    <a:bodyPr/>
                    <a:lstStyle/>
                    <a:p>
                      <a:pPr marL="88900" marR="88900" lvl="0" indent="0" algn="ctr" rtl="0">
                        <a:lnSpc>
                          <a:spcPct val="115000"/>
                        </a:lnSpc>
                        <a:spcBef>
                          <a:spcPts val="0"/>
                        </a:spcBef>
                        <a:spcAft>
                          <a:spcPts val="0"/>
                        </a:spcAft>
                        <a:buNone/>
                      </a:pPr>
                      <a:r>
                        <a:rPr lang="en-US" sz="2000">
                          <a:latin typeface="Montserrat"/>
                          <a:ea typeface="Montserrat"/>
                          <a:cs typeface="Montserrat"/>
                          <a:sym typeface="Montserrat"/>
                        </a:rPr>
                        <a:t>A baseline CT &amp; vascular imaging (e.g., CTA, MRA, DSA) </a:t>
                      </a:r>
                      <a:endParaRPr sz="2000">
                        <a:latin typeface="Montserrat"/>
                        <a:ea typeface="Montserrat"/>
                        <a:cs typeface="Montserrat"/>
                        <a:sym typeface="Montserrat"/>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1"/>
                  </a:ext>
                </a:extLst>
              </a:tr>
              <a:tr h="1576750">
                <a:tc>
                  <a:txBody>
                    <a:bodyPr/>
                    <a:lstStyle/>
                    <a:p>
                      <a:pPr marL="88900" marR="88900" lvl="0" indent="0" algn="ctr" rtl="0">
                        <a:lnSpc>
                          <a:spcPct val="115000"/>
                        </a:lnSpc>
                        <a:spcBef>
                          <a:spcPts val="0"/>
                        </a:spcBef>
                        <a:spcAft>
                          <a:spcPts val="0"/>
                        </a:spcAft>
                        <a:buNone/>
                      </a:pPr>
                      <a:r>
                        <a:rPr lang="en-US" sz="2200">
                          <a:latin typeface="Montserrat"/>
                          <a:ea typeface="Montserrat"/>
                          <a:cs typeface="Montserrat"/>
                          <a:sym typeface="Montserrat"/>
                        </a:rPr>
                        <a:t>Day 0: Baseline</a:t>
                      </a:r>
                      <a:endParaRPr sz="2200">
                        <a:latin typeface="Montserrat"/>
                        <a:ea typeface="Montserrat"/>
                        <a:cs typeface="Montserrat"/>
                        <a:sym typeface="Montserrat"/>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88900" marR="88900" lvl="0" indent="0" algn="ctr" rtl="0">
                        <a:lnSpc>
                          <a:spcPct val="115000"/>
                        </a:lnSpc>
                        <a:spcBef>
                          <a:spcPts val="0"/>
                        </a:spcBef>
                        <a:spcAft>
                          <a:spcPts val="0"/>
                        </a:spcAft>
                        <a:buNone/>
                      </a:pPr>
                      <a:r>
                        <a:rPr lang="en-US" sz="2000">
                          <a:latin typeface="Montserrat"/>
                          <a:ea typeface="Montserrat"/>
                          <a:cs typeface="Montserrat"/>
                          <a:sym typeface="Montserrat"/>
                        </a:rPr>
                        <a:t>A stability CT scan at approximately</a:t>
                      </a:r>
                      <a:r>
                        <a:rPr lang="en-US" sz="2000" b="1">
                          <a:latin typeface="Montserrat"/>
                          <a:ea typeface="Montserrat"/>
                          <a:cs typeface="Montserrat"/>
                          <a:sym typeface="Montserrat"/>
                        </a:rPr>
                        <a:t> 4–8 hours </a:t>
                      </a:r>
                      <a:endParaRPr sz="2000" b="1">
                        <a:latin typeface="Montserrat"/>
                        <a:ea typeface="Montserrat"/>
                        <a:cs typeface="Montserrat"/>
                        <a:sym typeface="Montserrat"/>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88900" marR="88900" lvl="0" indent="0" algn="ctr" rtl="0">
                        <a:lnSpc>
                          <a:spcPct val="115000"/>
                        </a:lnSpc>
                        <a:spcBef>
                          <a:spcPts val="0"/>
                        </a:spcBef>
                        <a:spcAft>
                          <a:spcPts val="0"/>
                        </a:spcAft>
                        <a:buNone/>
                      </a:pPr>
                      <a:r>
                        <a:rPr lang="en-US" sz="2000">
                          <a:latin typeface="Montserrat"/>
                          <a:ea typeface="Montserrat"/>
                          <a:cs typeface="Montserrat"/>
                          <a:sym typeface="Montserrat"/>
                        </a:rPr>
                        <a:t>An </a:t>
                      </a:r>
                      <a:r>
                        <a:rPr lang="en-US" sz="2000" b="1">
                          <a:latin typeface="Montserrat"/>
                          <a:ea typeface="Montserrat"/>
                          <a:cs typeface="Montserrat"/>
                          <a:sym typeface="Montserrat"/>
                        </a:rPr>
                        <a:t>immediately post-evacuation</a:t>
                      </a:r>
                      <a:r>
                        <a:rPr lang="en-US" sz="2000">
                          <a:latin typeface="Montserrat"/>
                          <a:ea typeface="Montserrat"/>
                          <a:cs typeface="Montserrat"/>
                          <a:sym typeface="Montserrat"/>
                        </a:rPr>
                        <a:t> CT scan, which replaces the standard stability scan </a:t>
                      </a:r>
                      <a:endParaRPr sz="2000">
                        <a:latin typeface="Montserrat"/>
                        <a:ea typeface="Montserrat"/>
                        <a:cs typeface="Montserrat"/>
                        <a:sym typeface="Montserrat"/>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2"/>
                  </a:ext>
                </a:extLst>
              </a:tr>
              <a:tr h="1169600">
                <a:tc>
                  <a:txBody>
                    <a:bodyPr/>
                    <a:lstStyle/>
                    <a:p>
                      <a:pPr marL="88900" marR="88900" lvl="0" indent="0" algn="ctr" rtl="0">
                        <a:lnSpc>
                          <a:spcPct val="115000"/>
                        </a:lnSpc>
                        <a:spcBef>
                          <a:spcPts val="0"/>
                        </a:spcBef>
                        <a:spcAft>
                          <a:spcPts val="0"/>
                        </a:spcAft>
                        <a:buNone/>
                      </a:pPr>
                      <a:r>
                        <a:rPr lang="en-US" sz="2200">
                          <a:latin typeface="Montserrat"/>
                          <a:ea typeface="Montserrat"/>
                          <a:cs typeface="Montserrat"/>
                          <a:sym typeface="Montserrat"/>
                        </a:rPr>
                        <a:t>Day 1</a:t>
                      </a:r>
                      <a:endParaRPr sz="2200">
                        <a:latin typeface="Montserrat"/>
                        <a:ea typeface="Montserrat"/>
                        <a:cs typeface="Montserrat"/>
                        <a:sym typeface="Montserrat"/>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gridSpan="2">
                  <a:txBody>
                    <a:bodyPr/>
                    <a:lstStyle/>
                    <a:p>
                      <a:pPr marL="88900" marR="88900" lvl="0" indent="0" algn="ctr" rtl="0">
                        <a:lnSpc>
                          <a:spcPct val="115000"/>
                        </a:lnSpc>
                        <a:spcBef>
                          <a:spcPts val="0"/>
                        </a:spcBef>
                        <a:spcAft>
                          <a:spcPts val="0"/>
                        </a:spcAft>
                        <a:buNone/>
                      </a:pPr>
                      <a:r>
                        <a:rPr lang="en-US" sz="2000">
                          <a:latin typeface="Montserrat"/>
                          <a:ea typeface="Montserrat"/>
                          <a:cs typeface="Montserrat"/>
                          <a:sym typeface="Montserrat"/>
                        </a:rPr>
                        <a:t>A </a:t>
                      </a:r>
                      <a:r>
                        <a:rPr lang="en-US" sz="2000" b="1">
                          <a:latin typeface="Montserrat"/>
                          <a:ea typeface="Montserrat"/>
                          <a:cs typeface="Montserrat"/>
                          <a:sym typeface="Montserrat"/>
                        </a:rPr>
                        <a:t>24-hour CT </a:t>
                      </a:r>
                      <a:r>
                        <a:rPr lang="en-US" sz="2000">
                          <a:latin typeface="Montserrat"/>
                          <a:ea typeface="Montserrat"/>
                          <a:cs typeface="Montserrat"/>
                          <a:sym typeface="Montserrat"/>
                        </a:rPr>
                        <a:t>scan to confirm stability </a:t>
                      </a:r>
                      <a:endParaRPr sz="2000">
                        <a:latin typeface="Montserrat"/>
                        <a:ea typeface="Montserrat"/>
                        <a:cs typeface="Montserrat"/>
                        <a:sym typeface="Montserrat"/>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3"/>
                  </a:ext>
                </a:extLst>
              </a:tr>
              <a:tr h="1282475">
                <a:tc>
                  <a:txBody>
                    <a:bodyPr/>
                    <a:lstStyle/>
                    <a:p>
                      <a:pPr marL="88900" marR="88900" lvl="0" indent="0" algn="ctr" rtl="0">
                        <a:lnSpc>
                          <a:spcPct val="115000"/>
                        </a:lnSpc>
                        <a:spcBef>
                          <a:spcPts val="0"/>
                        </a:spcBef>
                        <a:spcAft>
                          <a:spcPts val="0"/>
                        </a:spcAft>
                        <a:buNone/>
                      </a:pPr>
                      <a:r>
                        <a:rPr lang="en-US" sz="2200">
                          <a:latin typeface="Montserrat"/>
                          <a:ea typeface="Montserrat"/>
                          <a:cs typeface="Montserrat"/>
                          <a:sym typeface="Montserrat"/>
                        </a:rPr>
                        <a:t>Unscheduled</a:t>
                      </a:r>
                      <a:endParaRPr sz="2200">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gridSpan="2">
                  <a:txBody>
                    <a:bodyPr/>
                    <a:lstStyle/>
                    <a:p>
                      <a:pPr marL="88900" marR="88900" lvl="0" indent="0" algn="ctr" rtl="0">
                        <a:lnSpc>
                          <a:spcPct val="115000"/>
                        </a:lnSpc>
                        <a:spcBef>
                          <a:spcPts val="0"/>
                        </a:spcBef>
                        <a:spcAft>
                          <a:spcPts val="0"/>
                        </a:spcAft>
                        <a:buNone/>
                      </a:pPr>
                      <a:r>
                        <a:rPr lang="en-US" sz="2000">
                          <a:latin typeface="Montserrat"/>
                          <a:ea typeface="Montserrat"/>
                          <a:cs typeface="Montserrat"/>
                          <a:sym typeface="Montserrat"/>
                        </a:rPr>
                        <a:t>Any unscheduled brain imaging, either:</a:t>
                      </a:r>
                      <a:endParaRPr sz="2000">
                        <a:latin typeface="Montserrat"/>
                        <a:ea typeface="Montserrat"/>
                        <a:cs typeface="Montserrat"/>
                        <a:sym typeface="Montserrat"/>
                      </a:endParaRPr>
                    </a:p>
                    <a:p>
                      <a:pPr marL="0" lvl="0" indent="0" algn="ctr" rtl="0">
                        <a:lnSpc>
                          <a:spcPct val="115000"/>
                        </a:lnSpc>
                        <a:spcBef>
                          <a:spcPts val="0"/>
                        </a:spcBef>
                        <a:spcAft>
                          <a:spcPts val="0"/>
                        </a:spcAft>
                        <a:buNone/>
                      </a:pPr>
                      <a:r>
                        <a:rPr lang="en-US" sz="2000"/>
                        <a:t>•</a:t>
                      </a:r>
                      <a:r>
                        <a:rPr lang="en-US" sz="2000">
                          <a:latin typeface="Montserrat"/>
                          <a:ea typeface="Montserrat"/>
                          <a:cs typeface="Montserrat"/>
                          <a:sym typeface="Montserrat"/>
                        </a:rPr>
                        <a:t> collected </a:t>
                      </a:r>
                      <a:r>
                        <a:rPr lang="en-US" sz="2000" b="1">
                          <a:latin typeface="Montserrat"/>
                          <a:ea typeface="Montserrat"/>
                          <a:cs typeface="Montserrat"/>
                          <a:sym typeface="Montserrat"/>
                        </a:rPr>
                        <a:t>within 72 hours </a:t>
                      </a:r>
                      <a:r>
                        <a:rPr lang="en-US" sz="2000">
                          <a:latin typeface="Montserrat"/>
                          <a:ea typeface="Montserrat"/>
                          <a:cs typeface="Montserrat"/>
                          <a:sym typeface="Montserrat"/>
                        </a:rPr>
                        <a:t>of randomization, or</a:t>
                      </a:r>
                      <a:endParaRPr sz="2000">
                        <a:latin typeface="Montserrat"/>
                        <a:ea typeface="Montserrat"/>
                        <a:cs typeface="Montserrat"/>
                        <a:sym typeface="Montserrat"/>
                      </a:endParaRPr>
                    </a:p>
                    <a:p>
                      <a:pPr marL="0" lvl="0" indent="0" algn="ctr" rtl="0">
                        <a:lnSpc>
                          <a:spcPct val="115000"/>
                        </a:lnSpc>
                        <a:spcBef>
                          <a:spcPts val="0"/>
                        </a:spcBef>
                        <a:spcAft>
                          <a:spcPts val="0"/>
                        </a:spcAft>
                        <a:buNone/>
                      </a:pPr>
                      <a:r>
                        <a:rPr lang="en-US" sz="2000"/>
                        <a:t>•</a:t>
                      </a:r>
                      <a:r>
                        <a:rPr lang="en-US" sz="2000">
                          <a:latin typeface="Montserrat"/>
                          <a:ea typeface="Montserrat"/>
                          <a:cs typeface="Montserrat"/>
                          <a:sym typeface="Montserrat"/>
                        </a:rPr>
                        <a:t>related to an AE/SAE during entire study participation</a:t>
                      </a:r>
                      <a:endParaRPr sz="2000">
                        <a:latin typeface="Montserrat"/>
                        <a:ea typeface="Montserrat"/>
                        <a:cs typeface="Montserrat"/>
                        <a:sym typeface="Montserrat"/>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31"/>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251" name="Google Shape;251;p31"/>
          <p:cNvCxnSpPr/>
          <p:nvPr/>
        </p:nvCxnSpPr>
        <p:spPr>
          <a:xfrm rot="5083">
            <a:off x="1028691" y="1657588"/>
            <a:ext cx="16230618" cy="0"/>
          </a:xfrm>
          <a:prstGeom prst="straightConnector1">
            <a:avLst/>
          </a:prstGeom>
          <a:noFill/>
          <a:ln w="95250" cap="flat" cmpd="sng">
            <a:solidFill>
              <a:srgbClr val="DAD9D6"/>
            </a:solidFill>
            <a:prstDash val="solid"/>
            <a:round/>
            <a:headEnd type="none" w="sm" len="sm"/>
            <a:tailEnd type="none" w="sm" len="sm"/>
          </a:ln>
        </p:spPr>
      </p:cxnSp>
      <p:sp>
        <p:nvSpPr>
          <p:cNvPr id="252" name="Google Shape;252;p31"/>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253" name="Google Shape;253;p31"/>
          <p:cNvSpPr txBox="1"/>
          <p:nvPr/>
        </p:nvSpPr>
        <p:spPr>
          <a:xfrm>
            <a:off x="1028713" y="623600"/>
            <a:ext cx="14915400" cy="15516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4800">
                <a:latin typeface="Montserrat"/>
                <a:ea typeface="Montserrat"/>
                <a:cs typeface="Montserrat"/>
                <a:sym typeface="Montserrat"/>
              </a:rPr>
              <a:t>Study Imaging Reminders</a:t>
            </a:r>
            <a:endParaRPr sz="4800">
              <a:latin typeface="Montserrat"/>
              <a:ea typeface="Montserrat"/>
              <a:cs typeface="Montserrat"/>
              <a:sym typeface="Montserrat"/>
            </a:endParaRPr>
          </a:p>
          <a:p>
            <a:pPr marL="0" marR="0" lvl="0" indent="0" algn="l" rtl="0">
              <a:lnSpc>
                <a:spcPct val="110000"/>
              </a:lnSpc>
              <a:spcBef>
                <a:spcPts val="0"/>
              </a:spcBef>
              <a:spcAft>
                <a:spcPts val="0"/>
              </a:spcAft>
              <a:buNone/>
            </a:pPr>
            <a:endParaRPr sz="4800">
              <a:latin typeface="Montserrat"/>
              <a:ea typeface="Montserrat"/>
              <a:cs typeface="Montserrat"/>
              <a:sym typeface="Montserrat"/>
            </a:endParaRPr>
          </a:p>
        </p:txBody>
      </p:sp>
      <p:sp>
        <p:nvSpPr>
          <p:cNvPr id="254" name="Google Shape;254;p31"/>
          <p:cNvSpPr txBox="1"/>
          <p:nvPr/>
        </p:nvSpPr>
        <p:spPr>
          <a:xfrm>
            <a:off x="98227" y="9781244"/>
            <a:ext cx="15740400" cy="2154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endParaRPr sz="1400"/>
          </a:p>
        </p:txBody>
      </p:sp>
      <p:sp>
        <p:nvSpPr>
          <p:cNvPr id="255" name="Google Shape;255;p31"/>
          <p:cNvSpPr txBox="1"/>
          <p:nvPr/>
        </p:nvSpPr>
        <p:spPr>
          <a:xfrm>
            <a:off x="1028725" y="2447275"/>
            <a:ext cx="15401700" cy="5598300"/>
          </a:xfrm>
          <a:prstGeom prst="rect">
            <a:avLst/>
          </a:prstGeom>
          <a:noFill/>
          <a:ln>
            <a:noFill/>
          </a:ln>
        </p:spPr>
        <p:txBody>
          <a:bodyPr spcFirstLastPara="1" wrap="square" lIns="91425" tIns="91425" rIns="91425" bIns="91425" anchor="t" anchorCtr="0">
            <a:spAutoFit/>
          </a:bodyPr>
          <a:lstStyle/>
          <a:p>
            <a:pPr marL="457200" lvl="0" indent="-431800" algn="l" rtl="0">
              <a:lnSpc>
                <a:spcPct val="115000"/>
              </a:lnSpc>
              <a:spcBef>
                <a:spcPts val="0"/>
              </a:spcBef>
              <a:spcAft>
                <a:spcPts val="0"/>
              </a:spcAft>
              <a:buClr>
                <a:schemeClr val="dk1"/>
              </a:buClr>
              <a:buSzPts val="3200"/>
              <a:buFont typeface="Montserrat"/>
              <a:buChar char="●"/>
            </a:pPr>
            <a:r>
              <a:rPr lang="en-US" sz="3200">
                <a:solidFill>
                  <a:schemeClr val="dk1"/>
                </a:solidFill>
                <a:latin typeface="Montserrat"/>
                <a:ea typeface="Montserrat"/>
                <a:cs typeface="Montserrat"/>
                <a:sym typeface="Montserrat"/>
              </a:rPr>
              <a:t>Within 7 days of patient discharge:</a:t>
            </a:r>
            <a:endParaRPr sz="3200">
              <a:solidFill>
                <a:schemeClr val="dk1"/>
              </a:solidFill>
              <a:latin typeface="Montserrat"/>
              <a:ea typeface="Montserrat"/>
              <a:cs typeface="Montserrat"/>
              <a:sym typeface="Montserrat"/>
            </a:endParaRPr>
          </a:p>
          <a:p>
            <a:pPr marL="457200" lvl="0" indent="0" algn="ctr" rtl="0">
              <a:lnSpc>
                <a:spcPct val="115000"/>
              </a:lnSpc>
              <a:spcBef>
                <a:spcPts val="0"/>
              </a:spcBef>
              <a:spcAft>
                <a:spcPts val="0"/>
              </a:spcAft>
              <a:buNone/>
            </a:pPr>
            <a:r>
              <a:rPr lang="en-US" sz="3200" u="sng">
                <a:solidFill>
                  <a:srgbClr val="FF0000"/>
                </a:solidFill>
                <a:latin typeface="Montserrat"/>
                <a:ea typeface="Montserrat"/>
                <a:cs typeface="Montserrat"/>
                <a:sym typeface="Montserrat"/>
              </a:rPr>
              <a:t>All imaging MUST be uploaded to the imaging portal</a:t>
            </a:r>
            <a:endParaRPr sz="3200" u="sng">
              <a:solidFill>
                <a:srgbClr val="FF0000"/>
              </a:solidFill>
              <a:latin typeface="Montserrat"/>
              <a:ea typeface="Montserrat"/>
              <a:cs typeface="Montserrat"/>
              <a:sym typeface="Montserrat"/>
            </a:endParaRPr>
          </a:p>
          <a:p>
            <a:pPr marL="457200" lvl="0" indent="0" algn="ctr" rtl="0">
              <a:lnSpc>
                <a:spcPct val="115000"/>
              </a:lnSpc>
              <a:spcBef>
                <a:spcPts val="0"/>
              </a:spcBef>
              <a:spcAft>
                <a:spcPts val="0"/>
              </a:spcAft>
              <a:buNone/>
            </a:pPr>
            <a:r>
              <a:rPr lang="en-US" sz="3200" u="sng">
                <a:solidFill>
                  <a:srgbClr val="FF0000"/>
                </a:solidFill>
                <a:latin typeface="Montserrat"/>
                <a:ea typeface="Montserrat"/>
                <a:cs typeface="Montserrat"/>
                <a:sym typeface="Montserrat"/>
              </a:rPr>
              <a:t>Complete the Imaging Collection form in WebDCU</a:t>
            </a:r>
            <a:endParaRPr sz="3200" u="sng">
              <a:solidFill>
                <a:srgbClr val="FF0000"/>
              </a:solidFill>
              <a:latin typeface="Montserrat"/>
              <a:ea typeface="Montserrat"/>
              <a:cs typeface="Montserrat"/>
              <a:sym typeface="Montserrat"/>
            </a:endParaRPr>
          </a:p>
          <a:p>
            <a:pPr marL="457200" lvl="0" indent="0" algn="ctr" rtl="0">
              <a:lnSpc>
                <a:spcPct val="115000"/>
              </a:lnSpc>
              <a:spcBef>
                <a:spcPts val="0"/>
              </a:spcBef>
              <a:spcAft>
                <a:spcPts val="0"/>
              </a:spcAft>
              <a:buNone/>
            </a:pPr>
            <a:r>
              <a:rPr lang="en-US" sz="3200">
                <a:solidFill>
                  <a:schemeClr val="dk1"/>
                </a:solidFill>
                <a:latin typeface="Montserrat"/>
                <a:ea typeface="Montserrat"/>
                <a:cs typeface="Montserrat"/>
                <a:sym typeface="Montserrat"/>
              </a:rPr>
              <a:t>Inform the Imaging Project Manager of any delays!</a:t>
            </a:r>
            <a:endParaRPr sz="3200">
              <a:solidFill>
                <a:schemeClr val="dk1"/>
              </a:solidFill>
              <a:latin typeface="Montserrat"/>
              <a:ea typeface="Montserrat"/>
              <a:cs typeface="Montserrat"/>
              <a:sym typeface="Montserrat"/>
            </a:endParaRPr>
          </a:p>
          <a:p>
            <a:pPr marL="457200" lvl="0" indent="-431800" algn="l" rtl="0">
              <a:lnSpc>
                <a:spcPct val="115000"/>
              </a:lnSpc>
              <a:spcBef>
                <a:spcPts val="0"/>
              </a:spcBef>
              <a:spcAft>
                <a:spcPts val="0"/>
              </a:spcAft>
              <a:buClr>
                <a:schemeClr val="dk1"/>
              </a:buClr>
              <a:buSzPts val="3200"/>
              <a:buFont typeface="Montserrat"/>
              <a:buChar char="●"/>
            </a:pPr>
            <a:r>
              <a:rPr lang="en-US" sz="3200">
                <a:solidFill>
                  <a:schemeClr val="dk1"/>
                </a:solidFill>
                <a:latin typeface="Montserrat"/>
                <a:ea typeface="Montserrat"/>
                <a:cs typeface="Montserrat"/>
                <a:sym typeface="Montserrat"/>
              </a:rPr>
              <a:t>Make sure you are well-acquainted with your site process for ordering and obtaining imaging from your radiology department</a:t>
            </a:r>
            <a:endParaRPr sz="3200">
              <a:solidFill>
                <a:schemeClr val="dk1"/>
              </a:solidFill>
              <a:latin typeface="Montserrat"/>
              <a:ea typeface="Montserrat"/>
              <a:cs typeface="Montserrat"/>
              <a:sym typeface="Montserrat"/>
            </a:endParaRPr>
          </a:p>
          <a:p>
            <a:pPr marL="457200" lvl="0" indent="0" algn="l" rtl="0">
              <a:lnSpc>
                <a:spcPct val="115000"/>
              </a:lnSpc>
              <a:spcBef>
                <a:spcPts val="0"/>
              </a:spcBef>
              <a:spcAft>
                <a:spcPts val="0"/>
              </a:spcAft>
              <a:buNone/>
            </a:pPr>
            <a:endParaRPr sz="2200">
              <a:solidFill>
                <a:schemeClr val="dk1"/>
              </a:solidFill>
            </a:endParaRPr>
          </a:p>
          <a:p>
            <a:pPr marL="457200" lvl="0" indent="-431800" algn="ctr" rtl="0">
              <a:lnSpc>
                <a:spcPct val="115000"/>
              </a:lnSpc>
              <a:spcBef>
                <a:spcPts val="0"/>
              </a:spcBef>
              <a:spcAft>
                <a:spcPts val="0"/>
              </a:spcAft>
              <a:buClr>
                <a:schemeClr val="dk1"/>
              </a:buClr>
              <a:buSzPts val="3200"/>
              <a:buFont typeface="Montserrat"/>
              <a:buChar char="●"/>
            </a:pPr>
            <a:r>
              <a:rPr lang="en-US" sz="3200" i="1">
                <a:solidFill>
                  <a:schemeClr val="dk1"/>
                </a:solidFill>
                <a:latin typeface="Montserrat"/>
                <a:ea typeface="Montserrat"/>
                <a:cs typeface="Montserrat"/>
                <a:sym typeface="Montserrat"/>
              </a:rPr>
              <a:t>Sites should also know their site process for obtaining external imaging if they expect to receive many transfer patients</a:t>
            </a:r>
            <a:endParaRPr sz="3200" i="1">
              <a:solidFill>
                <a:schemeClr val="dk1"/>
              </a:solidFill>
              <a:latin typeface="Montserrat"/>
              <a:ea typeface="Montserrat"/>
              <a:cs typeface="Montserrat"/>
              <a:sym typeface="Montserrat"/>
            </a:endParaRPr>
          </a:p>
          <a:p>
            <a:pPr marL="457200" lvl="0" indent="-431800" algn="l" rtl="0">
              <a:lnSpc>
                <a:spcPct val="115000"/>
              </a:lnSpc>
              <a:spcBef>
                <a:spcPts val="0"/>
              </a:spcBef>
              <a:spcAft>
                <a:spcPts val="0"/>
              </a:spcAft>
              <a:buClr>
                <a:schemeClr val="dk1"/>
              </a:buClr>
              <a:buSzPts val="3200"/>
              <a:buFont typeface="Montserrat"/>
              <a:buChar char="●"/>
            </a:pPr>
            <a:r>
              <a:rPr lang="en-US" sz="3200">
                <a:solidFill>
                  <a:schemeClr val="dk1"/>
                </a:solidFill>
                <a:latin typeface="Montserrat"/>
                <a:ea typeface="Montserrat"/>
                <a:cs typeface="Montserrat"/>
                <a:sym typeface="Montserrat"/>
              </a:rPr>
              <a:t>Upload imaging as you receive it; do not need to wait!</a:t>
            </a:r>
            <a:endParaRPr sz="3200">
              <a:solidFill>
                <a:schemeClr val="dk1"/>
              </a:solidFill>
              <a:latin typeface="Montserrat"/>
              <a:ea typeface="Montserrat"/>
              <a:cs typeface="Montserrat"/>
              <a:sym typeface="Montserra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32"/>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261" name="Google Shape;261;p32"/>
          <p:cNvCxnSpPr/>
          <p:nvPr/>
        </p:nvCxnSpPr>
        <p:spPr>
          <a:xfrm rot="5083">
            <a:off x="1028691" y="1657588"/>
            <a:ext cx="16230618" cy="0"/>
          </a:xfrm>
          <a:prstGeom prst="straightConnector1">
            <a:avLst/>
          </a:prstGeom>
          <a:noFill/>
          <a:ln w="95250" cap="flat" cmpd="sng">
            <a:solidFill>
              <a:srgbClr val="DAD9D6"/>
            </a:solidFill>
            <a:prstDash val="solid"/>
            <a:round/>
            <a:headEnd type="none" w="sm" len="sm"/>
            <a:tailEnd type="none" w="sm" len="sm"/>
          </a:ln>
        </p:spPr>
      </p:cxnSp>
      <p:sp>
        <p:nvSpPr>
          <p:cNvPr id="262" name="Google Shape;262;p32"/>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263" name="Google Shape;263;p32"/>
          <p:cNvSpPr txBox="1"/>
          <p:nvPr/>
        </p:nvSpPr>
        <p:spPr>
          <a:xfrm>
            <a:off x="1028713" y="623600"/>
            <a:ext cx="14915400" cy="738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4800">
                <a:latin typeface="Montserrat"/>
                <a:ea typeface="Montserrat"/>
                <a:cs typeface="Montserrat"/>
                <a:sym typeface="Montserrat"/>
              </a:rPr>
              <a:t>Study Imaging Upload</a:t>
            </a:r>
            <a:endParaRPr sz="4800">
              <a:latin typeface="Montserrat"/>
              <a:ea typeface="Montserrat"/>
              <a:cs typeface="Montserrat"/>
              <a:sym typeface="Montserrat"/>
            </a:endParaRPr>
          </a:p>
        </p:txBody>
      </p:sp>
      <p:sp>
        <p:nvSpPr>
          <p:cNvPr id="264" name="Google Shape;264;p32"/>
          <p:cNvSpPr txBox="1"/>
          <p:nvPr/>
        </p:nvSpPr>
        <p:spPr>
          <a:xfrm>
            <a:off x="98227" y="9781244"/>
            <a:ext cx="15740400" cy="2154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endParaRPr sz="1400"/>
          </a:p>
        </p:txBody>
      </p:sp>
      <p:sp>
        <p:nvSpPr>
          <p:cNvPr id="265" name="Google Shape;265;p32"/>
          <p:cNvSpPr txBox="1"/>
          <p:nvPr/>
        </p:nvSpPr>
        <p:spPr>
          <a:xfrm>
            <a:off x="1028725" y="2206325"/>
            <a:ext cx="15401700" cy="3863400"/>
          </a:xfrm>
          <a:prstGeom prst="rect">
            <a:avLst/>
          </a:prstGeom>
          <a:noFill/>
          <a:ln>
            <a:noFill/>
          </a:ln>
        </p:spPr>
        <p:txBody>
          <a:bodyPr spcFirstLastPara="1" wrap="square" lIns="91425" tIns="91425" rIns="91425" bIns="91425" anchor="t" anchorCtr="0">
            <a:spAutoFit/>
          </a:bodyPr>
          <a:lstStyle/>
          <a:p>
            <a:pPr marL="457200" lvl="0" indent="-381000" algn="l" rtl="0">
              <a:lnSpc>
                <a:spcPct val="115000"/>
              </a:lnSpc>
              <a:spcBef>
                <a:spcPts val="0"/>
              </a:spcBef>
              <a:spcAft>
                <a:spcPts val="0"/>
              </a:spcAft>
              <a:buClr>
                <a:schemeClr val="dk1"/>
              </a:buClr>
              <a:buSzPts val="2400"/>
              <a:buFont typeface="Montserrat"/>
              <a:buChar char="●"/>
            </a:pPr>
            <a:r>
              <a:rPr lang="en-US" sz="3000">
                <a:solidFill>
                  <a:schemeClr val="dk1"/>
                </a:solidFill>
                <a:latin typeface="Montserrat"/>
                <a:ea typeface="Montserrat"/>
                <a:cs typeface="Montserrat"/>
                <a:sym typeface="Montserrat"/>
              </a:rPr>
              <a:t>All imaging must be in native, </a:t>
            </a:r>
            <a:r>
              <a:rPr lang="en-US" sz="3000" b="1">
                <a:solidFill>
                  <a:schemeClr val="dk1"/>
                </a:solidFill>
                <a:latin typeface="Montserrat"/>
                <a:ea typeface="Montserrat"/>
                <a:cs typeface="Montserrat"/>
                <a:sym typeface="Montserrat"/>
              </a:rPr>
              <a:t>uncompressed DICOM</a:t>
            </a:r>
            <a:r>
              <a:rPr lang="en-US" sz="3000">
                <a:solidFill>
                  <a:schemeClr val="dk1"/>
                </a:solidFill>
                <a:latin typeface="Montserrat"/>
                <a:ea typeface="Montserrat"/>
                <a:cs typeface="Montserrat"/>
                <a:sym typeface="Montserrat"/>
              </a:rPr>
              <a:t> format.</a:t>
            </a:r>
            <a:endParaRPr sz="3000">
              <a:solidFill>
                <a:schemeClr val="dk1"/>
              </a:solidFill>
              <a:latin typeface="Montserrat"/>
              <a:ea typeface="Montserrat"/>
              <a:cs typeface="Montserrat"/>
              <a:sym typeface="Montserrat"/>
            </a:endParaRPr>
          </a:p>
          <a:p>
            <a:pPr marL="457200" lvl="0" indent="-381000" algn="l" rtl="0">
              <a:lnSpc>
                <a:spcPct val="115000"/>
              </a:lnSpc>
              <a:spcBef>
                <a:spcPts val="0"/>
              </a:spcBef>
              <a:spcAft>
                <a:spcPts val="0"/>
              </a:spcAft>
              <a:buClr>
                <a:schemeClr val="dk1"/>
              </a:buClr>
              <a:buSzPts val="2400"/>
              <a:buFont typeface="Montserrat"/>
              <a:buChar char="●"/>
            </a:pPr>
            <a:r>
              <a:rPr lang="en-US" sz="3000">
                <a:solidFill>
                  <a:schemeClr val="dk1"/>
                </a:solidFill>
                <a:latin typeface="Montserrat"/>
                <a:ea typeface="Montserrat"/>
                <a:cs typeface="Montserrat"/>
                <a:sym typeface="Montserrat"/>
              </a:rPr>
              <a:t>If your institution requires you to remove PHI prior to upload, make sure the </a:t>
            </a:r>
            <a:r>
              <a:rPr lang="en-US" sz="3000" b="1">
                <a:solidFill>
                  <a:schemeClr val="dk1"/>
                </a:solidFill>
                <a:latin typeface="Montserrat"/>
                <a:ea typeface="Montserrat"/>
                <a:cs typeface="Montserrat"/>
                <a:sym typeface="Montserrat"/>
              </a:rPr>
              <a:t>date and time of image acquisition is intact</a:t>
            </a:r>
            <a:endParaRPr sz="3000" b="1">
              <a:solidFill>
                <a:schemeClr val="dk1"/>
              </a:solidFill>
              <a:latin typeface="Montserrat"/>
              <a:ea typeface="Montserrat"/>
              <a:cs typeface="Montserrat"/>
              <a:sym typeface="Montserrat"/>
            </a:endParaRPr>
          </a:p>
          <a:p>
            <a:pPr marL="457200" lvl="0" indent="-381000" algn="l" rtl="0">
              <a:lnSpc>
                <a:spcPct val="115000"/>
              </a:lnSpc>
              <a:spcBef>
                <a:spcPts val="0"/>
              </a:spcBef>
              <a:spcAft>
                <a:spcPts val="0"/>
              </a:spcAft>
              <a:buClr>
                <a:schemeClr val="dk1"/>
              </a:buClr>
              <a:buSzPts val="2400"/>
              <a:buFont typeface="Montserrat"/>
              <a:buChar char="●"/>
            </a:pPr>
            <a:r>
              <a:rPr lang="en-US" sz="3000" b="1">
                <a:solidFill>
                  <a:schemeClr val="dk1"/>
                </a:solidFill>
                <a:latin typeface="Montserrat"/>
                <a:ea typeface="Montserrat"/>
                <a:cs typeface="Montserrat"/>
                <a:sym typeface="Montserrat"/>
              </a:rPr>
              <a:t>Google Chrome</a:t>
            </a:r>
            <a:r>
              <a:rPr lang="en-US" sz="3000">
                <a:solidFill>
                  <a:schemeClr val="dk1"/>
                </a:solidFill>
                <a:latin typeface="Montserrat"/>
                <a:ea typeface="Montserrat"/>
                <a:cs typeface="Montserrat"/>
                <a:sym typeface="Montserrat"/>
              </a:rPr>
              <a:t> is the preferred browser</a:t>
            </a:r>
            <a:endParaRPr sz="3000">
              <a:solidFill>
                <a:schemeClr val="dk1"/>
              </a:solidFill>
              <a:latin typeface="Montserrat"/>
              <a:ea typeface="Montserrat"/>
              <a:cs typeface="Montserrat"/>
              <a:sym typeface="Montserrat"/>
            </a:endParaRPr>
          </a:p>
          <a:p>
            <a:pPr marL="457200" lvl="0" indent="-381000" algn="l" rtl="0">
              <a:lnSpc>
                <a:spcPct val="115000"/>
              </a:lnSpc>
              <a:spcBef>
                <a:spcPts val="0"/>
              </a:spcBef>
              <a:spcAft>
                <a:spcPts val="0"/>
              </a:spcAft>
              <a:buClr>
                <a:schemeClr val="dk1"/>
              </a:buClr>
              <a:buSzPts val="2400"/>
              <a:buFont typeface="Montserrat"/>
              <a:buChar char="●"/>
            </a:pPr>
            <a:r>
              <a:rPr lang="en-US" sz="3000">
                <a:solidFill>
                  <a:schemeClr val="dk1"/>
                </a:solidFill>
                <a:latin typeface="Montserrat"/>
                <a:ea typeface="Montserrat"/>
                <a:cs typeface="Montserrat"/>
                <a:sym typeface="Montserrat"/>
              </a:rPr>
              <a:t>Do not close screen until upload completes</a:t>
            </a:r>
            <a:endParaRPr sz="3000">
              <a:solidFill>
                <a:schemeClr val="dk1"/>
              </a:solidFill>
              <a:latin typeface="Montserrat"/>
              <a:ea typeface="Montserrat"/>
              <a:cs typeface="Montserrat"/>
              <a:sym typeface="Montserrat"/>
            </a:endParaRPr>
          </a:p>
          <a:p>
            <a:pPr marL="457200" lvl="0" indent="-381000" algn="l" rtl="0">
              <a:lnSpc>
                <a:spcPct val="115000"/>
              </a:lnSpc>
              <a:spcBef>
                <a:spcPts val="0"/>
              </a:spcBef>
              <a:spcAft>
                <a:spcPts val="0"/>
              </a:spcAft>
              <a:buClr>
                <a:schemeClr val="dk1"/>
              </a:buClr>
              <a:buSzPts val="2400"/>
              <a:buFont typeface="Montserrat"/>
              <a:buChar char="●"/>
            </a:pPr>
            <a:r>
              <a:rPr lang="en-US" sz="3000">
                <a:solidFill>
                  <a:schemeClr val="dk1"/>
                </a:solidFill>
                <a:latin typeface="Montserrat"/>
                <a:ea typeface="Montserrat"/>
                <a:cs typeface="Montserrat"/>
                <a:sym typeface="Montserrat"/>
              </a:rPr>
              <a:t>Full upload Instructions are found in the MINUTE Imaging MOP in WebDCU.</a:t>
            </a:r>
            <a:endParaRPr sz="3000">
              <a:solidFill>
                <a:schemeClr val="dk1"/>
              </a:solidFill>
              <a:latin typeface="Montserrat"/>
              <a:ea typeface="Montserrat"/>
              <a:cs typeface="Montserrat"/>
              <a:sym typeface="Montserrat"/>
            </a:endParaRPr>
          </a:p>
          <a:p>
            <a:pPr marL="457200" lvl="0" indent="0" algn="l" rtl="0">
              <a:lnSpc>
                <a:spcPct val="115000"/>
              </a:lnSpc>
              <a:spcBef>
                <a:spcPts val="0"/>
              </a:spcBef>
              <a:spcAft>
                <a:spcPts val="0"/>
              </a:spcAft>
              <a:buNone/>
            </a:pPr>
            <a:endParaRPr sz="3200">
              <a:solidFill>
                <a:schemeClr val="dk1"/>
              </a:solidFill>
              <a:latin typeface="Montserrat"/>
              <a:ea typeface="Montserrat"/>
              <a:cs typeface="Montserrat"/>
              <a:sym typeface="Montserra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33"/>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271" name="Google Shape;271;p33"/>
          <p:cNvCxnSpPr/>
          <p:nvPr/>
        </p:nvCxnSpPr>
        <p:spPr>
          <a:xfrm>
            <a:off x="854431" y="1798825"/>
            <a:ext cx="16230600" cy="24000"/>
          </a:xfrm>
          <a:prstGeom prst="straightConnector1">
            <a:avLst/>
          </a:prstGeom>
          <a:noFill/>
          <a:ln w="95250" cap="flat" cmpd="sng">
            <a:solidFill>
              <a:srgbClr val="DAD9D6"/>
            </a:solidFill>
            <a:prstDash val="solid"/>
            <a:round/>
            <a:headEnd type="none" w="sm" len="sm"/>
            <a:tailEnd type="none" w="sm" len="sm"/>
          </a:ln>
        </p:spPr>
      </p:cxnSp>
      <p:sp>
        <p:nvSpPr>
          <p:cNvPr id="272" name="Google Shape;272;p33"/>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273" name="Google Shape;273;p33"/>
          <p:cNvSpPr txBox="1"/>
          <p:nvPr/>
        </p:nvSpPr>
        <p:spPr>
          <a:xfrm>
            <a:off x="854421" y="702673"/>
            <a:ext cx="14915400" cy="738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4800">
                <a:latin typeface="Montserrat"/>
                <a:ea typeface="Montserrat"/>
                <a:cs typeface="Montserrat"/>
                <a:sym typeface="Montserrat"/>
              </a:rPr>
              <a:t>WebDCU™</a:t>
            </a:r>
            <a:endParaRPr sz="1400"/>
          </a:p>
        </p:txBody>
      </p:sp>
      <p:sp>
        <p:nvSpPr>
          <p:cNvPr id="274" name="Google Shape;274;p33"/>
          <p:cNvSpPr txBox="1"/>
          <p:nvPr/>
        </p:nvSpPr>
        <p:spPr>
          <a:xfrm>
            <a:off x="854425" y="2180075"/>
            <a:ext cx="13262400" cy="1828500"/>
          </a:xfrm>
          <a:prstGeom prst="rect">
            <a:avLst/>
          </a:prstGeom>
          <a:noFill/>
          <a:ln>
            <a:noFill/>
          </a:ln>
        </p:spPr>
        <p:txBody>
          <a:bodyPr spcFirstLastPara="1" wrap="square" lIns="91425" tIns="91425" rIns="91425" bIns="91425" anchor="t" anchorCtr="0">
            <a:spAutoFit/>
          </a:bodyPr>
          <a:lstStyle/>
          <a:p>
            <a:pPr marL="457200" lvl="0" indent="-381000" algn="l" rtl="0">
              <a:lnSpc>
                <a:spcPct val="115000"/>
              </a:lnSpc>
              <a:spcBef>
                <a:spcPts val="1200"/>
              </a:spcBef>
              <a:spcAft>
                <a:spcPts val="0"/>
              </a:spcAft>
              <a:buClr>
                <a:schemeClr val="dk1"/>
              </a:buClr>
              <a:buSzPts val="2400"/>
              <a:buFont typeface="Montserrat"/>
              <a:buChar char="❏"/>
            </a:pPr>
            <a:r>
              <a:rPr lang="en-US" sz="2400">
                <a:latin typeface="Montserrat"/>
                <a:ea typeface="Montserrat"/>
                <a:cs typeface="Montserrat"/>
                <a:sym typeface="Montserrat"/>
              </a:rPr>
              <a:t>Data Collection Guidelines</a:t>
            </a:r>
            <a:endParaRPr sz="2400">
              <a:latin typeface="Montserrat"/>
              <a:ea typeface="Montserrat"/>
              <a:cs typeface="Montserrat"/>
              <a:sym typeface="Montserrat"/>
            </a:endParaRPr>
          </a:p>
          <a:p>
            <a:pPr marL="457200" lvl="0" indent="-381000" algn="l" rtl="0">
              <a:lnSpc>
                <a:spcPct val="115000"/>
              </a:lnSpc>
              <a:spcBef>
                <a:spcPts val="0"/>
              </a:spcBef>
              <a:spcAft>
                <a:spcPts val="0"/>
              </a:spcAft>
              <a:buClr>
                <a:schemeClr val="dk1"/>
              </a:buClr>
              <a:buSzPts val="2400"/>
              <a:buFont typeface="Montserrat"/>
              <a:buChar char="❏"/>
            </a:pPr>
            <a:r>
              <a:rPr lang="en-US" sz="2400">
                <a:latin typeface="Montserrat"/>
                <a:ea typeface="Montserrat"/>
                <a:cs typeface="Montserrat"/>
                <a:sym typeface="Montserrat"/>
              </a:rPr>
              <a:t> Document Parameter Guidelines</a:t>
            </a:r>
            <a:endParaRPr sz="2400">
              <a:latin typeface="Montserrat"/>
              <a:ea typeface="Montserrat"/>
              <a:cs typeface="Montserrat"/>
              <a:sym typeface="Montserrat"/>
            </a:endParaRPr>
          </a:p>
          <a:p>
            <a:pPr marL="457200" lvl="0" indent="-381000" algn="l" rtl="0">
              <a:lnSpc>
                <a:spcPct val="115000"/>
              </a:lnSpc>
              <a:spcBef>
                <a:spcPts val="0"/>
              </a:spcBef>
              <a:spcAft>
                <a:spcPts val="0"/>
              </a:spcAft>
              <a:buClr>
                <a:schemeClr val="dk1"/>
              </a:buClr>
              <a:buSzPts val="2400"/>
              <a:buFont typeface="Montserrat"/>
              <a:buChar char="❏"/>
            </a:pPr>
            <a:r>
              <a:rPr lang="en-US" sz="2400">
                <a:latin typeface="Montserrat"/>
                <a:ea typeface="Montserrat"/>
                <a:cs typeface="Montserrat"/>
                <a:sym typeface="Montserrat"/>
              </a:rPr>
              <a:t> User Manual</a:t>
            </a:r>
            <a:endParaRPr sz="2400">
              <a:latin typeface="Montserrat"/>
              <a:ea typeface="Montserrat"/>
              <a:cs typeface="Montserrat"/>
              <a:sym typeface="Montserrat"/>
            </a:endParaRPr>
          </a:p>
          <a:p>
            <a:pPr marL="457200" lvl="0" indent="-381000" algn="l" rtl="0">
              <a:lnSpc>
                <a:spcPct val="115000"/>
              </a:lnSpc>
              <a:spcBef>
                <a:spcPts val="0"/>
              </a:spcBef>
              <a:spcAft>
                <a:spcPts val="0"/>
              </a:spcAft>
              <a:buClr>
                <a:schemeClr val="dk1"/>
              </a:buClr>
              <a:buSzPts val="2400"/>
              <a:buFont typeface="Montserrat"/>
              <a:buChar char="❏"/>
            </a:pPr>
            <a:r>
              <a:rPr lang="en-US" sz="2400">
                <a:latin typeface="Montserrat"/>
                <a:ea typeface="Montserrat"/>
                <a:cs typeface="Montserrat"/>
                <a:sym typeface="Montserrat"/>
              </a:rPr>
              <a:t> Training  </a:t>
            </a:r>
            <a:endParaRPr sz="2400">
              <a:latin typeface="Montserrat"/>
              <a:ea typeface="Montserrat"/>
              <a:cs typeface="Montserrat"/>
              <a:sym typeface="Montserra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34"/>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280" name="Google Shape;280;p34"/>
          <p:cNvCxnSpPr/>
          <p:nvPr/>
        </p:nvCxnSpPr>
        <p:spPr>
          <a:xfrm>
            <a:off x="854431" y="1798825"/>
            <a:ext cx="16230600" cy="24000"/>
          </a:xfrm>
          <a:prstGeom prst="straightConnector1">
            <a:avLst/>
          </a:prstGeom>
          <a:noFill/>
          <a:ln w="95250" cap="flat" cmpd="sng">
            <a:solidFill>
              <a:srgbClr val="DAD9D6"/>
            </a:solidFill>
            <a:prstDash val="solid"/>
            <a:round/>
            <a:headEnd type="none" w="sm" len="sm"/>
            <a:tailEnd type="none" w="sm" len="sm"/>
          </a:ln>
        </p:spPr>
      </p:cxnSp>
      <p:sp>
        <p:nvSpPr>
          <p:cNvPr id="281" name="Google Shape;281;p34"/>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282" name="Google Shape;282;p34"/>
          <p:cNvSpPr txBox="1"/>
          <p:nvPr/>
        </p:nvSpPr>
        <p:spPr>
          <a:xfrm>
            <a:off x="854421" y="702673"/>
            <a:ext cx="14915400" cy="738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4800">
                <a:latin typeface="Montserrat"/>
                <a:ea typeface="Montserrat"/>
                <a:cs typeface="Montserrat"/>
                <a:sym typeface="Montserrat"/>
              </a:rPr>
              <a:t>Data Collection Guidelines</a:t>
            </a:r>
            <a:endParaRPr sz="1400"/>
          </a:p>
        </p:txBody>
      </p:sp>
      <p:sp>
        <p:nvSpPr>
          <p:cNvPr id="283" name="Google Shape;283;p34"/>
          <p:cNvSpPr txBox="1"/>
          <p:nvPr/>
        </p:nvSpPr>
        <p:spPr>
          <a:xfrm>
            <a:off x="854425" y="2180075"/>
            <a:ext cx="13262400" cy="6649500"/>
          </a:xfrm>
          <a:prstGeom prst="rect">
            <a:avLst/>
          </a:prstGeom>
          <a:noFill/>
          <a:ln>
            <a:noFill/>
          </a:ln>
        </p:spPr>
        <p:txBody>
          <a:bodyPr spcFirstLastPara="1" wrap="square" lIns="91425" tIns="91425" rIns="91425" bIns="91425" anchor="t" anchorCtr="0">
            <a:spAutoFit/>
          </a:bodyPr>
          <a:lstStyle/>
          <a:p>
            <a:pPr marL="457200" lvl="0" indent="-381000" algn="l" rtl="0">
              <a:lnSpc>
                <a:spcPct val="150000"/>
              </a:lnSpc>
              <a:spcBef>
                <a:spcPts val="1200"/>
              </a:spcBef>
              <a:spcAft>
                <a:spcPts val="0"/>
              </a:spcAft>
              <a:buClr>
                <a:schemeClr val="dk1"/>
              </a:buClr>
              <a:buSzPts val="2400"/>
              <a:buFont typeface="Montserrat"/>
              <a:buChar char="❏"/>
            </a:pPr>
            <a:r>
              <a:rPr lang="en-US" sz="2400">
                <a:latin typeface="Montserrat"/>
                <a:ea typeface="Montserrat"/>
                <a:cs typeface="Montserrat"/>
                <a:sym typeface="Montserrat"/>
              </a:rPr>
              <a:t>The Data Collection Guidelines, published by NDMC, is a booklet to guide you through entering data into WebDCU™.</a:t>
            </a:r>
            <a:endParaRPr sz="2400">
              <a:latin typeface="Montserrat"/>
              <a:ea typeface="Montserrat"/>
              <a:cs typeface="Montserrat"/>
              <a:sym typeface="Montserrat"/>
            </a:endParaRPr>
          </a:p>
          <a:p>
            <a:pPr marL="457200" lvl="0" indent="-381000" algn="l" rtl="0">
              <a:lnSpc>
                <a:spcPct val="150000"/>
              </a:lnSpc>
              <a:spcBef>
                <a:spcPts val="0"/>
              </a:spcBef>
              <a:spcAft>
                <a:spcPts val="0"/>
              </a:spcAft>
              <a:buClr>
                <a:schemeClr val="dk1"/>
              </a:buClr>
              <a:buSzPts val="2400"/>
              <a:buFont typeface="Montserrat"/>
              <a:buChar char="❏"/>
            </a:pPr>
            <a:r>
              <a:rPr lang="en-US" sz="2400">
                <a:latin typeface="Montserrat"/>
                <a:ea typeface="Montserrat"/>
                <a:cs typeface="Montserrat"/>
                <a:sym typeface="Montserrat"/>
              </a:rPr>
              <a:t>The booklet will be added to the WebDCU™ toolbox for the MINUTE study.  </a:t>
            </a:r>
            <a:endParaRPr sz="2400">
              <a:latin typeface="Montserrat"/>
              <a:ea typeface="Montserrat"/>
              <a:cs typeface="Montserrat"/>
              <a:sym typeface="Montserrat"/>
            </a:endParaRPr>
          </a:p>
          <a:p>
            <a:pPr marL="457200" lvl="0" indent="-381000" algn="l" rtl="0">
              <a:lnSpc>
                <a:spcPct val="150000"/>
              </a:lnSpc>
              <a:spcBef>
                <a:spcPts val="0"/>
              </a:spcBef>
              <a:spcAft>
                <a:spcPts val="0"/>
              </a:spcAft>
              <a:buClr>
                <a:schemeClr val="dk1"/>
              </a:buClr>
              <a:buSzPts val="2400"/>
              <a:buFont typeface="Montserrat"/>
              <a:buChar char="❏"/>
            </a:pPr>
            <a:r>
              <a:rPr lang="en-US" sz="2400">
                <a:latin typeface="Montserrat"/>
                <a:ea typeface="Montserrat"/>
                <a:cs typeface="Montserrat"/>
                <a:sym typeface="Montserrat"/>
              </a:rPr>
              <a:t> All data is to be entered into the subject’s binder in WebDCU™ </a:t>
            </a:r>
            <a:r>
              <a:rPr lang="en-US" sz="2400" u="sng">
                <a:latin typeface="Montserrat"/>
                <a:ea typeface="Montserrat"/>
                <a:cs typeface="Montserrat"/>
                <a:sym typeface="Montserrat"/>
              </a:rPr>
              <a:t>within 5 days of data collection</a:t>
            </a:r>
            <a:r>
              <a:rPr lang="en-US" sz="2400">
                <a:latin typeface="Montserrat"/>
                <a:ea typeface="Montserrat"/>
                <a:cs typeface="Montserrat"/>
                <a:sym typeface="Montserrat"/>
              </a:rPr>
              <a:t>.</a:t>
            </a:r>
            <a:endParaRPr sz="2400">
              <a:latin typeface="Montserrat"/>
              <a:ea typeface="Montserrat"/>
              <a:cs typeface="Montserrat"/>
              <a:sym typeface="Montserrat"/>
            </a:endParaRPr>
          </a:p>
          <a:p>
            <a:pPr marL="457200" lvl="0" indent="-381000" algn="l" rtl="0">
              <a:lnSpc>
                <a:spcPct val="150000"/>
              </a:lnSpc>
              <a:spcBef>
                <a:spcPts val="0"/>
              </a:spcBef>
              <a:spcAft>
                <a:spcPts val="0"/>
              </a:spcAft>
              <a:buClr>
                <a:schemeClr val="dk1"/>
              </a:buClr>
              <a:buSzPts val="2400"/>
              <a:buFont typeface="Montserrat"/>
              <a:buChar char="❏"/>
            </a:pPr>
            <a:r>
              <a:rPr lang="en-US" sz="2400" b="1">
                <a:solidFill>
                  <a:schemeClr val="dk1"/>
                </a:solidFill>
                <a:latin typeface="Montserrat"/>
                <a:ea typeface="Montserrat"/>
                <a:cs typeface="Montserrat"/>
                <a:sym typeface="Montserrat"/>
              </a:rPr>
              <a:t>Subject Enrollment </a:t>
            </a:r>
            <a:r>
              <a:rPr lang="en-US" sz="2400">
                <a:solidFill>
                  <a:schemeClr val="dk1"/>
                </a:solidFill>
                <a:latin typeface="Montserrat"/>
                <a:ea typeface="Montserrat"/>
                <a:cs typeface="Montserrat"/>
                <a:sym typeface="Montserrat"/>
              </a:rPr>
              <a:t>must be completed in </a:t>
            </a:r>
            <a:r>
              <a:rPr lang="en-US" sz="2400" b="1">
                <a:solidFill>
                  <a:schemeClr val="dk1"/>
                </a:solidFill>
                <a:latin typeface="Montserrat"/>
                <a:ea typeface="Montserrat"/>
                <a:cs typeface="Montserrat"/>
                <a:sym typeface="Montserrat"/>
              </a:rPr>
              <a:t>WebDCU™</a:t>
            </a:r>
            <a:r>
              <a:rPr lang="en-US" sz="2400">
                <a:solidFill>
                  <a:schemeClr val="dk1"/>
                </a:solidFill>
                <a:latin typeface="Montserrat"/>
                <a:ea typeface="Montserrat"/>
                <a:cs typeface="Montserrat"/>
                <a:sym typeface="Montserrat"/>
              </a:rPr>
              <a:t> to populate the Subject's CRF Binder. </a:t>
            </a:r>
            <a:r>
              <a:rPr lang="en-US" sz="2400" b="1">
                <a:solidFill>
                  <a:schemeClr val="dk1"/>
                </a:solidFill>
                <a:latin typeface="Montserrat"/>
                <a:ea typeface="Montserrat"/>
                <a:cs typeface="Montserrat"/>
                <a:sym typeface="Montserrat"/>
              </a:rPr>
              <a:t>Eligibility and Randomization</a:t>
            </a:r>
            <a:r>
              <a:rPr lang="en-US" sz="2400">
                <a:solidFill>
                  <a:schemeClr val="dk1"/>
                </a:solidFill>
                <a:latin typeface="Montserrat"/>
                <a:ea typeface="Montserrat"/>
                <a:cs typeface="Montserrat"/>
                <a:sym typeface="Montserrat"/>
              </a:rPr>
              <a:t> case report forms must be completed for randomization.  All other forms can be data entered later to avoid delaying study intervention.</a:t>
            </a:r>
            <a:endParaRPr sz="2800">
              <a:latin typeface="Montserrat"/>
              <a:ea typeface="Montserrat"/>
              <a:cs typeface="Montserrat"/>
              <a:sym typeface="Montserrat"/>
            </a:endParaRPr>
          </a:p>
          <a:p>
            <a:pPr marL="457200" lvl="0" indent="-381000" algn="l" rtl="0">
              <a:lnSpc>
                <a:spcPct val="150000"/>
              </a:lnSpc>
              <a:spcBef>
                <a:spcPts val="0"/>
              </a:spcBef>
              <a:spcAft>
                <a:spcPts val="0"/>
              </a:spcAft>
              <a:buClr>
                <a:schemeClr val="dk1"/>
              </a:buClr>
              <a:buSzPts val="2400"/>
              <a:buFont typeface="Montserrat"/>
              <a:buChar char="❏"/>
            </a:pPr>
            <a:r>
              <a:rPr lang="en-US" sz="2400">
                <a:latin typeface="Montserrat"/>
                <a:ea typeface="Montserrat"/>
                <a:cs typeface="Montserrat"/>
                <a:sym typeface="Montserrat"/>
              </a:rPr>
              <a:t> Screen Failures are entered into WebDCU™ as they occur, not monthly.</a:t>
            </a:r>
            <a:endParaRPr sz="2400">
              <a:latin typeface="Montserrat"/>
              <a:ea typeface="Montserrat"/>
              <a:cs typeface="Montserrat"/>
              <a:sym typeface="Montserrat"/>
            </a:endParaRPr>
          </a:p>
          <a:p>
            <a:pPr marL="457200" lvl="0" indent="-381000" algn="l" rtl="0">
              <a:lnSpc>
                <a:spcPct val="150000"/>
              </a:lnSpc>
              <a:spcBef>
                <a:spcPts val="0"/>
              </a:spcBef>
              <a:spcAft>
                <a:spcPts val="0"/>
              </a:spcAft>
              <a:buClr>
                <a:schemeClr val="dk1"/>
              </a:buClr>
              <a:buSzPts val="2400"/>
              <a:buFont typeface="Montserrat"/>
              <a:buChar char="❏"/>
            </a:pPr>
            <a:r>
              <a:rPr lang="en-US" sz="2400">
                <a:latin typeface="Montserrat"/>
                <a:ea typeface="Montserrat"/>
                <a:cs typeface="Montserrat"/>
                <a:sym typeface="Montserrat"/>
              </a:rPr>
              <a:t> Site payments are contingent upon complete subject data being entered into WebDCU™.</a:t>
            </a:r>
            <a:endParaRPr sz="2400">
              <a:latin typeface="Montserrat"/>
              <a:ea typeface="Montserrat"/>
              <a:cs typeface="Montserrat"/>
              <a:sym typeface="Montserra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35"/>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289" name="Google Shape;289;p35"/>
          <p:cNvCxnSpPr/>
          <p:nvPr/>
        </p:nvCxnSpPr>
        <p:spPr>
          <a:xfrm>
            <a:off x="854431" y="1798825"/>
            <a:ext cx="16230600" cy="24000"/>
          </a:xfrm>
          <a:prstGeom prst="straightConnector1">
            <a:avLst/>
          </a:prstGeom>
          <a:noFill/>
          <a:ln w="95250" cap="flat" cmpd="sng">
            <a:solidFill>
              <a:srgbClr val="DAD9D6"/>
            </a:solidFill>
            <a:prstDash val="solid"/>
            <a:round/>
            <a:headEnd type="none" w="sm" len="sm"/>
            <a:tailEnd type="none" w="sm" len="sm"/>
          </a:ln>
        </p:spPr>
      </p:cxnSp>
      <p:sp>
        <p:nvSpPr>
          <p:cNvPr id="290" name="Google Shape;290;p35"/>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291" name="Google Shape;291;p35"/>
          <p:cNvSpPr txBox="1"/>
          <p:nvPr/>
        </p:nvSpPr>
        <p:spPr>
          <a:xfrm>
            <a:off x="854421" y="702673"/>
            <a:ext cx="14915400" cy="738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4800">
                <a:latin typeface="Montserrat"/>
                <a:ea typeface="Montserrat"/>
                <a:cs typeface="Montserrat"/>
                <a:sym typeface="Montserrat"/>
              </a:rPr>
              <a:t>Regulatory Document Parameter Guidelines</a:t>
            </a:r>
            <a:endParaRPr sz="1400"/>
          </a:p>
        </p:txBody>
      </p:sp>
      <p:sp>
        <p:nvSpPr>
          <p:cNvPr id="292" name="Google Shape;292;p35"/>
          <p:cNvSpPr txBox="1"/>
          <p:nvPr/>
        </p:nvSpPr>
        <p:spPr>
          <a:xfrm>
            <a:off x="854425" y="2180075"/>
            <a:ext cx="13262400" cy="1302300"/>
          </a:xfrm>
          <a:prstGeom prst="rect">
            <a:avLst/>
          </a:prstGeom>
          <a:noFill/>
          <a:ln>
            <a:noFill/>
          </a:ln>
        </p:spPr>
        <p:txBody>
          <a:bodyPr spcFirstLastPara="1" wrap="square" lIns="91425" tIns="91425" rIns="91425" bIns="91425" anchor="t" anchorCtr="0">
            <a:spAutoFit/>
          </a:bodyPr>
          <a:lstStyle/>
          <a:p>
            <a:pPr marL="457200" lvl="0" indent="-368300" algn="l" rtl="0">
              <a:lnSpc>
                <a:spcPct val="115000"/>
              </a:lnSpc>
              <a:spcBef>
                <a:spcPts val="1200"/>
              </a:spcBef>
              <a:spcAft>
                <a:spcPts val="0"/>
              </a:spcAft>
              <a:buClr>
                <a:schemeClr val="dk1"/>
              </a:buClr>
              <a:buSzPts val="2200"/>
              <a:buFont typeface="Montserrat"/>
              <a:buChar char="❏"/>
            </a:pPr>
            <a:r>
              <a:rPr lang="en-US" sz="2200">
                <a:latin typeface="Montserrat"/>
                <a:ea typeface="Montserrat"/>
                <a:cs typeface="Montserrat"/>
                <a:sym typeface="Montserrat"/>
              </a:rPr>
              <a:t>The Document Parameter Guidelines is a document that guides you in the requirements of your regulatory documents that are uploaded to WebDCU™ and also contained in your site regulatory files.  These include but are not limited to:</a:t>
            </a:r>
            <a:endParaRPr sz="2200">
              <a:latin typeface="Montserrat"/>
              <a:ea typeface="Montserrat"/>
              <a:cs typeface="Montserrat"/>
              <a:sym typeface="Montserrat"/>
            </a:endParaRPr>
          </a:p>
        </p:txBody>
      </p:sp>
      <p:graphicFrame>
        <p:nvGraphicFramePr>
          <p:cNvPr id="293" name="Google Shape;293;p35"/>
          <p:cNvGraphicFramePr/>
          <p:nvPr/>
        </p:nvGraphicFramePr>
        <p:xfrm>
          <a:off x="886003" y="3636980"/>
          <a:ext cx="6230350" cy="3804275"/>
        </p:xfrm>
        <a:graphic>
          <a:graphicData uri="http://schemas.openxmlformats.org/drawingml/2006/table">
            <a:tbl>
              <a:tblPr firstRow="1" bandRow="1">
                <a:noFill/>
                <a:tableStyleId>{AC9499F1-6FB1-40E3-8632-2C0124EB492D}</a:tableStyleId>
              </a:tblPr>
              <a:tblGrid>
                <a:gridCol w="3115175">
                  <a:extLst>
                    <a:ext uri="{9D8B030D-6E8A-4147-A177-3AD203B41FA5}">
                      <a16:colId xmlns:a16="http://schemas.microsoft.com/office/drawing/2014/main" val="20000"/>
                    </a:ext>
                  </a:extLst>
                </a:gridCol>
                <a:gridCol w="3115175">
                  <a:extLst>
                    <a:ext uri="{9D8B030D-6E8A-4147-A177-3AD203B41FA5}">
                      <a16:colId xmlns:a16="http://schemas.microsoft.com/office/drawing/2014/main" val="20001"/>
                    </a:ext>
                  </a:extLst>
                </a:gridCol>
              </a:tblGrid>
              <a:tr h="460300">
                <a:tc gridSpan="2">
                  <a:txBody>
                    <a:bodyPr/>
                    <a:lstStyle/>
                    <a:p>
                      <a:pPr marL="0" marR="0" lvl="0" indent="0" algn="l" rtl="0">
                        <a:spcBef>
                          <a:spcPts val="0"/>
                        </a:spcBef>
                        <a:spcAft>
                          <a:spcPts val="0"/>
                        </a:spcAft>
                        <a:buNone/>
                      </a:pPr>
                      <a:r>
                        <a:rPr lang="en-US" sz="1800" u="none" strike="noStrike" cap="none">
                          <a:latin typeface="Montserrat"/>
                          <a:ea typeface="Montserrat"/>
                          <a:cs typeface="Montserrat"/>
                          <a:sym typeface="Montserrat"/>
                        </a:rPr>
                        <a:t>Site Documents</a:t>
                      </a:r>
                      <a:endParaRPr>
                        <a:latin typeface="Montserrat"/>
                        <a:ea typeface="Montserrat"/>
                        <a:cs typeface="Montserrat"/>
                        <a:sym typeface="Montserrat"/>
                      </a:endParaRPr>
                    </a:p>
                  </a:txBody>
                  <a:tcPr marL="91450" marR="91450" marT="45725" marB="45725"/>
                </a:tc>
                <a:tc hMerge="1">
                  <a:txBody>
                    <a:bodyPr/>
                    <a:lstStyle/>
                    <a:p>
                      <a:endParaRPr lang="en-US"/>
                    </a:p>
                  </a:txBody>
                  <a:tcPr/>
                </a:tc>
                <a:extLst>
                  <a:ext uri="{0D108BD9-81ED-4DB2-BD59-A6C34878D82A}">
                    <a16:rowId xmlns:a16="http://schemas.microsoft.com/office/drawing/2014/main" val="10000"/>
                  </a:ext>
                </a:extLst>
              </a:tr>
              <a:tr h="460300">
                <a:tc>
                  <a:txBody>
                    <a:bodyPr/>
                    <a:lstStyle/>
                    <a:p>
                      <a:pPr marL="0" marR="0" lvl="0" indent="0" algn="l" rtl="0">
                        <a:spcBef>
                          <a:spcPts val="0"/>
                        </a:spcBef>
                        <a:spcAft>
                          <a:spcPts val="0"/>
                        </a:spcAft>
                        <a:buNone/>
                      </a:pPr>
                      <a:r>
                        <a:rPr lang="en-US" sz="1400">
                          <a:latin typeface="Montserrat"/>
                          <a:ea typeface="Montserrat"/>
                          <a:cs typeface="Montserrat"/>
                          <a:sym typeface="Montserrat"/>
                        </a:rPr>
                        <a:t>cIRB Approval</a:t>
                      </a:r>
                      <a:endParaRPr>
                        <a:latin typeface="Montserrat"/>
                        <a:ea typeface="Montserrat"/>
                        <a:cs typeface="Montserrat"/>
                        <a:sym typeface="Montserrat"/>
                      </a:endParaRPr>
                    </a:p>
                  </a:txBody>
                  <a:tcPr marL="91450" marR="91450" marT="45725" marB="45725"/>
                </a:tc>
                <a:tc>
                  <a:txBody>
                    <a:bodyPr/>
                    <a:lstStyle/>
                    <a:p>
                      <a:pPr marL="0" marR="0" lvl="0" indent="0" algn="l" rtl="0">
                        <a:spcBef>
                          <a:spcPts val="0"/>
                        </a:spcBef>
                        <a:spcAft>
                          <a:spcPts val="0"/>
                        </a:spcAft>
                        <a:buNone/>
                      </a:pPr>
                      <a:r>
                        <a:rPr lang="en-US" sz="1400">
                          <a:latin typeface="Montserrat"/>
                          <a:ea typeface="Montserrat"/>
                          <a:cs typeface="Montserrat"/>
                          <a:sym typeface="Montserrat"/>
                        </a:rPr>
                        <a:t>cIRB Approved ICF</a:t>
                      </a:r>
                      <a:endParaRPr>
                        <a:latin typeface="Montserrat"/>
                        <a:ea typeface="Montserrat"/>
                        <a:cs typeface="Montserrat"/>
                        <a:sym typeface="Montserrat"/>
                      </a:endParaRPr>
                    </a:p>
                  </a:txBody>
                  <a:tcPr marL="91450" marR="91450" marT="45725" marB="45725"/>
                </a:tc>
                <a:extLst>
                  <a:ext uri="{0D108BD9-81ED-4DB2-BD59-A6C34878D82A}">
                    <a16:rowId xmlns:a16="http://schemas.microsoft.com/office/drawing/2014/main" val="10001"/>
                  </a:ext>
                </a:extLst>
              </a:tr>
              <a:tr h="460300">
                <a:tc>
                  <a:txBody>
                    <a:bodyPr/>
                    <a:lstStyle/>
                    <a:p>
                      <a:pPr marL="0" marR="0" lvl="0" indent="0" algn="l" rtl="0">
                        <a:spcBef>
                          <a:spcPts val="0"/>
                        </a:spcBef>
                        <a:spcAft>
                          <a:spcPts val="0"/>
                        </a:spcAft>
                        <a:buNone/>
                      </a:pPr>
                      <a:r>
                        <a:rPr lang="en-US" sz="1400">
                          <a:latin typeface="Montserrat"/>
                          <a:ea typeface="Montserrat"/>
                          <a:cs typeface="Montserrat"/>
                          <a:sym typeface="Montserrat"/>
                        </a:rPr>
                        <a:t>cIRB Approved Translated ICF</a:t>
                      </a:r>
                      <a:endParaRPr>
                        <a:latin typeface="Montserrat"/>
                        <a:ea typeface="Montserrat"/>
                        <a:cs typeface="Montserrat"/>
                        <a:sym typeface="Montserrat"/>
                      </a:endParaRPr>
                    </a:p>
                  </a:txBody>
                  <a:tcPr marL="91450" marR="91450" marT="45725" marB="45725"/>
                </a:tc>
                <a:tc>
                  <a:txBody>
                    <a:bodyPr/>
                    <a:lstStyle/>
                    <a:p>
                      <a:pPr marL="0" marR="0" lvl="0" indent="0" algn="l" rtl="0">
                        <a:spcBef>
                          <a:spcPts val="0"/>
                        </a:spcBef>
                        <a:spcAft>
                          <a:spcPts val="0"/>
                        </a:spcAft>
                        <a:buNone/>
                      </a:pPr>
                      <a:r>
                        <a:rPr lang="en-US" sz="1400">
                          <a:latin typeface="Montserrat"/>
                          <a:ea typeface="Montserrat"/>
                          <a:cs typeface="Montserrat"/>
                          <a:sym typeface="Montserrat"/>
                        </a:rPr>
                        <a:t>Protocol Signature Page</a:t>
                      </a:r>
                      <a:endParaRPr>
                        <a:latin typeface="Montserrat"/>
                        <a:ea typeface="Montserrat"/>
                        <a:cs typeface="Montserrat"/>
                        <a:sym typeface="Montserrat"/>
                      </a:endParaRPr>
                    </a:p>
                  </a:txBody>
                  <a:tcPr marL="91450" marR="91450" marT="45725" marB="45725"/>
                </a:tc>
                <a:extLst>
                  <a:ext uri="{0D108BD9-81ED-4DB2-BD59-A6C34878D82A}">
                    <a16:rowId xmlns:a16="http://schemas.microsoft.com/office/drawing/2014/main" val="10002"/>
                  </a:ext>
                </a:extLst>
              </a:tr>
              <a:tr h="460300">
                <a:tc>
                  <a:txBody>
                    <a:bodyPr/>
                    <a:lstStyle/>
                    <a:p>
                      <a:pPr marL="0" marR="0" lvl="0" indent="0" algn="l" rtl="0">
                        <a:spcBef>
                          <a:spcPts val="0"/>
                        </a:spcBef>
                        <a:spcAft>
                          <a:spcPts val="0"/>
                        </a:spcAft>
                        <a:buNone/>
                      </a:pPr>
                      <a:r>
                        <a:rPr lang="en-US" sz="1400">
                          <a:latin typeface="Montserrat"/>
                          <a:ea typeface="Montserrat"/>
                          <a:cs typeface="Montserrat"/>
                          <a:sym typeface="Montserrat"/>
                        </a:rPr>
                        <a:t>Local IRB Acknowledgement</a:t>
                      </a:r>
                      <a:endParaRPr>
                        <a:latin typeface="Montserrat"/>
                        <a:ea typeface="Montserrat"/>
                        <a:cs typeface="Montserrat"/>
                        <a:sym typeface="Montserrat"/>
                      </a:endParaRPr>
                    </a:p>
                  </a:txBody>
                  <a:tcPr marL="91450" marR="91450" marT="45725" marB="45725"/>
                </a:tc>
                <a:tc>
                  <a:txBody>
                    <a:bodyPr/>
                    <a:lstStyle/>
                    <a:p>
                      <a:pPr marL="0" marR="0" lvl="0" indent="0" algn="l" rtl="0">
                        <a:spcBef>
                          <a:spcPts val="0"/>
                        </a:spcBef>
                        <a:spcAft>
                          <a:spcPts val="0"/>
                        </a:spcAft>
                        <a:buNone/>
                      </a:pPr>
                      <a:r>
                        <a:rPr lang="en-US" sz="1400">
                          <a:latin typeface="Montserrat"/>
                          <a:ea typeface="Montserrat"/>
                          <a:cs typeface="Montserrat"/>
                          <a:sym typeface="Montserrat"/>
                        </a:rPr>
                        <a:t>Site-specific BOR, if applicable</a:t>
                      </a:r>
                      <a:endParaRPr>
                        <a:latin typeface="Montserrat"/>
                        <a:ea typeface="Montserrat"/>
                        <a:cs typeface="Montserrat"/>
                        <a:sym typeface="Montserrat"/>
                      </a:endParaRPr>
                    </a:p>
                  </a:txBody>
                  <a:tcPr marL="91450" marR="91450" marT="45725" marB="45725">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3"/>
                  </a:ext>
                </a:extLst>
              </a:tr>
              <a:tr h="547275">
                <a:tc>
                  <a:txBody>
                    <a:bodyPr/>
                    <a:lstStyle/>
                    <a:p>
                      <a:pPr marL="0" marR="0" lvl="0" indent="0" algn="l" rtl="0">
                        <a:spcBef>
                          <a:spcPts val="0"/>
                        </a:spcBef>
                        <a:spcAft>
                          <a:spcPts val="0"/>
                        </a:spcAft>
                        <a:buNone/>
                      </a:pPr>
                      <a:r>
                        <a:rPr lang="en-US" sz="1400">
                          <a:latin typeface="Montserrat"/>
                          <a:ea typeface="Montserrat"/>
                          <a:cs typeface="Montserrat"/>
                          <a:sym typeface="Montserrat"/>
                        </a:rPr>
                        <a:t>Site-specific HIPAA, if applicable</a:t>
                      </a:r>
                      <a:endParaRPr>
                        <a:latin typeface="Montserrat"/>
                        <a:ea typeface="Montserrat"/>
                        <a:cs typeface="Montserrat"/>
                        <a:sym typeface="Montserrat"/>
                      </a:endParaRPr>
                    </a:p>
                  </a:txBody>
                  <a:tcPr marL="91450" marR="91450" marT="45725" marB="45725">
                    <a:lnR w="12700" cap="flat" cmpd="sng">
                      <a:solidFill>
                        <a:srgbClr val="FFFFFF"/>
                      </a:solidFill>
                      <a:prstDash val="solid"/>
                      <a:round/>
                      <a:headEnd type="none" w="sm" len="sm"/>
                      <a:tailEnd type="none" w="sm" len="sm"/>
                    </a:lnR>
                  </a:tcPr>
                </a:tc>
                <a:tc>
                  <a:txBody>
                    <a:bodyPr/>
                    <a:lstStyle/>
                    <a:p>
                      <a:pPr marL="0" marR="0" lvl="0" indent="0" algn="l" rtl="0">
                        <a:lnSpc>
                          <a:spcPct val="100000"/>
                        </a:lnSpc>
                        <a:spcBef>
                          <a:spcPts val="0"/>
                        </a:spcBef>
                        <a:spcAft>
                          <a:spcPts val="0"/>
                        </a:spcAft>
                        <a:buClr>
                          <a:srgbClr val="000000"/>
                        </a:buClr>
                        <a:buSzPts val="1400"/>
                        <a:buFont typeface="Calibri"/>
                        <a:buNone/>
                      </a:pPr>
                      <a:r>
                        <a:rPr lang="en-US" sz="1400">
                          <a:latin typeface="Montserrat"/>
                          <a:ea typeface="Montserrat"/>
                          <a:cs typeface="Montserrat"/>
                          <a:sym typeface="Montserrat"/>
                        </a:rPr>
                        <a:t>Translated copy of BOR &amp;/or HIPAA, if applicable</a:t>
                      </a:r>
                      <a:endParaRPr>
                        <a:latin typeface="Montserrat"/>
                        <a:ea typeface="Montserrat"/>
                        <a:cs typeface="Montserrat"/>
                        <a:sym typeface="Montserrat"/>
                      </a:endParaRPr>
                    </a:p>
                  </a:txBody>
                  <a:tcPr marL="91450" marR="91450" marT="45725" marB="45725">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38100" cap="flat" cmpd="sng">
                      <a:solidFill>
                        <a:srgbClr val="FFFFFF"/>
                      </a:solidFill>
                      <a:prstDash val="solid"/>
                      <a:round/>
                      <a:headEnd type="none" w="sm" len="sm"/>
                      <a:tailEnd type="none" w="sm" len="sm"/>
                    </a:lnB>
                  </a:tcPr>
                </a:tc>
                <a:extLst>
                  <a:ext uri="{0D108BD9-81ED-4DB2-BD59-A6C34878D82A}">
                    <a16:rowId xmlns:a16="http://schemas.microsoft.com/office/drawing/2014/main" val="10004"/>
                  </a:ext>
                </a:extLst>
              </a:tr>
              <a:tr h="772650">
                <a:tc>
                  <a:txBody>
                    <a:bodyPr/>
                    <a:lstStyle/>
                    <a:p>
                      <a:pPr marL="0" marR="0" lvl="0" indent="0" algn="l" rtl="0">
                        <a:spcBef>
                          <a:spcPts val="0"/>
                        </a:spcBef>
                        <a:spcAft>
                          <a:spcPts val="0"/>
                        </a:spcAft>
                        <a:buNone/>
                      </a:pPr>
                      <a:r>
                        <a:rPr lang="en-US" sz="1400">
                          <a:latin typeface="Montserrat"/>
                          <a:ea typeface="Montserrat"/>
                          <a:cs typeface="Montserrat"/>
                          <a:sym typeface="Montserrat"/>
                        </a:rPr>
                        <a:t>cIRB Approved Translated Short Form ICFs</a:t>
                      </a:r>
                      <a:endParaRPr>
                        <a:latin typeface="Montserrat"/>
                        <a:ea typeface="Montserrat"/>
                        <a:cs typeface="Montserrat"/>
                        <a:sym typeface="Montserrat"/>
                      </a:endParaRPr>
                    </a:p>
                  </a:txBody>
                  <a:tcPr marL="91450" marR="91450" marT="45725" marB="45725">
                    <a:lnR w="12700" cap="flat" cmpd="sng">
                      <a:solidFill>
                        <a:srgbClr val="FFFFFF"/>
                      </a:solidFill>
                      <a:prstDash val="solid"/>
                      <a:round/>
                      <a:headEnd type="none" w="sm" len="sm"/>
                      <a:tailEnd type="none" w="sm" len="sm"/>
                    </a:lnR>
                  </a:tcPr>
                </a:tc>
                <a:tc>
                  <a:txBody>
                    <a:bodyPr/>
                    <a:lstStyle/>
                    <a:p>
                      <a:pPr marL="0" marR="0" lvl="0" indent="0" algn="l" rtl="0">
                        <a:spcBef>
                          <a:spcPts val="0"/>
                        </a:spcBef>
                        <a:spcAft>
                          <a:spcPts val="0"/>
                        </a:spcAft>
                        <a:buNone/>
                      </a:pPr>
                      <a:r>
                        <a:rPr lang="en-US" sz="1400">
                          <a:latin typeface="Montserrat"/>
                          <a:ea typeface="Montserrat"/>
                          <a:cs typeface="Montserrat"/>
                          <a:sym typeface="Montserrat"/>
                        </a:rPr>
                        <a:t>cIRB Approved Administrative Amendments, when applicable</a:t>
                      </a:r>
                      <a:endParaRPr>
                        <a:latin typeface="Montserrat"/>
                        <a:ea typeface="Montserrat"/>
                        <a:cs typeface="Montserrat"/>
                        <a:sym typeface="Montserrat"/>
                      </a:endParaRPr>
                    </a:p>
                  </a:txBody>
                  <a:tcPr marL="91450" marR="91450" marT="45725" marB="45725">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381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5"/>
                  </a:ext>
                </a:extLst>
              </a:tr>
              <a:tr h="643150">
                <a:tc>
                  <a:txBody>
                    <a:bodyPr/>
                    <a:lstStyle/>
                    <a:p>
                      <a:pPr marL="0" lvl="0" indent="0" algn="l" rtl="0">
                        <a:spcBef>
                          <a:spcPts val="0"/>
                        </a:spcBef>
                        <a:spcAft>
                          <a:spcPts val="0"/>
                        </a:spcAft>
                        <a:buClr>
                          <a:schemeClr val="dk1"/>
                        </a:buClr>
                        <a:buFont typeface="Arial"/>
                        <a:buNone/>
                      </a:pPr>
                      <a:endParaRPr>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Clr>
                          <a:schemeClr val="dk1"/>
                        </a:buClr>
                        <a:buFont typeface="Arial"/>
                        <a:buNone/>
                      </a:pPr>
                      <a:r>
                        <a:rPr lang="en-US">
                          <a:solidFill>
                            <a:schemeClr val="dk1"/>
                          </a:solidFill>
                          <a:latin typeface="Montserrat"/>
                          <a:ea typeface="Montserrat"/>
                          <a:cs typeface="Montserrat"/>
                          <a:sym typeface="Montserrat"/>
                        </a:rPr>
                        <a:t>HIPAA Authorization for Screening</a:t>
                      </a:r>
                      <a:endParaRPr>
                        <a:latin typeface="Montserrat"/>
                        <a:ea typeface="Montserrat"/>
                        <a:cs typeface="Montserrat"/>
                        <a:sym typeface="Montserrat"/>
                      </a:endParaRPr>
                    </a:p>
                  </a:txBody>
                  <a:tcPr marL="91450" marR="91450" marT="45725" marB="45725">
                    <a:lnT w="12700" cap="flat" cmpd="sng">
                      <a:solidFill>
                        <a:srgbClr val="FFFFFF"/>
                      </a:solidFill>
                      <a:prstDash val="solid"/>
                      <a:round/>
                      <a:headEnd type="none" w="sm" len="sm"/>
                      <a:tailEnd type="none" w="sm" len="sm"/>
                    </a:lnT>
                  </a:tcPr>
                </a:tc>
                <a:extLst>
                  <a:ext uri="{0D108BD9-81ED-4DB2-BD59-A6C34878D82A}">
                    <a16:rowId xmlns:a16="http://schemas.microsoft.com/office/drawing/2014/main" val="10006"/>
                  </a:ext>
                </a:extLst>
              </a:tr>
            </a:tbl>
          </a:graphicData>
        </a:graphic>
      </p:graphicFrame>
      <p:graphicFrame>
        <p:nvGraphicFramePr>
          <p:cNvPr id="294" name="Google Shape;294;p35"/>
          <p:cNvGraphicFramePr/>
          <p:nvPr/>
        </p:nvGraphicFramePr>
        <p:xfrm>
          <a:off x="7360536" y="3660109"/>
          <a:ext cx="8195800" cy="3865940"/>
        </p:xfrm>
        <a:graphic>
          <a:graphicData uri="http://schemas.openxmlformats.org/drawingml/2006/table">
            <a:tbl>
              <a:tblPr firstRow="1" bandRow="1">
                <a:noFill/>
                <a:tableStyleId>{AC9499F1-6FB1-40E3-8632-2C0124EB492D}</a:tableStyleId>
              </a:tblPr>
              <a:tblGrid>
                <a:gridCol w="4097900">
                  <a:extLst>
                    <a:ext uri="{9D8B030D-6E8A-4147-A177-3AD203B41FA5}">
                      <a16:colId xmlns:a16="http://schemas.microsoft.com/office/drawing/2014/main" val="20000"/>
                    </a:ext>
                  </a:extLst>
                </a:gridCol>
                <a:gridCol w="4097900">
                  <a:extLst>
                    <a:ext uri="{9D8B030D-6E8A-4147-A177-3AD203B41FA5}">
                      <a16:colId xmlns:a16="http://schemas.microsoft.com/office/drawing/2014/main" val="20001"/>
                    </a:ext>
                  </a:extLst>
                </a:gridCol>
              </a:tblGrid>
              <a:tr h="433425">
                <a:tc gridSpan="2">
                  <a:txBody>
                    <a:bodyPr/>
                    <a:lstStyle/>
                    <a:p>
                      <a:pPr marL="0" marR="0" lvl="0" indent="0" algn="l" rtl="0">
                        <a:spcBef>
                          <a:spcPts val="0"/>
                        </a:spcBef>
                        <a:spcAft>
                          <a:spcPts val="0"/>
                        </a:spcAft>
                        <a:buNone/>
                      </a:pPr>
                      <a:r>
                        <a:rPr lang="en-US" sz="1800">
                          <a:latin typeface="Montserrat"/>
                          <a:ea typeface="Montserrat"/>
                          <a:cs typeface="Montserrat"/>
                          <a:sym typeface="Montserrat"/>
                        </a:rPr>
                        <a:t>People Documents </a:t>
                      </a:r>
                      <a:endParaRPr>
                        <a:latin typeface="Montserrat"/>
                        <a:ea typeface="Montserrat"/>
                        <a:cs typeface="Montserrat"/>
                        <a:sym typeface="Montserrat"/>
                      </a:endParaRPr>
                    </a:p>
                  </a:txBody>
                  <a:tcPr marL="91450" marR="91450" marT="45725" marB="45725"/>
                </a:tc>
                <a:tc hMerge="1">
                  <a:txBody>
                    <a:bodyPr/>
                    <a:lstStyle/>
                    <a:p>
                      <a:endParaRPr lang="en-US"/>
                    </a:p>
                  </a:txBody>
                  <a:tcPr/>
                </a:tc>
                <a:extLst>
                  <a:ext uri="{0D108BD9-81ED-4DB2-BD59-A6C34878D82A}">
                    <a16:rowId xmlns:a16="http://schemas.microsoft.com/office/drawing/2014/main" val="10000"/>
                  </a:ext>
                </a:extLst>
              </a:tr>
              <a:tr h="433425">
                <a:tc>
                  <a:txBody>
                    <a:bodyPr/>
                    <a:lstStyle/>
                    <a:p>
                      <a:pPr marL="0" marR="0" lvl="0" indent="0" algn="l" rtl="0">
                        <a:spcBef>
                          <a:spcPts val="0"/>
                        </a:spcBef>
                        <a:spcAft>
                          <a:spcPts val="0"/>
                        </a:spcAft>
                        <a:buNone/>
                      </a:pPr>
                      <a:r>
                        <a:rPr lang="en-US" sz="1400">
                          <a:latin typeface="Montserrat"/>
                          <a:ea typeface="Montserrat"/>
                          <a:cs typeface="Montserrat"/>
                          <a:sym typeface="Montserrat"/>
                        </a:rPr>
                        <a:t>CV</a:t>
                      </a:r>
                      <a:endParaRPr>
                        <a:latin typeface="Montserrat"/>
                        <a:ea typeface="Montserrat"/>
                        <a:cs typeface="Montserrat"/>
                        <a:sym typeface="Montserrat"/>
                      </a:endParaRPr>
                    </a:p>
                  </a:txBody>
                  <a:tcPr marL="91450" marR="91450" marT="45725" marB="45725"/>
                </a:tc>
                <a:tc>
                  <a:txBody>
                    <a:bodyPr/>
                    <a:lstStyle/>
                    <a:p>
                      <a:pPr marL="0" marR="0" lvl="0" indent="0" algn="l" rtl="0">
                        <a:spcBef>
                          <a:spcPts val="0"/>
                        </a:spcBef>
                        <a:spcAft>
                          <a:spcPts val="0"/>
                        </a:spcAft>
                        <a:buNone/>
                      </a:pPr>
                      <a:r>
                        <a:rPr lang="en-US" sz="1400">
                          <a:latin typeface="Montserrat"/>
                          <a:ea typeface="Montserrat"/>
                          <a:cs typeface="Montserrat"/>
                          <a:sym typeface="Montserrat"/>
                        </a:rPr>
                        <a:t>Medical/Professional License</a:t>
                      </a:r>
                      <a:endParaRPr>
                        <a:latin typeface="Montserrat"/>
                        <a:ea typeface="Montserrat"/>
                        <a:cs typeface="Montserrat"/>
                        <a:sym typeface="Montserrat"/>
                      </a:endParaRPr>
                    </a:p>
                  </a:txBody>
                  <a:tcPr marL="91450" marR="91450" marT="45725" marB="45725"/>
                </a:tc>
                <a:extLst>
                  <a:ext uri="{0D108BD9-81ED-4DB2-BD59-A6C34878D82A}">
                    <a16:rowId xmlns:a16="http://schemas.microsoft.com/office/drawing/2014/main" val="10001"/>
                  </a:ext>
                </a:extLst>
              </a:tr>
              <a:tr h="433425">
                <a:tc>
                  <a:txBody>
                    <a:bodyPr/>
                    <a:lstStyle/>
                    <a:p>
                      <a:pPr marL="0" marR="0" lvl="0" indent="0" algn="l" rtl="0">
                        <a:spcBef>
                          <a:spcPts val="0"/>
                        </a:spcBef>
                        <a:spcAft>
                          <a:spcPts val="0"/>
                        </a:spcAft>
                        <a:buNone/>
                      </a:pPr>
                      <a:r>
                        <a:rPr lang="en-US" sz="1400">
                          <a:latin typeface="Montserrat"/>
                          <a:ea typeface="Montserrat"/>
                          <a:cs typeface="Montserrat"/>
                          <a:sym typeface="Montserrat"/>
                        </a:rPr>
                        <a:t>HSP Training Certificate</a:t>
                      </a:r>
                      <a:endParaRPr>
                        <a:latin typeface="Montserrat"/>
                        <a:ea typeface="Montserrat"/>
                        <a:cs typeface="Montserrat"/>
                        <a:sym typeface="Montserrat"/>
                      </a:endParaRPr>
                    </a:p>
                  </a:txBody>
                  <a:tcPr marL="91450" marR="91450" marT="45725" marB="45725"/>
                </a:tc>
                <a:tc>
                  <a:txBody>
                    <a:bodyPr/>
                    <a:lstStyle/>
                    <a:p>
                      <a:pPr marL="0" marR="0" lvl="0" indent="0" algn="l" rtl="0">
                        <a:spcBef>
                          <a:spcPts val="0"/>
                        </a:spcBef>
                        <a:spcAft>
                          <a:spcPts val="0"/>
                        </a:spcAft>
                        <a:buNone/>
                      </a:pPr>
                      <a:r>
                        <a:rPr lang="en-US" sz="1400">
                          <a:latin typeface="Montserrat"/>
                          <a:ea typeface="Montserrat"/>
                          <a:cs typeface="Montserrat"/>
                          <a:sym typeface="Montserrat"/>
                        </a:rPr>
                        <a:t>GCP Training Certificate</a:t>
                      </a:r>
                      <a:endParaRPr>
                        <a:latin typeface="Montserrat"/>
                        <a:ea typeface="Montserrat"/>
                        <a:cs typeface="Montserrat"/>
                        <a:sym typeface="Montserrat"/>
                      </a:endParaRPr>
                    </a:p>
                  </a:txBody>
                  <a:tcPr marL="91450" marR="91450" marT="45725" marB="45725"/>
                </a:tc>
                <a:extLst>
                  <a:ext uri="{0D108BD9-81ED-4DB2-BD59-A6C34878D82A}">
                    <a16:rowId xmlns:a16="http://schemas.microsoft.com/office/drawing/2014/main" val="10002"/>
                  </a:ext>
                </a:extLst>
              </a:tr>
              <a:tr h="433425">
                <a:tc>
                  <a:txBody>
                    <a:bodyPr/>
                    <a:lstStyle/>
                    <a:p>
                      <a:pPr marL="0" marR="0" lvl="0" indent="0" algn="l" rtl="0">
                        <a:spcBef>
                          <a:spcPts val="0"/>
                        </a:spcBef>
                        <a:spcAft>
                          <a:spcPts val="0"/>
                        </a:spcAft>
                        <a:buNone/>
                      </a:pPr>
                      <a:r>
                        <a:rPr lang="en-US" sz="1400">
                          <a:latin typeface="Montserrat"/>
                          <a:ea typeface="Montserrat"/>
                          <a:cs typeface="Montserrat"/>
                          <a:sym typeface="Montserrat"/>
                        </a:rPr>
                        <a:t>NIHSS Training Certificate</a:t>
                      </a:r>
                      <a:endParaRPr>
                        <a:latin typeface="Montserrat"/>
                        <a:ea typeface="Montserrat"/>
                        <a:cs typeface="Montserrat"/>
                        <a:sym typeface="Montserrat"/>
                      </a:endParaRPr>
                    </a:p>
                  </a:txBody>
                  <a:tcPr marL="91450" marR="91450" marT="45725" marB="45725"/>
                </a:tc>
                <a:tc>
                  <a:txBody>
                    <a:bodyPr/>
                    <a:lstStyle/>
                    <a:p>
                      <a:pPr marL="0" marR="0" lvl="0" indent="0" algn="l" rtl="0">
                        <a:spcBef>
                          <a:spcPts val="0"/>
                        </a:spcBef>
                        <a:spcAft>
                          <a:spcPts val="0"/>
                        </a:spcAft>
                        <a:buNone/>
                      </a:pPr>
                      <a:r>
                        <a:rPr lang="en-US" sz="1400">
                          <a:latin typeface="Montserrat"/>
                          <a:ea typeface="Montserrat"/>
                          <a:cs typeface="Montserrat"/>
                          <a:sym typeface="Montserrat"/>
                        </a:rPr>
                        <a:t>mRS Training Certificate</a:t>
                      </a:r>
                      <a:endParaRPr>
                        <a:latin typeface="Montserrat"/>
                        <a:ea typeface="Montserrat"/>
                        <a:cs typeface="Montserrat"/>
                        <a:sym typeface="Montserrat"/>
                      </a:endParaRPr>
                    </a:p>
                  </a:txBody>
                  <a:tcPr marL="91450" marR="91450" marT="45725" marB="45725"/>
                </a:tc>
                <a:extLst>
                  <a:ext uri="{0D108BD9-81ED-4DB2-BD59-A6C34878D82A}">
                    <a16:rowId xmlns:a16="http://schemas.microsoft.com/office/drawing/2014/main" val="10003"/>
                  </a:ext>
                </a:extLst>
              </a:tr>
              <a:tr h="433425">
                <a:tc>
                  <a:txBody>
                    <a:bodyPr/>
                    <a:lstStyle/>
                    <a:p>
                      <a:pPr marL="0" marR="0" lvl="0" indent="0" algn="l" rtl="0">
                        <a:spcBef>
                          <a:spcPts val="0"/>
                        </a:spcBef>
                        <a:spcAft>
                          <a:spcPts val="0"/>
                        </a:spcAft>
                        <a:buNone/>
                      </a:pPr>
                      <a:r>
                        <a:rPr lang="en-US" sz="1400">
                          <a:latin typeface="Montserrat"/>
                          <a:ea typeface="Montserrat"/>
                          <a:cs typeface="Montserrat"/>
                          <a:sym typeface="Montserrat"/>
                        </a:rPr>
                        <a:t>Protocol Training </a:t>
                      </a:r>
                      <a:r>
                        <a:rPr lang="en-US">
                          <a:latin typeface="Montserrat"/>
                          <a:ea typeface="Montserrat"/>
                          <a:cs typeface="Montserrat"/>
                          <a:sym typeface="Montserrat"/>
                        </a:rPr>
                        <a:t>Attestation(Quiz)</a:t>
                      </a:r>
                      <a:endParaRPr>
                        <a:latin typeface="Montserrat"/>
                        <a:ea typeface="Montserrat"/>
                        <a:cs typeface="Montserrat"/>
                        <a:sym typeface="Montserrat"/>
                      </a:endParaRPr>
                    </a:p>
                  </a:txBody>
                  <a:tcPr marL="91450" marR="91450" marT="45725" marB="45725"/>
                </a:tc>
                <a:tc>
                  <a:txBody>
                    <a:bodyPr/>
                    <a:lstStyle/>
                    <a:p>
                      <a:pPr marL="0" marR="0" lvl="0" indent="0" algn="l" rtl="0">
                        <a:spcBef>
                          <a:spcPts val="0"/>
                        </a:spcBef>
                        <a:spcAft>
                          <a:spcPts val="0"/>
                        </a:spcAft>
                        <a:buNone/>
                      </a:pPr>
                      <a:r>
                        <a:rPr lang="en-US" sz="1400">
                          <a:latin typeface="Montserrat"/>
                          <a:ea typeface="Montserrat"/>
                          <a:cs typeface="Montserrat"/>
                          <a:sym typeface="Montserrat"/>
                        </a:rPr>
                        <a:t>Study Coor</a:t>
                      </a:r>
                      <a:r>
                        <a:rPr lang="en-US">
                          <a:latin typeface="Montserrat"/>
                          <a:ea typeface="Montserrat"/>
                          <a:cs typeface="Montserrat"/>
                          <a:sym typeface="Montserrat"/>
                        </a:rPr>
                        <a:t>dinator</a:t>
                      </a:r>
                      <a:r>
                        <a:rPr lang="en-US" sz="1400">
                          <a:latin typeface="Montserrat"/>
                          <a:ea typeface="Montserrat"/>
                          <a:cs typeface="Montserrat"/>
                          <a:sym typeface="Montserrat"/>
                        </a:rPr>
                        <a:t> Training </a:t>
                      </a:r>
                      <a:r>
                        <a:rPr lang="en-US">
                          <a:solidFill>
                            <a:schemeClr val="dk1"/>
                          </a:solidFill>
                          <a:latin typeface="Montserrat"/>
                          <a:ea typeface="Montserrat"/>
                          <a:cs typeface="Montserrat"/>
                          <a:sym typeface="Montserrat"/>
                        </a:rPr>
                        <a:t>Attestation(Quiz)</a:t>
                      </a:r>
                      <a:endParaRPr>
                        <a:latin typeface="Montserrat"/>
                        <a:ea typeface="Montserrat"/>
                        <a:cs typeface="Montserrat"/>
                        <a:sym typeface="Montserrat"/>
                      </a:endParaRPr>
                    </a:p>
                  </a:txBody>
                  <a:tcPr marL="91450" marR="91450" marT="45725" marB="45725"/>
                </a:tc>
                <a:extLst>
                  <a:ext uri="{0D108BD9-81ED-4DB2-BD59-A6C34878D82A}">
                    <a16:rowId xmlns:a16="http://schemas.microsoft.com/office/drawing/2014/main" val="10004"/>
                  </a:ext>
                </a:extLst>
              </a:tr>
              <a:tr h="433425">
                <a:tc>
                  <a:txBody>
                    <a:bodyPr/>
                    <a:lstStyle/>
                    <a:p>
                      <a:pPr marL="0" marR="0" lvl="0" indent="0" algn="l" rtl="0">
                        <a:spcBef>
                          <a:spcPts val="0"/>
                        </a:spcBef>
                        <a:spcAft>
                          <a:spcPts val="0"/>
                        </a:spcAft>
                        <a:buNone/>
                      </a:pPr>
                      <a:r>
                        <a:rPr lang="en-US">
                          <a:latin typeface="Montserrat"/>
                          <a:ea typeface="Montserrat"/>
                          <a:cs typeface="Montserrat"/>
                          <a:sym typeface="Montserrat"/>
                        </a:rPr>
                        <a:t>ABC/2 Method </a:t>
                      </a:r>
                      <a:r>
                        <a:rPr lang="en-US">
                          <a:solidFill>
                            <a:schemeClr val="dk1"/>
                          </a:solidFill>
                          <a:latin typeface="Montserrat"/>
                          <a:ea typeface="Montserrat"/>
                          <a:cs typeface="Montserrat"/>
                          <a:sym typeface="Montserrat"/>
                        </a:rPr>
                        <a:t>Attestation</a:t>
                      </a:r>
                      <a:endParaRPr>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None/>
                      </a:pPr>
                      <a:r>
                        <a:rPr lang="en-US">
                          <a:latin typeface="Montserrat"/>
                          <a:ea typeface="Montserrat"/>
                          <a:cs typeface="Montserrat"/>
                          <a:sym typeface="Montserrat"/>
                        </a:rPr>
                        <a:t>Surgical PI: One-Day In-Person Surgical Training (Attestation/Approval Form)</a:t>
                      </a:r>
                      <a:endParaRPr>
                        <a:latin typeface="Montserrat"/>
                        <a:ea typeface="Montserrat"/>
                        <a:cs typeface="Montserrat"/>
                        <a:sym typeface="Montserrat"/>
                      </a:endParaRPr>
                    </a:p>
                  </a:txBody>
                  <a:tcPr marL="91450" marR="91450" marT="45725" marB="45725"/>
                </a:tc>
                <a:extLst>
                  <a:ext uri="{0D108BD9-81ED-4DB2-BD59-A6C34878D82A}">
                    <a16:rowId xmlns:a16="http://schemas.microsoft.com/office/drawing/2014/main" val="10005"/>
                  </a:ext>
                </a:extLst>
              </a:tr>
              <a:tr h="530075">
                <a:tc>
                  <a:txBody>
                    <a:bodyPr/>
                    <a:lstStyle/>
                    <a:p>
                      <a:pPr marL="0" marR="0" lvl="0" indent="0" algn="l" rtl="0">
                        <a:spcBef>
                          <a:spcPts val="0"/>
                        </a:spcBef>
                        <a:spcAft>
                          <a:spcPts val="0"/>
                        </a:spcAft>
                        <a:buNone/>
                      </a:pPr>
                      <a:r>
                        <a:rPr lang="en-US">
                          <a:latin typeface="Montserrat"/>
                          <a:ea typeface="Montserrat"/>
                          <a:cs typeface="Montserrat"/>
                          <a:sym typeface="Montserrat"/>
                        </a:rPr>
                        <a:t>Core Lab </a:t>
                      </a:r>
                      <a:r>
                        <a:rPr lang="en-US" sz="1400">
                          <a:latin typeface="Montserrat"/>
                          <a:ea typeface="Montserrat"/>
                          <a:cs typeface="Montserrat"/>
                          <a:sym typeface="Montserrat"/>
                        </a:rPr>
                        <a:t>Imaging Upload Training</a:t>
                      </a:r>
                      <a:endParaRPr>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None/>
                      </a:pPr>
                      <a:r>
                        <a:rPr lang="en-US">
                          <a:latin typeface="Montserrat"/>
                          <a:ea typeface="Montserrat"/>
                          <a:cs typeface="Montserrat"/>
                          <a:sym typeface="Montserrat"/>
                        </a:rPr>
                        <a:t>Surgical PI: Five Educational Modules (Attestation)</a:t>
                      </a:r>
                      <a:endParaRPr>
                        <a:latin typeface="Montserrat"/>
                        <a:ea typeface="Montserrat"/>
                        <a:cs typeface="Montserrat"/>
                        <a:sym typeface="Montserrat"/>
                      </a:endParaRPr>
                    </a:p>
                  </a:txBody>
                  <a:tcPr marL="91450" marR="91450" marT="45725" marB="45725"/>
                </a:tc>
                <a:extLst>
                  <a:ext uri="{0D108BD9-81ED-4DB2-BD59-A6C34878D82A}">
                    <a16:rowId xmlns:a16="http://schemas.microsoft.com/office/drawing/2014/main" val="10006"/>
                  </a:ext>
                </a:extLst>
              </a:tr>
              <a:tr h="565825">
                <a:tc>
                  <a:txBody>
                    <a:bodyPr/>
                    <a:lstStyle/>
                    <a:p>
                      <a:pPr marL="0" marR="0" lvl="0" indent="0" algn="l" rtl="0">
                        <a:spcBef>
                          <a:spcPts val="0"/>
                        </a:spcBef>
                        <a:spcAft>
                          <a:spcPts val="0"/>
                        </a:spcAft>
                        <a:buNone/>
                      </a:pPr>
                      <a:endParaRPr>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None/>
                      </a:pPr>
                      <a:r>
                        <a:rPr lang="en-US">
                          <a:latin typeface="Montserrat"/>
                          <a:ea typeface="Montserrat"/>
                          <a:cs typeface="Montserrat"/>
                          <a:sym typeface="Montserrat"/>
                        </a:rPr>
                        <a:t>Surgical PI: Four Non-Trial Case Submissions (Approval Form)</a:t>
                      </a:r>
                      <a:endParaRPr>
                        <a:latin typeface="Montserrat"/>
                        <a:ea typeface="Montserrat"/>
                        <a:cs typeface="Montserrat"/>
                        <a:sym typeface="Montserrat"/>
                      </a:endParaRPr>
                    </a:p>
                  </a:txBody>
                  <a:tcPr marL="91450" marR="91450" marT="45725" marB="45725"/>
                </a:tc>
                <a:extLst>
                  <a:ext uri="{0D108BD9-81ED-4DB2-BD59-A6C34878D82A}">
                    <a16:rowId xmlns:a16="http://schemas.microsoft.com/office/drawing/2014/main" val="10007"/>
                  </a:ext>
                </a:extLst>
              </a:tr>
            </a:tbl>
          </a:graphicData>
        </a:graphic>
      </p:graphicFrame>
      <p:sp>
        <p:nvSpPr>
          <p:cNvPr id="295" name="Google Shape;295;p35"/>
          <p:cNvSpPr txBox="1"/>
          <p:nvPr/>
        </p:nvSpPr>
        <p:spPr>
          <a:xfrm>
            <a:off x="854425" y="7807625"/>
            <a:ext cx="6846000" cy="711000"/>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1000"/>
              </a:spcBef>
              <a:spcAft>
                <a:spcPts val="0"/>
              </a:spcAft>
              <a:buNone/>
            </a:pPr>
            <a:r>
              <a:rPr lang="en-US" sz="1900">
                <a:solidFill>
                  <a:schemeClr val="dk1"/>
                </a:solidFill>
                <a:latin typeface="Montserrat"/>
                <a:ea typeface="Montserrat"/>
                <a:cs typeface="Montserrat"/>
                <a:sym typeface="Montserrat"/>
              </a:rPr>
              <a:t>This document is stored in the WebDCU™ toolbox under your StrokeNet studies.</a:t>
            </a:r>
            <a:endParaRPr sz="1300">
              <a:latin typeface="Montserrat"/>
              <a:ea typeface="Montserrat"/>
              <a:cs typeface="Montserrat"/>
              <a:sym typeface="Montserra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Google Shape;300;p36"/>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301" name="Google Shape;301;p36"/>
          <p:cNvCxnSpPr/>
          <p:nvPr/>
        </p:nvCxnSpPr>
        <p:spPr>
          <a:xfrm>
            <a:off x="854431" y="1798825"/>
            <a:ext cx="16230600" cy="24000"/>
          </a:xfrm>
          <a:prstGeom prst="straightConnector1">
            <a:avLst/>
          </a:prstGeom>
          <a:noFill/>
          <a:ln w="95250" cap="flat" cmpd="sng">
            <a:solidFill>
              <a:srgbClr val="DAD9D6"/>
            </a:solidFill>
            <a:prstDash val="solid"/>
            <a:round/>
            <a:headEnd type="none" w="sm" len="sm"/>
            <a:tailEnd type="none" w="sm" len="sm"/>
          </a:ln>
        </p:spPr>
      </p:cxnSp>
      <p:sp>
        <p:nvSpPr>
          <p:cNvPr id="302" name="Google Shape;302;p36"/>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303" name="Google Shape;303;p36"/>
          <p:cNvSpPr txBox="1"/>
          <p:nvPr/>
        </p:nvSpPr>
        <p:spPr>
          <a:xfrm>
            <a:off x="854421" y="702673"/>
            <a:ext cx="14915400" cy="738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4800">
                <a:latin typeface="Montserrat"/>
                <a:ea typeface="Montserrat"/>
                <a:cs typeface="Montserrat"/>
                <a:sym typeface="Montserrat"/>
              </a:rPr>
              <a:t>WebDCU™ User Manual</a:t>
            </a:r>
            <a:endParaRPr sz="1400"/>
          </a:p>
        </p:txBody>
      </p:sp>
      <p:sp>
        <p:nvSpPr>
          <p:cNvPr id="304" name="Google Shape;304;p36"/>
          <p:cNvSpPr txBox="1"/>
          <p:nvPr/>
        </p:nvSpPr>
        <p:spPr>
          <a:xfrm>
            <a:off x="854425" y="2180075"/>
            <a:ext cx="13262400" cy="6497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None/>
            </a:pPr>
            <a:r>
              <a:rPr lang="en-US" sz="2100">
                <a:latin typeface="Montserrat"/>
                <a:ea typeface="Montserrat"/>
                <a:cs typeface="Montserrat"/>
                <a:sym typeface="Montserrat"/>
              </a:rPr>
              <a:t>The WebDCU™ User Manual is your go-to guide for working with our clinical trial management system. </a:t>
            </a:r>
            <a:endParaRPr sz="2100">
              <a:latin typeface="Montserrat"/>
              <a:ea typeface="Montserrat"/>
              <a:cs typeface="Montserrat"/>
              <a:sym typeface="Montserrat"/>
            </a:endParaRPr>
          </a:p>
          <a:p>
            <a:pPr marL="0" lvl="0" indent="0" algn="l" rtl="0">
              <a:lnSpc>
                <a:spcPct val="115000"/>
              </a:lnSpc>
              <a:spcBef>
                <a:spcPts val="1200"/>
              </a:spcBef>
              <a:spcAft>
                <a:spcPts val="0"/>
              </a:spcAft>
              <a:buNone/>
            </a:pPr>
            <a:r>
              <a:rPr lang="en-US" sz="2100">
                <a:latin typeface="Montserrat"/>
                <a:ea typeface="Montserrat"/>
                <a:cs typeface="Montserrat"/>
                <a:sym typeface="Montserrat"/>
              </a:rPr>
              <a:t>The manual will cover the following and more:</a:t>
            </a:r>
            <a:endParaRPr sz="2100">
              <a:latin typeface="Montserrat"/>
              <a:ea typeface="Montserrat"/>
              <a:cs typeface="Montserrat"/>
              <a:sym typeface="Montserrat"/>
            </a:endParaRPr>
          </a:p>
          <a:p>
            <a:pPr marL="457200" lvl="0" indent="-361950" algn="l" rtl="0">
              <a:lnSpc>
                <a:spcPct val="115000"/>
              </a:lnSpc>
              <a:spcBef>
                <a:spcPts val="1200"/>
              </a:spcBef>
              <a:spcAft>
                <a:spcPts val="0"/>
              </a:spcAft>
              <a:buClr>
                <a:schemeClr val="dk1"/>
              </a:buClr>
              <a:buSzPts val="2100"/>
              <a:buFont typeface="Montserrat"/>
              <a:buChar char="❏"/>
            </a:pPr>
            <a:r>
              <a:rPr lang="en-US" sz="2100">
                <a:latin typeface="Montserrat"/>
                <a:ea typeface="Montserrat"/>
                <a:cs typeface="Montserrat"/>
                <a:sym typeface="Montserrat"/>
              </a:rPr>
              <a:t>Logging in &amp; out</a:t>
            </a:r>
            <a:endParaRPr sz="2100">
              <a:latin typeface="Montserrat"/>
              <a:ea typeface="Montserrat"/>
              <a:cs typeface="Montserrat"/>
              <a:sym typeface="Montserrat"/>
            </a:endParaRPr>
          </a:p>
          <a:p>
            <a:pPr marL="457200" lvl="0" indent="-361950" algn="l" rtl="0">
              <a:lnSpc>
                <a:spcPct val="115000"/>
              </a:lnSpc>
              <a:spcBef>
                <a:spcPts val="0"/>
              </a:spcBef>
              <a:spcAft>
                <a:spcPts val="0"/>
              </a:spcAft>
              <a:buClr>
                <a:schemeClr val="dk1"/>
              </a:buClr>
              <a:buSzPts val="2100"/>
              <a:buFont typeface="Montserrat"/>
              <a:buChar char="❏"/>
            </a:pPr>
            <a:r>
              <a:rPr lang="en-US" sz="2100">
                <a:latin typeface="Montserrat"/>
                <a:ea typeface="Montserrat"/>
                <a:cs typeface="Montserrat"/>
                <a:sym typeface="Montserrat"/>
              </a:rPr>
              <a:t>Uploading Regulatory Documents</a:t>
            </a:r>
            <a:endParaRPr sz="2100">
              <a:latin typeface="Montserrat"/>
              <a:ea typeface="Montserrat"/>
              <a:cs typeface="Montserrat"/>
              <a:sym typeface="Montserrat"/>
            </a:endParaRPr>
          </a:p>
          <a:p>
            <a:pPr marL="457200" lvl="0" indent="-361950" algn="l" rtl="0">
              <a:lnSpc>
                <a:spcPct val="115000"/>
              </a:lnSpc>
              <a:spcBef>
                <a:spcPts val="0"/>
              </a:spcBef>
              <a:spcAft>
                <a:spcPts val="0"/>
              </a:spcAft>
              <a:buClr>
                <a:schemeClr val="dk1"/>
              </a:buClr>
              <a:buSzPts val="2100"/>
              <a:buFont typeface="Montserrat"/>
              <a:buChar char="❏"/>
            </a:pPr>
            <a:r>
              <a:rPr lang="en-US" sz="2100">
                <a:latin typeface="Montserrat"/>
                <a:ea typeface="Montserrat"/>
                <a:cs typeface="Montserrat"/>
                <a:sym typeface="Montserrat"/>
              </a:rPr>
              <a:t>Project Documents, i.e. Protocol, Data Collection Guidelines, Regulatory Document Parameters, Current CTCAE version and other imperative trial documents</a:t>
            </a:r>
            <a:endParaRPr sz="2100">
              <a:latin typeface="Montserrat"/>
              <a:ea typeface="Montserrat"/>
              <a:cs typeface="Montserrat"/>
              <a:sym typeface="Montserrat"/>
            </a:endParaRPr>
          </a:p>
          <a:p>
            <a:pPr marL="457200" lvl="0" indent="-361950" algn="l" rtl="0">
              <a:lnSpc>
                <a:spcPct val="115000"/>
              </a:lnSpc>
              <a:spcBef>
                <a:spcPts val="0"/>
              </a:spcBef>
              <a:spcAft>
                <a:spcPts val="0"/>
              </a:spcAft>
              <a:buClr>
                <a:schemeClr val="dk1"/>
              </a:buClr>
              <a:buSzPts val="2100"/>
              <a:buFont typeface="Montserrat"/>
              <a:buChar char="❏"/>
            </a:pPr>
            <a:r>
              <a:rPr lang="en-US" sz="2100">
                <a:latin typeface="Montserrat"/>
                <a:ea typeface="Montserrat"/>
                <a:cs typeface="Montserrat"/>
                <a:sym typeface="Montserrat"/>
              </a:rPr>
              <a:t>Data Entry Instructions</a:t>
            </a:r>
            <a:endParaRPr sz="2100">
              <a:latin typeface="Montserrat"/>
              <a:ea typeface="Montserrat"/>
              <a:cs typeface="Montserrat"/>
              <a:sym typeface="Montserrat"/>
            </a:endParaRPr>
          </a:p>
          <a:p>
            <a:pPr marL="457200" lvl="0" indent="-361950" algn="l" rtl="0">
              <a:lnSpc>
                <a:spcPct val="115000"/>
              </a:lnSpc>
              <a:spcBef>
                <a:spcPts val="0"/>
              </a:spcBef>
              <a:spcAft>
                <a:spcPts val="0"/>
              </a:spcAft>
              <a:buClr>
                <a:schemeClr val="dk1"/>
              </a:buClr>
              <a:buSzPts val="2100"/>
              <a:buFont typeface="Montserrat"/>
              <a:buChar char="❏"/>
            </a:pPr>
            <a:r>
              <a:rPr lang="en-US" sz="2100">
                <a:solidFill>
                  <a:schemeClr val="dk1"/>
                </a:solidFill>
                <a:latin typeface="Montserrat"/>
                <a:ea typeface="Montserrat"/>
                <a:cs typeface="Montserrat"/>
                <a:sym typeface="Montserrat"/>
              </a:rPr>
              <a:t>Instruction Documents</a:t>
            </a:r>
            <a:endParaRPr sz="2100">
              <a:solidFill>
                <a:schemeClr val="dk1"/>
              </a:solidFill>
              <a:latin typeface="Montserrat"/>
              <a:ea typeface="Montserrat"/>
              <a:cs typeface="Montserrat"/>
              <a:sym typeface="Montserrat"/>
            </a:endParaRPr>
          </a:p>
          <a:p>
            <a:pPr marL="457200" lvl="0" indent="-361950" algn="l" rtl="0">
              <a:lnSpc>
                <a:spcPct val="115000"/>
              </a:lnSpc>
              <a:spcBef>
                <a:spcPts val="0"/>
              </a:spcBef>
              <a:spcAft>
                <a:spcPts val="0"/>
              </a:spcAft>
              <a:buClr>
                <a:schemeClr val="dk1"/>
              </a:buClr>
              <a:buSzPts val="2100"/>
              <a:buFont typeface="Montserrat"/>
              <a:buChar char="❏"/>
            </a:pPr>
            <a:r>
              <a:rPr lang="en-US" sz="2100">
                <a:solidFill>
                  <a:schemeClr val="dk1"/>
                </a:solidFill>
                <a:latin typeface="Montserrat"/>
                <a:ea typeface="Montserrat"/>
                <a:cs typeface="Montserrat"/>
                <a:sym typeface="Montserrat"/>
              </a:rPr>
              <a:t>Regulatory Documents</a:t>
            </a:r>
            <a:endParaRPr sz="2100">
              <a:solidFill>
                <a:schemeClr val="dk1"/>
              </a:solidFill>
              <a:latin typeface="Montserrat"/>
              <a:ea typeface="Montserrat"/>
              <a:cs typeface="Montserrat"/>
              <a:sym typeface="Montserrat"/>
            </a:endParaRPr>
          </a:p>
          <a:p>
            <a:pPr marL="457200" lvl="0" indent="-361950" algn="l" rtl="0">
              <a:lnSpc>
                <a:spcPct val="115000"/>
              </a:lnSpc>
              <a:spcBef>
                <a:spcPts val="0"/>
              </a:spcBef>
              <a:spcAft>
                <a:spcPts val="0"/>
              </a:spcAft>
              <a:buClr>
                <a:schemeClr val="dk1"/>
              </a:buClr>
              <a:buSzPts val="2100"/>
              <a:buFont typeface="Montserrat"/>
              <a:buChar char="❏"/>
            </a:pPr>
            <a:r>
              <a:rPr lang="en-US" sz="2100">
                <a:solidFill>
                  <a:schemeClr val="dk1"/>
                </a:solidFill>
                <a:latin typeface="Montserrat"/>
                <a:ea typeface="Montserrat"/>
                <a:cs typeface="Montserrat"/>
                <a:sym typeface="Montserrat"/>
              </a:rPr>
              <a:t>Core Lab Imaging Documents</a:t>
            </a:r>
            <a:endParaRPr sz="2100">
              <a:solidFill>
                <a:schemeClr val="dk1"/>
              </a:solidFill>
              <a:latin typeface="Montserrat"/>
              <a:ea typeface="Montserrat"/>
              <a:cs typeface="Montserrat"/>
              <a:sym typeface="Montserrat"/>
            </a:endParaRPr>
          </a:p>
          <a:p>
            <a:pPr marL="457200" lvl="0" indent="-361950" algn="l" rtl="0">
              <a:lnSpc>
                <a:spcPct val="115000"/>
              </a:lnSpc>
              <a:spcBef>
                <a:spcPts val="0"/>
              </a:spcBef>
              <a:spcAft>
                <a:spcPts val="0"/>
              </a:spcAft>
              <a:buClr>
                <a:schemeClr val="dk1"/>
              </a:buClr>
              <a:buSzPts val="2100"/>
              <a:buFont typeface="Montserrat"/>
              <a:buChar char="❏"/>
            </a:pPr>
            <a:r>
              <a:rPr lang="en-US" sz="2100">
                <a:solidFill>
                  <a:schemeClr val="dk1"/>
                </a:solidFill>
                <a:latin typeface="Montserrat"/>
                <a:ea typeface="Montserrat"/>
                <a:cs typeface="Montserrat"/>
                <a:sym typeface="Montserrat"/>
              </a:rPr>
              <a:t>Tools for Site &amp; Subjects</a:t>
            </a:r>
            <a:endParaRPr sz="2100">
              <a:latin typeface="Montserrat"/>
              <a:ea typeface="Montserrat"/>
              <a:cs typeface="Montserrat"/>
              <a:sym typeface="Montserrat"/>
            </a:endParaRPr>
          </a:p>
          <a:p>
            <a:pPr marL="0" lvl="0" indent="0" algn="l" rtl="0">
              <a:lnSpc>
                <a:spcPct val="115000"/>
              </a:lnSpc>
              <a:spcBef>
                <a:spcPts val="1200"/>
              </a:spcBef>
              <a:spcAft>
                <a:spcPts val="0"/>
              </a:spcAft>
              <a:buNone/>
            </a:pPr>
            <a:endParaRPr sz="2100">
              <a:latin typeface="Montserrat"/>
              <a:ea typeface="Montserrat"/>
              <a:cs typeface="Montserrat"/>
              <a:sym typeface="Montserrat"/>
            </a:endParaRPr>
          </a:p>
          <a:p>
            <a:pPr marL="0" lvl="0" indent="0" algn="l" rtl="0">
              <a:lnSpc>
                <a:spcPct val="115000"/>
              </a:lnSpc>
              <a:spcBef>
                <a:spcPts val="1200"/>
              </a:spcBef>
              <a:spcAft>
                <a:spcPts val="0"/>
              </a:spcAft>
              <a:buNone/>
            </a:pPr>
            <a:r>
              <a:rPr lang="en-US" sz="2100">
                <a:latin typeface="Montserrat"/>
                <a:ea typeface="Montserrat"/>
                <a:cs typeface="Montserrat"/>
                <a:sym typeface="Montserrat"/>
              </a:rPr>
              <a:t>The WebDCU™ User Manual is available in the WebDCU™ toolbox.</a:t>
            </a:r>
            <a:endParaRPr sz="2100">
              <a:latin typeface="Montserrat"/>
              <a:ea typeface="Montserrat"/>
              <a:cs typeface="Montserrat"/>
              <a:sym typeface="Montserrat"/>
            </a:endParaRPr>
          </a:p>
          <a:p>
            <a:pPr marL="457200" lvl="0" indent="0" algn="l" rtl="0">
              <a:lnSpc>
                <a:spcPct val="115000"/>
              </a:lnSpc>
              <a:spcBef>
                <a:spcPts val="1200"/>
              </a:spcBef>
              <a:spcAft>
                <a:spcPts val="1200"/>
              </a:spcAft>
              <a:buNone/>
            </a:pPr>
            <a:endParaRPr sz="2200">
              <a:latin typeface="Montserrat"/>
              <a:ea typeface="Montserrat"/>
              <a:cs typeface="Montserrat"/>
              <a:sym typeface="Montserra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37"/>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310" name="Google Shape;310;p37"/>
          <p:cNvCxnSpPr/>
          <p:nvPr/>
        </p:nvCxnSpPr>
        <p:spPr>
          <a:xfrm>
            <a:off x="854431" y="1798825"/>
            <a:ext cx="16230600" cy="24000"/>
          </a:xfrm>
          <a:prstGeom prst="straightConnector1">
            <a:avLst/>
          </a:prstGeom>
          <a:noFill/>
          <a:ln w="95250" cap="flat" cmpd="sng">
            <a:solidFill>
              <a:srgbClr val="DAD9D6"/>
            </a:solidFill>
            <a:prstDash val="solid"/>
            <a:round/>
            <a:headEnd type="none" w="sm" len="sm"/>
            <a:tailEnd type="none" w="sm" len="sm"/>
          </a:ln>
        </p:spPr>
      </p:cxnSp>
      <p:sp>
        <p:nvSpPr>
          <p:cNvPr id="311" name="Google Shape;311;p37"/>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312" name="Google Shape;312;p37"/>
          <p:cNvSpPr txBox="1"/>
          <p:nvPr/>
        </p:nvSpPr>
        <p:spPr>
          <a:xfrm>
            <a:off x="854421" y="702673"/>
            <a:ext cx="14915400" cy="738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4800">
                <a:latin typeface="Montserrat"/>
                <a:ea typeface="Montserrat"/>
                <a:cs typeface="Montserrat"/>
                <a:sym typeface="Montserrat"/>
              </a:rPr>
              <a:t>WebDCU™ Training</a:t>
            </a:r>
            <a:endParaRPr sz="1400"/>
          </a:p>
        </p:txBody>
      </p:sp>
      <p:sp>
        <p:nvSpPr>
          <p:cNvPr id="313" name="Google Shape;313;p37"/>
          <p:cNvSpPr txBox="1"/>
          <p:nvPr/>
        </p:nvSpPr>
        <p:spPr>
          <a:xfrm>
            <a:off x="854425" y="2180075"/>
            <a:ext cx="13262400" cy="36294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None/>
            </a:pPr>
            <a:r>
              <a:rPr lang="en-US" sz="2200">
                <a:latin typeface="Montserrat"/>
                <a:ea typeface="Montserrat"/>
                <a:cs typeface="Montserrat"/>
                <a:sym typeface="Montserrat"/>
              </a:rPr>
              <a:t>Training for WebDCU™ is in the WebDCU™ training center located on the login page.  No WebDCU™ login is needed to access the training center.</a:t>
            </a:r>
            <a:endParaRPr sz="2200">
              <a:latin typeface="Montserrat"/>
              <a:ea typeface="Montserrat"/>
              <a:cs typeface="Montserrat"/>
              <a:sym typeface="Montserrat"/>
            </a:endParaRPr>
          </a:p>
          <a:p>
            <a:pPr marL="0" lvl="0" indent="0" algn="l" rtl="0">
              <a:lnSpc>
                <a:spcPct val="115000"/>
              </a:lnSpc>
              <a:spcBef>
                <a:spcPts val="1200"/>
              </a:spcBef>
              <a:spcAft>
                <a:spcPts val="0"/>
              </a:spcAft>
              <a:buNone/>
            </a:pPr>
            <a:r>
              <a:rPr lang="en-US" sz="2200" u="sng">
                <a:solidFill>
                  <a:schemeClr val="hlink"/>
                </a:solidFill>
                <a:latin typeface="Montserrat"/>
                <a:ea typeface="Montserrat"/>
                <a:cs typeface="Montserrat"/>
                <a:sym typeface="Montserrat"/>
                <a:hlinkClick r:id="rId4"/>
              </a:rPr>
              <a:t>https://webdcu.musc.edu/DCUApp/Login</a:t>
            </a:r>
            <a:endParaRPr sz="2200">
              <a:latin typeface="Montserrat"/>
              <a:ea typeface="Montserrat"/>
              <a:cs typeface="Montserrat"/>
              <a:sym typeface="Montserrat"/>
            </a:endParaRPr>
          </a:p>
          <a:p>
            <a:pPr marL="0" lvl="0" indent="0" algn="l" rtl="0">
              <a:lnSpc>
                <a:spcPct val="115000"/>
              </a:lnSpc>
              <a:spcBef>
                <a:spcPts val="1200"/>
              </a:spcBef>
              <a:spcAft>
                <a:spcPts val="0"/>
              </a:spcAft>
              <a:buNone/>
            </a:pPr>
            <a:endParaRPr sz="2200">
              <a:latin typeface="Montserrat"/>
              <a:ea typeface="Montserrat"/>
              <a:cs typeface="Montserrat"/>
              <a:sym typeface="Montserrat"/>
            </a:endParaRPr>
          </a:p>
          <a:p>
            <a:pPr marL="0" lvl="0" indent="0" algn="l" rtl="0">
              <a:lnSpc>
                <a:spcPct val="115000"/>
              </a:lnSpc>
              <a:spcBef>
                <a:spcPts val="1200"/>
              </a:spcBef>
              <a:spcAft>
                <a:spcPts val="0"/>
              </a:spcAft>
              <a:buNone/>
            </a:pPr>
            <a:endParaRPr sz="2200">
              <a:latin typeface="Montserrat"/>
              <a:ea typeface="Montserrat"/>
              <a:cs typeface="Montserrat"/>
              <a:sym typeface="Montserrat"/>
            </a:endParaRPr>
          </a:p>
          <a:p>
            <a:pPr marL="0" lvl="0" indent="0" algn="l" rtl="0">
              <a:lnSpc>
                <a:spcPct val="115000"/>
              </a:lnSpc>
              <a:spcBef>
                <a:spcPts val="1200"/>
              </a:spcBef>
              <a:spcAft>
                <a:spcPts val="0"/>
              </a:spcAft>
              <a:buNone/>
            </a:pPr>
            <a:endParaRPr sz="2200">
              <a:latin typeface="Montserrat"/>
              <a:ea typeface="Montserrat"/>
              <a:cs typeface="Montserrat"/>
              <a:sym typeface="Montserrat"/>
            </a:endParaRPr>
          </a:p>
          <a:p>
            <a:pPr marL="457200" lvl="0" indent="0" algn="l" rtl="0">
              <a:lnSpc>
                <a:spcPct val="115000"/>
              </a:lnSpc>
              <a:spcBef>
                <a:spcPts val="1200"/>
              </a:spcBef>
              <a:spcAft>
                <a:spcPts val="1200"/>
              </a:spcAft>
              <a:buNone/>
            </a:pPr>
            <a:endParaRPr sz="2200">
              <a:latin typeface="Montserrat"/>
              <a:ea typeface="Montserrat"/>
              <a:cs typeface="Montserrat"/>
              <a:sym typeface="Montserrat"/>
            </a:endParaRPr>
          </a:p>
        </p:txBody>
      </p:sp>
      <p:pic>
        <p:nvPicPr>
          <p:cNvPr id="314" name="Google Shape;314;p37"/>
          <p:cNvPicPr preferRelativeResize="0"/>
          <p:nvPr/>
        </p:nvPicPr>
        <p:blipFill>
          <a:blip r:embed="rId5">
            <a:alphaModFix/>
          </a:blip>
          <a:stretch>
            <a:fillRect/>
          </a:stretch>
        </p:blipFill>
        <p:spPr>
          <a:xfrm>
            <a:off x="6007195" y="4087450"/>
            <a:ext cx="4909089" cy="423884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0"/>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136" name="Google Shape;136;p20"/>
          <p:cNvCxnSpPr/>
          <p:nvPr/>
        </p:nvCxnSpPr>
        <p:spPr>
          <a:xfrm rot="5083">
            <a:off x="1097316" y="1963888"/>
            <a:ext cx="16230618" cy="0"/>
          </a:xfrm>
          <a:prstGeom prst="straightConnector1">
            <a:avLst/>
          </a:prstGeom>
          <a:noFill/>
          <a:ln w="95250" cap="flat" cmpd="sng">
            <a:solidFill>
              <a:srgbClr val="DAD9D6"/>
            </a:solidFill>
            <a:prstDash val="solid"/>
            <a:round/>
            <a:headEnd type="none" w="sm" len="sm"/>
            <a:tailEnd type="none" w="sm" len="sm"/>
          </a:ln>
        </p:spPr>
      </p:cxnSp>
      <p:sp>
        <p:nvSpPr>
          <p:cNvPr id="137" name="Google Shape;137;p20"/>
          <p:cNvSpPr txBox="1"/>
          <p:nvPr/>
        </p:nvSpPr>
        <p:spPr>
          <a:xfrm>
            <a:off x="1052538" y="640525"/>
            <a:ext cx="14915400" cy="10776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7000" b="0" i="0" u="none" strike="noStrike" cap="none">
                <a:solidFill>
                  <a:srgbClr val="000000"/>
                </a:solidFill>
                <a:latin typeface="Montserrat"/>
                <a:ea typeface="Montserrat"/>
                <a:cs typeface="Montserrat"/>
                <a:sym typeface="Montserrat"/>
              </a:rPr>
              <a:t>MINUTE Study </a:t>
            </a:r>
            <a:r>
              <a:rPr lang="en-US" sz="7000">
                <a:latin typeface="Montserrat"/>
                <a:ea typeface="Montserrat"/>
                <a:cs typeface="Montserrat"/>
                <a:sym typeface="Montserrat"/>
              </a:rPr>
              <a:t>Contacts</a:t>
            </a:r>
            <a:endParaRPr sz="1400"/>
          </a:p>
        </p:txBody>
      </p:sp>
      <p:sp>
        <p:nvSpPr>
          <p:cNvPr id="138" name="Google Shape;138;p20"/>
          <p:cNvSpPr/>
          <p:nvPr/>
        </p:nvSpPr>
        <p:spPr>
          <a:xfrm>
            <a:off x="17030076" y="9106138"/>
            <a:ext cx="1253836" cy="1180862"/>
          </a:xfrm>
          <a:custGeom>
            <a:avLst/>
            <a:gdLst/>
            <a:ahLst/>
            <a:cxnLst/>
            <a:rect l="l" t="t" r="r" b="b"/>
            <a:pathLst>
              <a:path w="1253836" h="1180862" extrusionOk="0">
                <a:moveTo>
                  <a:pt x="0" y="0"/>
                </a:moveTo>
                <a:lnTo>
                  <a:pt x="1253836" y="0"/>
                </a:lnTo>
                <a:lnTo>
                  <a:pt x="1253836" y="1180862"/>
                </a:lnTo>
                <a:lnTo>
                  <a:pt x="0" y="1180862"/>
                </a:lnTo>
                <a:lnTo>
                  <a:pt x="0" y="0"/>
                </a:lnTo>
                <a:close/>
              </a:path>
            </a:pathLst>
          </a:custGeom>
          <a:blipFill rotWithShape="1">
            <a:blip r:embed="rId3">
              <a:alphaModFix/>
            </a:blip>
            <a:stretch>
              <a:fillRect/>
            </a:stretch>
          </a:blipFill>
          <a:ln>
            <a:noFill/>
          </a:ln>
        </p:spPr>
      </p:sp>
      <p:sp>
        <p:nvSpPr>
          <p:cNvPr id="139" name="Google Shape;139;p20"/>
          <p:cNvSpPr txBox="1"/>
          <p:nvPr/>
        </p:nvSpPr>
        <p:spPr>
          <a:xfrm>
            <a:off x="1101400" y="2474850"/>
            <a:ext cx="16715400" cy="14961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endParaRPr sz="1000"/>
          </a:p>
          <a:p>
            <a:pPr marL="0" marR="0" lvl="0" indent="0" algn="l" rtl="0">
              <a:lnSpc>
                <a:spcPct val="140000"/>
              </a:lnSpc>
              <a:spcBef>
                <a:spcPts val="0"/>
              </a:spcBef>
              <a:spcAft>
                <a:spcPts val="0"/>
              </a:spcAft>
              <a:buNone/>
            </a:pPr>
            <a:endParaRPr sz="1600" b="0" i="0" u="none" strike="noStrike" cap="none">
              <a:solidFill>
                <a:srgbClr val="000000"/>
              </a:solidFill>
              <a:latin typeface="Montserrat"/>
              <a:ea typeface="Montserrat"/>
              <a:cs typeface="Montserrat"/>
              <a:sym typeface="Montserrat"/>
            </a:endParaRPr>
          </a:p>
          <a:p>
            <a:pPr marL="0" marR="0" lvl="0" indent="0" algn="l" rtl="0">
              <a:lnSpc>
                <a:spcPct val="140000"/>
              </a:lnSpc>
              <a:spcBef>
                <a:spcPts val="0"/>
              </a:spcBef>
              <a:spcAft>
                <a:spcPts val="0"/>
              </a:spcAft>
              <a:buNone/>
            </a:pPr>
            <a:endParaRPr sz="1600" b="0" i="0" u="none" strike="noStrike" cap="none">
              <a:solidFill>
                <a:srgbClr val="000000"/>
              </a:solidFill>
              <a:latin typeface="Montserrat"/>
              <a:ea typeface="Montserrat"/>
              <a:cs typeface="Montserrat"/>
              <a:sym typeface="Montserrat"/>
            </a:endParaRPr>
          </a:p>
          <a:p>
            <a:pPr marL="0" marR="0" lvl="0" indent="0" algn="l" rtl="0">
              <a:lnSpc>
                <a:spcPct val="140000"/>
              </a:lnSpc>
              <a:spcBef>
                <a:spcPts val="0"/>
              </a:spcBef>
              <a:spcAft>
                <a:spcPts val="0"/>
              </a:spcAft>
              <a:buNone/>
            </a:pPr>
            <a:endParaRPr sz="1600" b="0" i="0" u="none" strike="noStrike" cap="none">
              <a:solidFill>
                <a:srgbClr val="000000"/>
              </a:solidFill>
              <a:latin typeface="Montserrat"/>
              <a:ea typeface="Montserrat"/>
              <a:cs typeface="Montserrat"/>
              <a:sym typeface="Montserrat"/>
            </a:endParaRPr>
          </a:p>
          <a:p>
            <a:pPr marL="0" marR="0" lvl="0" indent="0" algn="l" rtl="0">
              <a:lnSpc>
                <a:spcPct val="140000"/>
              </a:lnSpc>
              <a:spcBef>
                <a:spcPts val="0"/>
              </a:spcBef>
              <a:spcAft>
                <a:spcPts val="0"/>
              </a:spcAft>
              <a:buNone/>
            </a:pPr>
            <a:endParaRPr sz="1600" b="0" i="0" u="none" strike="noStrike" cap="none">
              <a:solidFill>
                <a:srgbClr val="000000"/>
              </a:solidFill>
              <a:latin typeface="Montserrat"/>
              <a:ea typeface="Montserrat"/>
              <a:cs typeface="Montserrat"/>
              <a:sym typeface="Montserrat"/>
            </a:endParaRPr>
          </a:p>
        </p:txBody>
      </p:sp>
      <p:graphicFrame>
        <p:nvGraphicFramePr>
          <p:cNvPr id="140" name="Google Shape;140;p20"/>
          <p:cNvGraphicFramePr/>
          <p:nvPr/>
        </p:nvGraphicFramePr>
        <p:xfrm>
          <a:off x="1293875" y="2300088"/>
          <a:ext cx="14838625" cy="7339850"/>
        </p:xfrm>
        <a:graphic>
          <a:graphicData uri="http://schemas.openxmlformats.org/drawingml/2006/table">
            <a:tbl>
              <a:tblPr>
                <a:noFill/>
                <a:tableStyleId>{6CA76C19-4BA3-4E93-BD2D-9C7D92538E64}</a:tableStyleId>
              </a:tblPr>
              <a:tblGrid>
                <a:gridCol w="2780550">
                  <a:extLst>
                    <a:ext uri="{9D8B030D-6E8A-4147-A177-3AD203B41FA5}">
                      <a16:colId xmlns:a16="http://schemas.microsoft.com/office/drawing/2014/main" val="20000"/>
                    </a:ext>
                  </a:extLst>
                </a:gridCol>
                <a:gridCol w="5546600">
                  <a:extLst>
                    <a:ext uri="{9D8B030D-6E8A-4147-A177-3AD203B41FA5}">
                      <a16:colId xmlns:a16="http://schemas.microsoft.com/office/drawing/2014/main" val="20001"/>
                    </a:ext>
                  </a:extLst>
                </a:gridCol>
                <a:gridCol w="6511475">
                  <a:extLst>
                    <a:ext uri="{9D8B030D-6E8A-4147-A177-3AD203B41FA5}">
                      <a16:colId xmlns:a16="http://schemas.microsoft.com/office/drawing/2014/main" val="20002"/>
                    </a:ext>
                  </a:extLst>
                </a:gridCol>
              </a:tblGrid>
              <a:tr h="686175">
                <a:tc rowSpan="2">
                  <a:txBody>
                    <a:bodyPr/>
                    <a:lstStyle/>
                    <a:p>
                      <a:pPr marL="0" lvl="0" indent="0" algn="l" rtl="0">
                        <a:lnSpc>
                          <a:spcPct val="100000"/>
                        </a:lnSpc>
                        <a:spcBef>
                          <a:spcPts val="900"/>
                        </a:spcBef>
                        <a:spcAft>
                          <a:spcPts val="900"/>
                        </a:spcAft>
                        <a:buNone/>
                      </a:pPr>
                      <a:r>
                        <a:rPr lang="en-US" sz="1900" b="1">
                          <a:latin typeface="Montserrat"/>
                          <a:ea typeface="Montserrat"/>
                          <a:cs typeface="Montserrat"/>
                          <a:sym typeface="Montserrat"/>
                        </a:rPr>
                        <a:t>Prime PI Team</a:t>
                      </a:r>
                      <a:endParaRPr sz="1900" b="1">
                        <a:latin typeface="Montserrat"/>
                        <a:ea typeface="Montserrat"/>
                        <a:cs typeface="Montserrat"/>
                        <a:sym typeface="Montserra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lnSpc>
                          <a:spcPct val="100000"/>
                        </a:lnSpc>
                        <a:spcBef>
                          <a:spcPts val="900"/>
                        </a:spcBef>
                        <a:spcAft>
                          <a:spcPts val="900"/>
                        </a:spcAft>
                        <a:buNone/>
                      </a:pPr>
                      <a:r>
                        <a:rPr lang="en-US" sz="1900">
                          <a:latin typeface="Montserrat"/>
                          <a:ea typeface="Montserrat"/>
                          <a:cs typeface="Montserrat"/>
                          <a:sym typeface="Montserrat"/>
                        </a:rPr>
                        <a:t>Prime Project Manager</a:t>
                      </a:r>
                      <a:endParaRPr sz="1900">
                        <a:latin typeface="Montserrat"/>
                        <a:ea typeface="Montserrat"/>
                        <a:cs typeface="Montserrat"/>
                        <a:sym typeface="Montserra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lnSpc>
                          <a:spcPct val="100000"/>
                        </a:lnSpc>
                        <a:spcBef>
                          <a:spcPts val="900"/>
                        </a:spcBef>
                        <a:spcAft>
                          <a:spcPts val="900"/>
                        </a:spcAft>
                        <a:buNone/>
                      </a:pPr>
                      <a:r>
                        <a:rPr lang="en-US" sz="1900">
                          <a:latin typeface="Montserrat"/>
                          <a:ea typeface="Montserrat"/>
                          <a:cs typeface="Montserrat"/>
                          <a:sym typeface="Montserrat"/>
                        </a:rPr>
                        <a:t>Ally Qi (ally.qi@mountsinai.org)</a:t>
                      </a:r>
                      <a:endParaRPr sz="1900">
                        <a:latin typeface="Montserrat"/>
                        <a:ea typeface="Montserrat"/>
                        <a:cs typeface="Montserrat"/>
                        <a:sym typeface="Montserra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928425">
                <a:tc vMerge="1">
                  <a:txBody>
                    <a:bodyPr/>
                    <a:lstStyle/>
                    <a:p>
                      <a:endParaRPr lang="en-US"/>
                    </a:p>
                  </a:txBody>
                  <a:tcPr/>
                </a:tc>
                <a:tc>
                  <a:txBody>
                    <a:bodyPr/>
                    <a:lstStyle/>
                    <a:p>
                      <a:pPr marL="0" lvl="0" indent="0" algn="l" rtl="0">
                        <a:lnSpc>
                          <a:spcPct val="100000"/>
                        </a:lnSpc>
                        <a:spcBef>
                          <a:spcPts val="900"/>
                        </a:spcBef>
                        <a:spcAft>
                          <a:spcPts val="900"/>
                        </a:spcAft>
                        <a:buNone/>
                      </a:pPr>
                      <a:r>
                        <a:rPr lang="en-US" sz="1900">
                          <a:latin typeface="Montserrat"/>
                          <a:ea typeface="Montserrat"/>
                          <a:cs typeface="Montserrat"/>
                          <a:sym typeface="Montserrat"/>
                        </a:rPr>
                        <a:t>Senior Budget &amp; Contract Specialist</a:t>
                      </a:r>
                      <a:endParaRPr sz="1900">
                        <a:latin typeface="Montserrat"/>
                        <a:ea typeface="Montserrat"/>
                        <a:cs typeface="Montserrat"/>
                        <a:sym typeface="Montserra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lnSpc>
                          <a:spcPct val="100000"/>
                        </a:lnSpc>
                        <a:spcBef>
                          <a:spcPts val="900"/>
                        </a:spcBef>
                        <a:spcAft>
                          <a:spcPts val="900"/>
                        </a:spcAft>
                        <a:buNone/>
                      </a:pPr>
                      <a:r>
                        <a:rPr lang="en-US" sz="1900">
                          <a:latin typeface="Montserrat"/>
                          <a:ea typeface="Montserrat"/>
                          <a:cs typeface="Montserrat"/>
                          <a:sym typeface="Montserrat"/>
                        </a:rPr>
                        <a:t>Sarah Torres (sarah.torres@mountsinai.org)</a:t>
                      </a:r>
                      <a:endParaRPr sz="1900">
                        <a:latin typeface="Montserrat"/>
                        <a:ea typeface="Montserrat"/>
                        <a:cs typeface="Montserrat"/>
                        <a:sym typeface="Montserra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1473650">
                <a:tc>
                  <a:txBody>
                    <a:bodyPr/>
                    <a:lstStyle/>
                    <a:p>
                      <a:pPr marL="0" lvl="0" indent="0" algn="l" rtl="0">
                        <a:lnSpc>
                          <a:spcPct val="100000"/>
                        </a:lnSpc>
                        <a:spcBef>
                          <a:spcPts val="900"/>
                        </a:spcBef>
                        <a:spcAft>
                          <a:spcPts val="900"/>
                        </a:spcAft>
                        <a:buNone/>
                      </a:pPr>
                      <a:r>
                        <a:rPr lang="en-US" sz="1900" b="1">
                          <a:latin typeface="Montserrat"/>
                          <a:ea typeface="Montserrat"/>
                          <a:cs typeface="Montserrat"/>
                          <a:sym typeface="Montserrat"/>
                        </a:rPr>
                        <a:t>National Coordinating Center (NCC)</a:t>
                      </a:r>
                      <a:endParaRPr sz="1900" b="1">
                        <a:latin typeface="Montserrat"/>
                        <a:ea typeface="Montserrat"/>
                        <a:cs typeface="Montserrat"/>
                        <a:sym typeface="Montserra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lnSpc>
                          <a:spcPct val="100000"/>
                        </a:lnSpc>
                        <a:spcBef>
                          <a:spcPts val="900"/>
                        </a:spcBef>
                        <a:spcAft>
                          <a:spcPts val="0"/>
                        </a:spcAft>
                        <a:buNone/>
                      </a:pPr>
                      <a:r>
                        <a:rPr lang="en-US" sz="1900">
                          <a:latin typeface="Montserrat"/>
                          <a:ea typeface="Montserrat"/>
                          <a:cs typeface="Montserrat"/>
                          <a:sym typeface="Montserrat"/>
                        </a:rPr>
                        <a:t>Administrative Co-Director</a:t>
                      </a:r>
                      <a:endParaRPr sz="1900">
                        <a:latin typeface="Montserrat"/>
                        <a:ea typeface="Montserrat"/>
                        <a:cs typeface="Montserrat"/>
                        <a:sym typeface="Montserrat"/>
                      </a:endParaRPr>
                    </a:p>
                    <a:p>
                      <a:pPr marL="0" lvl="0" indent="0" algn="l" rtl="0">
                        <a:lnSpc>
                          <a:spcPct val="100000"/>
                        </a:lnSpc>
                        <a:spcBef>
                          <a:spcPts val="900"/>
                        </a:spcBef>
                        <a:spcAft>
                          <a:spcPts val="0"/>
                        </a:spcAft>
                        <a:buNone/>
                      </a:pPr>
                      <a:r>
                        <a:rPr lang="en-US" sz="1900">
                          <a:latin typeface="Montserrat"/>
                          <a:ea typeface="Montserrat"/>
                          <a:cs typeface="Montserrat"/>
                          <a:sym typeface="Montserrat"/>
                        </a:rPr>
                        <a:t>NCC Project Manager</a:t>
                      </a:r>
                      <a:endParaRPr sz="1900">
                        <a:latin typeface="Montserrat"/>
                        <a:ea typeface="Montserrat"/>
                        <a:cs typeface="Montserrat"/>
                        <a:sym typeface="Montserrat"/>
                      </a:endParaRPr>
                    </a:p>
                    <a:p>
                      <a:pPr marL="0" lvl="0" indent="0" algn="l" rtl="0">
                        <a:lnSpc>
                          <a:spcPct val="100000"/>
                        </a:lnSpc>
                        <a:spcBef>
                          <a:spcPts val="900"/>
                        </a:spcBef>
                        <a:spcAft>
                          <a:spcPts val="900"/>
                        </a:spcAft>
                        <a:buNone/>
                      </a:pPr>
                      <a:r>
                        <a:rPr lang="en-US" sz="1900">
                          <a:latin typeface="Montserrat"/>
                          <a:ea typeface="Montserrat"/>
                          <a:cs typeface="Montserrat"/>
                          <a:sym typeface="Montserrat"/>
                        </a:rPr>
                        <a:t>– StrokeNet, CTA, cIRB, SOW questions</a:t>
                      </a:r>
                      <a:endParaRPr sz="1900">
                        <a:latin typeface="Montserrat"/>
                        <a:ea typeface="Montserrat"/>
                        <a:cs typeface="Montserrat"/>
                        <a:sym typeface="Montserra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lnSpc>
                          <a:spcPct val="100000"/>
                        </a:lnSpc>
                        <a:spcBef>
                          <a:spcPts val="900"/>
                        </a:spcBef>
                        <a:spcAft>
                          <a:spcPts val="0"/>
                        </a:spcAft>
                        <a:buNone/>
                      </a:pPr>
                      <a:r>
                        <a:rPr lang="en-US" sz="1900">
                          <a:latin typeface="Montserrat"/>
                          <a:ea typeface="Montserrat"/>
                          <a:cs typeface="Montserrat"/>
                          <a:sym typeface="Montserrat"/>
                        </a:rPr>
                        <a:t>Iris Davis (</a:t>
                      </a:r>
                      <a:r>
                        <a:rPr lang="en-US" sz="1900" u="sng">
                          <a:solidFill>
                            <a:schemeClr val="hlink"/>
                          </a:solidFill>
                          <a:latin typeface="Montserrat"/>
                          <a:ea typeface="Montserrat"/>
                          <a:cs typeface="Montserrat"/>
                          <a:sym typeface="Montserrat"/>
                          <a:hlinkClick r:id="rId4"/>
                        </a:rPr>
                        <a:t>deedsss@ucmail.uc.edu</a:t>
                      </a:r>
                      <a:r>
                        <a:rPr lang="en-US" sz="1900">
                          <a:latin typeface="Montserrat"/>
                          <a:ea typeface="Montserrat"/>
                          <a:cs typeface="Montserrat"/>
                          <a:sym typeface="Montserrat"/>
                        </a:rPr>
                        <a:t>)</a:t>
                      </a:r>
                      <a:endParaRPr sz="1900">
                        <a:latin typeface="Montserrat"/>
                        <a:ea typeface="Montserrat"/>
                        <a:cs typeface="Montserrat"/>
                        <a:sym typeface="Montserrat"/>
                      </a:endParaRPr>
                    </a:p>
                    <a:p>
                      <a:pPr marL="0" lvl="0" indent="0" algn="l" rtl="0">
                        <a:lnSpc>
                          <a:spcPct val="100000"/>
                        </a:lnSpc>
                        <a:spcBef>
                          <a:spcPts val="900"/>
                        </a:spcBef>
                        <a:spcAft>
                          <a:spcPts val="900"/>
                        </a:spcAft>
                        <a:buNone/>
                      </a:pPr>
                      <a:r>
                        <a:rPr lang="en-US" sz="1900">
                          <a:latin typeface="Montserrat"/>
                          <a:ea typeface="Montserrat"/>
                          <a:cs typeface="Montserrat"/>
                          <a:sym typeface="Montserrat"/>
                        </a:rPr>
                        <a:t>Cristina Francois (francoci@ucmail.uc.edu)</a:t>
                      </a:r>
                      <a:endParaRPr sz="1900">
                        <a:latin typeface="Montserrat"/>
                        <a:ea typeface="Montserrat"/>
                        <a:cs typeface="Montserrat"/>
                        <a:sym typeface="Montserra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1546450">
                <a:tc rowSpan="2">
                  <a:txBody>
                    <a:bodyPr/>
                    <a:lstStyle/>
                    <a:p>
                      <a:pPr marL="0" lvl="0" indent="0" algn="l" rtl="0">
                        <a:lnSpc>
                          <a:spcPct val="100000"/>
                        </a:lnSpc>
                        <a:spcBef>
                          <a:spcPts val="900"/>
                        </a:spcBef>
                        <a:spcAft>
                          <a:spcPts val="900"/>
                        </a:spcAft>
                        <a:buNone/>
                      </a:pPr>
                      <a:r>
                        <a:rPr lang="en-US" sz="1900" b="1">
                          <a:latin typeface="Montserrat"/>
                          <a:ea typeface="Montserrat"/>
                          <a:cs typeface="Montserrat"/>
                          <a:sym typeface="Montserrat"/>
                        </a:rPr>
                        <a:t>National Data Management Center (NDMC)</a:t>
                      </a:r>
                      <a:endParaRPr sz="1900" b="1">
                        <a:latin typeface="Montserrat"/>
                        <a:ea typeface="Montserrat"/>
                        <a:cs typeface="Montserrat"/>
                        <a:sym typeface="Montserra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lnSpc>
                          <a:spcPct val="100000"/>
                        </a:lnSpc>
                        <a:spcBef>
                          <a:spcPts val="900"/>
                        </a:spcBef>
                        <a:spcAft>
                          <a:spcPts val="0"/>
                        </a:spcAft>
                        <a:buNone/>
                      </a:pPr>
                      <a:r>
                        <a:rPr lang="en-US" sz="1900">
                          <a:latin typeface="Montserrat"/>
                          <a:ea typeface="Montserrat"/>
                          <a:cs typeface="Montserrat"/>
                          <a:sym typeface="Montserrat"/>
                        </a:rPr>
                        <a:t>Data Managers</a:t>
                      </a:r>
                      <a:endParaRPr sz="1900">
                        <a:latin typeface="Montserrat"/>
                        <a:ea typeface="Montserrat"/>
                        <a:cs typeface="Montserrat"/>
                        <a:sym typeface="Montserrat"/>
                      </a:endParaRPr>
                    </a:p>
                    <a:p>
                      <a:pPr marL="0" lvl="0" indent="0" algn="l" rtl="0">
                        <a:lnSpc>
                          <a:spcPct val="100000"/>
                        </a:lnSpc>
                        <a:spcBef>
                          <a:spcPts val="900"/>
                        </a:spcBef>
                        <a:spcAft>
                          <a:spcPts val="900"/>
                        </a:spcAft>
                        <a:buNone/>
                      </a:pPr>
                      <a:r>
                        <a:rPr lang="en-US" sz="1900">
                          <a:latin typeface="Montserrat"/>
                          <a:ea typeface="Montserrat"/>
                          <a:cs typeface="Montserrat"/>
                          <a:sym typeface="Montserrat"/>
                        </a:rPr>
                        <a:t>– WebDCU CRF and data-related questions.</a:t>
                      </a:r>
                      <a:endParaRPr sz="1900">
                        <a:latin typeface="Montserrat"/>
                        <a:ea typeface="Montserrat"/>
                        <a:cs typeface="Montserrat"/>
                        <a:sym typeface="Montserra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lnSpc>
                          <a:spcPct val="100000"/>
                        </a:lnSpc>
                        <a:spcBef>
                          <a:spcPts val="900"/>
                        </a:spcBef>
                        <a:spcAft>
                          <a:spcPts val="0"/>
                        </a:spcAft>
                        <a:buNone/>
                      </a:pPr>
                      <a:r>
                        <a:rPr lang="en-US" sz="1900">
                          <a:latin typeface="Montserrat"/>
                          <a:ea typeface="Montserrat"/>
                          <a:cs typeface="Montserrat"/>
                          <a:sym typeface="Montserrat"/>
                        </a:rPr>
                        <a:t>Susanna Steinmuller (crestett@musc.edu)</a:t>
                      </a:r>
                      <a:endParaRPr sz="1900">
                        <a:latin typeface="Montserrat"/>
                        <a:ea typeface="Montserrat"/>
                        <a:cs typeface="Montserrat"/>
                        <a:sym typeface="Montserrat"/>
                      </a:endParaRPr>
                    </a:p>
                    <a:p>
                      <a:pPr marL="0" lvl="0" indent="0" algn="l" rtl="0">
                        <a:lnSpc>
                          <a:spcPct val="100000"/>
                        </a:lnSpc>
                        <a:spcBef>
                          <a:spcPts val="900"/>
                        </a:spcBef>
                        <a:spcAft>
                          <a:spcPts val="900"/>
                        </a:spcAft>
                        <a:buNone/>
                      </a:pPr>
                      <a:r>
                        <a:rPr lang="en-US" sz="1900">
                          <a:latin typeface="Montserrat"/>
                          <a:ea typeface="Montserrat"/>
                          <a:cs typeface="Montserrat"/>
                          <a:sym typeface="Montserrat"/>
                        </a:rPr>
                        <a:t>Jordan Stallings (stallinj@musc.edu)</a:t>
                      </a:r>
                      <a:endParaRPr sz="1900">
                        <a:latin typeface="Montserrat"/>
                        <a:ea typeface="Montserrat"/>
                        <a:cs typeface="Montserrat"/>
                        <a:sym typeface="Montserra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1231500">
                <a:tc vMerge="1">
                  <a:txBody>
                    <a:bodyPr/>
                    <a:lstStyle/>
                    <a:p>
                      <a:endParaRPr lang="en-US"/>
                    </a:p>
                  </a:txBody>
                  <a:tcPr/>
                </a:tc>
                <a:tc>
                  <a:txBody>
                    <a:bodyPr/>
                    <a:lstStyle/>
                    <a:p>
                      <a:pPr marL="0" lvl="0" indent="0" algn="l" rtl="0">
                        <a:lnSpc>
                          <a:spcPct val="100000"/>
                        </a:lnSpc>
                        <a:spcBef>
                          <a:spcPts val="900"/>
                        </a:spcBef>
                        <a:spcAft>
                          <a:spcPts val="0"/>
                        </a:spcAft>
                        <a:buNone/>
                      </a:pPr>
                      <a:r>
                        <a:rPr lang="en-US" sz="1900">
                          <a:latin typeface="Montserrat"/>
                          <a:ea typeface="Montserrat"/>
                          <a:cs typeface="Montserrat"/>
                          <a:sym typeface="Montserrat"/>
                        </a:rPr>
                        <a:t>Site Monitoring Manager</a:t>
                      </a:r>
                      <a:endParaRPr sz="1900">
                        <a:latin typeface="Montserrat"/>
                        <a:ea typeface="Montserrat"/>
                        <a:cs typeface="Montserrat"/>
                        <a:sym typeface="Montserrat"/>
                      </a:endParaRPr>
                    </a:p>
                    <a:p>
                      <a:pPr marL="0" lvl="0" indent="0" algn="l" rtl="0">
                        <a:lnSpc>
                          <a:spcPct val="100000"/>
                        </a:lnSpc>
                        <a:spcBef>
                          <a:spcPts val="900"/>
                        </a:spcBef>
                        <a:spcAft>
                          <a:spcPts val="900"/>
                        </a:spcAft>
                        <a:buNone/>
                      </a:pPr>
                      <a:r>
                        <a:rPr lang="en-US" sz="1900">
                          <a:latin typeface="Montserrat"/>
                          <a:ea typeface="Montserrat"/>
                          <a:cs typeface="Montserrat"/>
                          <a:sym typeface="Montserrat"/>
                        </a:rPr>
                        <a:t>– Regulatory, ICF, monitoring questions.</a:t>
                      </a:r>
                      <a:endParaRPr sz="1900">
                        <a:latin typeface="Montserrat"/>
                        <a:ea typeface="Montserrat"/>
                        <a:cs typeface="Montserrat"/>
                        <a:sym typeface="Montserra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lnSpc>
                          <a:spcPct val="100000"/>
                        </a:lnSpc>
                        <a:spcBef>
                          <a:spcPts val="0"/>
                        </a:spcBef>
                        <a:spcAft>
                          <a:spcPts val="0"/>
                        </a:spcAft>
                        <a:buNone/>
                      </a:pPr>
                      <a:r>
                        <a:rPr lang="en-US" sz="1900">
                          <a:solidFill>
                            <a:schemeClr val="dk1"/>
                          </a:solidFill>
                          <a:latin typeface="Montserrat"/>
                          <a:ea typeface="Montserrat"/>
                          <a:cs typeface="Montserrat"/>
                          <a:sym typeface="Montserrat"/>
                        </a:rPr>
                        <a:t>Laura Kowalski (kowalsla@musc.edu)</a:t>
                      </a:r>
                      <a:endParaRPr sz="1900">
                        <a:solidFill>
                          <a:schemeClr val="dk1"/>
                        </a:solidFill>
                        <a:latin typeface="Montserrat"/>
                        <a:ea typeface="Montserrat"/>
                        <a:cs typeface="Montserrat"/>
                        <a:sym typeface="Montserra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1473650">
                <a:tc>
                  <a:txBody>
                    <a:bodyPr/>
                    <a:lstStyle/>
                    <a:p>
                      <a:pPr marL="0" lvl="0" indent="0" algn="l" rtl="0">
                        <a:lnSpc>
                          <a:spcPct val="100000"/>
                        </a:lnSpc>
                        <a:spcBef>
                          <a:spcPts val="900"/>
                        </a:spcBef>
                        <a:spcAft>
                          <a:spcPts val="900"/>
                        </a:spcAft>
                        <a:buNone/>
                      </a:pPr>
                      <a:r>
                        <a:rPr lang="en-US" sz="1900" b="1">
                          <a:latin typeface="Montserrat"/>
                          <a:ea typeface="Montserrat"/>
                          <a:cs typeface="Montserrat"/>
                          <a:sym typeface="Montserrat"/>
                        </a:rPr>
                        <a:t>Core Lab Imaging</a:t>
                      </a:r>
                      <a:endParaRPr sz="1900" b="1">
                        <a:latin typeface="Montserrat"/>
                        <a:ea typeface="Montserrat"/>
                        <a:cs typeface="Montserrat"/>
                        <a:sym typeface="Montserra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lnSpc>
                          <a:spcPct val="100000"/>
                        </a:lnSpc>
                        <a:spcBef>
                          <a:spcPts val="900"/>
                        </a:spcBef>
                        <a:spcAft>
                          <a:spcPts val="0"/>
                        </a:spcAft>
                        <a:buNone/>
                      </a:pPr>
                      <a:r>
                        <a:rPr lang="en-US" sz="1900">
                          <a:latin typeface="Montserrat"/>
                          <a:ea typeface="Montserrat"/>
                          <a:cs typeface="Montserrat"/>
                          <a:sym typeface="Montserrat"/>
                        </a:rPr>
                        <a:t>Research Manager</a:t>
                      </a:r>
                      <a:endParaRPr sz="1900">
                        <a:latin typeface="Montserrat"/>
                        <a:ea typeface="Montserrat"/>
                        <a:cs typeface="Montserrat"/>
                        <a:sym typeface="Montserrat"/>
                      </a:endParaRPr>
                    </a:p>
                    <a:p>
                      <a:pPr marL="0" lvl="0" indent="0" algn="l" rtl="0">
                        <a:lnSpc>
                          <a:spcPct val="100000"/>
                        </a:lnSpc>
                        <a:spcBef>
                          <a:spcPts val="900"/>
                        </a:spcBef>
                        <a:spcAft>
                          <a:spcPts val="0"/>
                        </a:spcAft>
                        <a:buNone/>
                      </a:pPr>
                      <a:r>
                        <a:rPr lang="en-US" sz="1900">
                          <a:latin typeface="Montserrat"/>
                          <a:ea typeface="Montserrat"/>
                          <a:cs typeface="Montserrat"/>
                          <a:sym typeface="Montserrat"/>
                        </a:rPr>
                        <a:t>Clinical Research Professional II</a:t>
                      </a:r>
                      <a:endParaRPr sz="1900">
                        <a:latin typeface="Montserrat"/>
                        <a:ea typeface="Montserrat"/>
                        <a:cs typeface="Montserrat"/>
                        <a:sym typeface="Montserrat"/>
                      </a:endParaRPr>
                    </a:p>
                    <a:p>
                      <a:pPr marL="0" lvl="0" indent="0" algn="l" rtl="0">
                        <a:lnSpc>
                          <a:spcPct val="100000"/>
                        </a:lnSpc>
                        <a:spcBef>
                          <a:spcPts val="900"/>
                        </a:spcBef>
                        <a:spcAft>
                          <a:spcPts val="900"/>
                        </a:spcAft>
                        <a:buNone/>
                      </a:pPr>
                      <a:r>
                        <a:rPr lang="en-US" sz="1900">
                          <a:solidFill>
                            <a:schemeClr val="dk1"/>
                          </a:solidFill>
                          <a:latin typeface="Montserrat"/>
                          <a:ea typeface="Montserrat"/>
                          <a:cs typeface="Montserrat"/>
                          <a:sym typeface="Montserrat"/>
                        </a:rPr>
                        <a:t>– </a:t>
                      </a:r>
                      <a:r>
                        <a:rPr lang="en-US" sz="1900">
                          <a:latin typeface="Montserrat"/>
                          <a:ea typeface="Montserrat"/>
                          <a:cs typeface="Montserrat"/>
                          <a:sym typeface="Montserrat"/>
                        </a:rPr>
                        <a:t>Imaging, core lab related questions</a:t>
                      </a:r>
                      <a:endParaRPr sz="1900">
                        <a:latin typeface="Montserrat"/>
                        <a:ea typeface="Montserrat"/>
                        <a:cs typeface="Montserrat"/>
                        <a:sym typeface="Montserra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lnSpc>
                          <a:spcPct val="100000"/>
                        </a:lnSpc>
                        <a:spcBef>
                          <a:spcPts val="900"/>
                        </a:spcBef>
                        <a:spcAft>
                          <a:spcPts val="0"/>
                        </a:spcAft>
                        <a:buNone/>
                      </a:pPr>
                      <a:r>
                        <a:rPr lang="en-US" sz="1900">
                          <a:latin typeface="Montserrat"/>
                          <a:ea typeface="Montserrat"/>
                          <a:cs typeface="Montserrat"/>
                          <a:sym typeface="Montserrat"/>
                        </a:rPr>
                        <a:t>Dr. Vivek Khandwala (</a:t>
                      </a:r>
                      <a:r>
                        <a:rPr lang="en-US" sz="1900" u="sng">
                          <a:solidFill>
                            <a:schemeClr val="hlink"/>
                          </a:solidFill>
                          <a:latin typeface="Montserrat"/>
                          <a:ea typeface="Montserrat"/>
                          <a:cs typeface="Montserrat"/>
                          <a:sym typeface="Montserrat"/>
                          <a:hlinkClick r:id="rId5"/>
                        </a:rPr>
                        <a:t>khandwvj@ucmail.uc.edu</a:t>
                      </a:r>
                      <a:r>
                        <a:rPr lang="en-US" sz="1900">
                          <a:latin typeface="Montserrat"/>
                          <a:ea typeface="Montserrat"/>
                          <a:cs typeface="Montserrat"/>
                          <a:sym typeface="Montserrat"/>
                        </a:rPr>
                        <a:t>)</a:t>
                      </a:r>
                      <a:endParaRPr sz="1900">
                        <a:latin typeface="Montserrat"/>
                        <a:ea typeface="Montserrat"/>
                        <a:cs typeface="Montserrat"/>
                        <a:sym typeface="Montserrat"/>
                      </a:endParaRPr>
                    </a:p>
                    <a:p>
                      <a:pPr marL="0" lvl="0" indent="0" algn="l" rtl="0">
                        <a:lnSpc>
                          <a:spcPct val="100000"/>
                        </a:lnSpc>
                        <a:spcBef>
                          <a:spcPts val="900"/>
                        </a:spcBef>
                        <a:spcAft>
                          <a:spcPts val="900"/>
                        </a:spcAft>
                        <a:buNone/>
                      </a:pPr>
                      <a:r>
                        <a:rPr lang="en-US" sz="1900">
                          <a:latin typeface="Montserrat"/>
                          <a:ea typeface="Montserrat"/>
                          <a:cs typeface="Montserrat"/>
                          <a:sym typeface="Montserrat"/>
                        </a:rPr>
                        <a:t>Siobhan McDermott (minute_imaging@ucmail.uc.edu)</a:t>
                      </a:r>
                      <a:endParaRPr sz="1900">
                        <a:latin typeface="Montserrat"/>
                        <a:ea typeface="Montserrat"/>
                        <a:cs typeface="Montserrat"/>
                        <a:sym typeface="Montserra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38"/>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320" name="Google Shape;320;p38"/>
          <p:cNvCxnSpPr/>
          <p:nvPr/>
        </p:nvCxnSpPr>
        <p:spPr>
          <a:xfrm>
            <a:off x="854431" y="1798825"/>
            <a:ext cx="16230600" cy="24000"/>
          </a:xfrm>
          <a:prstGeom prst="straightConnector1">
            <a:avLst/>
          </a:prstGeom>
          <a:noFill/>
          <a:ln w="95250" cap="flat" cmpd="sng">
            <a:solidFill>
              <a:srgbClr val="DAD9D6"/>
            </a:solidFill>
            <a:prstDash val="solid"/>
            <a:round/>
            <a:headEnd type="none" w="sm" len="sm"/>
            <a:tailEnd type="none" w="sm" len="sm"/>
          </a:ln>
        </p:spPr>
      </p:cxnSp>
      <p:sp>
        <p:nvSpPr>
          <p:cNvPr id="321" name="Google Shape;321;p38"/>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322" name="Google Shape;322;p38"/>
          <p:cNvSpPr txBox="1"/>
          <p:nvPr/>
        </p:nvSpPr>
        <p:spPr>
          <a:xfrm>
            <a:off x="854421" y="915073"/>
            <a:ext cx="14915400" cy="526500"/>
          </a:xfrm>
          <a:prstGeom prst="rect">
            <a:avLst/>
          </a:prstGeom>
          <a:noFill/>
          <a:ln>
            <a:noFill/>
          </a:ln>
        </p:spPr>
        <p:txBody>
          <a:bodyPr spcFirstLastPara="1" wrap="square" lIns="0" tIns="0" rIns="0" bIns="0" anchor="t" anchorCtr="0">
            <a:spAutoFit/>
          </a:bodyPr>
          <a:lstStyle/>
          <a:p>
            <a:pPr marL="0" lvl="0" indent="0" algn="l" rtl="0">
              <a:lnSpc>
                <a:spcPct val="90000"/>
              </a:lnSpc>
              <a:spcBef>
                <a:spcPts val="0"/>
              </a:spcBef>
              <a:spcAft>
                <a:spcPts val="0"/>
              </a:spcAft>
              <a:buSzPts val="3600"/>
              <a:buNone/>
            </a:pPr>
            <a:r>
              <a:rPr lang="en-US" sz="3800">
                <a:solidFill>
                  <a:schemeClr val="dk1"/>
                </a:solidFill>
                <a:latin typeface="Montserrat"/>
                <a:ea typeface="Montserrat"/>
                <a:cs typeface="Montserrat"/>
                <a:sym typeface="Montserrat"/>
              </a:rPr>
              <a:t>Subject Visits</a:t>
            </a:r>
            <a:endParaRPr sz="1600">
              <a:solidFill>
                <a:schemeClr val="dk1"/>
              </a:solidFill>
              <a:latin typeface="Montserrat"/>
              <a:ea typeface="Montserrat"/>
              <a:cs typeface="Montserrat"/>
              <a:sym typeface="Montserrat"/>
            </a:endParaRPr>
          </a:p>
        </p:txBody>
      </p:sp>
      <p:sp>
        <p:nvSpPr>
          <p:cNvPr id="323" name="Google Shape;323;p38"/>
          <p:cNvSpPr txBox="1"/>
          <p:nvPr/>
        </p:nvSpPr>
        <p:spPr>
          <a:xfrm>
            <a:off x="854425" y="2180075"/>
            <a:ext cx="13262400" cy="2253300"/>
          </a:xfrm>
          <a:prstGeom prst="rect">
            <a:avLst/>
          </a:prstGeom>
          <a:noFill/>
          <a:ln>
            <a:noFill/>
          </a:ln>
        </p:spPr>
        <p:txBody>
          <a:bodyPr spcFirstLastPara="1" wrap="square" lIns="91425" tIns="91425" rIns="91425" bIns="91425" anchor="t" anchorCtr="0">
            <a:spAutoFit/>
          </a:bodyPr>
          <a:lstStyle/>
          <a:p>
            <a:pPr marL="457200" lvl="0" indent="-381000" algn="l" rtl="0">
              <a:lnSpc>
                <a:spcPct val="115000"/>
              </a:lnSpc>
              <a:spcBef>
                <a:spcPts val="1200"/>
              </a:spcBef>
              <a:spcAft>
                <a:spcPts val="0"/>
              </a:spcAft>
              <a:buClr>
                <a:schemeClr val="dk1"/>
              </a:buClr>
              <a:buSzPts val="2400"/>
              <a:buFont typeface="Montserrat"/>
              <a:buChar char="❖"/>
            </a:pPr>
            <a:r>
              <a:rPr lang="en-US" sz="2400">
                <a:latin typeface="Montserrat"/>
                <a:ea typeface="Montserrat"/>
                <a:cs typeface="Montserrat"/>
                <a:sym typeface="Montserrat"/>
              </a:rPr>
              <a:t>In-hospital (Screening, Day 0 Baseline, Day 1, Day 7 or Discharge)</a:t>
            </a:r>
            <a:endParaRPr sz="2400">
              <a:latin typeface="Montserrat"/>
              <a:ea typeface="Montserrat"/>
              <a:cs typeface="Montserrat"/>
              <a:sym typeface="Montserrat"/>
            </a:endParaRPr>
          </a:p>
          <a:p>
            <a:pPr marL="457200" lvl="0" indent="-381000" algn="l" rtl="0">
              <a:lnSpc>
                <a:spcPct val="115000"/>
              </a:lnSpc>
              <a:spcBef>
                <a:spcPts val="0"/>
              </a:spcBef>
              <a:spcAft>
                <a:spcPts val="0"/>
              </a:spcAft>
              <a:buClr>
                <a:schemeClr val="dk1"/>
              </a:buClr>
              <a:buSzPts val="2400"/>
              <a:buFont typeface="Montserrat"/>
              <a:buChar char="❖"/>
            </a:pPr>
            <a:r>
              <a:rPr lang="en-US" sz="2400">
                <a:latin typeface="Montserrat"/>
                <a:ea typeface="Montserrat"/>
                <a:cs typeface="Montserrat"/>
                <a:sym typeface="Montserrat"/>
              </a:rPr>
              <a:t>Day 30, </a:t>
            </a:r>
            <a:endParaRPr sz="2400">
              <a:latin typeface="Montserrat"/>
              <a:ea typeface="Montserrat"/>
              <a:cs typeface="Montserrat"/>
              <a:sym typeface="Montserrat"/>
            </a:endParaRPr>
          </a:p>
          <a:p>
            <a:pPr marL="457200" lvl="0" indent="-381000" algn="l" rtl="0">
              <a:lnSpc>
                <a:spcPct val="115000"/>
              </a:lnSpc>
              <a:spcBef>
                <a:spcPts val="0"/>
              </a:spcBef>
              <a:spcAft>
                <a:spcPts val="0"/>
              </a:spcAft>
              <a:buClr>
                <a:schemeClr val="dk1"/>
              </a:buClr>
              <a:buSzPts val="2400"/>
              <a:buFont typeface="Montserrat"/>
              <a:buChar char="❖"/>
            </a:pPr>
            <a:r>
              <a:rPr lang="en-US" sz="2400">
                <a:latin typeface="Montserrat"/>
                <a:ea typeface="Montserrat"/>
                <a:cs typeface="Montserrat"/>
                <a:sym typeface="Montserrat"/>
              </a:rPr>
              <a:t>Day 90, </a:t>
            </a:r>
            <a:endParaRPr sz="2400">
              <a:latin typeface="Montserrat"/>
              <a:ea typeface="Montserrat"/>
              <a:cs typeface="Montserrat"/>
              <a:sym typeface="Montserrat"/>
            </a:endParaRPr>
          </a:p>
          <a:p>
            <a:pPr marL="457200" lvl="0" indent="-381000" algn="l" rtl="0">
              <a:lnSpc>
                <a:spcPct val="115000"/>
              </a:lnSpc>
              <a:spcBef>
                <a:spcPts val="0"/>
              </a:spcBef>
              <a:spcAft>
                <a:spcPts val="0"/>
              </a:spcAft>
              <a:buClr>
                <a:schemeClr val="dk1"/>
              </a:buClr>
              <a:buSzPts val="2400"/>
              <a:buFont typeface="Montserrat"/>
              <a:buChar char="❖"/>
            </a:pPr>
            <a:r>
              <a:rPr lang="en-US" sz="2400">
                <a:latin typeface="Montserrat"/>
                <a:ea typeface="Montserrat"/>
                <a:cs typeface="Montserrat"/>
                <a:sym typeface="Montserrat"/>
              </a:rPr>
              <a:t>Day 180, </a:t>
            </a:r>
            <a:endParaRPr sz="2400">
              <a:latin typeface="Montserrat"/>
              <a:ea typeface="Montserrat"/>
              <a:cs typeface="Montserrat"/>
              <a:sym typeface="Montserrat"/>
            </a:endParaRPr>
          </a:p>
          <a:p>
            <a:pPr marL="457200" lvl="0" indent="-381000" algn="l" rtl="0">
              <a:lnSpc>
                <a:spcPct val="115000"/>
              </a:lnSpc>
              <a:spcBef>
                <a:spcPts val="0"/>
              </a:spcBef>
              <a:spcAft>
                <a:spcPts val="0"/>
              </a:spcAft>
              <a:buClr>
                <a:schemeClr val="dk1"/>
              </a:buClr>
              <a:buSzPts val="2400"/>
              <a:buFont typeface="Montserrat"/>
              <a:buChar char="❖"/>
            </a:pPr>
            <a:r>
              <a:rPr lang="en-US" sz="2400">
                <a:latin typeface="Montserrat"/>
                <a:ea typeface="Montserrat"/>
                <a:cs typeface="Montserrat"/>
                <a:sym typeface="Montserrat"/>
              </a:rPr>
              <a:t>Day 365</a:t>
            </a:r>
            <a:endParaRPr sz="2400">
              <a:latin typeface="Montserrat"/>
              <a:ea typeface="Montserrat"/>
              <a:cs typeface="Montserrat"/>
              <a:sym typeface="Montserra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Google Shape;328;p39"/>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329" name="Google Shape;329;p39"/>
          <p:cNvCxnSpPr/>
          <p:nvPr/>
        </p:nvCxnSpPr>
        <p:spPr>
          <a:xfrm>
            <a:off x="854431" y="1798825"/>
            <a:ext cx="16230600" cy="24000"/>
          </a:xfrm>
          <a:prstGeom prst="straightConnector1">
            <a:avLst/>
          </a:prstGeom>
          <a:noFill/>
          <a:ln w="95250" cap="flat" cmpd="sng">
            <a:solidFill>
              <a:srgbClr val="DAD9D6"/>
            </a:solidFill>
            <a:prstDash val="solid"/>
            <a:round/>
            <a:headEnd type="none" w="sm" len="sm"/>
            <a:tailEnd type="none" w="sm" len="sm"/>
          </a:ln>
        </p:spPr>
      </p:cxnSp>
      <p:sp>
        <p:nvSpPr>
          <p:cNvPr id="330" name="Google Shape;330;p39"/>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331" name="Google Shape;331;p39"/>
          <p:cNvSpPr txBox="1"/>
          <p:nvPr/>
        </p:nvSpPr>
        <p:spPr>
          <a:xfrm>
            <a:off x="854421" y="915073"/>
            <a:ext cx="14915400" cy="526500"/>
          </a:xfrm>
          <a:prstGeom prst="rect">
            <a:avLst/>
          </a:prstGeom>
          <a:noFill/>
          <a:ln>
            <a:noFill/>
          </a:ln>
        </p:spPr>
        <p:txBody>
          <a:bodyPr spcFirstLastPara="1" wrap="square" lIns="0" tIns="0" rIns="0" bIns="0" anchor="t" anchorCtr="0">
            <a:spAutoFit/>
          </a:bodyPr>
          <a:lstStyle/>
          <a:p>
            <a:pPr marL="0" lvl="0" indent="0" algn="l" rtl="0">
              <a:lnSpc>
                <a:spcPct val="90000"/>
              </a:lnSpc>
              <a:spcBef>
                <a:spcPts val="0"/>
              </a:spcBef>
              <a:spcAft>
                <a:spcPts val="0"/>
              </a:spcAft>
              <a:buSzPts val="3600"/>
              <a:buNone/>
            </a:pPr>
            <a:r>
              <a:rPr lang="en-US" sz="3800">
                <a:solidFill>
                  <a:schemeClr val="dk1"/>
                </a:solidFill>
                <a:latin typeface="Montserrat"/>
                <a:ea typeface="Montserrat"/>
                <a:cs typeface="Montserrat"/>
                <a:sym typeface="Montserrat"/>
              </a:rPr>
              <a:t>Subject Visits (In-hospital)</a:t>
            </a:r>
            <a:endParaRPr sz="1600">
              <a:solidFill>
                <a:schemeClr val="dk1"/>
              </a:solidFill>
              <a:latin typeface="Montserrat"/>
              <a:ea typeface="Montserrat"/>
              <a:cs typeface="Montserrat"/>
              <a:sym typeface="Montserrat"/>
            </a:endParaRPr>
          </a:p>
        </p:txBody>
      </p:sp>
      <p:sp>
        <p:nvSpPr>
          <p:cNvPr id="332" name="Google Shape;332;p39"/>
          <p:cNvSpPr txBox="1"/>
          <p:nvPr/>
        </p:nvSpPr>
        <p:spPr>
          <a:xfrm>
            <a:off x="854425" y="2180075"/>
            <a:ext cx="13262400" cy="554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US" sz="2400">
                <a:latin typeface="Montserrat"/>
                <a:ea typeface="Montserrat"/>
                <a:cs typeface="Montserrat"/>
                <a:sym typeface="Montserrat"/>
              </a:rPr>
              <a:t>Screening</a:t>
            </a:r>
            <a:endParaRPr sz="2400">
              <a:latin typeface="Montserrat"/>
              <a:ea typeface="Montserrat"/>
              <a:cs typeface="Montserrat"/>
              <a:sym typeface="Montserrat"/>
            </a:endParaRPr>
          </a:p>
        </p:txBody>
      </p:sp>
      <p:graphicFrame>
        <p:nvGraphicFramePr>
          <p:cNvPr id="333" name="Google Shape;333;p39"/>
          <p:cNvGraphicFramePr/>
          <p:nvPr>
            <p:extLst>
              <p:ext uri="{D42A27DB-BD31-4B8C-83A1-F6EECF244321}">
                <p14:modId xmlns:p14="http://schemas.microsoft.com/office/powerpoint/2010/main" val="1474803504"/>
              </p:ext>
            </p:extLst>
          </p:nvPr>
        </p:nvGraphicFramePr>
        <p:xfrm>
          <a:off x="4614647" y="2180065"/>
          <a:ext cx="11763700" cy="1233200"/>
        </p:xfrm>
        <a:graphic>
          <a:graphicData uri="http://schemas.openxmlformats.org/drawingml/2006/table">
            <a:tbl>
              <a:tblPr bandRow="1">
                <a:noFill/>
                <a:tableStyleId>{AC9499F1-6FB1-40E3-8632-2C0124EB492D}</a:tableStyleId>
              </a:tblPr>
              <a:tblGrid>
                <a:gridCol w="2940925">
                  <a:extLst>
                    <a:ext uri="{9D8B030D-6E8A-4147-A177-3AD203B41FA5}">
                      <a16:colId xmlns:a16="http://schemas.microsoft.com/office/drawing/2014/main" val="20000"/>
                    </a:ext>
                  </a:extLst>
                </a:gridCol>
                <a:gridCol w="2940925">
                  <a:extLst>
                    <a:ext uri="{9D8B030D-6E8A-4147-A177-3AD203B41FA5}">
                      <a16:colId xmlns:a16="http://schemas.microsoft.com/office/drawing/2014/main" val="20001"/>
                    </a:ext>
                  </a:extLst>
                </a:gridCol>
                <a:gridCol w="2940925">
                  <a:extLst>
                    <a:ext uri="{9D8B030D-6E8A-4147-A177-3AD203B41FA5}">
                      <a16:colId xmlns:a16="http://schemas.microsoft.com/office/drawing/2014/main" val="20002"/>
                    </a:ext>
                  </a:extLst>
                </a:gridCol>
                <a:gridCol w="2940925">
                  <a:extLst>
                    <a:ext uri="{9D8B030D-6E8A-4147-A177-3AD203B41FA5}">
                      <a16:colId xmlns:a16="http://schemas.microsoft.com/office/drawing/2014/main" val="20003"/>
                    </a:ext>
                  </a:extLst>
                </a:gridCol>
              </a:tblGrid>
              <a:tr h="405650">
                <a:tc>
                  <a:txBody>
                    <a:bodyPr/>
                    <a:lstStyle/>
                    <a:p>
                      <a:pPr marL="0" lvl="0" indent="0" algn="l" rtl="0">
                        <a:spcBef>
                          <a:spcPts val="0"/>
                        </a:spcBef>
                        <a:spcAft>
                          <a:spcPts val="0"/>
                        </a:spcAft>
                        <a:buNone/>
                      </a:pPr>
                      <a:r>
                        <a:rPr lang="en-US" sz="1800">
                          <a:latin typeface="Montserrat"/>
                          <a:ea typeface="Montserrat"/>
                          <a:cs typeface="Montserrat"/>
                          <a:sym typeface="Montserrat"/>
                        </a:rPr>
                        <a:t>I/E Criteria</a:t>
                      </a:r>
                      <a:endParaRPr sz="1800">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None/>
                      </a:pPr>
                      <a:r>
                        <a:rPr lang="en-US" sz="1800">
                          <a:latin typeface="Montserrat"/>
                          <a:ea typeface="Montserrat"/>
                          <a:cs typeface="Montserrat"/>
                          <a:sym typeface="Montserrat"/>
                        </a:rPr>
                        <a:t>Demographics</a:t>
                      </a:r>
                      <a:endParaRPr sz="1800">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None/>
                      </a:pPr>
                      <a:r>
                        <a:rPr lang="en-US" sz="1800">
                          <a:latin typeface="Montserrat"/>
                          <a:ea typeface="Montserrat"/>
                          <a:cs typeface="Montserrat"/>
                          <a:sym typeface="Montserrat"/>
                        </a:rPr>
                        <a:t>Medical History</a:t>
                      </a:r>
                      <a:endParaRPr sz="1800">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None/>
                      </a:pPr>
                      <a:r>
                        <a:rPr lang="en-US" sz="1800">
                          <a:latin typeface="Montserrat"/>
                          <a:ea typeface="Montserrat"/>
                          <a:cs typeface="Montserrat"/>
                          <a:sym typeface="Montserrat"/>
                        </a:rPr>
                        <a:t>Medication Review</a:t>
                      </a:r>
                      <a:endParaRPr sz="1800">
                        <a:latin typeface="Montserrat"/>
                        <a:ea typeface="Montserrat"/>
                        <a:cs typeface="Montserrat"/>
                        <a:sym typeface="Montserrat"/>
                      </a:endParaRPr>
                    </a:p>
                  </a:txBody>
                  <a:tcPr marL="91450" marR="91450" marT="45725" marB="45725"/>
                </a:tc>
                <a:extLst>
                  <a:ext uri="{0D108BD9-81ED-4DB2-BD59-A6C34878D82A}">
                    <a16:rowId xmlns:a16="http://schemas.microsoft.com/office/drawing/2014/main" val="10000"/>
                  </a:ext>
                </a:extLst>
              </a:tr>
              <a:tr h="413775">
                <a:tc>
                  <a:txBody>
                    <a:bodyPr/>
                    <a:lstStyle/>
                    <a:p>
                      <a:pPr marL="0" lvl="0" indent="0" algn="l" rtl="0">
                        <a:spcBef>
                          <a:spcPts val="0"/>
                        </a:spcBef>
                        <a:spcAft>
                          <a:spcPts val="0"/>
                        </a:spcAft>
                        <a:buNone/>
                      </a:pPr>
                      <a:r>
                        <a:rPr lang="en-US" sz="1800">
                          <a:latin typeface="Montserrat"/>
                          <a:ea typeface="Montserrat"/>
                          <a:cs typeface="Montserrat"/>
                          <a:sym typeface="Montserrat"/>
                        </a:rPr>
                        <a:t>Pregnancy Test</a:t>
                      </a:r>
                      <a:endParaRPr sz="1800">
                        <a:latin typeface="Montserrat"/>
                        <a:ea typeface="Montserrat"/>
                        <a:cs typeface="Montserrat"/>
                        <a:sym typeface="Montserrat"/>
                      </a:endParaRPr>
                    </a:p>
                  </a:txBody>
                  <a:tcPr marL="91450" marR="91450" marT="45725" marB="45725"/>
                </a:tc>
                <a:tc>
                  <a:txBody>
                    <a:bodyPr/>
                    <a:lstStyle/>
                    <a:p>
                      <a:pPr marL="0" marR="0" lvl="0" indent="0" algn="l" rtl="0">
                        <a:spcBef>
                          <a:spcPts val="0"/>
                        </a:spcBef>
                        <a:spcAft>
                          <a:spcPts val="0"/>
                        </a:spcAft>
                        <a:buNone/>
                      </a:pPr>
                      <a:r>
                        <a:rPr lang="en-US" sz="1800">
                          <a:latin typeface="Montserrat"/>
                          <a:ea typeface="Montserrat"/>
                          <a:cs typeface="Montserrat"/>
                          <a:sym typeface="Montserrat"/>
                        </a:rPr>
                        <a:t>SOC Lab Results</a:t>
                      </a:r>
                      <a:endParaRPr sz="1800">
                        <a:latin typeface="Montserrat"/>
                        <a:ea typeface="Montserrat"/>
                        <a:cs typeface="Montserrat"/>
                        <a:sym typeface="Montserrat"/>
                      </a:endParaRPr>
                    </a:p>
                  </a:txBody>
                  <a:tcPr marL="91450" marR="91450" marT="45725" marB="45725"/>
                </a:tc>
                <a:tc>
                  <a:txBody>
                    <a:bodyPr/>
                    <a:lstStyle/>
                    <a:p>
                      <a:pPr marL="0" marR="0" lvl="0" indent="0" algn="l" rtl="0">
                        <a:spcBef>
                          <a:spcPts val="0"/>
                        </a:spcBef>
                        <a:spcAft>
                          <a:spcPts val="0"/>
                        </a:spcAft>
                        <a:buNone/>
                      </a:pPr>
                      <a:r>
                        <a:rPr lang="en-US" sz="1800">
                          <a:latin typeface="Montserrat"/>
                          <a:ea typeface="Montserrat"/>
                          <a:cs typeface="Montserrat"/>
                          <a:sym typeface="Montserrat"/>
                        </a:rPr>
                        <a:t>Diagnostic CT Head</a:t>
                      </a:r>
                      <a:endParaRPr sz="1800">
                        <a:latin typeface="Montserrat"/>
                        <a:ea typeface="Montserrat"/>
                        <a:cs typeface="Montserrat"/>
                        <a:sym typeface="Montserrat"/>
                      </a:endParaRPr>
                    </a:p>
                  </a:txBody>
                  <a:tcPr marL="91450" marR="91450" marT="45725" marB="45725"/>
                </a:tc>
                <a:tc>
                  <a:txBody>
                    <a:bodyPr/>
                    <a:lstStyle/>
                    <a:p>
                      <a:pPr marL="0" marR="0" lvl="0" indent="0" algn="l" rtl="0">
                        <a:spcBef>
                          <a:spcPts val="0"/>
                        </a:spcBef>
                        <a:spcAft>
                          <a:spcPts val="0"/>
                        </a:spcAft>
                        <a:buNone/>
                      </a:pPr>
                      <a:r>
                        <a:rPr lang="en-US" sz="1800">
                          <a:latin typeface="Montserrat"/>
                          <a:ea typeface="Montserrat"/>
                          <a:cs typeface="Montserrat"/>
                          <a:sym typeface="Montserrat"/>
                        </a:rPr>
                        <a:t>Diagnostic CTA or MRA</a:t>
                      </a:r>
                      <a:endParaRPr sz="1800">
                        <a:latin typeface="Montserrat"/>
                        <a:ea typeface="Montserrat"/>
                        <a:cs typeface="Montserrat"/>
                        <a:sym typeface="Montserrat"/>
                      </a:endParaRPr>
                    </a:p>
                  </a:txBody>
                  <a:tcPr marL="91450" marR="91450" marT="45725" marB="45725"/>
                </a:tc>
                <a:extLst>
                  <a:ext uri="{0D108BD9-81ED-4DB2-BD59-A6C34878D82A}">
                    <a16:rowId xmlns:a16="http://schemas.microsoft.com/office/drawing/2014/main" val="10001"/>
                  </a:ext>
                </a:extLst>
              </a:tr>
              <a:tr h="413775">
                <a:tc>
                  <a:txBody>
                    <a:bodyPr/>
                    <a:lstStyle/>
                    <a:p>
                      <a:pPr marL="0" lvl="0" indent="0" algn="l" rtl="0">
                        <a:spcBef>
                          <a:spcPts val="0"/>
                        </a:spcBef>
                        <a:spcAft>
                          <a:spcPts val="0"/>
                        </a:spcAft>
                        <a:buNone/>
                      </a:pPr>
                      <a:r>
                        <a:rPr lang="en-US" sz="1800">
                          <a:latin typeface="Montserrat"/>
                          <a:ea typeface="Montserrat"/>
                          <a:cs typeface="Montserrat"/>
                          <a:sym typeface="Montserrat"/>
                        </a:rPr>
                        <a:t>Informed Consent</a:t>
                      </a:r>
                      <a:endParaRPr sz="1800">
                        <a:latin typeface="Montserrat"/>
                        <a:ea typeface="Montserrat"/>
                        <a:cs typeface="Montserrat"/>
                        <a:sym typeface="Montserrat"/>
                      </a:endParaRPr>
                    </a:p>
                  </a:txBody>
                  <a:tcPr marL="91450" marR="91450" marT="45725" marB="45725"/>
                </a:tc>
                <a:tc>
                  <a:txBody>
                    <a:bodyPr/>
                    <a:lstStyle/>
                    <a:p>
                      <a:pPr marL="0" marR="0" lvl="0" indent="0" algn="l" rtl="0">
                        <a:spcBef>
                          <a:spcPts val="0"/>
                        </a:spcBef>
                        <a:spcAft>
                          <a:spcPts val="0"/>
                        </a:spcAft>
                        <a:buNone/>
                      </a:pPr>
                      <a:r>
                        <a:rPr lang="en-US" sz="1800">
                          <a:latin typeface="Montserrat"/>
                          <a:ea typeface="Montserrat"/>
                          <a:cs typeface="Montserrat"/>
                          <a:sym typeface="Montserrat"/>
                        </a:rPr>
                        <a:t>NIHSS</a:t>
                      </a:r>
                      <a:endParaRPr sz="1800">
                        <a:latin typeface="Montserrat"/>
                        <a:ea typeface="Montserrat"/>
                        <a:cs typeface="Montserrat"/>
                        <a:sym typeface="Montserrat"/>
                      </a:endParaRPr>
                    </a:p>
                  </a:txBody>
                  <a:tcPr marL="91450" marR="91450" marT="45725" marB="45725"/>
                </a:tc>
                <a:tc>
                  <a:txBody>
                    <a:bodyPr/>
                    <a:lstStyle/>
                    <a:p>
                      <a:pPr marL="0" marR="0" lvl="0" indent="0" algn="l" rtl="0">
                        <a:spcBef>
                          <a:spcPts val="0"/>
                        </a:spcBef>
                        <a:spcAft>
                          <a:spcPts val="0"/>
                        </a:spcAft>
                        <a:buNone/>
                      </a:pPr>
                      <a:r>
                        <a:rPr lang="en-US" sz="1800">
                          <a:latin typeface="Montserrat"/>
                          <a:ea typeface="Montserrat"/>
                          <a:cs typeface="Montserrat"/>
                          <a:sym typeface="Montserrat"/>
                        </a:rPr>
                        <a:t>GCS</a:t>
                      </a:r>
                      <a:endParaRPr sz="1800">
                        <a:latin typeface="Montserrat"/>
                        <a:ea typeface="Montserrat"/>
                        <a:cs typeface="Montserrat"/>
                        <a:sym typeface="Montserrat"/>
                      </a:endParaRPr>
                    </a:p>
                  </a:txBody>
                  <a:tcPr marL="91450" marR="91450" marT="45725" marB="45725"/>
                </a:tc>
                <a:tc>
                  <a:txBody>
                    <a:bodyPr/>
                    <a:lstStyle/>
                    <a:p>
                      <a:pPr marL="0" marR="0" lvl="0" indent="0" algn="l" rtl="0">
                        <a:spcBef>
                          <a:spcPts val="0"/>
                        </a:spcBef>
                        <a:spcAft>
                          <a:spcPts val="0"/>
                        </a:spcAft>
                        <a:buNone/>
                      </a:pPr>
                      <a:r>
                        <a:rPr lang="en-US" sz="1800" dirty="0" err="1">
                          <a:latin typeface="Montserrat"/>
                          <a:ea typeface="Montserrat"/>
                          <a:cs typeface="Montserrat"/>
                          <a:sym typeface="Montserrat"/>
                        </a:rPr>
                        <a:t>mRs</a:t>
                      </a:r>
                      <a:endParaRPr sz="1800" dirty="0" err="1">
                        <a:latin typeface="Montserrat"/>
                        <a:ea typeface="Montserrat"/>
                        <a:cs typeface="Montserrat"/>
                        <a:sym typeface="Montserrat"/>
                      </a:endParaRPr>
                    </a:p>
                  </a:txBody>
                  <a:tcPr marL="91450" marR="91450" marT="45725" marB="45725"/>
                </a:tc>
                <a:extLst>
                  <a:ext uri="{0D108BD9-81ED-4DB2-BD59-A6C34878D82A}">
                    <a16:rowId xmlns:a16="http://schemas.microsoft.com/office/drawing/2014/main" val="10002"/>
                  </a:ext>
                </a:extLst>
              </a:tr>
            </a:tbl>
          </a:graphicData>
        </a:graphic>
      </p:graphicFrame>
      <p:sp>
        <p:nvSpPr>
          <p:cNvPr id="334" name="Google Shape;334;p39"/>
          <p:cNvSpPr txBox="1"/>
          <p:nvPr/>
        </p:nvSpPr>
        <p:spPr>
          <a:xfrm>
            <a:off x="854425" y="3967338"/>
            <a:ext cx="3534600" cy="554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US" sz="2400">
                <a:latin typeface="Montserrat"/>
                <a:ea typeface="Montserrat"/>
                <a:cs typeface="Montserrat"/>
                <a:sym typeface="Montserrat"/>
              </a:rPr>
              <a:t>Day 0: Baseline</a:t>
            </a:r>
            <a:endParaRPr sz="2400">
              <a:latin typeface="Montserrat"/>
              <a:ea typeface="Montserrat"/>
              <a:cs typeface="Montserrat"/>
              <a:sym typeface="Montserrat"/>
            </a:endParaRPr>
          </a:p>
        </p:txBody>
      </p:sp>
      <p:graphicFrame>
        <p:nvGraphicFramePr>
          <p:cNvPr id="335" name="Google Shape;335;p39"/>
          <p:cNvGraphicFramePr/>
          <p:nvPr>
            <p:extLst>
              <p:ext uri="{D42A27DB-BD31-4B8C-83A1-F6EECF244321}">
                <p14:modId xmlns:p14="http://schemas.microsoft.com/office/powerpoint/2010/main" val="1163705587"/>
              </p:ext>
            </p:extLst>
          </p:nvPr>
        </p:nvGraphicFramePr>
        <p:xfrm>
          <a:off x="4614647" y="4091240"/>
          <a:ext cx="11763744" cy="640090"/>
        </p:xfrm>
        <a:graphic>
          <a:graphicData uri="http://schemas.openxmlformats.org/drawingml/2006/table">
            <a:tbl>
              <a:tblPr bandRow="1">
                <a:noFill/>
                <a:tableStyleId>{AC9499F1-6FB1-40E3-8632-2C0124EB492D}</a:tableStyleId>
              </a:tblPr>
              <a:tblGrid>
                <a:gridCol w="1960624">
                  <a:extLst>
                    <a:ext uri="{9D8B030D-6E8A-4147-A177-3AD203B41FA5}">
                      <a16:colId xmlns:a16="http://schemas.microsoft.com/office/drawing/2014/main" val="20000"/>
                    </a:ext>
                  </a:extLst>
                </a:gridCol>
                <a:gridCol w="1960624">
                  <a:extLst>
                    <a:ext uri="{9D8B030D-6E8A-4147-A177-3AD203B41FA5}">
                      <a16:colId xmlns:a16="http://schemas.microsoft.com/office/drawing/2014/main" val="20001"/>
                    </a:ext>
                  </a:extLst>
                </a:gridCol>
                <a:gridCol w="1960624">
                  <a:extLst>
                    <a:ext uri="{9D8B030D-6E8A-4147-A177-3AD203B41FA5}">
                      <a16:colId xmlns:a16="http://schemas.microsoft.com/office/drawing/2014/main" val="20002"/>
                    </a:ext>
                  </a:extLst>
                </a:gridCol>
                <a:gridCol w="1960624">
                  <a:extLst>
                    <a:ext uri="{9D8B030D-6E8A-4147-A177-3AD203B41FA5}">
                      <a16:colId xmlns:a16="http://schemas.microsoft.com/office/drawing/2014/main" val="20003"/>
                    </a:ext>
                  </a:extLst>
                </a:gridCol>
                <a:gridCol w="1960624">
                  <a:extLst>
                    <a:ext uri="{9D8B030D-6E8A-4147-A177-3AD203B41FA5}">
                      <a16:colId xmlns:a16="http://schemas.microsoft.com/office/drawing/2014/main" val="20004"/>
                    </a:ext>
                  </a:extLst>
                </a:gridCol>
                <a:gridCol w="1960624">
                  <a:extLst>
                    <a:ext uri="{9D8B030D-6E8A-4147-A177-3AD203B41FA5}">
                      <a16:colId xmlns:a16="http://schemas.microsoft.com/office/drawing/2014/main" val="20005"/>
                    </a:ext>
                  </a:extLst>
                </a:gridCol>
              </a:tblGrid>
              <a:tr h="405650">
                <a:tc>
                  <a:txBody>
                    <a:bodyPr/>
                    <a:lstStyle/>
                    <a:p>
                      <a:pPr marL="0" lvl="0" indent="0" algn="l" rtl="0">
                        <a:spcBef>
                          <a:spcPts val="0"/>
                        </a:spcBef>
                        <a:spcAft>
                          <a:spcPts val="0"/>
                        </a:spcAft>
                        <a:buNone/>
                      </a:pPr>
                      <a:r>
                        <a:rPr lang="en-US" sz="1800">
                          <a:solidFill>
                            <a:schemeClr val="dk1"/>
                          </a:solidFill>
                          <a:latin typeface="Montserrat"/>
                          <a:ea typeface="Montserrat"/>
                          <a:cs typeface="Montserrat"/>
                          <a:sym typeface="Montserrat"/>
                        </a:rPr>
                        <a:t>Randomization</a:t>
                      </a:r>
                      <a:endParaRPr sz="1800">
                        <a:solidFill>
                          <a:schemeClr val="dk1"/>
                        </a:solidFill>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None/>
                      </a:pPr>
                      <a:r>
                        <a:rPr lang="en-US" sz="1800">
                          <a:solidFill>
                            <a:schemeClr val="dk1"/>
                          </a:solidFill>
                          <a:latin typeface="Montserrat"/>
                          <a:ea typeface="Montserrat"/>
                          <a:cs typeface="Montserrat"/>
                          <a:sym typeface="Montserrat"/>
                        </a:rPr>
                        <a:t>Endoscopic Evacuation</a:t>
                      </a:r>
                      <a:r>
                        <a:rPr lang="en-US" sz="1800" baseline="30000">
                          <a:solidFill>
                            <a:schemeClr val="dk1"/>
                          </a:solidFill>
                          <a:latin typeface="Montserrat"/>
                          <a:ea typeface="Montserrat"/>
                          <a:cs typeface="Montserrat"/>
                          <a:sym typeface="Montserrat"/>
                        </a:rPr>
                        <a:t>#</a:t>
                      </a:r>
                      <a:endParaRPr sz="1800">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Clr>
                          <a:schemeClr val="dk1"/>
                        </a:buClr>
                        <a:buFont typeface="Arial"/>
                        <a:buNone/>
                      </a:pPr>
                      <a:r>
                        <a:rPr lang="en-US" sz="1800">
                          <a:solidFill>
                            <a:schemeClr val="dk1"/>
                          </a:solidFill>
                          <a:latin typeface="Montserrat"/>
                          <a:ea typeface="Montserrat"/>
                          <a:cs typeface="Montserrat"/>
                          <a:sym typeface="Montserrat"/>
                        </a:rPr>
                        <a:t>CT Head</a:t>
                      </a:r>
                      <a:endParaRPr sz="1800">
                        <a:solidFill>
                          <a:schemeClr val="dk1"/>
                        </a:solidFill>
                        <a:latin typeface="Montserrat"/>
                        <a:ea typeface="Montserrat"/>
                        <a:cs typeface="Montserrat"/>
                        <a:sym typeface="Montserrat"/>
                      </a:endParaRPr>
                    </a:p>
                    <a:p>
                      <a:pPr marL="0" lvl="0" indent="0" algn="l" rtl="0">
                        <a:spcBef>
                          <a:spcPts val="0"/>
                        </a:spcBef>
                        <a:spcAft>
                          <a:spcPts val="0"/>
                        </a:spcAft>
                        <a:buNone/>
                      </a:pPr>
                      <a:endParaRPr sz="1800">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None/>
                      </a:pPr>
                      <a:r>
                        <a:rPr lang="en-US" sz="1800" dirty="0">
                          <a:latin typeface="Montserrat"/>
                          <a:ea typeface="Montserrat"/>
                          <a:cs typeface="Montserrat"/>
                          <a:sym typeface="Montserrat"/>
                        </a:rPr>
                        <a:t>AE</a:t>
                      </a:r>
                      <a:r>
                        <a:rPr lang="en-US" sz="1800">
                          <a:latin typeface="Montserrat"/>
                          <a:ea typeface="Montserrat"/>
                          <a:cs typeface="Montserrat"/>
                        </a:rPr>
                        <a:t> &amp; SAE</a:t>
                      </a:r>
                      <a:endParaRPr sz="1800">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None/>
                      </a:pPr>
                      <a:r>
                        <a:rPr lang="en-US" sz="1800">
                          <a:latin typeface="Montserrat"/>
                          <a:ea typeface="Montserrat"/>
                          <a:cs typeface="Montserrat"/>
                        </a:rPr>
                        <a:t>Vital Signs (HR &amp; BP)</a:t>
                      </a:r>
                      <a:endParaRPr sz="1800" dirty="0">
                        <a:latin typeface="Montserrat"/>
                        <a:ea typeface="Montserrat"/>
                        <a:cs typeface="Montserrat"/>
                        <a:sym typeface="Montserrat"/>
                      </a:endParaRPr>
                    </a:p>
                  </a:txBody>
                  <a:tcPr marL="91450" marR="91450" marT="45724" marB="45724"/>
                </a:tc>
                <a:tc>
                  <a:txBody>
                    <a:bodyPr/>
                    <a:lstStyle/>
                    <a:p>
                      <a:pPr marL="0" lvl="0" indent="0" algn="l" rtl="0">
                        <a:spcBef>
                          <a:spcPts val="0"/>
                        </a:spcBef>
                        <a:spcAft>
                          <a:spcPts val="0"/>
                        </a:spcAft>
                        <a:buNone/>
                      </a:pPr>
                      <a:r>
                        <a:rPr lang="en-US" sz="1800">
                          <a:latin typeface="Montserrat"/>
                          <a:ea typeface="Montserrat"/>
                          <a:cs typeface="Montserrat"/>
                          <a:sym typeface="Montserrat"/>
                        </a:rPr>
                        <a:t>Concomitant Meds</a:t>
                      </a:r>
                      <a:endParaRPr sz="1800">
                        <a:latin typeface="Montserrat"/>
                        <a:ea typeface="Montserrat"/>
                        <a:cs typeface="Montserrat"/>
                        <a:sym typeface="Montserrat"/>
                      </a:endParaRPr>
                    </a:p>
                  </a:txBody>
                  <a:tcPr marL="91450" marR="91450" marT="45725" marB="45725"/>
                </a:tc>
                <a:extLst>
                  <a:ext uri="{0D108BD9-81ED-4DB2-BD59-A6C34878D82A}">
                    <a16:rowId xmlns:a16="http://schemas.microsoft.com/office/drawing/2014/main" val="10000"/>
                  </a:ext>
                </a:extLst>
              </a:tr>
            </a:tbl>
          </a:graphicData>
        </a:graphic>
      </p:graphicFrame>
      <p:sp>
        <p:nvSpPr>
          <p:cNvPr id="336" name="Google Shape;336;p39"/>
          <p:cNvSpPr txBox="1"/>
          <p:nvPr/>
        </p:nvSpPr>
        <p:spPr>
          <a:xfrm>
            <a:off x="4700650" y="4866450"/>
            <a:ext cx="3000000" cy="477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900" baseline="30000">
                <a:solidFill>
                  <a:schemeClr val="dk1"/>
                </a:solidFill>
                <a:highlight>
                  <a:srgbClr val="FFFFFF"/>
                </a:highlight>
                <a:latin typeface="Montserrat"/>
                <a:ea typeface="Montserrat"/>
                <a:cs typeface="Montserrat"/>
                <a:sym typeface="Montserrat"/>
              </a:rPr>
              <a:t>#</a:t>
            </a:r>
            <a:r>
              <a:rPr lang="en-US" sz="1500">
                <a:solidFill>
                  <a:schemeClr val="dk1"/>
                </a:solidFill>
                <a:highlight>
                  <a:srgbClr val="FFFFFF"/>
                </a:highlight>
                <a:latin typeface="Montserrat"/>
                <a:ea typeface="Montserrat"/>
                <a:cs typeface="Montserrat"/>
                <a:sym typeface="Montserrat"/>
              </a:rPr>
              <a:t> </a:t>
            </a:r>
            <a:r>
              <a:rPr lang="en-US" sz="1600">
                <a:solidFill>
                  <a:schemeClr val="dk1"/>
                </a:solidFill>
                <a:highlight>
                  <a:srgbClr val="FFFFFF"/>
                </a:highlight>
                <a:latin typeface="Montserrat"/>
                <a:ea typeface="Montserrat"/>
                <a:cs typeface="Montserrat"/>
                <a:sym typeface="Montserrat"/>
              </a:rPr>
              <a:t>Only for SCUBA arm </a:t>
            </a:r>
            <a:endParaRPr sz="1900">
              <a:latin typeface="Montserrat"/>
              <a:ea typeface="Montserrat"/>
              <a:cs typeface="Montserrat"/>
              <a:sym typeface="Montserrat"/>
            </a:endParaRPr>
          </a:p>
        </p:txBody>
      </p:sp>
      <p:sp>
        <p:nvSpPr>
          <p:cNvPr id="337" name="Google Shape;337;p39"/>
          <p:cNvSpPr txBox="1"/>
          <p:nvPr/>
        </p:nvSpPr>
        <p:spPr>
          <a:xfrm>
            <a:off x="854425" y="5753925"/>
            <a:ext cx="3460500" cy="978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US" sz="2400">
                <a:latin typeface="Montserrat"/>
                <a:ea typeface="Montserrat"/>
                <a:cs typeface="Montserrat"/>
                <a:sym typeface="Montserrat"/>
              </a:rPr>
              <a:t>Day 1: 24 士 6 hrs after Randomization</a:t>
            </a:r>
            <a:endParaRPr sz="2400">
              <a:latin typeface="Montserrat"/>
              <a:ea typeface="Montserrat"/>
              <a:cs typeface="Montserrat"/>
              <a:sym typeface="Montserrat"/>
            </a:endParaRPr>
          </a:p>
        </p:txBody>
      </p:sp>
      <p:graphicFrame>
        <p:nvGraphicFramePr>
          <p:cNvPr id="338" name="Google Shape;338;p39"/>
          <p:cNvGraphicFramePr/>
          <p:nvPr/>
        </p:nvGraphicFramePr>
        <p:xfrm>
          <a:off x="4614647" y="5753927"/>
          <a:ext cx="11763700" cy="819425"/>
        </p:xfrm>
        <a:graphic>
          <a:graphicData uri="http://schemas.openxmlformats.org/drawingml/2006/table">
            <a:tbl>
              <a:tblPr bandRow="1">
                <a:noFill/>
                <a:tableStyleId>{AC9499F1-6FB1-40E3-8632-2C0124EB492D}</a:tableStyleId>
              </a:tblPr>
              <a:tblGrid>
                <a:gridCol w="2940925">
                  <a:extLst>
                    <a:ext uri="{9D8B030D-6E8A-4147-A177-3AD203B41FA5}">
                      <a16:colId xmlns:a16="http://schemas.microsoft.com/office/drawing/2014/main" val="20000"/>
                    </a:ext>
                  </a:extLst>
                </a:gridCol>
                <a:gridCol w="2940925">
                  <a:extLst>
                    <a:ext uri="{9D8B030D-6E8A-4147-A177-3AD203B41FA5}">
                      <a16:colId xmlns:a16="http://schemas.microsoft.com/office/drawing/2014/main" val="20001"/>
                    </a:ext>
                  </a:extLst>
                </a:gridCol>
                <a:gridCol w="2940925">
                  <a:extLst>
                    <a:ext uri="{9D8B030D-6E8A-4147-A177-3AD203B41FA5}">
                      <a16:colId xmlns:a16="http://schemas.microsoft.com/office/drawing/2014/main" val="20002"/>
                    </a:ext>
                  </a:extLst>
                </a:gridCol>
                <a:gridCol w="2940925">
                  <a:extLst>
                    <a:ext uri="{9D8B030D-6E8A-4147-A177-3AD203B41FA5}">
                      <a16:colId xmlns:a16="http://schemas.microsoft.com/office/drawing/2014/main" val="20003"/>
                    </a:ext>
                  </a:extLst>
                </a:gridCol>
              </a:tblGrid>
              <a:tr h="405650">
                <a:tc>
                  <a:txBody>
                    <a:bodyPr/>
                    <a:lstStyle/>
                    <a:p>
                      <a:pPr marL="0" lvl="0" indent="0" algn="l" rtl="0">
                        <a:spcBef>
                          <a:spcPts val="0"/>
                        </a:spcBef>
                        <a:spcAft>
                          <a:spcPts val="0"/>
                        </a:spcAft>
                        <a:buClr>
                          <a:schemeClr val="dk1"/>
                        </a:buClr>
                        <a:buFont typeface="Arial"/>
                        <a:buNone/>
                      </a:pPr>
                      <a:r>
                        <a:rPr lang="en-US" sz="1800">
                          <a:solidFill>
                            <a:schemeClr val="dk1"/>
                          </a:solidFill>
                          <a:latin typeface="Montserrat"/>
                          <a:ea typeface="Montserrat"/>
                          <a:cs typeface="Montserrat"/>
                          <a:sym typeface="Montserrat"/>
                        </a:rPr>
                        <a:t>SOC Lab Results</a:t>
                      </a:r>
                      <a:endParaRPr sz="1800">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Clr>
                          <a:schemeClr val="dk1"/>
                        </a:buClr>
                        <a:buFont typeface="Arial"/>
                        <a:buNone/>
                      </a:pPr>
                      <a:r>
                        <a:rPr lang="en-US" sz="1800">
                          <a:solidFill>
                            <a:schemeClr val="dk1"/>
                          </a:solidFill>
                          <a:latin typeface="Montserrat"/>
                          <a:ea typeface="Montserrat"/>
                          <a:cs typeface="Montserrat"/>
                          <a:sym typeface="Montserrat"/>
                        </a:rPr>
                        <a:t>CT Head</a:t>
                      </a:r>
                      <a:endParaRPr sz="1800">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Clr>
                          <a:schemeClr val="dk1"/>
                        </a:buClr>
                        <a:buSzPts val="1100"/>
                        <a:buFont typeface="Arial"/>
                        <a:buNone/>
                      </a:pPr>
                      <a:r>
                        <a:rPr lang="en-US" sz="1800">
                          <a:solidFill>
                            <a:schemeClr val="dk1"/>
                          </a:solidFill>
                          <a:latin typeface="Montserrat"/>
                          <a:ea typeface="Montserrat"/>
                          <a:cs typeface="Montserrat"/>
                          <a:sym typeface="Montserrat"/>
                        </a:rPr>
                        <a:t>NIHSS</a:t>
                      </a:r>
                      <a:endParaRPr sz="1800">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Clr>
                          <a:schemeClr val="dk1"/>
                        </a:buClr>
                        <a:buSzPts val="1100"/>
                        <a:buFont typeface="Arial"/>
                        <a:buNone/>
                      </a:pPr>
                      <a:r>
                        <a:rPr lang="en-US" sz="1800">
                          <a:solidFill>
                            <a:schemeClr val="dk1"/>
                          </a:solidFill>
                          <a:latin typeface="Montserrat"/>
                          <a:ea typeface="Montserrat"/>
                          <a:cs typeface="Montserrat"/>
                          <a:sym typeface="Montserrat"/>
                        </a:rPr>
                        <a:t>GCS</a:t>
                      </a:r>
                      <a:endParaRPr sz="1800">
                        <a:latin typeface="Montserrat"/>
                        <a:ea typeface="Montserrat"/>
                        <a:cs typeface="Montserrat"/>
                        <a:sym typeface="Montserrat"/>
                      </a:endParaRPr>
                    </a:p>
                  </a:txBody>
                  <a:tcPr marL="91450" marR="91450" marT="45725" marB="45725"/>
                </a:tc>
                <a:extLst>
                  <a:ext uri="{0D108BD9-81ED-4DB2-BD59-A6C34878D82A}">
                    <a16:rowId xmlns:a16="http://schemas.microsoft.com/office/drawing/2014/main" val="10000"/>
                  </a:ext>
                </a:extLst>
              </a:tr>
              <a:tr h="413775">
                <a:tc>
                  <a:txBody>
                    <a:bodyPr/>
                    <a:lstStyle/>
                    <a:p>
                      <a:pPr marL="0" lvl="0" indent="0" algn="l" rtl="0">
                        <a:spcBef>
                          <a:spcPts val="0"/>
                        </a:spcBef>
                        <a:spcAft>
                          <a:spcPts val="0"/>
                        </a:spcAft>
                        <a:buNone/>
                      </a:pPr>
                      <a:r>
                        <a:rPr lang="en-US" sz="1800">
                          <a:latin typeface="Montserrat"/>
                          <a:ea typeface="Montserrat"/>
                          <a:cs typeface="Montserrat"/>
                          <a:sym typeface="Montserrat"/>
                        </a:rPr>
                        <a:t>AE</a:t>
                      </a:r>
                      <a:endParaRPr sz="1800">
                        <a:latin typeface="Montserrat"/>
                        <a:ea typeface="Montserrat"/>
                        <a:cs typeface="Montserrat"/>
                        <a:sym typeface="Montserrat"/>
                      </a:endParaRPr>
                    </a:p>
                  </a:txBody>
                  <a:tcPr marL="91450" marR="91450" marT="45725" marB="45725"/>
                </a:tc>
                <a:tc>
                  <a:txBody>
                    <a:bodyPr/>
                    <a:lstStyle/>
                    <a:p>
                      <a:pPr marL="0" marR="0" lvl="0" indent="0" algn="l" rtl="0">
                        <a:spcBef>
                          <a:spcPts val="0"/>
                        </a:spcBef>
                        <a:spcAft>
                          <a:spcPts val="0"/>
                        </a:spcAft>
                        <a:buNone/>
                      </a:pPr>
                      <a:r>
                        <a:rPr lang="en-US" sz="1800">
                          <a:latin typeface="Montserrat"/>
                          <a:ea typeface="Montserrat"/>
                          <a:cs typeface="Montserrat"/>
                          <a:sym typeface="Montserrat"/>
                        </a:rPr>
                        <a:t>SAE</a:t>
                      </a:r>
                      <a:endParaRPr sz="1800">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Clr>
                          <a:schemeClr val="dk1"/>
                        </a:buClr>
                        <a:buSzPts val="1100"/>
                        <a:buFont typeface="Arial"/>
                        <a:buNone/>
                      </a:pPr>
                      <a:r>
                        <a:rPr lang="en-US" sz="1800">
                          <a:solidFill>
                            <a:schemeClr val="dk1"/>
                          </a:solidFill>
                          <a:latin typeface="Montserrat"/>
                          <a:ea typeface="Montserrat"/>
                          <a:cs typeface="Montserrat"/>
                          <a:sym typeface="Montserrat"/>
                        </a:rPr>
                        <a:t>Concomitant Meds</a:t>
                      </a:r>
                      <a:endParaRPr/>
                    </a:p>
                  </a:txBody>
                  <a:tcPr marL="91450" marR="91450" marT="45725" marB="45725"/>
                </a:tc>
                <a:tc>
                  <a:txBody>
                    <a:bodyPr/>
                    <a:lstStyle/>
                    <a:p>
                      <a:pPr marL="0" lvl="0" indent="0" algn="l" rtl="0">
                        <a:spcBef>
                          <a:spcPts val="0"/>
                        </a:spcBef>
                        <a:spcAft>
                          <a:spcPts val="0"/>
                        </a:spcAft>
                        <a:buNone/>
                      </a:pPr>
                      <a:endParaRPr/>
                    </a:p>
                  </a:txBody>
                  <a:tcPr marL="91450" marR="91450" marT="45725" marB="45725"/>
                </a:tc>
                <a:extLst>
                  <a:ext uri="{0D108BD9-81ED-4DB2-BD59-A6C34878D82A}">
                    <a16:rowId xmlns:a16="http://schemas.microsoft.com/office/drawing/2014/main" val="10001"/>
                  </a:ext>
                </a:extLst>
              </a:tr>
            </a:tbl>
          </a:graphicData>
        </a:graphic>
      </p:graphicFrame>
      <p:sp>
        <p:nvSpPr>
          <p:cNvPr id="339" name="Google Shape;339;p39"/>
          <p:cNvSpPr txBox="1"/>
          <p:nvPr/>
        </p:nvSpPr>
        <p:spPr>
          <a:xfrm>
            <a:off x="854425" y="7515538"/>
            <a:ext cx="3308100" cy="14037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US" sz="2400">
                <a:latin typeface="Montserrat"/>
                <a:ea typeface="Montserrat"/>
                <a:cs typeface="Montserrat"/>
                <a:sym typeface="Montserrat"/>
              </a:rPr>
              <a:t>Day 7 or discharge (</a:t>
            </a:r>
            <a:r>
              <a:rPr lang="en-US" sz="2400">
                <a:solidFill>
                  <a:schemeClr val="dk1"/>
                </a:solidFill>
                <a:latin typeface="Montserrat"/>
                <a:ea typeface="Montserrat"/>
                <a:cs typeface="Montserrat"/>
                <a:sym typeface="Montserrat"/>
              </a:rPr>
              <a:t>士 1 day), whichever comes first</a:t>
            </a:r>
            <a:endParaRPr sz="2400">
              <a:latin typeface="Montserrat"/>
              <a:ea typeface="Montserrat"/>
              <a:cs typeface="Montserrat"/>
              <a:sym typeface="Montserrat"/>
            </a:endParaRPr>
          </a:p>
        </p:txBody>
      </p:sp>
      <p:graphicFrame>
        <p:nvGraphicFramePr>
          <p:cNvPr id="340" name="Google Shape;340;p39"/>
          <p:cNvGraphicFramePr/>
          <p:nvPr/>
        </p:nvGraphicFramePr>
        <p:xfrm>
          <a:off x="4614660" y="7675028"/>
          <a:ext cx="8822775" cy="819425"/>
        </p:xfrm>
        <a:graphic>
          <a:graphicData uri="http://schemas.openxmlformats.org/drawingml/2006/table">
            <a:tbl>
              <a:tblPr bandRow="1">
                <a:noFill/>
                <a:tableStyleId>{AC9499F1-6FB1-40E3-8632-2C0124EB492D}</a:tableStyleId>
              </a:tblPr>
              <a:tblGrid>
                <a:gridCol w="2940925">
                  <a:extLst>
                    <a:ext uri="{9D8B030D-6E8A-4147-A177-3AD203B41FA5}">
                      <a16:colId xmlns:a16="http://schemas.microsoft.com/office/drawing/2014/main" val="20000"/>
                    </a:ext>
                  </a:extLst>
                </a:gridCol>
                <a:gridCol w="2940925">
                  <a:extLst>
                    <a:ext uri="{9D8B030D-6E8A-4147-A177-3AD203B41FA5}">
                      <a16:colId xmlns:a16="http://schemas.microsoft.com/office/drawing/2014/main" val="20001"/>
                    </a:ext>
                  </a:extLst>
                </a:gridCol>
                <a:gridCol w="2940925">
                  <a:extLst>
                    <a:ext uri="{9D8B030D-6E8A-4147-A177-3AD203B41FA5}">
                      <a16:colId xmlns:a16="http://schemas.microsoft.com/office/drawing/2014/main" val="20002"/>
                    </a:ext>
                  </a:extLst>
                </a:gridCol>
              </a:tblGrid>
              <a:tr h="405650">
                <a:tc>
                  <a:txBody>
                    <a:bodyPr/>
                    <a:lstStyle/>
                    <a:p>
                      <a:pPr marL="0" lvl="0" indent="0" algn="l" rtl="0">
                        <a:spcBef>
                          <a:spcPts val="0"/>
                        </a:spcBef>
                        <a:spcAft>
                          <a:spcPts val="0"/>
                        </a:spcAft>
                        <a:buNone/>
                      </a:pPr>
                      <a:r>
                        <a:rPr lang="en-US" sz="1800">
                          <a:solidFill>
                            <a:schemeClr val="dk1"/>
                          </a:solidFill>
                          <a:latin typeface="Montserrat"/>
                          <a:ea typeface="Montserrat"/>
                          <a:cs typeface="Montserrat"/>
                          <a:sym typeface="Montserrat"/>
                        </a:rPr>
                        <a:t>SOC Lab Results</a:t>
                      </a:r>
                      <a:endParaRPr sz="1800">
                        <a:latin typeface="Montserrat"/>
                        <a:ea typeface="Montserrat"/>
                        <a:cs typeface="Montserrat"/>
                        <a:sym typeface="Montserrat"/>
                      </a:endParaRPr>
                    </a:p>
                  </a:txBody>
                  <a:tcPr marL="91450" marR="91450" marT="45725" marB="45725">
                    <a:lnR w="12700" cap="flat" cmpd="sng">
                      <a:solidFill>
                        <a:srgbClr val="FFFFFF"/>
                      </a:solidFill>
                      <a:prstDash val="solid"/>
                      <a:round/>
                      <a:headEnd type="none" w="sm" len="sm"/>
                      <a:tailEnd type="none" w="sm" len="sm"/>
                    </a:lnR>
                  </a:tcPr>
                </a:tc>
                <a:tc>
                  <a:txBody>
                    <a:bodyPr/>
                    <a:lstStyle/>
                    <a:p>
                      <a:pPr marL="0" lvl="0" indent="0" algn="l" rtl="0">
                        <a:spcBef>
                          <a:spcPts val="0"/>
                        </a:spcBef>
                        <a:spcAft>
                          <a:spcPts val="0"/>
                        </a:spcAft>
                        <a:buNone/>
                      </a:pPr>
                      <a:r>
                        <a:rPr lang="en-US" sz="1800">
                          <a:solidFill>
                            <a:schemeClr val="dk1"/>
                          </a:solidFill>
                          <a:latin typeface="Montserrat"/>
                          <a:ea typeface="Montserrat"/>
                          <a:cs typeface="Montserrat"/>
                          <a:sym typeface="Montserrat"/>
                        </a:rPr>
                        <a:t>NIHSS</a:t>
                      </a:r>
                      <a:endParaRPr sz="1800">
                        <a:latin typeface="Montserrat"/>
                        <a:ea typeface="Montserrat"/>
                        <a:cs typeface="Montserrat"/>
                        <a:sym typeface="Montserrat"/>
                      </a:endParaRPr>
                    </a:p>
                  </a:txBody>
                  <a:tcPr marL="91450" marR="91450" marT="45725" marB="45725">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a:txBody>
                    <a:bodyPr/>
                    <a:lstStyle/>
                    <a:p>
                      <a:pPr marL="0" lvl="0" indent="0" algn="l" rtl="0">
                        <a:spcBef>
                          <a:spcPts val="0"/>
                        </a:spcBef>
                        <a:spcAft>
                          <a:spcPts val="0"/>
                        </a:spcAft>
                        <a:buNone/>
                      </a:pPr>
                      <a:r>
                        <a:rPr lang="en-US" sz="1800">
                          <a:solidFill>
                            <a:schemeClr val="dk1"/>
                          </a:solidFill>
                          <a:latin typeface="Montserrat"/>
                          <a:ea typeface="Montserrat"/>
                          <a:cs typeface="Montserrat"/>
                          <a:sym typeface="Montserrat"/>
                        </a:rPr>
                        <a:t>GCS</a:t>
                      </a:r>
                      <a:endParaRPr sz="1800">
                        <a:latin typeface="Montserrat"/>
                        <a:ea typeface="Montserrat"/>
                        <a:cs typeface="Montserrat"/>
                        <a:sym typeface="Montserrat"/>
                      </a:endParaRPr>
                    </a:p>
                  </a:txBody>
                  <a:tcPr marL="91450" marR="91450" marT="45725" marB="45725">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0"/>
                  </a:ext>
                </a:extLst>
              </a:tr>
              <a:tr h="413775">
                <a:tc>
                  <a:txBody>
                    <a:bodyPr/>
                    <a:lstStyle/>
                    <a:p>
                      <a:pPr marL="0" lvl="0" indent="0" algn="l" rtl="0">
                        <a:spcBef>
                          <a:spcPts val="0"/>
                        </a:spcBef>
                        <a:spcAft>
                          <a:spcPts val="0"/>
                        </a:spcAft>
                        <a:buNone/>
                      </a:pPr>
                      <a:r>
                        <a:rPr lang="en-US" sz="1800">
                          <a:latin typeface="Montserrat"/>
                          <a:ea typeface="Montserrat"/>
                          <a:cs typeface="Montserrat"/>
                          <a:sym typeface="Montserrat"/>
                        </a:rPr>
                        <a:t>AE</a:t>
                      </a:r>
                      <a:endParaRPr sz="1800">
                        <a:latin typeface="Montserrat"/>
                        <a:ea typeface="Montserrat"/>
                        <a:cs typeface="Montserrat"/>
                        <a:sym typeface="Montserrat"/>
                      </a:endParaRPr>
                    </a:p>
                  </a:txBody>
                  <a:tcPr marL="91450" marR="91450" marT="45725" marB="45725"/>
                </a:tc>
                <a:tc>
                  <a:txBody>
                    <a:bodyPr/>
                    <a:lstStyle/>
                    <a:p>
                      <a:pPr marL="0" marR="0" lvl="0" indent="0" algn="l" rtl="0">
                        <a:spcBef>
                          <a:spcPts val="0"/>
                        </a:spcBef>
                        <a:spcAft>
                          <a:spcPts val="0"/>
                        </a:spcAft>
                        <a:buNone/>
                      </a:pPr>
                      <a:r>
                        <a:rPr lang="en-US" sz="1800">
                          <a:latin typeface="Montserrat"/>
                          <a:ea typeface="Montserrat"/>
                          <a:cs typeface="Montserrat"/>
                          <a:sym typeface="Montserrat"/>
                        </a:rPr>
                        <a:t>SAE</a:t>
                      </a:r>
                      <a:endParaRPr sz="1800">
                        <a:latin typeface="Montserrat"/>
                        <a:ea typeface="Montserrat"/>
                        <a:cs typeface="Montserrat"/>
                        <a:sym typeface="Montserrat"/>
                      </a:endParaRPr>
                    </a:p>
                  </a:txBody>
                  <a:tcPr marL="91450" marR="91450" marT="45725" marB="45725">
                    <a:lnT w="12700" cap="flat" cmpd="sng">
                      <a:solidFill>
                        <a:srgbClr val="FFFFFF"/>
                      </a:solidFill>
                      <a:prstDash val="solid"/>
                      <a:round/>
                      <a:headEnd type="none" w="sm" len="sm"/>
                      <a:tailEnd type="none" w="sm" len="sm"/>
                    </a:lnT>
                  </a:tcPr>
                </a:tc>
                <a:tc>
                  <a:txBody>
                    <a:bodyPr/>
                    <a:lstStyle/>
                    <a:p>
                      <a:pPr marL="0" lvl="0" indent="0" algn="l" rtl="0">
                        <a:spcBef>
                          <a:spcPts val="0"/>
                        </a:spcBef>
                        <a:spcAft>
                          <a:spcPts val="0"/>
                        </a:spcAft>
                        <a:buClr>
                          <a:schemeClr val="dk1"/>
                        </a:buClr>
                        <a:buSzPts val="1100"/>
                        <a:buFont typeface="Arial"/>
                        <a:buNone/>
                      </a:pPr>
                      <a:r>
                        <a:rPr lang="en-US" sz="1800">
                          <a:solidFill>
                            <a:schemeClr val="dk1"/>
                          </a:solidFill>
                          <a:latin typeface="Montserrat"/>
                          <a:ea typeface="Montserrat"/>
                          <a:cs typeface="Montserrat"/>
                          <a:sym typeface="Montserrat"/>
                        </a:rPr>
                        <a:t>Concomitant Meds</a:t>
                      </a:r>
                      <a:endParaRPr sz="1800">
                        <a:latin typeface="Montserrat"/>
                        <a:ea typeface="Montserrat"/>
                        <a:cs typeface="Montserrat"/>
                        <a:sym typeface="Montserrat"/>
                      </a:endParaRPr>
                    </a:p>
                  </a:txBody>
                  <a:tcPr marL="91450" marR="91450" marT="45725" marB="45725">
                    <a:lnT w="12700" cap="flat" cmpd="sng">
                      <a:solidFill>
                        <a:srgbClr val="FFFFFF"/>
                      </a:solidFill>
                      <a:prstDash val="solid"/>
                      <a:round/>
                      <a:headEnd type="none" w="sm" len="sm"/>
                      <a:tailEnd type="none" w="sm" len="sm"/>
                    </a:lnT>
                  </a:tcPr>
                </a:tc>
                <a:extLst>
                  <a:ext uri="{0D108BD9-81ED-4DB2-BD59-A6C34878D82A}">
                    <a16:rowId xmlns:a16="http://schemas.microsoft.com/office/drawing/2014/main" val="10001"/>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sp>
        <p:nvSpPr>
          <p:cNvPr id="345" name="Google Shape;345;p40"/>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346" name="Google Shape;346;p40"/>
          <p:cNvCxnSpPr/>
          <p:nvPr/>
        </p:nvCxnSpPr>
        <p:spPr>
          <a:xfrm>
            <a:off x="854431" y="1798825"/>
            <a:ext cx="16230600" cy="24000"/>
          </a:xfrm>
          <a:prstGeom prst="straightConnector1">
            <a:avLst/>
          </a:prstGeom>
          <a:noFill/>
          <a:ln w="95250" cap="flat" cmpd="sng">
            <a:solidFill>
              <a:srgbClr val="DAD9D6"/>
            </a:solidFill>
            <a:prstDash val="solid"/>
            <a:round/>
            <a:headEnd type="none" w="sm" len="sm"/>
            <a:tailEnd type="none" w="sm" len="sm"/>
          </a:ln>
        </p:spPr>
      </p:cxnSp>
      <p:sp>
        <p:nvSpPr>
          <p:cNvPr id="347" name="Google Shape;347;p40"/>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348" name="Google Shape;348;p40"/>
          <p:cNvSpPr txBox="1"/>
          <p:nvPr/>
        </p:nvSpPr>
        <p:spPr>
          <a:xfrm>
            <a:off x="854421" y="915073"/>
            <a:ext cx="14915400" cy="526500"/>
          </a:xfrm>
          <a:prstGeom prst="rect">
            <a:avLst/>
          </a:prstGeom>
          <a:noFill/>
          <a:ln>
            <a:noFill/>
          </a:ln>
        </p:spPr>
        <p:txBody>
          <a:bodyPr spcFirstLastPara="1" wrap="square" lIns="0" tIns="0" rIns="0" bIns="0" anchor="t" anchorCtr="0">
            <a:spAutoFit/>
          </a:bodyPr>
          <a:lstStyle/>
          <a:p>
            <a:pPr marL="0" lvl="0" indent="0" algn="l" rtl="0">
              <a:lnSpc>
                <a:spcPct val="90000"/>
              </a:lnSpc>
              <a:spcBef>
                <a:spcPts val="0"/>
              </a:spcBef>
              <a:spcAft>
                <a:spcPts val="0"/>
              </a:spcAft>
              <a:buSzPts val="3600"/>
              <a:buNone/>
            </a:pPr>
            <a:r>
              <a:rPr lang="en-US" sz="3800">
                <a:solidFill>
                  <a:schemeClr val="dk1"/>
                </a:solidFill>
                <a:latin typeface="Montserrat"/>
                <a:ea typeface="Montserrat"/>
                <a:cs typeface="Montserrat"/>
                <a:sym typeface="Montserrat"/>
              </a:rPr>
              <a:t>Subject Visits</a:t>
            </a:r>
            <a:endParaRPr sz="1600">
              <a:solidFill>
                <a:schemeClr val="dk1"/>
              </a:solidFill>
              <a:latin typeface="Montserrat"/>
              <a:ea typeface="Montserrat"/>
              <a:cs typeface="Montserrat"/>
              <a:sym typeface="Montserrat"/>
            </a:endParaRPr>
          </a:p>
        </p:txBody>
      </p:sp>
      <p:sp>
        <p:nvSpPr>
          <p:cNvPr id="349" name="Google Shape;349;p40"/>
          <p:cNvSpPr txBox="1"/>
          <p:nvPr/>
        </p:nvSpPr>
        <p:spPr>
          <a:xfrm>
            <a:off x="854425" y="2180075"/>
            <a:ext cx="13262400" cy="554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US" sz="2400">
                <a:latin typeface="Montserrat"/>
                <a:ea typeface="Montserrat"/>
                <a:cs typeface="Montserrat"/>
                <a:sym typeface="Montserrat"/>
              </a:rPr>
              <a:t>Day 30 </a:t>
            </a:r>
            <a:r>
              <a:rPr lang="en-US" sz="2400">
                <a:solidFill>
                  <a:schemeClr val="dk1"/>
                </a:solidFill>
                <a:latin typeface="Montserrat"/>
                <a:ea typeface="Montserrat"/>
                <a:cs typeface="Montserrat"/>
                <a:sym typeface="Montserrat"/>
              </a:rPr>
              <a:t>士 7 Days</a:t>
            </a:r>
            <a:r>
              <a:rPr lang="en-US" sz="2400">
                <a:latin typeface="Montserrat"/>
                <a:ea typeface="Montserrat"/>
                <a:cs typeface="Montserrat"/>
                <a:sym typeface="Montserrat"/>
              </a:rPr>
              <a:t> </a:t>
            </a:r>
            <a:endParaRPr sz="2400">
              <a:latin typeface="Montserrat"/>
              <a:ea typeface="Montserrat"/>
              <a:cs typeface="Montserrat"/>
              <a:sym typeface="Montserrat"/>
            </a:endParaRPr>
          </a:p>
        </p:txBody>
      </p:sp>
      <p:graphicFrame>
        <p:nvGraphicFramePr>
          <p:cNvPr id="350" name="Google Shape;350;p40"/>
          <p:cNvGraphicFramePr/>
          <p:nvPr/>
        </p:nvGraphicFramePr>
        <p:xfrm>
          <a:off x="4614647" y="2180065"/>
          <a:ext cx="3000000" cy="3000000"/>
        </p:xfrm>
        <a:graphic>
          <a:graphicData uri="http://schemas.openxmlformats.org/drawingml/2006/table">
            <a:tbl>
              <a:tblPr bandRow="1">
                <a:noFill/>
                <a:tableStyleId>{AC9499F1-6FB1-40E3-8632-2C0124EB492D}</a:tableStyleId>
              </a:tblPr>
              <a:tblGrid>
                <a:gridCol w="2278975">
                  <a:extLst>
                    <a:ext uri="{9D8B030D-6E8A-4147-A177-3AD203B41FA5}">
                      <a16:colId xmlns:a16="http://schemas.microsoft.com/office/drawing/2014/main" val="20000"/>
                    </a:ext>
                  </a:extLst>
                </a:gridCol>
                <a:gridCol w="2278975">
                  <a:extLst>
                    <a:ext uri="{9D8B030D-6E8A-4147-A177-3AD203B41FA5}">
                      <a16:colId xmlns:a16="http://schemas.microsoft.com/office/drawing/2014/main" val="20001"/>
                    </a:ext>
                  </a:extLst>
                </a:gridCol>
                <a:gridCol w="2278975">
                  <a:extLst>
                    <a:ext uri="{9D8B030D-6E8A-4147-A177-3AD203B41FA5}">
                      <a16:colId xmlns:a16="http://schemas.microsoft.com/office/drawing/2014/main" val="20002"/>
                    </a:ext>
                  </a:extLst>
                </a:gridCol>
              </a:tblGrid>
              <a:tr h="405650">
                <a:tc>
                  <a:txBody>
                    <a:bodyPr/>
                    <a:lstStyle/>
                    <a:p>
                      <a:pPr marL="0" lvl="0" indent="0" algn="l" rtl="0">
                        <a:spcBef>
                          <a:spcPts val="0"/>
                        </a:spcBef>
                        <a:spcAft>
                          <a:spcPts val="0"/>
                        </a:spcAft>
                        <a:buNone/>
                      </a:pPr>
                      <a:r>
                        <a:rPr lang="en-US" sz="1800">
                          <a:latin typeface="Montserrat"/>
                          <a:ea typeface="Montserrat"/>
                          <a:cs typeface="Montserrat"/>
                          <a:sym typeface="Montserrat"/>
                        </a:rPr>
                        <a:t>mRS</a:t>
                      </a:r>
                      <a:endParaRPr sz="1800">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None/>
                      </a:pPr>
                      <a:r>
                        <a:rPr lang="en-US" sz="1800">
                          <a:latin typeface="Montserrat"/>
                          <a:ea typeface="Montserrat"/>
                          <a:cs typeface="Montserrat"/>
                          <a:sym typeface="Montserrat"/>
                        </a:rPr>
                        <a:t>SAE</a:t>
                      </a:r>
                      <a:endParaRPr sz="1800">
                        <a:latin typeface="Montserrat"/>
                        <a:ea typeface="Montserrat"/>
                        <a:cs typeface="Montserrat"/>
                        <a:sym typeface="Montserrat"/>
                      </a:endParaRPr>
                    </a:p>
                  </a:txBody>
                  <a:tcPr marL="91450" marR="91450" marT="45725" marB="45725"/>
                </a:tc>
                <a:tc>
                  <a:txBody>
                    <a:bodyPr/>
                    <a:lstStyle/>
                    <a:p>
                      <a:pPr marL="0" lvl="0" indent="0" algn="l" rtl="0">
                        <a:spcBef>
                          <a:spcPts val="0"/>
                        </a:spcBef>
                        <a:spcAft>
                          <a:spcPts val="0"/>
                        </a:spcAft>
                        <a:buClr>
                          <a:schemeClr val="dk1"/>
                        </a:buClr>
                        <a:buSzPts val="1100"/>
                        <a:buFont typeface="Arial"/>
                        <a:buNone/>
                      </a:pPr>
                      <a:r>
                        <a:rPr lang="en-US" sz="1800">
                          <a:solidFill>
                            <a:schemeClr val="dk1"/>
                          </a:solidFill>
                          <a:latin typeface="Montserrat"/>
                          <a:ea typeface="Montserrat"/>
                          <a:cs typeface="Montserrat"/>
                          <a:sym typeface="Montserrat"/>
                        </a:rPr>
                        <a:t>Concomitant Meds</a:t>
                      </a:r>
                      <a:endParaRPr sz="1800">
                        <a:latin typeface="Montserrat"/>
                        <a:ea typeface="Montserrat"/>
                        <a:cs typeface="Montserrat"/>
                        <a:sym typeface="Montserrat"/>
                      </a:endParaRPr>
                    </a:p>
                  </a:txBody>
                  <a:tcPr marL="91450" marR="91450" marT="45725" marB="45725"/>
                </a:tc>
                <a:extLst>
                  <a:ext uri="{0D108BD9-81ED-4DB2-BD59-A6C34878D82A}">
                    <a16:rowId xmlns:a16="http://schemas.microsoft.com/office/drawing/2014/main" val="10000"/>
                  </a:ext>
                </a:extLst>
              </a:tr>
            </a:tbl>
          </a:graphicData>
        </a:graphic>
      </p:graphicFrame>
      <p:sp>
        <p:nvSpPr>
          <p:cNvPr id="351" name="Google Shape;351;p40"/>
          <p:cNvSpPr txBox="1"/>
          <p:nvPr/>
        </p:nvSpPr>
        <p:spPr>
          <a:xfrm>
            <a:off x="854425" y="3967338"/>
            <a:ext cx="3534600" cy="554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US" sz="2400">
                <a:latin typeface="Montserrat"/>
                <a:ea typeface="Montserrat"/>
                <a:cs typeface="Montserrat"/>
                <a:sym typeface="Montserrat"/>
              </a:rPr>
              <a:t>Day 90 </a:t>
            </a:r>
            <a:r>
              <a:rPr lang="en-US" sz="2400">
                <a:solidFill>
                  <a:schemeClr val="dk1"/>
                </a:solidFill>
                <a:latin typeface="Montserrat"/>
                <a:ea typeface="Montserrat"/>
                <a:cs typeface="Montserrat"/>
                <a:sym typeface="Montserrat"/>
              </a:rPr>
              <a:t>士 30 Days</a:t>
            </a:r>
            <a:endParaRPr sz="2400">
              <a:latin typeface="Montserrat"/>
              <a:ea typeface="Montserrat"/>
              <a:cs typeface="Montserrat"/>
              <a:sym typeface="Montserrat"/>
            </a:endParaRPr>
          </a:p>
        </p:txBody>
      </p:sp>
      <p:graphicFrame>
        <p:nvGraphicFramePr>
          <p:cNvPr id="352" name="Google Shape;352;p40"/>
          <p:cNvGraphicFramePr/>
          <p:nvPr/>
        </p:nvGraphicFramePr>
        <p:xfrm>
          <a:off x="4614647" y="4091240"/>
          <a:ext cx="3000000" cy="3000000"/>
        </p:xfrm>
        <a:graphic>
          <a:graphicData uri="http://schemas.openxmlformats.org/drawingml/2006/table">
            <a:tbl>
              <a:tblPr bandRow="1">
                <a:noFill/>
                <a:tableStyleId>{AC9499F1-6FB1-40E3-8632-2C0124EB492D}</a:tableStyleId>
              </a:tblPr>
              <a:tblGrid>
                <a:gridCol w="2278975">
                  <a:extLst>
                    <a:ext uri="{9D8B030D-6E8A-4147-A177-3AD203B41FA5}">
                      <a16:colId xmlns:a16="http://schemas.microsoft.com/office/drawing/2014/main" val="20000"/>
                    </a:ext>
                  </a:extLst>
                </a:gridCol>
                <a:gridCol w="2278975">
                  <a:extLst>
                    <a:ext uri="{9D8B030D-6E8A-4147-A177-3AD203B41FA5}">
                      <a16:colId xmlns:a16="http://schemas.microsoft.com/office/drawing/2014/main" val="20001"/>
                    </a:ext>
                  </a:extLst>
                </a:gridCol>
                <a:gridCol w="2278975">
                  <a:extLst>
                    <a:ext uri="{9D8B030D-6E8A-4147-A177-3AD203B41FA5}">
                      <a16:colId xmlns:a16="http://schemas.microsoft.com/office/drawing/2014/main" val="20002"/>
                    </a:ext>
                  </a:extLst>
                </a:gridCol>
              </a:tblGrid>
              <a:tr h="405650">
                <a:tc>
                  <a:txBody>
                    <a:bodyPr/>
                    <a:lstStyle/>
                    <a:p>
                      <a:pPr marL="0" lvl="0" indent="0" algn="l" rtl="0">
                        <a:spcBef>
                          <a:spcPts val="0"/>
                        </a:spcBef>
                        <a:spcAft>
                          <a:spcPts val="0"/>
                        </a:spcAft>
                        <a:buNone/>
                      </a:pPr>
                      <a:r>
                        <a:rPr lang="en-US" sz="1800">
                          <a:latin typeface="Montserrat"/>
                          <a:ea typeface="Montserrat"/>
                          <a:cs typeface="Montserrat"/>
                          <a:sym typeface="Montserrat"/>
                        </a:rPr>
                        <a:t>mRS</a:t>
                      </a:r>
                      <a:endParaRPr sz="1800">
                        <a:latin typeface="Montserrat"/>
                        <a:ea typeface="Montserrat"/>
                        <a:cs typeface="Montserrat"/>
                        <a:sym typeface="Montserrat"/>
                      </a:endParaRPr>
                    </a:p>
                  </a:txBody>
                  <a:tcPr marL="91450" marR="91450" marT="45725" marB="45725">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a:txBody>
                    <a:bodyPr/>
                    <a:lstStyle/>
                    <a:p>
                      <a:pPr marL="0" lvl="0" indent="0" algn="l" rtl="0">
                        <a:spcBef>
                          <a:spcPts val="0"/>
                        </a:spcBef>
                        <a:spcAft>
                          <a:spcPts val="0"/>
                        </a:spcAft>
                        <a:buNone/>
                      </a:pPr>
                      <a:r>
                        <a:rPr lang="en-US" sz="1800">
                          <a:latin typeface="Montserrat"/>
                          <a:ea typeface="Montserrat"/>
                          <a:cs typeface="Montserrat"/>
                          <a:sym typeface="Montserrat"/>
                        </a:rPr>
                        <a:t>SAE</a:t>
                      </a:r>
                      <a:endParaRPr sz="1800">
                        <a:latin typeface="Montserrat"/>
                        <a:ea typeface="Montserrat"/>
                        <a:cs typeface="Montserrat"/>
                        <a:sym typeface="Montserrat"/>
                      </a:endParaRPr>
                    </a:p>
                  </a:txBody>
                  <a:tcPr marL="91450" marR="91450" marT="45725" marB="45725">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US" sz="1800">
                          <a:solidFill>
                            <a:schemeClr val="dk1"/>
                          </a:solidFill>
                          <a:latin typeface="Montserrat"/>
                          <a:ea typeface="Montserrat"/>
                          <a:cs typeface="Montserrat"/>
                          <a:sym typeface="Montserrat"/>
                        </a:rPr>
                        <a:t>Concomitant Meds</a:t>
                      </a:r>
                      <a:endParaRPr sz="1800">
                        <a:latin typeface="Montserrat"/>
                        <a:ea typeface="Montserrat"/>
                        <a:cs typeface="Montserrat"/>
                        <a:sym typeface="Montserrat"/>
                      </a:endParaRPr>
                    </a:p>
                  </a:txBody>
                  <a:tcPr marL="91450" marR="91450" marT="45725" marB="45725">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
        <p:nvSpPr>
          <p:cNvPr id="353" name="Google Shape;353;p40"/>
          <p:cNvSpPr txBox="1"/>
          <p:nvPr/>
        </p:nvSpPr>
        <p:spPr>
          <a:xfrm>
            <a:off x="854425" y="5753913"/>
            <a:ext cx="3308100" cy="554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US" sz="2400">
                <a:latin typeface="Montserrat"/>
                <a:ea typeface="Montserrat"/>
                <a:cs typeface="Montserrat"/>
                <a:sym typeface="Montserrat"/>
              </a:rPr>
              <a:t>Day 180 士 30 Days</a:t>
            </a:r>
            <a:endParaRPr sz="2400">
              <a:latin typeface="Montserrat"/>
              <a:ea typeface="Montserrat"/>
              <a:cs typeface="Montserrat"/>
              <a:sym typeface="Montserrat"/>
            </a:endParaRPr>
          </a:p>
        </p:txBody>
      </p:sp>
      <p:graphicFrame>
        <p:nvGraphicFramePr>
          <p:cNvPr id="354" name="Google Shape;354;p40"/>
          <p:cNvGraphicFramePr/>
          <p:nvPr/>
        </p:nvGraphicFramePr>
        <p:xfrm>
          <a:off x="4614647" y="5753927"/>
          <a:ext cx="3000000" cy="3000000"/>
        </p:xfrm>
        <a:graphic>
          <a:graphicData uri="http://schemas.openxmlformats.org/drawingml/2006/table">
            <a:tbl>
              <a:tblPr bandRow="1">
                <a:noFill/>
                <a:tableStyleId>{AC9499F1-6FB1-40E3-8632-2C0124EB492D}</a:tableStyleId>
              </a:tblPr>
              <a:tblGrid>
                <a:gridCol w="2576800">
                  <a:extLst>
                    <a:ext uri="{9D8B030D-6E8A-4147-A177-3AD203B41FA5}">
                      <a16:colId xmlns:a16="http://schemas.microsoft.com/office/drawing/2014/main" val="20000"/>
                    </a:ext>
                  </a:extLst>
                </a:gridCol>
                <a:gridCol w="2576800">
                  <a:extLst>
                    <a:ext uri="{9D8B030D-6E8A-4147-A177-3AD203B41FA5}">
                      <a16:colId xmlns:a16="http://schemas.microsoft.com/office/drawing/2014/main" val="20001"/>
                    </a:ext>
                  </a:extLst>
                </a:gridCol>
                <a:gridCol w="2576800">
                  <a:extLst>
                    <a:ext uri="{9D8B030D-6E8A-4147-A177-3AD203B41FA5}">
                      <a16:colId xmlns:a16="http://schemas.microsoft.com/office/drawing/2014/main" val="20002"/>
                    </a:ext>
                  </a:extLst>
                </a:gridCol>
                <a:gridCol w="2576800">
                  <a:extLst>
                    <a:ext uri="{9D8B030D-6E8A-4147-A177-3AD203B41FA5}">
                      <a16:colId xmlns:a16="http://schemas.microsoft.com/office/drawing/2014/main" val="20003"/>
                    </a:ext>
                  </a:extLst>
                </a:gridCol>
              </a:tblGrid>
              <a:tr h="405650">
                <a:tc>
                  <a:txBody>
                    <a:bodyPr/>
                    <a:lstStyle/>
                    <a:p>
                      <a:pPr marL="0" lvl="0" indent="0" algn="l" rtl="0">
                        <a:spcBef>
                          <a:spcPts val="0"/>
                        </a:spcBef>
                        <a:spcAft>
                          <a:spcPts val="0"/>
                        </a:spcAft>
                        <a:buNone/>
                      </a:pPr>
                      <a:r>
                        <a:rPr lang="en-US" sz="1800">
                          <a:latin typeface="Montserrat"/>
                          <a:ea typeface="Montserrat"/>
                          <a:cs typeface="Montserrat"/>
                          <a:sym typeface="Montserrat"/>
                        </a:rPr>
                        <a:t>mRS</a:t>
                      </a:r>
                      <a:endParaRPr sz="1800">
                        <a:latin typeface="Montserrat"/>
                        <a:ea typeface="Montserrat"/>
                        <a:cs typeface="Montserrat"/>
                        <a:sym typeface="Montserrat"/>
                      </a:endParaRPr>
                    </a:p>
                  </a:txBody>
                  <a:tcPr marL="91450" marR="91450" marT="45725" marB="45725">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a:txBody>
                    <a:bodyPr/>
                    <a:lstStyle/>
                    <a:p>
                      <a:pPr marL="0" lvl="0" indent="0" algn="l" rtl="0">
                        <a:spcBef>
                          <a:spcPts val="0"/>
                        </a:spcBef>
                        <a:spcAft>
                          <a:spcPts val="0"/>
                        </a:spcAft>
                        <a:buNone/>
                      </a:pPr>
                      <a:r>
                        <a:rPr lang="en-US" sz="1800">
                          <a:latin typeface="Montserrat"/>
                          <a:ea typeface="Montserrat"/>
                          <a:cs typeface="Montserrat"/>
                          <a:sym typeface="Montserrat"/>
                        </a:rPr>
                        <a:t>SAE</a:t>
                      </a:r>
                      <a:endParaRPr sz="1800">
                        <a:latin typeface="Montserrat"/>
                        <a:ea typeface="Montserrat"/>
                        <a:cs typeface="Montserrat"/>
                        <a:sym typeface="Montserrat"/>
                      </a:endParaRPr>
                    </a:p>
                  </a:txBody>
                  <a:tcPr marL="91450" marR="91450" marT="45725" marB="45725">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a:txBody>
                    <a:bodyPr/>
                    <a:lstStyle/>
                    <a:p>
                      <a:pPr marL="0" lvl="0" indent="0" algn="l" rtl="0">
                        <a:spcBef>
                          <a:spcPts val="0"/>
                        </a:spcBef>
                        <a:spcAft>
                          <a:spcPts val="0"/>
                        </a:spcAft>
                        <a:buNone/>
                      </a:pPr>
                      <a:r>
                        <a:rPr lang="en-US" sz="1800">
                          <a:solidFill>
                            <a:schemeClr val="dk1"/>
                          </a:solidFill>
                          <a:latin typeface="Montserrat"/>
                          <a:ea typeface="Montserrat"/>
                          <a:cs typeface="Montserrat"/>
                          <a:sym typeface="Montserrat"/>
                        </a:rPr>
                        <a:t>EuroQol-5D (Quality of Life)</a:t>
                      </a:r>
                      <a:endParaRPr sz="1800">
                        <a:latin typeface="Montserrat"/>
                        <a:ea typeface="Montserrat"/>
                        <a:cs typeface="Montserrat"/>
                        <a:sym typeface="Montserrat"/>
                      </a:endParaRPr>
                    </a:p>
                  </a:txBody>
                  <a:tcPr marL="91450" marR="91450" marT="45725" marB="45725">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tcPr>
                </a:tc>
                <a:tc>
                  <a:txBody>
                    <a:bodyPr/>
                    <a:lstStyle/>
                    <a:p>
                      <a:pPr marL="0" lvl="0" indent="0" algn="l" rtl="0">
                        <a:spcBef>
                          <a:spcPts val="0"/>
                        </a:spcBef>
                        <a:spcAft>
                          <a:spcPts val="0"/>
                        </a:spcAft>
                        <a:buClr>
                          <a:schemeClr val="dk1"/>
                        </a:buClr>
                        <a:buSzPts val="1100"/>
                        <a:buFont typeface="Arial"/>
                        <a:buNone/>
                      </a:pPr>
                      <a:r>
                        <a:rPr lang="en-US" sz="1800">
                          <a:solidFill>
                            <a:schemeClr val="dk1"/>
                          </a:solidFill>
                          <a:latin typeface="Montserrat"/>
                          <a:ea typeface="Montserrat"/>
                          <a:cs typeface="Montserrat"/>
                          <a:sym typeface="Montserrat"/>
                        </a:rPr>
                        <a:t>Concomitant Meds</a:t>
                      </a:r>
                      <a:endParaRPr sz="1800">
                        <a:solidFill>
                          <a:schemeClr val="dk1"/>
                        </a:solidFill>
                        <a:latin typeface="Montserrat"/>
                        <a:ea typeface="Montserrat"/>
                        <a:cs typeface="Montserrat"/>
                        <a:sym typeface="Montserrat"/>
                      </a:endParaRPr>
                    </a:p>
                  </a:txBody>
                  <a:tcPr marL="91450" marR="91450" marT="45725" marB="45725">
                    <a:lnL w="12700" cap="flat" cmpd="sng">
                      <a:solidFill>
                        <a:srgbClr val="FFFFFF"/>
                      </a:solidFill>
                      <a:prstDash val="solid"/>
                      <a:round/>
                      <a:headEnd type="none" w="sm" len="sm"/>
                      <a:tailEnd type="none" w="sm" len="sm"/>
                    </a:lnL>
                  </a:tcPr>
                </a:tc>
                <a:extLst>
                  <a:ext uri="{0D108BD9-81ED-4DB2-BD59-A6C34878D82A}">
                    <a16:rowId xmlns:a16="http://schemas.microsoft.com/office/drawing/2014/main" val="10000"/>
                  </a:ext>
                </a:extLst>
              </a:tr>
            </a:tbl>
          </a:graphicData>
        </a:graphic>
      </p:graphicFrame>
      <p:sp>
        <p:nvSpPr>
          <p:cNvPr id="355" name="Google Shape;355;p40"/>
          <p:cNvSpPr txBox="1"/>
          <p:nvPr/>
        </p:nvSpPr>
        <p:spPr>
          <a:xfrm>
            <a:off x="854425" y="7515538"/>
            <a:ext cx="3308100" cy="14037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Clr>
                <a:schemeClr val="dk1"/>
              </a:buClr>
              <a:buSzPts val="1100"/>
              <a:buFont typeface="Arial"/>
              <a:buNone/>
            </a:pPr>
            <a:r>
              <a:rPr lang="en-US" sz="2400">
                <a:solidFill>
                  <a:schemeClr val="dk1"/>
                </a:solidFill>
                <a:latin typeface="Montserrat"/>
                <a:ea typeface="Montserrat"/>
                <a:cs typeface="Montserrat"/>
                <a:sym typeface="Montserrat"/>
              </a:rPr>
              <a:t>Day 365 士 30 Days or Study Exit/Completion</a:t>
            </a:r>
            <a:endParaRPr sz="2400">
              <a:latin typeface="Montserrat"/>
              <a:ea typeface="Montserrat"/>
              <a:cs typeface="Montserrat"/>
              <a:sym typeface="Montserrat"/>
            </a:endParaRPr>
          </a:p>
        </p:txBody>
      </p:sp>
      <p:graphicFrame>
        <p:nvGraphicFramePr>
          <p:cNvPr id="356" name="Google Shape;356;p40"/>
          <p:cNvGraphicFramePr/>
          <p:nvPr/>
        </p:nvGraphicFramePr>
        <p:xfrm>
          <a:off x="4614660" y="7675028"/>
          <a:ext cx="3000000" cy="3000000"/>
        </p:xfrm>
        <a:graphic>
          <a:graphicData uri="http://schemas.openxmlformats.org/drawingml/2006/table">
            <a:tbl>
              <a:tblPr bandRow="1">
                <a:noFill/>
                <a:tableStyleId>{AC9499F1-6FB1-40E3-8632-2C0124EB492D}</a:tableStyleId>
              </a:tblPr>
              <a:tblGrid>
                <a:gridCol w="2576800">
                  <a:extLst>
                    <a:ext uri="{9D8B030D-6E8A-4147-A177-3AD203B41FA5}">
                      <a16:colId xmlns:a16="http://schemas.microsoft.com/office/drawing/2014/main" val="20000"/>
                    </a:ext>
                  </a:extLst>
                </a:gridCol>
                <a:gridCol w="2576800">
                  <a:extLst>
                    <a:ext uri="{9D8B030D-6E8A-4147-A177-3AD203B41FA5}">
                      <a16:colId xmlns:a16="http://schemas.microsoft.com/office/drawing/2014/main" val="20001"/>
                    </a:ext>
                  </a:extLst>
                </a:gridCol>
                <a:gridCol w="2576800">
                  <a:extLst>
                    <a:ext uri="{9D8B030D-6E8A-4147-A177-3AD203B41FA5}">
                      <a16:colId xmlns:a16="http://schemas.microsoft.com/office/drawing/2014/main" val="20002"/>
                    </a:ext>
                  </a:extLst>
                </a:gridCol>
                <a:gridCol w="2576800">
                  <a:extLst>
                    <a:ext uri="{9D8B030D-6E8A-4147-A177-3AD203B41FA5}">
                      <a16:colId xmlns:a16="http://schemas.microsoft.com/office/drawing/2014/main" val="20003"/>
                    </a:ext>
                  </a:extLst>
                </a:gridCol>
              </a:tblGrid>
              <a:tr h="405650">
                <a:tc>
                  <a:txBody>
                    <a:bodyPr/>
                    <a:lstStyle/>
                    <a:p>
                      <a:pPr marL="0" lvl="0" indent="0" algn="l" rtl="0">
                        <a:spcBef>
                          <a:spcPts val="0"/>
                        </a:spcBef>
                        <a:spcAft>
                          <a:spcPts val="0"/>
                        </a:spcAft>
                        <a:buNone/>
                      </a:pPr>
                      <a:r>
                        <a:rPr lang="en-US" sz="1800">
                          <a:latin typeface="Montserrat"/>
                          <a:ea typeface="Montserrat"/>
                          <a:cs typeface="Montserrat"/>
                          <a:sym typeface="Montserrat"/>
                        </a:rPr>
                        <a:t>mRS</a:t>
                      </a:r>
                      <a:endParaRPr sz="1800">
                        <a:latin typeface="Montserrat"/>
                        <a:ea typeface="Montserrat"/>
                        <a:cs typeface="Montserrat"/>
                        <a:sym typeface="Montserrat"/>
                      </a:endParaRPr>
                    </a:p>
                  </a:txBody>
                  <a:tcPr marL="91450" marR="91450" marT="45725" marB="45725">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a:txBody>
                    <a:bodyPr/>
                    <a:lstStyle/>
                    <a:p>
                      <a:pPr marL="0" lvl="0" indent="0" algn="l" rtl="0">
                        <a:spcBef>
                          <a:spcPts val="0"/>
                        </a:spcBef>
                        <a:spcAft>
                          <a:spcPts val="0"/>
                        </a:spcAft>
                        <a:buNone/>
                      </a:pPr>
                      <a:r>
                        <a:rPr lang="en-US" sz="1800">
                          <a:latin typeface="Montserrat"/>
                          <a:ea typeface="Montserrat"/>
                          <a:cs typeface="Montserrat"/>
                          <a:sym typeface="Montserrat"/>
                        </a:rPr>
                        <a:t>SAE</a:t>
                      </a:r>
                      <a:endParaRPr sz="1800">
                        <a:latin typeface="Montserrat"/>
                        <a:ea typeface="Montserrat"/>
                        <a:cs typeface="Montserrat"/>
                        <a:sym typeface="Montserrat"/>
                      </a:endParaRPr>
                    </a:p>
                  </a:txBody>
                  <a:tcPr marL="91450" marR="91450" marT="45725" marB="45725">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a:txBody>
                    <a:bodyPr/>
                    <a:lstStyle/>
                    <a:p>
                      <a:pPr marL="0" lvl="0" indent="0" algn="l" rtl="0">
                        <a:spcBef>
                          <a:spcPts val="0"/>
                        </a:spcBef>
                        <a:spcAft>
                          <a:spcPts val="0"/>
                        </a:spcAft>
                        <a:buNone/>
                      </a:pPr>
                      <a:r>
                        <a:rPr lang="en-US" sz="1800">
                          <a:solidFill>
                            <a:schemeClr val="dk1"/>
                          </a:solidFill>
                          <a:latin typeface="Montserrat"/>
                          <a:ea typeface="Montserrat"/>
                          <a:cs typeface="Montserrat"/>
                          <a:sym typeface="Montserrat"/>
                        </a:rPr>
                        <a:t>EuroQol-5D (Quality of Life)</a:t>
                      </a:r>
                      <a:endParaRPr sz="1800">
                        <a:latin typeface="Montserrat"/>
                        <a:ea typeface="Montserrat"/>
                        <a:cs typeface="Montserrat"/>
                        <a:sym typeface="Montserrat"/>
                      </a:endParaRPr>
                    </a:p>
                  </a:txBody>
                  <a:tcPr marL="91450" marR="91450" marT="45725" marB="45725">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US" sz="1800">
                          <a:solidFill>
                            <a:schemeClr val="dk1"/>
                          </a:solidFill>
                          <a:latin typeface="Montserrat"/>
                          <a:ea typeface="Montserrat"/>
                          <a:cs typeface="Montserrat"/>
                          <a:sym typeface="Montserrat"/>
                        </a:rPr>
                        <a:t>Concomitant Meds</a:t>
                      </a:r>
                      <a:endParaRPr sz="1800">
                        <a:solidFill>
                          <a:schemeClr val="dk1"/>
                        </a:solidFill>
                        <a:latin typeface="Montserrat"/>
                        <a:ea typeface="Montserrat"/>
                        <a:cs typeface="Montserrat"/>
                        <a:sym typeface="Montserrat"/>
                      </a:endParaRPr>
                    </a:p>
                  </a:txBody>
                  <a:tcPr marL="91450" marR="91450" marT="45725" marB="45725">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60"/>
        <p:cNvGrpSpPr/>
        <p:nvPr/>
      </p:nvGrpSpPr>
      <p:grpSpPr>
        <a:xfrm>
          <a:off x="0" y="0"/>
          <a:ext cx="0" cy="0"/>
          <a:chOff x="0" y="0"/>
          <a:chExt cx="0" cy="0"/>
        </a:xfrm>
      </p:grpSpPr>
      <p:sp>
        <p:nvSpPr>
          <p:cNvPr id="361" name="Google Shape;361;p41"/>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362" name="Google Shape;362;p41"/>
          <p:cNvCxnSpPr/>
          <p:nvPr/>
        </p:nvCxnSpPr>
        <p:spPr>
          <a:xfrm>
            <a:off x="854431" y="1798825"/>
            <a:ext cx="16230600" cy="24000"/>
          </a:xfrm>
          <a:prstGeom prst="straightConnector1">
            <a:avLst/>
          </a:prstGeom>
          <a:noFill/>
          <a:ln w="95250" cap="flat" cmpd="sng">
            <a:solidFill>
              <a:srgbClr val="DAD9D6"/>
            </a:solidFill>
            <a:prstDash val="solid"/>
            <a:round/>
            <a:headEnd type="none" w="sm" len="sm"/>
            <a:tailEnd type="none" w="sm" len="sm"/>
          </a:ln>
        </p:spPr>
      </p:cxnSp>
      <p:sp>
        <p:nvSpPr>
          <p:cNvPr id="363" name="Google Shape;363;p41"/>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364" name="Google Shape;364;p41"/>
          <p:cNvSpPr txBox="1"/>
          <p:nvPr/>
        </p:nvSpPr>
        <p:spPr>
          <a:xfrm>
            <a:off x="854421" y="915073"/>
            <a:ext cx="14915400" cy="526500"/>
          </a:xfrm>
          <a:prstGeom prst="rect">
            <a:avLst/>
          </a:prstGeom>
          <a:noFill/>
          <a:ln>
            <a:noFill/>
          </a:ln>
        </p:spPr>
        <p:txBody>
          <a:bodyPr spcFirstLastPara="1" wrap="square" lIns="0" tIns="0" rIns="0" bIns="0" anchor="t" anchorCtr="0">
            <a:spAutoFit/>
          </a:bodyPr>
          <a:lstStyle/>
          <a:p>
            <a:pPr marL="0" lvl="0" indent="0" algn="l" rtl="0">
              <a:lnSpc>
                <a:spcPct val="90000"/>
              </a:lnSpc>
              <a:spcBef>
                <a:spcPts val="0"/>
              </a:spcBef>
              <a:spcAft>
                <a:spcPts val="0"/>
              </a:spcAft>
              <a:buSzPts val="3600"/>
              <a:buNone/>
            </a:pPr>
            <a:r>
              <a:rPr lang="en-US" sz="3800">
                <a:solidFill>
                  <a:schemeClr val="dk1"/>
                </a:solidFill>
                <a:latin typeface="Montserrat"/>
                <a:ea typeface="Montserrat"/>
                <a:cs typeface="Montserrat"/>
                <a:sym typeface="Montserrat"/>
              </a:rPr>
              <a:t>Adverse Events Assessing &amp; Reporting </a:t>
            </a:r>
            <a:endParaRPr sz="1600">
              <a:solidFill>
                <a:schemeClr val="dk1"/>
              </a:solidFill>
              <a:latin typeface="Montserrat"/>
              <a:ea typeface="Montserrat"/>
              <a:cs typeface="Montserrat"/>
              <a:sym typeface="Montserrat"/>
            </a:endParaRPr>
          </a:p>
        </p:txBody>
      </p:sp>
      <p:sp>
        <p:nvSpPr>
          <p:cNvPr id="365" name="Google Shape;365;p41"/>
          <p:cNvSpPr txBox="1"/>
          <p:nvPr/>
        </p:nvSpPr>
        <p:spPr>
          <a:xfrm>
            <a:off x="854425" y="2180075"/>
            <a:ext cx="13262400" cy="2561400"/>
          </a:xfrm>
          <a:prstGeom prst="rect">
            <a:avLst/>
          </a:prstGeom>
          <a:noFill/>
          <a:ln>
            <a:noFill/>
          </a:ln>
        </p:spPr>
        <p:txBody>
          <a:bodyPr spcFirstLastPara="1" wrap="square" lIns="91425" tIns="91425" rIns="91425" bIns="91425" anchor="t" anchorCtr="0">
            <a:spAutoFit/>
          </a:bodyPr>
          <a:lstStyle/>
          <a:p>
            <a:pPr marL="457200" lvl="0" indent="-381000" algn="l" rtl="0">
              <a:lnSpc>
                <a:spcPct val="115000"/>
              </a:lnSpc>
              <a:spcBef>
                <a:spcPts val="1200"/>
              </a:spcBef>
              <a:spcAft>
                <a:spcPts val="0"/>
              </a:spcAft>
              <a:buSzPts val="2400"/>
              <a:buFont typeface="Montserrat"/>
              <a:buChar char="❏"/>
            </a:pPr>
            <a:r>
              <a:rPr lang="en-US" sz="2400">
                <a:latin typeface="Montserrat"/>
                <a:ea typeface="Montserrat"/>
                <a:cs typeface="Montserrat"/>
                <a:sym typeface="Montserrat"/>
              </a:rPr>
              <a:t>Assessing for Adverse &amp; Serious Adverse Events</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Reporting AEs/SAEs in WebDCU™ &amp; Timeline</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Unanticipated Events/Protocol Deviations</a:t>
            </a:r>
            <a:endParaRPr sz="2400">
              <a:latin typeface="Montserrat"/>
              <a:ea typeface="Montserrat"/>
              <a:cs typeface="Montserrat"/>
              <a:sym typeface="Montserrat"/>
            </a:endParaRPr>
          </a:p>
          <a:p>
            <a:pPr marL="457200" lvl="0" indent="0" algn="l" rtl="0">
              <a:lnSpc>
                <a:spcPct val="115000"/>
              </a:lnSpc>
              <a:spcBef>
                <a:spcPts val="1200"/>
              </a:spcBef>
              <a:spcAft>
                <a:spcPts val="0"/>
              </a:spcAft>
              <a:buNone/>
            </a:pPr>
            <a:endParaRPr sz="2400">
              <a:latin typeface="Montserrat"/>
              <a:ea typeface="Montserrat"/>
              <a:cs typeface="Montserrat"/>
              <a:sym typeface="Montserrat"/>
            </a:endParaRPr>
          </a:p>
          <a:p>
            <a:pPr marL="0" lvl="0" indent="0" algn="l" rtl="0">
              <a:lnSpc>
                <a:spcPct val="115000"/>
              </a:lnSpc>
              <a:spcBef>
                <a:spcPts val="1200"/>
              </a:spcBef>
              <a:spcAft>
                <a:spcPts val="1200"/>
              </a:spcAft>
              <a:buNone/>
            </a:pPr>
            <a:endParaRPr sz="2400">
              <a:latin typeface="Montserrat"/>
              <a:ea typeface="Montserrat"/>
              <a:cs typeface="Montserrat"/>
              <a:sym typeface="Montserra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p42"/>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371" name="Google Shape;371;p42"/>
          <p:cNvCxnSpPr/>
          <p:nvPr/>
        </p:nvCxnSpPr>
        <p:spPr>
          <a:xfrm>
            <a:off x="854431" y="1798825"/>
            <a:ext cx="16230600" cy="24000"/>
          </a:xfrm>
          <a:prstGeom prst="straightConnector1">
            <a:avLst/>
          </a:prstGeom>
          <a:noFill/>
          <a:ln w="95250" cap="flat" cmpd="sng">
            <a:solidFill>
              <a:srgbClr val="DAD9D6"/>
            </a:solidFill>
            <a:prstDash val="solid"/>
            <a:round/>
            <a:headEnd type="none" w="sm" len="sm"/>
            <a:tailEnd type="none" w="sm" len="sm"/>
          </a:ln>
        </p:spPr>
      </p:cxnSp>
      <p:sp>
        <p:nvSpPr>
          <p:cNvPr id="372" name="Google Shape;372;p42"/>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373" name="Google Shape;373;p42"/>
          <p:cNvSpPr txBox="1"/>
          <p:nvPr/>
        </p:nvSpPr>
        <p:spPr>
          <a:xfrm>
            <a:off x="854421" y="915073"/>
            <a:ext cx="14915400" cy="526500"/>
          </a:xfrm>
          <a:prstGeom prst="rect">
            <a:avLst/>
          </a:prstGeom>
          <a:noFill/>
          <a:ln>
            <a:noFill/>
          </a:ln>
        </p:spPr>
        <p:txBody>
          <a:bodyPr spcFirstLastPara="1" wrap="square" lIns="0" tIns="0" rIns="0" bIns="0" anchor="t" anchorCtr="0">
            <a:spAutoFit/>
          </a:bodyPr>
          <a:lstStyle/>
          <a:p>
            <a:pPr marL="0" lvl="0" indent="0" algn="l" rtl="0">
              <a:lnSpc>
                <a:spcPct val="90000"/>
              </a:lnSpc>
              <a:spcBef>
                <a:spcPts val="0"/>
              </a:spcBef>
              <a:spcAft>
                <a:spcPts val="0"/>
              </a:spcAft>
              <a:buSzPts val="3600"/>
              <a:buNone/>
            </a:pPr>
            <a:r>
              <a:rPr lang="en-US" sz="3800">
                <a:solidFill>
                  <a:schemeClr val="dk1"/>
                </a:solidFill>
                <a:latin typeface="Montserrat"/>
                <a:ea typeface="Montserrat"/>
                <a:cs typeface="Montserrat"/>
                <a:sym typeface="Montserrat"/>
              </a:rPr>
              <a:t>Assessing for Adverse &amp; Serious Adverse Events</a:t>
            </a:r>
            <a:endParaRPr sz="1600">
              <a:solidFill>
                <a:schemeClr val="dk1"/>
              </a:solidFill>
              <a:latin typeface="Montserrat"/>
              <a:ea typeface="Montserrat"/>
              <a:cs typeface="Montserrat"/>
              <a:sym typeface="Montserrat"/>
            </a:endParaRPr>
          </a:p>
        </p:txBody>
      </p:sp>
      <p:sp>
        <p:nvSpPr>
          <p:cNvPr id="374" name="Google Shape;374;p42"/>
          <p:cNvSpPr txBox="1"/>
          <p:nvPr/>
        </p:nvSpPr>
        <p:spPr>
          <a:xfrm>
            <a:off x="854425" y="2180075"/>
            <a:ext cx="14582100" cy="88536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None/>
            </a:pPr>
            <a:r>
              <a:rPr lang="en-US" sz="2400">
                <a:latin typeface="Montserrat"/>
                <a:ea typeface="Montserrat"/>
                <a:cs typeface="Montserrat"/>
                <a:sym typeface="Montserrat"/>
              </a:rPr>
              <a:t>The SC plays a key role in the discovery of any Adverse Event (AE) or Serious Adverse Event (SAE).  If an AE/SAE is discovered during time spent with the subject or medical record review, the SC should obtain all data and present to the PI/SubI for assessment of the AE/SAE. </a:t>
            </a:r>
            <a:endParaRPr sz="2400">
              <a:latin typeface="Montserrat"/>
              <a:ea typeface="Montserrat"/>
              <a:cs typeface="Montserrat"/>
              <a:sym typeface="Montserrat"/>
            </a:endParaRPr>
          </a:p>
          <a:p>
            <a:pPr marL="0" lvl="0" indent="0" algn="l" rtl="0">
              <a:lnSpc>
                <a:spcPct val="115000"/>
              </a:lnSpc>
              <a:spcBef>
                <a:spcPts val="1200"/>
              </a:spcBef>
              <a:spcAft>
                <a:spcPts val="0"/>
              </a:spcAft>
              <a:buNone/>
            </a:pPr>
            <a:r>
              <a:rPr lang="en-US" sz="2400">
                <a:latin typeface="Montserrat"/>
                <a:ea typeface="Montserrat"/>
                <a:cs typeface="Montserrat"/>
                <a:sym typeface="Montserrat"/>
              </a:rPr>
              <a:t>The PI is responsible for assessing any AE or SAE that occur with their subjects. This task can also be delegated to the site SubI(s).</a:t>
            </a:r>
            <a:endParaRPr sz="2400">
              <a:latin typeface="Montserrat"/>
              <a:ea typeface="Montserrat"/>
              <a:cs typeface="Montserrat"/>
              <a:sym typeface="Montserrat"/>
            </a:endParaRPr>
          </a:p>
          <a:p>
            <a:pPr marL="0" lvl="0" indent="0" algn="l" rtl="0">
              <a:lnSpc>
                <a:spcPct val="115000"/>
              </a:lnSpc>
              <a:spcBef>
                <a:spcPts val="1200"/>
              </a:spcBef>
              <a:spcAft>
                <a:spcPts val="0"/>
              </a:spcAft>
              <a:buNone/>
            </a:pPr>
            <a:r>
              <a:rPr lang="en-US" sz="2400">
                <a:latin typeface="Montserrat"/>
                <a:ea typeface="Montserrat"/>
                <a:cs typeface="Montserrat"/>
                <a:sym typeface="Montserrat"/>
              </a:rPr>
              <a:t>The PI should assess for the following:</a:t>
            </a:r>
            <a:endParaRPr sz="2400">
              <a:latin typeface="Montserrat"/>
              <a:ea typeface="Montserrat"/>
              <a:cs typeface="Montserrat"/>
              <a:sym typeface="Montserrat"/>
            </a:endParaRPr>
          </a:p>
          <a:p>
            <a:pPr marL="457200" lvl="0" indent="-381000" algn="l" rtl="0">
              <a:lnSpc>
                <a:spcPct val="115000"/>
              </a:lnSpc>
              <a:spcBef>
                <a:spcPts val="1200"/>
              </a:spcBef>
              <a:spcAft>
                <a:spcPts val="0"/>
              </a:spcAft>
              <a:buSzPts val="2400"/>
              <a:buFont typeface="Montserrat"/>
              <a:buChar char="❏"/>
            </a:pPr>
            <a:r>
              <a:rPr lang="en-US" sz="2400">
                <a:latin typeface="Montserrat"/>
                <a:ea typeface="Montserrat"/>
                <a:cs typeface="Montserrat"/>
                <a:sym typeface="Montserrat"/>
              </a:rPr>
              <a:t> Severity</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 Relationship to Study Intervention</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 Relatedness to ICH</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 </a:t>
            </a:r>
            <a:r>
              <a:rPr lang="en-US" sz="2400">
                <a:solidFill>
                  <a:srgbClr val="FF0000"/>
                </a:solidFill>
                <a:latin typeface="Montserrat"/>
                <a:ea typeface="Montserrat"/>
                <a:cs typeface="Montserrat"/>
                <a:sym typeface="Montserrat"/>
              </a:rPr>
              <a:t>Anticipated or Unanticipated </a:t>
            </a:r>
            <a:endParaRPr sz="2400">
              <a:solidFill>
                <a:srgbClr val="FF0000"/>
              </a:solidFill>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 Action taken regarding study intervention</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 Other actions taken</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 Outcome</a:t>
            </a:r>
            <a:endParaRPr sz="2400">
              <a:latin typeface="Montserrat"/>
              <a:ea typeface="Montserrat"/>
              <a:cs typeface="Montserrat"/>
              <a:sym typeface="Montserrat"/>
            </a:endParaRPr>
          </a:p>
          <a:p>
            <a:pPr marL="0" lvl="0" indent="0" algn="l" rtl="0">
              <a:lnSpc>
                <a:spcPct val="115000"/>
              </a:lnSpc>
              <a:spcBef>
                <a:spcPts val="1200"/>
              </a:spcBef>
              <a:spcAft>
                <a:spcPts val="0"/>
              </a:spcAft>
              <a:buNone/>
            </a:pPr>
            <a:endParaRPr sz="2400">
              <a:latin typeface="Montserrat"/>
              <a:ea typeface="Montserrat"/>
              <a:cs typeface="Montserrat"/>
              <a:sym typeface="Montserrat"/>
            </a:endParaRPr>
          </a:p>
          <a:p>
            <a:pPr marL="0" lvl="0" indent="0" algn="l" rtl="0">
              <a:lnSpc>
                <a:spcPct val="115000"/>
              </a:lnSpc>
              <a:spcBef>
                <a:spcPts val="1200"/>
              </a:spcBef>
              <a:spcAft>
                <a:spcPts val="0"/>
              </a:spcAft>
              <a:buNone/>
            </a:pPr>
            <a:r>
              <a:rPr lang="en-US" sz="2400">
                <a:latin typeface="Montserrat"/>
                <a:ea typeface="Montserrat"/>
                <a:cs typeface="Montserrat"/>
                <a:sym typeface="Montserrat"/>
              </a:rPr>
              <a:t>Documentation of any AEs should be maintained at the site in the subject’s research binder, with PI acknowledgement, and reported in WebDCU™.  </a:t>
            </a:r>
            <a:endParaRPr sz="2400">
              <a:latin typeface="Montserrat"/>
              <a:ea typeface="Montserrat"/>
              <a:cs typeface="Montserrat"/>
              <a:sym typeface="Montserrat"/>
            </a:endParaRPr>
          </a:p>
          <a:p>
            <a:pPr marL="457200" lvl="0" indent="0" algn="l" rtl="0">
              <a:lnSpc>
                <a:spcPct val="115000"/>
              </a:lnSpc>
              <a:spcBef>
                <a:spcPts val="1200"/>
              </a:spcBef>
              <a:spcAft>
                <a:spcPts val="0"/>
              </a:spcAft>
              <a:buNone/>
            </a:pPr>
            <a:endParaRPr sz="2400">
              <a:latin typeface="Montserrat"/>
              <a:ea typeface="Montserrat"/>
              <a:cs typeface="Montserrat"/>
              <a:sym typeface="Montserrat"/>
            </a:endParaRPr>
          </a:p>
          <a:p>
            <a:pPr marL="0" lvl="0" indent="0" algn="l" rtl="0">
              <a:lnSpc>
                <a:spcPct val="115000"/>
              </a:lnSpc>
              <a:spcBef>
                <a:spcPts val="1200"/>
              </a:spcBef>
              <a:spcAft>
                <a:spcPts val="1200"/>
              </a:spcAft>
              <a:buNone/>
            </a:pPr>
            <a:endParaRPr sz="2400">
              <a:latin typeface="Montserrat"/>
              <a:ea typeface="Montserrat"/>
              <a:cs typeface="Montserrat"/>
              <a:sym typeface="Montserra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78"/>
        <p:cNvGrpSpPr/>
        <p:nvPr/>
      </p:nvGrpSpPr>
      <p:grpSpPr>
        <a:xfrm>
          <a:off x="0" y="0"/>
          <a:ext cx="0" cy="0"/>
          <a:chOff x="0" y="0"/>
          <a:chExt cx="0" cy="0"/>
        </a:xfrm>
      </p:grpSpPr>
      <p:sp>
        <p:nvSpPr>
          <p:cNvPr id="379" name="Google Shape;379;p43"/>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380" name="Google Shape;380;p43"/>
          <p:cNvCxnSpPr/>
          <p:nvPr/>
        </p:nvCxnSpPr>
        <p:spPr>
          <a:xfrm>
            <a:off x="854431" y="1798825"/>
            <a:ext cx="16230600" cy="24000"/>
          </a:xfrm>
          <a:prstGeom prst="straightConnector1">
            <a:avLst/>
          </a:prstGeom>
          <a:noFill/>
          <a:ln w="95250" cap="flat" cmpd="sng">
            <a:solidFill>
              <a:srgbClr val="DAD9D6"/>
            </a:solidFill>
            <a:prstDash val="solid"/>
            <a:round/>
            <a:headEnd type="none" w="sm" len="sm"/>
            <a:tailEnd type="none" w="sm" len="sm"/>
          </a:ln>
        </p:spPr>
      </p:cxnSp>
      <p:sp>
        <p:nvSpPr>
          <p:cNvPr id="381" name="Google Shape;381;p43"/>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382" name="Google Shape;382;p43"/>
          <p:cNvSpPr txBox="1"/>
          <p:nvPr/>
        </p:nvSpPr>
        <p:spPr>
          <a:xfrm>
            <a:off x="854421" y="915073"/>
            <a:ext cx="14915400" cy="554100"/>
          </a:xfrm>
          <a:prstGeom prst="rect">
            <a:avLst/>
          </a:prstGeom>
          <a:noFill/>
          <a:ln>
            <a:noFill/>
          </a:ln>
        </p:spPr>
        <p:txBody>
          <a:bodyPr spcFirstLastPara="1" wrap="square" lIns="0" tIns="0" rIns="0" bIns="0" anchor="t" anchorCtr="0">
            <a:spAutoFit/>
          </a:bodyPr>
          <a:lstStyle/>
          <a:p>
            <a:pPr marL="0" lvl="0" indent="0" algn="l" rtl="0">
              <a:lnSpc>
                <a:spcPct val="90000"/>
              </a:lnSpc>
              <a:spcBef>
                <a:spcPts val="0"/>
              </a:spcBef>
              <a:spcAft>
                <a:spcPts val="0"/>
              </a:spcAft>
              <a:buSzPts val="3600"/>
              <a:buNone/>
            </a:pPr>
            <a:r>
              <a:rPr lang="en-US" sz="3800">
                <a:solidFill>
                  <a:schemeClr val="dk1"/>
                </a:solidFill>
                <a:latin typeface="Montserrat"/>
                <a:ea typeface="Montserrat"/>
                <a:cs typeface="Montserrat"/>
                <a:sym typeface="Montserrat"/>
              </a:rPr>
              <a:t>Reporting AEs/SAEs in </a:t>
            </a:r>
            <a:r>
              <a:rPr lang="en-US" sz="4000">
                <a:solidFill>
                  <a:schemeClr val="dk1"/>
                </a:solidFill>
                <a:latin typeface="Montserrat"/>
                <a:ea typeface="Montserrat"/>
                <a:cs typeface="Montserrat"/>
                <a:sym typeface="Montserrat"/>
              </a:rPr>
              <a:t>WebDCU™ &amp; Timeline</a:t>
            </a:r>
            <a:endParaRPr sz="1600">
              <a:solidFill>
                <a:schemeClr val="dk1"/>
              </a:solidFill>
              <a:latin typeface="Montserrat"/>
              <a:ea typeface="Montserrat"/>
              <a:cs typeface="Montserrat"/>
              <a:sym typeface="Montserrat"/>
            </a:endParaRPr>
          </a:p>
        </p:txBody>
      </p:sp>
      <p:sp>
        <p:nvSpPr>
          <p:cNvPr id="383" name="Google Shape;383;p43"/>
          <p:cNvSpPr txBox="1"/>
          <p:nvPr/>
        </p:nvSpPr>
        <p:spPr>
          <a:xfrm>
            <a:off x="854425" y="2180075"/>
            <a:ext cx="14582100" cy="60576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None/>
            </a:pPr>
            <a:r>
              <a:rPr lang="en-US" sz="2400">
                <a:latin typeface="Montserrat"/>
                <a:ea typeface="Montserrat"/>
                <a:cs typeface="Montserrat"/>
                <a:sym typeface="Montserrat"/>
              </a:rPr>
              <a:t>Reporting of an AE/SAE on </a:t>
            </a:r>
            <a:r>
              <a:rPr lang="en-US" sz="2300">
                <a:solidFill>
                  <a:schemeClr val="dk1"/>
                </a:solidFill>
                <a:latin typeface="Montserrat"/>
                <a:ea typeface="Montserrat"/>
                <a:cs typeface="Montserrat"/>
                <a:sym typeface="Montserrat"/>
              </a:rPr>
              <a:t>WebDCU™</a:t>
            </a:r>
            <a:endParaRPr sz="2300">
              <a:solidFill>
                <a:schemeClr val="dk1"/>
              </a:solidFill>
              <a:latin typeface="Montserrat"/>
              <a:ea typeface="Montserrat"/>
              <a:cs typeface="Montserrat"/>
              <a:sym typeface="Montserrat"/>
            </a:endParaRPr>
          </a:p>
          <a:p>
            <a:pPr marL="457200" lvl="0" indent="-374650" algn="l" rtl="0">
              <a:lnSpc>
                <a:spcPct val="115000"/>
              </a:lnSpc>
              <a:spcBef>
                <a:spcPts val="1200"/>
              </a:spcBef>
              <a:spcAft>
                <a:spcPts val="0"/>
              </a:spcAft>
              <a:buClr>
                <a:schemeClr val="dk1"/>
              </a:buClr>
              <a:buSzPts val="2300"/>
              <a:buFont typeface="Montserrat"/>
              <a:buAutoNum type="arabicPeriod"/>
            </a:pPr>
            <a:r>
              <a:rPr lang="en-US" sz="2300">
                <a:solidFill>
                  <a:schemeClr val="dk1"/>
                </a:solidFill>
                <a:latin typeface="Montserrat"/>
                <a:ea typeface="Montserrat"/>
                <a:cs typeface="Montserrat"/>
                <a:sym typeface="Montserrat"/>
              </a:rPr>
              <a:t>Enter the subject’s CRF binder</a:t>
            </a:r>
            <a:endParaRPr sz="2300">
              <a:solidFill>
                <a:schemeClr val="dk1"/>
              </a:solidFill>
              <a:latin typeface="Montserrat"/>
              <a:ea typeface="Montserrat"/>
              <a:cs typeface="Montserrat"/>
              <a:sym typeface="Montserrat"/>
            </a:endParaRPr>
          </a:p>
          <a:p>
            <a:pPr marL="457200" lvl="0" indent="-374650" algn="l" rtl="0">
              <a:lnSpc>
                <a:spcPct val="115000"/>
              </a:lnSpc>
              <a:spcBef>
                <a:spcPts val="0"/>
              </a:spcBef>
              <a:spcAft>
                <a:spcPts val="0"/>
              </a:spcAft>
              <a:buClr>
                <a:schemeClr val="dk1"/>
              </a:buClr>
              <a:buSzPts val="2300"/>
              <a:buFont typeface="Montserrat"/>
              <a:buAutoNum type="arabicPeriod"/>
            </a:pPr>
            <a:r>
              <a:rPr lang="en-US" sz="2300">
                <a:solidFill>
                  <a:schemeClr val="dk1"/>
                </a:solidFill>
                <a:latin typeface="Montserrat"/>
                <a:ea typeface="Montserrat"/>
                <a:cs typeface="Montserrat"/>
                <a:sym typeface="Montserrat"/>
              </a:rPr>
              <a:t>Click on your subject number</a:t>
            </a:r>
            <a:endParaRPr sz="2300">
              <a:solidFill>
                <a:schemeClr val="dk1"/>
              </a:solidFill>
              <a:latin typeface="Montserrat"/>
              <a:ea typeface="Montserrat"/>
              <a:cs typeface="Montserrat"/>
              <a:sym typeface="Montserrat"/>
            </a:endParaRPr>
          </a:p>
          <a:p>
            <a:pPr marL="457200" lvl="0" indent="-374650" algn="l" rtl="0">
              <a:lnSpc>
                <a:spcPct val="115000"/>
              </a:lnSpc>
              <a:spcBef>
                <a:spcPts val="0"/>
              </a:spcBef>
              <a:spcAft>
                <a:spcPts val="0"/>
              </a:spcAft>
              <a:buClr>
                <a:schemeClr val="dk1"/>
              </a:buClr>
              <a:buSzPts val="2300"/>
              <a:buFont typeface="Montserrat"/>
              <a:buAutoNum type="arabicPeriod"/>
            </a:pPr>
            <a:r>
              <a:rPr lang="en-US" sz="2300">
                <a:solidFill>
                  <a:schemeClr val="dk1"/>
                </a:solidFill>
                <a:latin typeface="Montserrat"/>
                <a:ea typeface="Montserrat"/>
                <a:cs typeface="Montserrat"/>
                <a:sym typeface="Montserrat"/>
              </a:rPr>
              <a:t>Click on F104 Adverse Event CRF</a:t>
            </a:r>
            <a:endParaRPr sz="2300">
              <a:solidFill>
                <a:schemeClr val="dk1"/>
              </a:solidFill>
              <a:latin typeface="Montserrat"/>
              <a:ea typeface="Montserrat"/>
              <a:cs typeface="Montserrat"/>
              <a:sym typeface="Montserrat"/>
            </a:endParaRPr>
          </a:p>
          <a:p>
            <a:pPr marL="457200" lvl="0" indent="-374650" algn="l" rtl="0">
              <a:lnSpc>
                <a:spcPct val="115000"/>
              </a:lnSpc>
              <a:spcBef>
                <a:spcPts val="0"/>
              </a:spcBef>
              <a:spcAft>
                <a:spcPts val="0"/>
              </a:spcAft>
              <a:buClr>
                <a:schemeClr val="dk1"/>
              </a:buClr>
              <a:buSzPts val="2300"/>
              <a:buFont typeface="Montserrat"/>
              <a:buAutoNum type="arabicPeriod"/>
            </a:pPr>
            <a:r>
              <a:rPr lang="en-US" sz="2300">
                <a:solidFill>
                  <a:schemeClr val="dk1"/>
                </a:solidFill>
                <a:latin typeface="Montserrat"/>
                <a:ea typeface="Montserrat"/>
                <a:cs typeface="Montserrat"/>
                <a:sym typeface="Montserrat"/>
              </a:rPr>
              <a:t>Enter the data following the questions in the form</a:t>
            </a:r>
            <a:endParaRPr sz="2300">
              <a:solidFill>
                <a:schemeClr val="dk1"/>
              </a:solidFill>
              <a:latin typeface="Montserrat"/>
              <a:ea typeface="Montserrat"/>
              <a:cs typeface="Montserrat"/>
              <a:sym typeface="Montserrat"/>
            </a:endParaRPr>
          </a:p>
          <a:p>
            <a:pPr marL="914400" lvl="1" indent="-374650" algn="l" rtl="0">
              <a:lnSpc>
                <a:spcPct val="115000"/>
              </a:lnSpc>
              <a:spcBef>
                <a:spcPts val="0"/>
              </a:spcBef>
              <a:spcAft>
                <a:spcPts val="0"/>
              </a:spcAft>
              <a:buClr>
                <a:schemeClr val="dk1"/>
              </a:buClr>
              <a:buSzPts val="2300"/>
              <a:buFont typeface="Montserrat"/>
              <a:buAutoNum type="alphaLcPeriod"/>
            </a:pPr>
            <a:r>
              <a:rPr lang="en-US" sz="2300">
                <a:solidFill>
                  <a:schemeClr val="dk1"/>
                </a:solidFill>
                <a:latin typeface="Montserrat"/>
                <a:ea typeface="Montserrat"/>
                <a:cs typeface="Montserrat"/>
                <a:sym typeface="Montserrat"/>
              </a:rPr>
              <a:t>Please make sure to answer Q3, “Serious”, yes or no</a:t>
            </a:r>
            <a:endParaRPr sz="2300">
              <a:solidFill>
                <a:schemeClr val="dk1"/>
              </a:solidFill>
              <a:latin typeface="Montserrat"/>
              <a:ea typeface="Montserrat"/>
              <a:cs typeface="Montserrat"/>
              <a:sym typeface="Montserrat"/>
            </a:endParaRPr>
          </a:p>
          <a:p>
            <a:pPr marL="0" lvl="0" indent="0" algn="l" rtl="0">
              <a:lnSpc>
                <a:spcPct val="115000"/>
              </a:lnSpc>
              <a:spcBef>
                <a:spcPts val="1200"/>
              </a:spcBef>
              <a:spcAft>
                <a:spcPts val="0"/>
              </a:spcAft>
              <a:buNone/>
            </a:pPr>
            <a:endParaRPr sz="2300">
              <a:solidFill>
                <a:schemeClr val="dk1"/>
              </a:solidFill>
              <a:latin typeface="Montserrat"/>
              <a:ea typeface="Montserrat"/>
              <a:cs typeface="Montserrat"/>
              <a:sym typeface="Montserrat"/>
            </a:endParaRPr>
          </a:p>
          <a:p>
            <a:pPr marL="0" lvl="0" indent="0" algn="l" rtl="0">
              <a:lnSpc>
                <a:spcPct val="115000"/>
              </a:lnSpc>
              <a:spcBef>
                <a:spcPts val="1200"/>
              </a:spcBef>
              <a:spcAft>
                <a:spcPts val="0"/>
              </a:spcAft>
              <a:buNone/>
            </a:pPr>
            <a:r>
              <a:rPr lang="en-US" sz="2300" b="1">
                <a:solidFill>
                  <a:schemeClr val="dk1"/>
                </a:solidFill>
                <a:latin typeface="Montserrat"/>
                <a:ea typeface="Montserrat"/>
                <a:cs typeface="Montserrat"/>
                <a:sym typeface="Montserrat"/>
              </a:rPr>
              <a:t>Reporting Timeline</a:t>
            </a:r>
            <a:endParaRPr sz="2300" b="1">
              <a:solidFill>
                <a:schemeClr val="dk1"/>
              </a:solidFill>
              <a:latin typeface="Montserrat"/>
              <a:ea typeface="Montserrat"/>
              <a:cs typeface="Montserrat"/>
              <a:sym typeface="Montserrat"/>
            </a:endParaRPr>
          </a:p>
          <a:p>
            <a:pPr marL="457200" lvl="0" indent="-374650" algn="l" rtl="0">
              <a:lnSpc>
                <a:spcPct val="115000"/>
              </a:lnSpc>
              <a:spcBef>
                <a:spcPts val="1200"/>
              </a:spcBef>
              <a:spcAft>
                <a:spcPts val="0"/>
              </a:spcAft>
              <a:buClr>
                <a:schemeClr val="dk1"/>
              </a:buClr>
              <a:buSzPts val="2300"/>
              <a:buFont typeface="Montserrat"/>
              <a:buChar char="❏"/>
            </a:pPr>
            <a:r>
              <a:rPr lang="en-US" sz="2300">
                <a:solidFill>
                  <a:schemeClr val="dk1"/>
                </a:solidFill>
                <a:latin typeface="Montserrat"/>
                <a:ea typeface="Montserrat"/>
                <a:cs typeface="Montserrat"/>
                <a:sym typeface="Montserrat"/>
              </a:rPr>
              <a:t>SAEs (unanticipated or at least possibly related to the procedure):  </a:t>
            </a:r>
            <a:r>
              <a:rPr lang="en-US" sz="2300" b="1" u="sng">
                <a:solidFill>
                  <a:schemeClr val="dk1"/>
                </a:solidFill>
                <a:latin typeface="Montserrat"/>
                <a:ea typeface="Montserrat"/>
                <a:cs typeface="Montserrat"/>
                <a:sym typeface="Montserrat"/>
              </a:rPr>
              <a:t>within 24 hours</a:t>
            </a:r>
            <a:r>
              <a:rPr lang="en-US" sz="2300" b="1">
                <a:solidFill>
                  <a:schemeClr val="dk1"/>
                </a:solidFill>
                <a:latin typeface="Montserrat"/>
                <a:ea typeface="Montserrat"/>
                <a:cs typeface="Montserrat"/>
                <a:sym typeface="Montserrat"/>
              </a:rPr>
              <a:t> </a:t>
            </a:r>
            <a:r>
              <a:rPr lang="en-US" sz="2300">
                <a:solidFill>
                  <a:schemeClr val="dk1"/>
                </a:solidFill>
                <a:latin typeface="Montserrat"/>
                <a:ea typeface="Montserrat"/>
                <a:cs typeface="Montserrat"/>
                <a:sym typeface="Montserrat"/>
              </a:rPr>
              <a:t>from discovery. The SAE report does not have to be completed but at least started and submitted.</a:t>
            </a:r>
            <a:endParaRPr sz="2300">
              <a:solidFill>
                <a:schemeClr val="dk1"/>
              </a:solidFill>
              <a:latin typeface="Montserrat"/>
              <a:ea typeface="Montserrat"/>
              <a:cs typeface="Montserrat"/>
              <a:sym typeface="Montserrat"/>
            </a:endParaRPr>
          </a:p>
          <a:p>
            <a:pPr marL="457200" lvl="0" indent="-374650" algn="l" rtl="0">
              <a:lnSpc>
                <a:spcPct val="115000"/>
              </a:lnSpc>
              <a:spcBef>
                <a:spcPts val="0"/>
              </a:spcBef>
              <a:spcAft>
                <a:spcPts val="0"/>
              </a:spcAft>
              <a:buClr>
                <a:schemeClr val="dk1"/>
              </a:buClr>
              <a:buSzPts val="2300"/>
              <a:buFont typeface="Montserrat"/>
              <a:buChar char="❏"/>
            </a:pPr>
            <a:r>
              <a:rPr lang="en-US" sz="2300">
                <a:solidFill>
                  <a:schemeClr val="dk1"/>
                </a:solidFill>
                <a:latin typeface="Montserrat"/>
                <a:ea typeface="Montserrat"/>
                <a:cs typeface="Montserrat"/>
                <a:sym typeface="Montserrat"/>
              </a:rPr>
              <a:t>SAEs (not unanticipated, unrelated or unlikely to be related to the procedure): </a:t>
            </a:r>
            <a:r>
              <a:rPr lang="en-US" sz="2300" b="1" u="sng">
                <a:solidFill>
                  <a:schemeClr val="dk1"/>
                </a:solidFill>
                <a:latin typeface="Montserrat"/>
                <a:ea typeface="Montserrat"/>
                <a:cs typeface="Montserrat"/>
                <a:sym typeface="Montserrat"/>
              </a:rPr>
              <a:t>within 3 business days</a:t>
            </a:r>
            <a:endParaRPr sz="2300" b="1">
              <a:solidFill>
                <a:schemeClr val="dk1"/>
              </a:solidFill>
              <a:latin typeface="Montserrat"/>
              <a:ea typeface="Montserrat"/>
              <a:cs typeface="Montserrat"/>
              <a:sym typeface="Montserrat"/>
            </a:endParaRPr>
          </a:p>
          <a:p>
            <a:pPr marL="457200" lvl="0" indent="-374650" algn="l" rtl="0">
              <a:lnSpc>
                <a:spcPct val="115000"/>
              </a:lnSpc>
              <a:spcBef>
                <a:spcPts val="0"/>
              </a:spcBef>
              <a:spcAft>
                <a:spcPts val="0"/>
              </a:spcAft>
              <a:buClr>
                <a:schemeClr val="dk1"/>
              </a:buClr>
              <a:buSzPts val="2300"/>
              <a:buFont typeface="Montserrat"/>
              <a:buChar char="❏"/>
            </a:pPr>
            <a:r>
              <a:rPr lang="en-US" sz="2300">
                <a:solidFill>
                  <a:schemeClr val="dk1"/>
                </a:solidFill>
                <a:latin typeface="Montserrat"/>
                <a:ea typeface="Montserrat"/>
                <a:cs typeface="Montserrat"/>
                <a:sym typeface="Montserrat"/>
              </a:rPr>
              <a:t>Non-serious AEs:  </a:t>
            </a:r>
            <a:r>
              <a:rPr lang="en-US" sz="2300" b="1" u="sng">
                <a:solidFill>
                  <a:schemeClr val="dk1"/>
                </a:solidFill>
                <a:latin typeface="Montserrat"/>
                <a:ea typeface="Montserrat"/>
                <a:cs typeface="Montserrat"/>
                <a:sym typeface="Montserrat"/>
              </a:rPr>
              <a:t>within 5 business days</a:t>
            </a:r>
            <a:r>
              <a:rPr lang="en-US" sz="2300">
                <a:solidFill>
                  <a:schemeClr val="dk1"/>
                </a:solidFill>
                <a:latin typeface="Montserrat"/>
                <a:ea typeface="Montserrat"/>
                <a:cs typeface="Montserrat"/>
                <a:sym typeface="Montserrat"/>
              </a:rPr>
              <a:t> of discovery</a:t>
            </a:r>
            <a:endParaRPr sz="2400">
              <a:latin typeface="Montserrat"/>
              <a:ea typeface="Montserrat"/>
              <a:cs typeface="Montserrat"/>
              <a:sym typeface="Montserrat"/>
            </a:endParaRPr>
          </a:p>
        </p:txBody>
      </p:sp>
      <p:sp>
        <p:nvSpPr>
          <p:cNvPr id="384" name="Google Shape;384;p43"/>
          <p:cNvSpPr txBox="1"/>
          <p:nvPr/>
        </p:nvSpPr>
        <p:spPr>
          <a:xfrm>
            <a:off x="854425" y="8328300"/>
            <a:ext cx="14582100" cy="10998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None/>
            </a:pPr>
            <a:endParaRPr sz="2300" b="1">
              <a:solidFill>
                <a:srgbClr val="FF0000"/>
              </a:solidFill>
              <a:latin typeface="Montserrat"/>
              <a:ea typeface="Montserrat"/>
              <a:cs typeface="Montserrat"/>
              <a:sym typeface="Montserrat"/>
            </a:endParaRPr>
          </a:p>
          <a:p>
            <a:pPr marL="457200" lvl="0" indent="-374650" algn="l" rtl="0">
              <a:lnSpc>
                <a:spcPct val="115000"/>
              </a:lnSpc>
              <a:spcBef>
                <a:spcPts val="1200"/>
              </a:spcBef>
              <a:spcAft>
                <a:spcPts val="0"/>
              </a:spcAft>
              <a:buClr>
                <a:srgbClr val="FF0000"/>
              </a:buClr>
              <a:buSzPts val="2300"/>
              <a:buFont typeface="Montserrat"/>
              <a:buChar char="★"/>
            </a:pPr>
            <a:r>
              <a:rPr lang="en-US" sz="2300">
                <a:solidFill>
                  <a:srgbClr val="FF0000"/>
                </a:solidFill>
                <a:latin typeface="Montserrat"/>
                <a:ea typeface="Montserrat"/>
                <a:cs typeface="Montserrat"/>
                <a:sym typeface="Montserrat"/>
              </a:rPr>
              <a:t>Reference Anticipated Events list in the Manual of Procedures.</a:t>
            </a:r>
            <a:endParaRPr sz="2400">
              <a:solidFill>
                <a:srgbClr val="FF0000"/>
              </a:solidFill>
              <a:latin typeface="Montserrat"/>
              <a:ea typeface="Montserrat"/>
              <a:cs typeface="Montserrat"/>
              <a:sym typeface="Montserra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88"/>
        <p:cNvGrpSpPr/>
        <p:nvPr/>
      </p:nvGrpSpPr>
      <p:grpSpPr>
        <a:xfrm>
          <a:off x="0" y="0"/>
          <a:ext cx="0" cy="0"/>
          <a:chOff x="0" y="0"/>
          <a:chExt cx="0" cy="0"/>
        </a:xfrm>
      </p:grpSpPr>
      <p:sp>
        <p:nvSpPr>
          <p:cNvPr id="389" name="Google Shape;389;p44"/>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390" name="Google Shape;390;p44"/>
          <p:cNvCxnSpPr/>
          <p:nvPr/>
        </p:nvCxnSpPr>
        <p:spPr>
          <a:xfrm>
            <a:off x="854431" y="1798825"/>
            <a:ext cx="16230600" cy="24000"/>
          </a:xfrm>
          <a:prstGeom prst="straightConnector1">
            <a:avLst/>
          </a:prstGeom>
          <a:noFill/>
          <a:ln w="95250" cap="flat" cmpd="sng">
            <a:solidFill>
              <a:srgbClr val="DAD9D6"/>
            </a:solidFill>
            <a:prstDash val="solid"/>
            <a:round/>
            <a:headEnd type="none" w="sm" len="sm"/>
            <a:tailEnd type="none" w="sm" len="sm"/>
          </a:ln>
        </p:spPr>
      </p:cxnSp>
      <p:sp>
        <p:nvSpPr>
          <p:cNvPr id="391" name="Google Shape;391;p44"/>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392" name="Google Shape;392;p44"/>
          <p:cNvSpPr txBox="1"/>
          <p:nvPr/>
        </p:nvSpPr>
        <p:spPr>
          <a:xfrm>
            <a:off x="854421" y="915073"/>
            <a:ext cx="14915400" cy="526500"/>
          </a:xfrm>
          <a:prstGeom prst="rect">
            <a:avLst/>
          </a:prstGeom>
          <a:noFill/>
          <a:ln>
            <a:noFill/>
          </a:ln>
        </p:spPr>
        <p:txBody>
          <a:bodyPr spcFirstLastPara="1" wrap="square" lIns="0" tIns="0" rIns="0" bIns="0" anchor="t" anchorCtr="0">
            <a:spAutoFit/>
          </a:bodyPr>
          <a:lstStyle/>
          <a:p>
            <a:pPr marL="0" lvl="0" indent="0" algn="l" rtl="0">
              <a:lnSpc>
                <a:spcPct val="90000"/>
              </a:lnSpc>
              <a:spcBef>
                <a:spcPts val="0"/>
              </a:spcBef>
              <a:spcAft>
                <a:spcPts val="0"/>
              </a:spcAft>
              <a:buSzPts val="3600"/>
              <a:buNone/>
            </a:pPr>
            <a:r>
              <a:rPr lang="en-US" sz="3800">
                <a:solidFill>
                  <a:schemeClr val="dk1"/>
                </a:solidFill>
                <a:latin typeface="Montserrat"/>
                <a:ea typeface="Montserrat"/>
                <a:cs typeface="Montserrat"/>
                <a:sym typeface="Montserrat"/>
              </a:rPr>
              <a:t>Unanticipated Events/Protocol Deviations</a:t>
            </a:r>
            <a:endParaRPr sz="1600">
              <a:solidFill>
                <a:schemeClr val="dk1"/>
              </a:solidFill>
              <a:latin typeface="Montserrat"/>
              <a:ea typeface="Montserrat"/>
              <a:cs typeface="Montserrat"/>
              <a:sym typeface="Montserrat"/>
            </a:endParaRPr>
          </a:p>
        </p:txBody>
      </p:sp>
      <p:sp>
        <p:nvSpPr>
          <p:cNvPr id="393" name="Google Shape;393;p44"/>
          <p:cNvSpPr txBox="1"/>
          <p:nvPr/>
        </p:nvSpPr>
        <p:spPr>
          <a:xfrm>
            <a:off x="854425" y="2180075"/>
            <a:ext cx="14582100" cy="78447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None/>
            </a:pPr>
            <a:r>
              <a:rPr lang="en-US" sz="2400">
                <a:latin typeface="Montserrat"/>
                <a:ea typeface="Montserrat"/>
                <a:cs typeface="Montserrat"/>
                <a:sym typeface="Montserrat"/>
              </a:rPr>
              <a:t>Unanticipated events (UEs) are those that are unexpected and may involve an increased risk of harm to the research subject.  These may also include protocol deviations.</a:t>
            </a:r>
            <a:endParaRPr sz="2400">
              <a:latin typeface="Montserrat"/>
              <a:ea typeface="Montserrat"/>
              <a:cs typeface="Montserrat"/>
              <a:sym typeface="Montserrat"/>
            </a:endParaRPr>
          </a:p>
          <a:p>
            <a:pPr marL="0" lvl="0" indent="0" algn="l" rtl="0">
              <a:lnSpc>
                <a:spcPct val="115000"/>
              </a:lnSpc>
              <a:spcBef>
                <a:spcPts val="1200"/>
              </a:spcBef>
              <a:spcAft>
                <a:spcPts val="0"/>
              </a:spcAft>
              <a:buNone/>
            </a:pPr>
            <a:r>
              <a:rPr lang="en-US" sz="2400">
                <a:latin typeface="Montserrat"/>
                <a:ea typeface="Montserrat"/>
                <a:cs typeface="Montserrat"/>
                <a:sym typeface="Montserrat"/>
              </a:rPr>
              <a:t>Examples of UEs:</a:t>
            </a:r>
            <a:endParaRPr sz="2400">
              <a:latin typeface="Montserrat"/>
              <a:ea typeface="Montserrat"/>
              <a:cs typeface="Montserrat"/>
              <a:sym typeface="Montserrat"/>
            </a:endParaRPr>
          </a:p>
          <a:p>
            <a:pPr marL="457200" lvl="0" indent="-374650" algn="l" rtl="0">
              <a:lnSpc>
                <a:spcPct val="115000"/>
              </a:lnSpc>
              <a:spcBef>
                <a:spcPts val="1200"/>
              </a:spcBef>
              <a:spcAft>
                <a:spcPts val="0"/>
              </a:spcAft>
              <a:buClr>
                <a:schemeClr val="dk1"/>
              </a:buClr>
              <a:buSzPts val="2300"/>
              <a:buFont typeface="Montserrat"/>
              <a:buChar char="❏"/>
            </a:pPr>
            <a:r>
              <a:rPr lang="en-US" sz="2400">
                <a:latin typeface="Montserrat"/>
                <a:ea typeface="Montserrat"/>
                <a:cs typeface="Montserrat"/>
                <a:sym typeface="Montserrat"/>
              </a:rPr>
              <a:t>Consent form errors, i.e., not using a witness when applicable, using incorrect version, etc.</a:t>
            </a:r>
            <a:endParaRPr sz="2400">
              <a:latin typeface="Montserrat"/>
              <a:ea typeface="Montserrat"/>
              <a:cs typeface="Montserrat"/>
              <a:sym typeface="Montserrat"/>
            </a:endParaRPr>
          </a:p>
          <a:p>
            <a:pPr marL="457200" lvl="0" indent="-374650" algn="l" rtl="0">
              <a:lnSpc>
                <a:spcPct val="115000"/>
              </a:lnSpc>
              <a:spcBef>
                <a:spcPts val="0"/>
              </a:spcBef>
              <a:spcAft>
                <a:spcPts val="0"/>
              </a:spcAft>
              <a:buClr>
                <a:schemeClr val="dk1"/>
              </a:buClr>
              <a:buSzPts val="2300"/>
              <a:buFont typeface="Montserrat"/>
              <a:buChar char="❏"/>
            </a:pPr>
            <a:r>
              <a:rPr lang="en-US" sz="2400">
                <a:latin typeface="Montserrat"/>
                <a:ea typeface="Montserrat"/>
                <a:cs typeface="Montserrat"/>
                <a:sym typeface="Montserrat"/>
              </a:rPr>
              <a:t>Subject not meeting inclusion criteria for study</a:t>
            </a:r>
            <a:endParaRPr sz="2400">
              <a:latin typeface="Montserrat"/>
              <a:ea typeface="Montserrat"/>
              <a:cs typeface="Montserrat"/>
              <a:sym typeface="Montserrat"/>
            </a:endParaRPr>
          </a:p>
          <a:p>
            <a:pPr marL="457200" lvl="0" indent="-374650" algn="l" rtl="0">
              <a:lnSpc>
                <a:spcPct val="115000"/>
              </a:lnSpc>
              <a:spcBef>
                <a:spcPts val="0"/>
              </a:spcBef>
              <a:spcAft>
                <a:spcPts val="0"/>
              </a:spcAft>
              <a:buClr>
                <a:schemeClr val="dk1"/>
              </a:buClr>
              <a:buSzPts val="2300"/>
              <a:buFont typeface="Montserrat"/>
              <a:buChar char="❏"/>
            </a:pPr>
            <a:r>
              <a:rPr lang="en-US" sz="2400">
                <a:latin typeface="Montserrat"/>
                <a:ea typeface="Montserrat"/>
                <a:cs typeface="Montserrat"/>
                <a:sym typeface="Montserrat"/>
              </a:rPr>
              <a:t>Out of window visit, i.e., incorrect specimen draw time</a:t>
            </a:r>
            <a:endParaRPr sz="2400">
              <a:latin typeface="Montserrat"/>
              <a:ea typeface="Montserrat"/>
              <a:cs typeface="Montserrat"/>
              <a:sym typeface="Montserrat"/>
            </a:endParaRPr>
          </a:p>
          <a:p>
            <a:pPr marL="457200" lvl="0" indent="-374650" algn="l" rtl="0">
              <a:lnSpc>
                <a:spcPct val="115000"/>
              </a:lnSpc>
              <a:spcBef>
                <a:spcPts val="0"/>
              </a:spcBef>
              <a:spcAft>
                <a:spcPts val="0"/>
              </a:spcAft>
              <a:buClr>
                <a:schemeClr val="dk1"/>
              </a:buClr>
              <a:buSzPts val="2300"/>
              <a:buFont typeface="Montserrat"/>
              <a:buChar char="❏"/>
            </a:pPr>
            <a:r>
              <a:rPr lang="en-US" sz="2400">
                <a:latin typeface="Montserrat"/>
                <a:ea typeface="Montserrat"/>
                <a:cs typeface="Montserrat"/>
                <a:sym typeface="Montserrat"/>
              </a:rPr>
              <a:t>Non-compliance by site or subject</a:t>
            </a:r>
            <a:endParaRPr sz="2400">
              <a:latin typeface="Montserrat"/>
              <a:ea typeface="Montserrat"/>
              <a:cs typeface="Montserrat"/>
              <a:sym typeface="Montserrat"/>
            </a:endParaRPr>
          </a:p>
          <a:p>
            <a:pPr marL="457200" lvl="0" indent="-374650" algn="l" rtl="0">
              <a:lnSpc>
                <a:spcPct val="115000"/>
              </a:lnSpc>
              <a:spcBef>
                <a:spcPts val="0"/>
              </a:spcBef>
              <a:spcAft>
                <a:spcPts val="0"/>
              </a:spcAft>
              <a:buClr>
                <a:schemeClr val="dk1"/>
              </a:buClr>
              <a:buSzPts val="2300"/>
              <a:buFont typeface="Montserrat"/>
              <a:buChar char="❏"/>
            </a:pPr>
            <a:r>
              <a:rPr lang="en-US" sz="2400">
                <a:latin typeface="Montserrat"/>
                <a:ea typeface="Montserrat"/>
                <a:cs typeface="Montserrat"/>
                <a:sym typeface="Montserrat"/>
              </a:rPr>
              <a:t>Researcher error</a:t>
            </a:r>
            <a:endParaRPr sz="2400">
              <a:latin typeface="Montserrat"/>
              <a:ea typeface="Montserrat"/>
              <a:cs typeface="Montserrat"/>
              <a:sym typeface="Montserrat"/>
            </a:endParaRPr>
          </a:p>
          <a:p>
            <a:pPr marL="457200" lvl="0" indent="-374650" algn="l" rtl="0">
              <a:lnSpc>
                <a:spcPct val="115000"/>
              </a:lnSpc>
              <a:spcBef>
                <a:spcPts val="0"/>
              </a:spcBef>
              <a:spcAft>
                <a:spcPts val="0"/>
              </a:spcAft>
              <a:buClr>
                <a:schemeClr val="dk1"/>
              </a:buClr>
              <a:buSzPts val="2300"/>
              <a:buFont typeface="Montserrat"/>
              <a:buChar char="❏"/>
            </a:pPr>
            <a:r>
              <a:rPr lang="en-US" sz="2400">
                <a:latin typeface="Montserrat"/>
                <a:ea typeface="Montserrat"/>
                <a:cs typeface="Montserrat"/>
                <a:sym typeface="Montserrat"/>
              </a:rPr>
              <a:t>Breach of confidentiality, i.e., sending unsecured email with PHI</a:t>
            </a:r>
            <a:endParaRPr sz="2400">
              <a:latin typeface="Montserrat"/>
              <a:ea typeface="Montserrat"/>
              <a:cs typeface="Montserrat"/>
              <a:sym typeface="Montserrat"/>
            </a:endParaRPr>
          </a:p>
          <a:p>
            <a:pPr marL="457200" lvl="0" indent="0" algn="l" rtl="0">
              <a:lnSpc>
                <a:spcPct val="115000"/>
              </a:lnSpc>
              <a:spcBef>
                <a:spcPts val="1200"/>
              </a:spcBef>
              <a:spcAft>
                <a:spcPts val="0"/>
              </a:spcAft>
              <a:buNone/>
            </a:pPr>
            <a:endParaRPr sz="2400">
              <a:latin typeface="Montserrat"/>
              <a:ea typeface="Montserrat"/>
              <a:cs typeface="Montserrat"/>
              <a:sym typeface="Montserrat"/>
            </a:endParaRPr>
          </a:p>
          <a:p>
            <a:pPr marL="457200" lvl="0" indent="-361950" algn="l" rtl="0">
              <a:lnSpc>
                <a:spcPct val="115000"/>
              </a:lnSpc>
              <a:spcBef>
                <a:spcPts val="1200"/>
              </a:spcBef>
              <a:spcAft>
                <a:spcPts val="0"/>
              </a:spcAft>
              <a:buClr>
                <a:schemeClr val="dk1"/>
              </a:buClr>
              <a:buSzPts val="2100"/>
              <a:buFont typeface="Montserrat"/>
              <a:buChar char="★"/>
            </a:pPr>
            <a:r>
              <a:rPr lang="en-US" sz="2100">
                <a:solidFill>
                  <a:schemeClr val="dk1"/>
                </a:solidFill>
                <a:highlight>
                  <a:srgbClr val="FFFFFF"/>
                </a:highlight>
                <a:latin typeface="Montserrat"/>
                <a:ea typeface="Montserrat"/>
                <a:cs typeface="Montserrat"/>
                <a:sym typeface="Montserrat"/>
              </a:rPr>
              <a:t>UEs will be captured in WebDCU</a:t>
            </a:r>
            <a:r>
              <a:rPr lang="en-US" sz="2100" baseline="30000">
                <a:solidFill>
                  <a:schemeClr val="dk1"/>
                </a:solidFill>
                <a:highlight>
                  <a:srgbClr val="FFFFFF"/>
                </a:highlight>
                <a:latin typeface="Montserrat"/>
                <a:ea typeface="Montserrat"/>
                <a:cs typeface="Montserrat"/>
                <a:sym typeface="Montserrat"/>
              </a:rPr>
              <a:t>TM</a:t>
            </a:r>
            <a:r>
              <a:rPr lang="en-US" sz="2100">
                <a:solidFill>
                  <a:schemeClr val="dk1"/>
                </a:solidFill>
                <a:highlight>
                  <a:srgbClr val="FFFFFF"/>
                </a:highlight>
                <a:latin typeface="Montserrat"/>
                <a:ea typeface="Montserrat"/>
                <a:cs typeface="Montserrat"/>
                <a:sym typeface="Montserrat"/>
              </a:rPr>
              <a:t> on the CRFs and the Prime PI will monitor these events in aggregate.</a:t>
            </a:r>
            <a:endParaRPr sz="2100">
              <a:solidFill>
                <a:schemeClr val="dk1"/>
              </a:solidFill>
              <a:highlight>
                <a:srgbClr val="FFFFFF"/>
              </a:highlight>
              <a:latin typeface="Montserrat"/>
              <a:ea typeface="Montserrat"/>
              <a:cs typeface="Montserrat"/>
              <a:sym typeface="Montserrat"/>
            </a:endParaRPr>
          </a:p>
          <a:p>
            <a:pPr marL="457200" lvl="0" indent="-361950" algn="l" rtl="0">
              <a:lnSpc>
                <a:spcPct val="115000"/>
              </a:lnSpc>
              <a:spcBef>
                <a:spcPts val="0"/>
              </a:spcBef>
              <a:spcAft>
                <a:spcPts val="0"/>
              </a:spcAft>
              <a:buClr>
                <a:schemeClr val="dk1"/>
              </a:buClr>
              <a:buSzPts val="2100"/>
              <a:buFont typeface="Montserrat"/>
              <a:buChar char="★"/>
            </a:pPr>
            <a:r>
              <a:rPr lang="en-US" sz="2100">
                <a:solidFill>
                  <a:schemeClr val="dk1"/>
                </a:solidFill>
                <a:highlight>
                  <a:srgbClr val="FFFFFF"/>
                </a:highlight>
                <a:latin typeface="Montserrat"/>
                <a:ea typeface="Montserrat"/>
                <a:cs typeface="Montserrat"/>
                <a:sym typeface="Montserrat"/>
              </a:rPr>
              <a:t>UEs that increase risk or constitute serious noncompliance will also be reported via WebDCU</a:t>
            </a:r>
            <a:r>
              <a:rPr lang="en-US" sz="2100" baseline="30000">
                <a:solidFill>
                  <a:schemeClr val="dk1"/>
                </a:solidFill>
                <a:highlight>
                  <a:srgbClr val="FFFFFF"/>
                </a:highlight>
                <a:latin typeface="Montserrat"/>
                <a:ea typeface="Montserrat"/>
                <a:cs typeface="Montserrat"/>
                <a:sym typeface="Montserrat"/>
              </a:rPr>
              <a:t>TM</a:t>
            </a:r>
            <a:r>
              <a:rPr lang="en-US" sz="2100">
                <a:solidFill>
                  <a:schemeClr val="dk1"/>
                </a:solidFill>
                <a:highlight>
                  <a:srgbClr val="FFFFFF"/>
                </a:highlight>
                <a:latin typeface="Montserrat"/>
                <a:ea typeface="Montserrat"/>
                <a:cs typeface="Montserrat"/>
                <a:sym typeface="Montserrat"/>
              </a:rPr>
              <a:t> on the </a:t>
            </a:r>
            <a:r>
              <a:rPr lang="en-US" sz="2100" u="sng">
                <a:solidFill>
                  <a:schemeClr val="dk1"/>
                </a:solidFill>
                <a:highlight>
                  <a:srgbClr val="FFFFFF"/>
                </a:highlight>
                <a:latin typeface="Montserrat"/>
                <a:ea typeface="Montserrat"/>
                <a:cs typeface="Montserrat"/>
                <a:sym typeface="Montserrat"/>
              </a:rPr>
              <a:t>UAE/PD Form</a:t>
            </a:r>
            <a:r>
              <a:rPr lang="en-US" sz="2100">
                <a:solidFill>
                  <a:schemeClr val="dk1"/>
                </a:solidFill>
                <a:highlight>
                  <a:srgbClr val="FFFFFF"/>
                </a:highlight>
                <a:latin typeface="Montserrat"/>
                <a:ea typeface="Montserrat"/>
                <a:cs typeface="Montserrat"/>
                <a:sym typeface="Montserrat"/>
              </a:rPr>
              <a:t> and reported to the CIRB per the NCC PM.</a:t>
            </a:r>
            <a:endParaRPr sz="3400">
              <a:solidFill>
                <a:schemeClr val="dk1"/>
              </a:solidFill>
              <a:latin typeface="Montserrat"/>
              <a:ea typeface="Montserrat"/>
              <a:cs typeface="Montserrat"/>
              <a:sym typeface="Montserrat"/>
            </a:endParaRPr>
          </a:p>
          <a:p>
            <a:pPr marL="457200" lvl="0" indent="0" algn="l" rtl="0">
              <a:lnSpc>
                <a:spcPct val="115000"/>
              </a:lnSpc>
              <a:spcBef>
                <a:spcPts val="1200"/>
              </a:spcBef>
              <a:spcAft>
                <a:spcPts val="0"/>
              </a:spcAft>
              <a:buNone/>
            </a:pPr>
            <a:endParaRPr sz="2400">
              <a:latin typeface="Montserrat"/>
              <a:ea typeface="Montserrat"/>
              <a:cs typeface="Montserrat"/>
              <a:sym typeface="Montserrat"/>
            </a:endParaRPr>
          </a:p>
          <a:p>
            <a:pPr marL="457200" lvl="0" indent="0" algn="l" rtl="0">
              <a:lnSpc>
                <a:spcPct val="115000"/>
              </a:lnSpc>
              <a:spcBef>
                <a:spcPts val="1200"/>
              </a:spcBef>
              <a:spcAft>
                <a:spcPts val="0"/>
              </a:spcAft>
              <a:buNone/>
            </a:pPr>
            <a:endParaRPr sz="2400">
              <a:latin typeface="Montserrat"/>
              <a:ea typeface="Montserrat"/>
              <a:cs typeface="Montserrat"/>
              <a:sym typeface="Montserrat"/>
            </a:endParaRPr>
          </a:p>
          <a:p>
            <a:pPr marL="0" lvl="0" indent="0" algn="l" rtl="0">
              <a:lnSpc>
                <a:spcPct val="115000"/>
              </a:lnSpc>
              <a:spcBef>
                <a:spcPts val="1200"/>
              </a:spcBef>
              <a:spcAft>
                <a:spcPts val="1200"/>
              </a:spcAft>
              <a:buNone/>
            </a:pPr>
            <a:endParaRPr sz="2400">
              <a:latin typeface="Montserrat"/>
              <a:ea typeface="Montserrat"/>
              <a:cs typeface="Montserrat"/>
              <a:sym typeface="Montserra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sp>
        <p:nvSpPr>
          <p:cNvPr id="398" name="Google Shape;398;p45"/>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399" name="Google Shape;399;p45"/>
          <p:cNvCxnSpPr/>
          <p:nvPr/>
        </p:nvCxnSpPr>
        <p:spPr>
          <a:xfrm>
            <a:off x="854431" y="2063500"/>
            <a:ext cx="16230600" cy="24000"/>
          </a:xfrm>
          <a:prstGeom prst="straightConnector1">
            <a:avLst/>
          </a:prstGeom>
          <a:noFill/>
          <a:ln w="95250" cap="flat" cmpd="sng">
            <a:solidFill>
              <a:srgbClr val="DAD9D6"/>
            </a:solidFill>
            <a:prstDash val="solid"/>
            <a:round/>
            <a:headEnd type="none" w="sm" len="sm"/>
            <a:tailEnd type="none" w="sm" len="sm"/>
          </a:ln>
        </p:spPr>
      </p:cxnSp>
      <p:sp>
        <p:nvSpPr>
          <p:cNvPr id="400" name="Google Shape;400;p45"/>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401" name="Google Shape;401;p45"/>
          <p:cNvSpPr txBox="1"/>
          <p:nvPr/>
        </p:nvSpPr>
        <p:spPr>
          <a:xfrm>
            <a:off x="854421" y="411723"/>
            <a:ext cx="14915400" cy="1329900"/>
          </a:xfrm>
          <a:prstGeom prst="rect">
            <a:avLst/>
          </a:prstGeom>
          <a:noFill/>
          <a:ln>
            <a:noFill/>
          </a:ln>
        </p:spPr>
        <p:txBody>
          <a:bodyPr spcFirstLastPara="1" wrap="square" lIns="0" tIns="0" rIns="0" bIns="0" anchor="t" anchorCtr="0">
            <a:spAutoFit/>
          </a:bodyPr>
          <a:lstStyle/>
          <a:p>
            <a:pPr marL="0" lvl="0" indent="0" algn="l" rtl="0">
              <a:lnSpc>
                <a:spcPct val="90000"/>
              </a:lnSpc>
              <a:spcBef>
                <a:spcPts val="0"/>
              </a:spcBef>
              <a:spcAft>
                <a:spcPts val="0"/>
              </a:spcAft>
              <a:buSzPts val="3600"/>
              <a:buNone/>
            </a:pPr>
            <a:r>
              <a:rPr lang="en-US" sz="4800">
                <a:solidFill>
                  <a:schemeClr val="dk1"/>
                </a:solidFill>
                <a:latin typeface="Montserrat"/>
                <a:ea typeface="Montserrat"/>
                <a:cs typeface="Montserrat"/>
                <a:sym typeface="Montserrat"/>
              </a:rPr>
              <a:t>Toolbox Resources – </a:t>
            </a:r>
            <a:endParaRPr sz="4800">
              <a:solidFill>
                <a:schemeClr val="dk1"/>
              </a:solidFill>
              <a:latin typeface="Montserrat"/>
              <a:ea typeface="Montserrat"/>
              <a:cs typeface="Montserrat"/>
              <a:sym typeface="Montserrat"/>
            </a:endParaRPr>
          </a:p>
          <a:p>
            <a:pPr marL="0" lvl="0" indent="0" algn="l" rtl="0">
              <a:lnSpc>
                <a:spcPct val="90000"/>
              </a:lnSpc>
              <a:spcBef>
                <a:spcPts val="0"/>
              </a:spcBef>
              <a:spcAft>
                <a:spcPts val="0"/>
              </a:spcAft>
              <a:buSzPts val="3600"/>
              <a:buNone/>
            </a:pPr>
            <a:r>
              <a:rPr lang="en-US" sz="4800">
                <a:solidFill>
                  <a:schemeClr val="dk1"/>
                </a:solidFill>
                <a:latin typeface="Montserrat"/>
                <a:ea typeface="Montserrat"/>
                <a:cs typeface="Montserrat"/>
                <a:sym typeface="Montserrat"/>
              </a:rPr>
              <a:t>Manuals &amp; Protocols &amp; Regulatory Documents</a:t>
            </a:r>
            <a:endParaRPr sz="4800">
              <a:solidFill>
                <a:schemeClr val="dk1"/>
              </a:solidFill>
              <a:latin typeface="Montserrat"/>
              <a:ea typeface="Montserrat"/>
              <a:cs typeface="Montserrat"/>
              <a:sym typeface="Montserrat"/>
            </a:endParaRPr>
          </a:p>
        </p:txBody>
      </p:sp>
      <p:sp>
        <p:nvSpPr>
          <p:cNvPr id="402" name="Google Shape;402;p45"/>
          <p:cNvSpPr txBox="1"/>
          <p:nvPr/>
        </p:nvSpPr>
        <p:spPr>
          <a:xfrm>
            <a:off x="854425" y="2180075"/>
            <a:ext cx="14582100" cy="9777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None/>
            </a:pPr>
            <a:r>
              <a:rPr lang="en-US" sz="2400" b="1">
                <a:latin typeface="Montserrat"/>
                <a:ea typeface="Montserrat"/>
                <a:cs typeface="Montserrat"/>
                <a:sym typeface="Montserrat"/>
              </a:rPr>
              <a:t>Protocol</a:t>
            </a:r>
            <a:endParaRPr sz="2400" b="1">
              <a:latin typeface="Montserrat"/>
              <a:ea typeface="Montserrat"/>
              <a:cs typeface="Montserrat"/>
              <a:sym typeface="Montserrat"/>
            </a:endParaRPr>
          </a:p>
          <a:p>
            <a:pPr marL="457200" lvl="0" indent="-381000" algn="l" rtl="0">
              <a:lnSpc>
                <a:spcPct val="115000"/>
              </a:lnSpc>
              <a:spcBef>
                <a:spcPts val="1200"/>
              </a:spcBef>
              <a:spcAft>
                <a:spcPts val="0"/>
              </a:spcAft>
              <a:buSzPts val="2400"/>
              <a:buFont typeface="Montserrat"/>
              <a:buChar char="➢"/>
            </a:pPr>
            <a:r>
              <a:rPr lang="en-US" sz="2400">
                <a:latin typeface="Montserrat"/>
                <a:ea typeface="Montserrat"/>
                <a:cs typeface="Montserrat"/>
                <a:sym typeface="Montserrat"/>
              </a:rPr>
              <a:t> The most current version of the protocol will be maintained in the toolbox.</a:t>
            </a:r>
            <a:endParaRPr sz="2400">
              <a:latin typeface="Montserrat"/>
              <a:ea typeface="Montserrat"/>
              <a:cs typeface="Montserrat"/>
              <a:sym typeface="Montserrat"/>
            </a:endParaRPr>
          </a:p>
          <a:p>
            <a:pPr marL="0" lvl="0" indent="0" algn="l" rtl="0">
              <a:lnSpc>
                <a:spcPct val="115000"/>
              </a:lnSpc>
              <a:spcBef>
                <a:spcPts val="1200"/>
              </a:spcBef>
              <a:spcAft>
                <a:spcPts val="0"/>
              </a:spcAft>
              <a:buNone/>
            </a:pPr>
            <a:r>
              <a:rPr lang="en-US" sz="2400" b="1">
                <a:latin typeface="Montserrat"/>
                <a:ea typeface="Montserrat"/>
                <a:cs typeface="Montserrat"/>
                <a:sym typeface="Montserrat"/>
              </a:rPr>
              <a:t>Manuals</a:t>
            </a:r>
            <a:endParaRPr sz="2400" b="1">
              <a:latin typeface="Montserrat"/>
              <a:ea typeface="Montserrat"/>
              <a:cs typeface="Montserrat"/>
              <a:sym typeface="Montserrat"/>
            </a:endParaRPr>
          </a:p>
          <a:p>
            <a:pPr marL="457200" lvl="0" indent="-381000" algn="l" rtl="0">
              <a:lnSpc>
                <a:spcPct val="115000"/>
              </a:lnSpc>
              <a:spcBef>
                <a:spcPts val="1200"/>
              </a:spcBef>
              <a:spcAft>
                <a:spcPts val="0"/>
              </a:spcAft>
              <a:buSzPts val="2400"/>
              <a:buFont typeface="Montserrat"/>
              <a:buChar char="➢"/>
            </a:pPr>
            <a:r>
              <a:rPr lang="en-US" sz="2400">
                <a:latin typeface="Montserrat"/>
                <a:ea typeface="Montserrat"/>
                <a:cs typeface="Montserrat"/>
                <a:sym typeface="Montserrat"/>
              </a:rPr>
              <a:t> All current MOPs are available in the toolbox; these include:</a:t>
            </a:r>
            <a:endParaRPr sz="2400">
              <a:latin typeface="Montserrat"/>
              <a:ea typeface="Montserrat"/>
              <a:cs typeface="Montserrat"/>
              <a:sym typeface="Montserrat"/>
            </a:endParaRPr>
          </a:p>
          <a:p>
            <a:pPr marL="914400" lvl="1"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Protocol MOP</a:t>
            </a:r>
            <a:endParaRPr sz="2400">
              <a:latin typeface="Montserrat"/>
              <a:ea typeface="Montserrat"/>
              <a:cs typeface="Montserrat"/>
              <a:sym typeface="Montserrat"/>
            </a:endParaRPr>
          </a:p>
          <a:p>
            <a:pPr marL="914400" lvl="1"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Imaging</a:t>
            </a:r>
            <a:endParaRPr sz="2400">
              <a:latin typeface="Montserrat"/>
              <a:ea typeface="Montserrat"/>
              <a:cs typeface="Montserrat"/>
              <a:sym typeface="Montserrat"/>
            </a:endParaRPr>
          </a:p>
          <a:p>
            <a:pPr marL="0" lvl="0" indent="0" algn="l" rtl="0">
              <a:lnSpc>
                <a:spcPct val="115000"/>
              </a:lnSpc>
              <a:spcBef>
                <a:spcPts val="1200"/>
              </a:spcBef>
              <a:spcAft>
                <a:spcPts val="0"/>
              </a:spcAft>
              <a:buNone/>
            </a:pPr>
            <a:r>
              <a:rPr lang="en-US" sz="2400" b="1">
                <a:latin typeface="Montserrat"/>
                <a:ea typeface="Montserrat"/>
                <a:cs typeface="Montserrat"/>
                <a:sym typeface="Montserrat"/>
              </a:rPr>
              <a:t>Regulatory Documents</a:t>
            </a:r>
            <a:endParaRPr sz="2400" b="1">
              <a:latin typeface="Montserrat"/>
              <a:ea typeface="Montserrat"/>
              <a:cs typeface="Montserrat"/>
              <a:sym typeface="Montserrat"/>
            </a:endParaRPr>
          </a:p>
          <a:p>
            <a:pPr marL="0" lvl="0" indent="0" algn="l" rtl="0">
              <a:lnSpc>
                <a:spcPct val="115000"/>
              </a:lnSpc>
              <a:spcBef>
                <a:spcPts val="1200"/>
              </a:spcBef>
              <a:spcAft>
                <a:spcPts val="0"/>
              </a:spcAft>
              <a:buNone/>
            </a:pPr>
            <a:r>
              <a:rPr lang="en-US" sz="2400">
                <a:solidFill>
                  <a:schemeClr val="dk1"/>
                </a:solidFill>
                <a:latin typeface="Montserrat"/>
                <a:ea typeface="Montserrat"/>
                <a:cs typeface="Montserrat"/>
                <a:sym typeface="Montserrat"/>
              </a:rPr>
              <a:t>All PRIME approval letters will be added to the WebDCU™ toolbox which include:</a:t>
            </a:r>
            <a:endParaRPr sz="2400">
              <a:solidFill>
                <a:schemeClr val="dk1"/>
              </a:solidFill>
              <a:latin typeface="Montserrat"/>
              <a:ea typeface="Montserrat"/>
              <a:cs typeface="Montserrat"/>
              <a:sym typeface="Montserrat"/>
            </a:endParaRPr>
          </a:p>
          <a:p>
            <a:pPr marL="457200" lvl="0" indent="-381000" algn="l" rtl="0">
              <a:lnSpc>
                <a:spcPct val="115000"/>
              </a:lnSpc>
              <a:spcBef>
                <a:spcPts val="1200"/>
              </a:spcBef>
              <a:spcAft>
                <a:spcPts val="0"/>
              </a:spcAft>
              <a:buClr>
                <a:schemeClr val="dk1"/>
              </a:buClr>
              <a:buSzPts val="2400"/>
              <a:buFont typeface="Montserrat"/>
              <a:buChar char="➢"/>
            </a:pPr>
            <a:r>
              <a:rPr lang="en-US" sz="2400">
                <a:solidFill>
                  <a:schemeClr val="dk1"/>
                </a:solidFill>
                <a:latin typeface="Montserrat"/>
                <a:ea typeface="Montserrat"/>
                <a:cs typeface="Montserrat"/>
                <a:sym typeface="Montserrat"/>
              </a:rPr>
              <a:t> Initial approval letter for the study</a:t>
            </a:r>
            <a:endParaRPr sz="2400">
              <a:solidFill>
                <a:schemeClr val="dk1"/>
              </a:solidFill>
              <a:latin typeface="Montserrat"/>
              <a:ea typeface="Montserrat"/>
              <a:cs typeface="Montserrat"/>
              <a:sym typeface="Montserrat"/>
            </a:endParaRPr>
          </a:p>
          <a:p>
            <a:pPr marL="457200" lvl="0" indent="-381000" algn="l" rtl="0">
              <a:lnSpc>
                <a:spcPct val="115000"/>
              </a:lnSpc>
              <a:spcBef>
                <a:spcPts val="0"/>
              </a:spcBef>
              <a:spcAft>
                <a:spcPts val="0"/>
              </a:spcAft>
              <a:buClr>
                <a:schemeClr val="dk1"/>
              </a:buClr>
              <a:buSzPts val="2400"/>
              <a:buFont typeface="Montserrat"/>
              <a:buChar char="➢"/>
            </a:pPr>
            <a:r>
              <a:rPr lang="en-US" sz="2400">
                <a:solidFill>
                  <a:schemeClr val="dk1"/>
                </a:solidFill>
                <a:latin typeface="Montserrat"/>
                <a:ea typeface="Montserrat"/>
                <a:cs typeface="Montserrat"/>
                <a:sym typeface="Montserrat"/>
              </a:rPr>
              <a:t> All modification letters</a:t>
            </a:r>
            <a:endParaRPr sz="2400">
              <a:solidFill>
                <a:schemeClr val="dk1"/>
              </a:solidFill>
              <a:latin typeface="Montserrat"/>
              <a:ea typeface="Montserrat"/>
              <a:cs typeface="Montserrat"/>
              <a:sym typeface="Montserrat"/>
            </a:endParaRPr>
          </a:p>
          <a:p>
            <a:pPr marL="914400" lvl="1" indent="-381000" algn="l" rtl="0">
              <a:lnSpc>
                <a:spcPct val="115000"/>
              </a:lnSpc>
              <a:spcBef>
                <a:spcPts val="0"/>
              </a:spcBef>
              <a:spcAft>
                <a:spcPts val="0"/>
              </a:spcAft>
              <a:buClr>
                <a:schemeClr val="dk1"/>
              </a:buClr>
              <a:buSzPts val="2400"/>
              <a:buFont typeface="Montserrat"/>
              <a:buChar char="○"/>
            </a:pPr>
            <a:r>
              <a:rPr lang="en-US" sz="2400">
                <a:solidFill>
                  <a:schemeClr val="dk1"/>
                </a:solidFill>
                <a:latin typeface="Montserrat"/>
                <a:ea typeface="Montserrat"/>
                <a:cs typeface="Montserrat"/>
                <a:sym typeface="Montserrat"/>
              </a:rPr>
              <a:t>PRIME approval letters will also be emailed to the site.</a:t>
            </a:r>
            <a:endParaRPr sz="2400">
              <a:latin typeface="Montserrat"/>
              <a:ea typeface="Montserrat"/>
              <a:cs typeface="Montserrat"/>
              <a:sym typeface="Montserrat"/>
            </a:endParaRPr>
          </a:p>
          <a:p>
            <a:pPr marL="0" lvl="0" indent="0" algn="l" rtl="0">
              <a:lnSpc>
                <a:spcPct val="115000"/>
              </a:lnSpc>
              <a:spcBef>
                <a:spcPts val="1200"/>
              </a:spcBef>
              <a:spcAft>
                <a:spcPts val="0"/>
              </a:spcAft>
              <a:buNone/>
            </a:pPr>
            <a:endParaRPr sz="2400">
              <a:latin typeface="Montserrat"/>
              <a:ea typeface="Montserrat"/>
              <a:cs typeface="Montserrat"/>
              <a:sym typeface="Montserrat"/>
            </a:endParaRPr>
          </a:p>
          <a:p>
            <a:pPr marL="0" lvl="0" indent="0" algn="l" rtl="0">
              <a:lnSpc>
                <a:spcPct val="115000"/>
              </a:lnSpc>
              <a:spcBef>
                <a:spcPts val="1200"/>
              </a:spcBef>
              <a:spcAft>
                <a:spcPts val="0"/>
              </a:spcAft>
              <a:buNone/>
            </a:pPr>
            <a:endParaRPr sz="2400">
              <a:latin typeface="Montserrat"/>
              <a:ea typeface="Montserrat"/>
              <a:cs typeface="Montserrat"/>
              <a:sym typeface="Montserrat"/>
            </a:endParaRPr>
          </a:p>
          <a:p>
            <a:pPr marL="0" lvl="0" indent="0" algn="l" rtl="0">
              <a:lnSpc>
                <a:spcPct val="115000"/>
              </a:lnSpc>
              <a:spcBef>
                <a:spcPts val="1200"/>
              </a:spcBef>
              <a:spcAft>
                <a:spcPts val="0"/>
              </a:spcAft>
              <a:buNone/>
            </a:pPr>
            <a:endParaRPr sz="2400">
              <a:latin typeface="Montserrat"/>
              <a:ea typeface="Montserrat"/>
              <a:cs typeface="Montserrat"/>
              <a:sym typeface="Montserrat"/>
            </a:endParaRPr>
          </a:p>
          <a:p>
            <a:pPr marL="0" lvl="0" indent="0" algn="l" rtl="0">
              <a:lnSpc>
                <a:spcPct val="115000"/>
              </a:lnSpc>
              <a:spcBef>
                <a:spcPts val="1200"/>
              </a:spcBef>
              <a:spcAft>
                <a:spcPts val="0"/>
              </a:spcAft>
              <a:buNone/>
            </a:pPr>
            <a:endParaRPr sz="2400">
              <a:latin typeface="Montserrat"/>
              <a:ea typeface="Montserrat"/>
              <a:cs typeface="Montserrat"/>
              <a:sym typeface="Montserrat"/>
            </a:endParaRPr>
          </a:p>
          <a:p>
            <a:pPr marL="457200" lvl="0" indent="0" algn="l" rtl="0">
              <a:lnSpc>
                <a:spcPct val="115000"/>
              </a:lnSpc>
              <a:spcBef>
                <a:spcPts val="1200"/>
              </a:spcBef>
              <a:spcAft>
                <a:spcPts val="0"/>
              </a:spcAft>
              <a:buNone/>
            </a:pPr>
            <a:endParaRPr sz="2400">
              <a:latin typeface="Montserrat"/>
              <a:ea typeface="Montserrat"/>
              <a:cs typeface="Montserrat"/>
              <a:sym typeface="Montserrat"/>
            </a:endParaRPr>
          </a:p>
          <a:p>
            <a:pPr marL="457200" lvl="0" indent="0" algn="l" rtl="0">
              <a:lnSpc>
                <a:spcPct val="115000"/>
              </a:lnSpc>
              <a:spcBef>
                <a:spcPts val="1200"/>
              </a:spcBef>
              <a:spcAft>
                <a:spcPts val="0"/>
              </a:spcAft>
              <a:buNone/>
            </a:pPr>
            <a:endParaRPr sz="2400">
              <a:latin typeface="Montserrat"/>
              <a:ea typeface="Montserrat"/>
              <a:cs typeface="Montserrat"/>
              <a:sym typeface="Montserrat"/>
            </a:endParaRPr>
          </a:p>
          <a:p>
            <a:pPr marL="0" lvl="0" indent="0" algn="l" rtl="0">
              <a:lnSpc>
                <a:spcPct val="115000"/>
              </a:lnSpc>
              <a:spcBef>
                <a:spcPts val="1200"/>
              </a:spcBef>
              <a:spcAft>
                <a:spcPts val="1200"/>
              </a:spcAft>
              <a:buNone/>
            </a:pPr>
            <a:endParaRPr sz="2400">
              <a:latin typeface="Montserrat"/>
              <a:ea typeface="Montserrat"/>
              <a:cs typeface="Montserrat"/>
              <a:sym typeface="Montserra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06"/>
        <p:cNvGrpSpPr/>
        <p:nvPr/>
      </p:nvGrpSpPr>
      <p:grpSpPr>
        <a:xfrm>
          <a:off x="0" y="0"/>
          <a:ext cx="0" cy="0"/>
          <a:chOff x="0" y="0"/>
          <a:chExt cx="0" cy="0"/>
        </a:xfrm>
      </p:grpSpPr>
      <p:sp>
        <p:nvSpPr>
          <p:cNvPr id="407" name="Google Shape;407;p46"/>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408" name="Google Shape;408;p46"/>
          <p:cNvCxnSpPr/>
          <p:nvPr/>
        </p:nvCxnSpPr>
        <p:spPr>
          <a:xfrm>
            <a:off x="854431" y="1798825"/>
            <a:ext cx="16230600" cy="24000"/>
          </a:xfrm>
          <a:prstGeom prst="straightConnector1">
            <a:avLst/>
          </a:prstGeom>
          <a:noFill/>
          <a:ln w="95250" cap="flat" cmpd="sng">
            <a:solidFill>
              <a:srgbClr val="DAD9D6"/>
            </a:solidFill>
            <a:prstDash val="solid"/>
            <a:round/>
            <a:headEnd type="none" w="sm" len="sm"/>
            <a:tailEnd type="none" w="sm" len="sm"/>
          </a:ln>
        </p:spPr>
      </p:cxnSp>
      <p:sp>
        <p:nvSpPr>
          <p:cNvPr id="409" name="Google Shape;409;p46"/>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410" name="Google Shape;410;p46"/>
          <p:cNvSpPr txBox="1"/>
          <p:nvPr/>
        </p:nvSpPr>
        <p:spPr>
          <a:xfrm>
            <a:off x="854421" y="915073"/>
            <a:ext cx="14915400" cy="554100"/>
          </a:xfrm>
          <a:prstGeom prst="rect">
            <a:avLst/>
          </a:prstGeom>
          <a:noFill/>
          <a:ln>
            <a:noFill/>
          </a:ln>
        </p:spPr>
        <p:txBody>
          <a:bodyPr spcFirstLastPara="1" wrap="square" lIns="0" tIns="0" rIns="0" bIns="0" anchor="t" anchorCtr="0">
            <a:spAutoFit/>
          </a:bodyPr>
          <a:lstStyle/>
          <a:p>
            <a:pPr marL="0" lvl="0" indent="0" algn="l" rtl="0">
              <a:lnSpc>
                <a:spcPct val="90000"/>
              </a:lnSpc>
              <a:spcBef>
                <a:spcPts val="0"/>
              </a:spcBef>
              <a:spcAft>
                <a:spcPts val="0"/>
              </a:spcAft>
              <a:buSzPts val="3600"/>
              <a:buNone/>
            </a:pPr>
            <a:r>
              <a:rPr lang="en-US" sz="4000">
                <a:solidFill>
                  <a:schemeClr val="dk1"/>
                </a:solidFill>
                <a:latin typeface="Montserrat"/>
                <a:ea typeface="Montserrat"/>
                <a:cs typeface="Montserrat"/>
                <a:sym typeface="Montserrat"/>
              </a:rPr>
              <a:t>Toolbox Resources – Instruction Documents</a:t>
            </a:r>
            <a:endParaRPr sz="1600">
              <a:solidFill>
                <a:schemeClr val="dk1"/>
              </a:solidFill>
              <a:latin typeface="Montserrat"/>
              <a:ea typeface="Montserrat"/>
              <a:cs typeface="Montserrat"/>
              <a:sym typeface="Montserrat"/>
            </a:endParaRPr>
          </a:p>
        </p:txBody>
      </p:sp>
      <p:sp>
        <p:nvSpPr>
          <p:cNvPr id="411" name="Google Shape;411;p46"/>
          <p:cNvSpPr txBox="1"/>
          <p:nvPr/>
        </p:nvSpPr>
        <p:spPr>
          <a:xfrm>
            <a:off x="854425" y="2180075"/>
            <a:ext cx="14582100" cy="6150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None/>
            </a:pPr>
            <a:r>
              <a:rPr lang="en-US" sz="2400">
                <a:latin typeface="Montserrat"/>
                <a:ea typeface="Montserrat"/>
                <a:cs typeface="Montserrat"/>
                <a:sym typeface="Montserrat"/>
              </a:rPr>
              <a:t>All instructional documents will be made available in the toolbox, these include but are not limited to:</a:t>
            </a:r>
            <a:endParaRPr sz="2400">
              <a:latin typeface="Montserrat"/>
              <a:ea typeface="Montserrat"/>
              <a:cs typeface="Montserrat"/>
              <a:sym typeface="Montserrat"/>
            </a:endParaRPr>
          </a:p>
          <a:p>
            <a:pPr marL="457200" lvl="0" indent="-381000" algn="l" rtl="0">
              <a:lnSpc>
                <a:spcPct val="115000"/>
              </a:lnSpc>
              <a:spcBef>
                <a:spcPts val="1200"/>
              </a:spcBef>
              <a:spcAft>
                <a:spcPts val="0"/>
              </a:spcAft>
              <a:buSzPts val="2400"/>
              <a:buFont typeface="Montserrat"/>
              <a:buChar char="➢"/>
            </a:pPr>
            <a:r>
              <a:rPr lang="en-US" sz="2400">
                <a:latin typeface="Montserrat"/>
                <a:ea typeface="Montserrat"/>
                <a:cs typeface="Montserrat"/>
                <a:sym typeface="Montserrat"/>
              </a:rPr>
              <a:t> Frequently Asked Questions (FAQ List)</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 How to create a digital signature</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 Site Readiness Checklist</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 Preparing PDFs for Upload into WebDCU™</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 Enrollment, Randomization &amp; Visit Checklists</a:t>
            </a:r>
            <a:endParaRPr sz="2400">
              <a:latin typeface="Montserrat"/>
              <a:ea typeface="Montserrat"/>
              <a:cs typeface="Montserrat"/>
              <a:sym typeface="Montserrat"/>
            </a:endParaRPr>
          </a:p>
          <a:p>
            <a:pPr marL="0" lvl="0" indent="0" algn="l" rtl="0">
              <a:lnSpc>
                <a:spcPct val="115000"/>
              </a:lnSpc>
              <a:spcBef>
                <a:spcPts val="1200"/>
              </a:spcBef>
              <a:spcAft>
                <a:spcPts val="0"/>
              </a:spcAft>
              <a:buNone/>
            </a:pPr>
            <a:endParaRPr sz="2400">
              <a:latin typeface="Montserrat"/>
              <a:ea typeface="Montserrat"/>
              <a:cs typeface="Montserrat"/>
              <a:sym typeface="Montserrat"/>
            </a:endParaRPr>
          </a:p>
          <a:p>
            <a:pPr marL="0" lvl="0" indent="0" algn="l" rtl="0">
              <a:lnSpc>
                <a:spcPct val="115000"/>
              </a:lnSpc>
              <a:spcBef>
                <a:spcPts val="1200"/>
              </a:spcBef>
              <a:spcAft>
                <a:spcPts val="0"/>
              </a:spcAft>
              <a:buNone/>
            </a:pPr>
            <a:endParaRPr sz="2400">
              <a:latin typeface="Montserrat"/>
              <a:ea typeface="Montserrat"/>
              <a:cs typeface="Montserrat"/>
              <a:sym typeface="Montserrat"/>
            </a:endParaRPr>
          </a:p>
          <a:p>
            <a:pPr marL="457200" lvl="0" indent="0" algn="l" rtl="0">
              <a:lnSpc>
                <a:spcPct val="115000"/>
              </a:lnSpc>
              <a:spcBef>
                <a:spcPts val="1200"/>
              </a:spcBef>
              <a:spcAft>
                <a:spcPts val="0"/>
              </a:spcAft>
              <a:buNone/>
            </a:pPr>
            <a:endParaRPr sz="2400">
              <a:latin typeface="Montserrat"/>
              <a:ea typeface="Montserrat"/>
              <a:cs typeface="Montserrat"/>
              <a:sym typeface="Montserrat"/>
            </a:endParaRPr>
          </a:p>
          <a:p>
            <a:pPr marL="457200" lvl="0" indent="0" algn="l" rtl="0">
              <a:lnSpc>
                <a:spcPct val="115000"/>
              </a:lnSpc>
              <a:spcBef>
                <a:spcPts val="1200"/>
              </a:spcBef>
              <a:spcAft>
                <a:spcPts val="0"/>
              </a:spcAft>
              <a:buNone/>
            </a:pPr>
            <a:endParaRPr sz="2400">
              <a:latin typeface="Montserrat"/>
              <a:ea typeface="Montserrat"/>
              <a:cs typeface="Montserrat"/>
              <a:sym typeface="Montserrat"/>
            </a:endParaRPr>
          </a:p>
          <a:p>
            <a:pPr marL="0" lvl="0" indent="0" algn="l" rtl="0">
              <a:lnSpc>
                <a:spcPct val="115000"/>
              </a:lnSpc>
              <a:spcBef>
                <a:spcPts val="1200"/>
              </a:spcBef>
              <a:spcAft>
                <a:spcPts val="1200"/>
              </a:spcAft>
              <a:buNone/>
            </a:pPr>
            <a:endParaRPr sz="2400">
              <a:latin typeface="Montserrat"/>
              <a:ea typeface="Montserrat"/>
              <a:cs typeface="Montserrat"/>
              <a:sym typeface="Montserra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sp>
        <p:nvSpPr>
          <p:cNvPr id="416" name="Google Shape;416;p47"/>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417" name="Google Shape;417;p47"/>
          <p:cNvCxnSpPr/>
          <p:nvPr/>
        </p:nvCxnSpPr>
        <p:spPr>
          <a:xfrm>
            <a:off x="854431" y="1798825"/>
            <a:ext cx="16230600" cy="24000"/>
          </a:xfrm>
          <a:prstGeom prst="straightConnector1">
            <a:avLst/>
          </a:prstGeom>
          <a:noFill/>
          <a:ln w="95250" cap="flat" cmpd="sng">
            <a:solidFill>
              <a:srgbClr val="DAD9D6"/>
            </a:solidFill>
            <a:prstDash val="solid"/>
            <a:round/>
            <a:headEnd type="none" w="sm" len="sm"/>
            <a:tailEnd type="none" w="sm" len="sm"/>
          </a:ln>
        </p:spPr>
      </p:cxnSp>
      <p:sp>
        <p:nvSpPr>
          <p:cNvPr id="418" name="Google Shape;418;p47"/>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419" name="Google Shape;419;p47"/>
          <p:cNvSpPr txBox="1"/>
          <p:nvPr/>
        </p:nvSpPr>
        <p:spPr>
          <a:xfrm>
            <a:off x="854425" y="915074"/>
            <a:ext cx="14915400" cy="1108200"/>
          </a:xfrm>
          <a:prstGeom prst="rect">
            <a:avLst/>
          </a:prstGeom>
          <a:noFill/>
          <a:ln>
            <a:noFill/>
          </a:ln>
        </p:spPr>
        <p:txBody>
          <a:bodyPr spcFirstLastPara="1" wrap="square" lIns="0" tIns="0" rIns="0" bIns="0" anchor="t" anchorCtr="0">
            <a:spAutoFit/>
          </a:bodyPr>
          <a:lstStyle/>
          <a:p>
            <a:pPr marL="0" lvl="0" indent="0" algn="l" rtl="0">
              <a:lnSpc>
                <a:spcPct val="90000"/>
              </a:lnSpc>
              <a:spcBef>
                <a:spcPts val="0"/>
              </a:spcBef>
              <a:spcAft>
                <a:spcPts val="0"/>
              </a:spcAft>
              <a:buSzPts val="3600"/>
              <a:buNone/>
            </a:pPr>
            <a:r>
              <a:rPr lang="en-US" sz="4000">
                <a:solidFill>
                  <a:schemeClr val="dk1"/>
                </a:solidFill>
                <a:latin typeface="Montserrat"/>
                <a:ea typeface="Montserrat"/>
                <a:cs typeface="Montserrat"/>
                <a:sym typeface="Montserrat"/>
              </a:rPr>
              <a:t>Toolbox Resources – Tools for Sites &amp; Subjects</a:t>
            </a:r>
            <a:endParaRPr sz="4000">
              <a:solidFill>
                <a:schemeClr val="dk1"/>
              </a:solidFill>
              <a:latin typeface="Montserrat"/>
              <a:ea typeface="Montserrat"/>
              <a:cs typeface="Montserrat"/>
              <a:sym typeface="Montserrat"/>
            </a:endParaRPr>
          </a:p>
          <a:p>
            <a:pPr marL="0" lvl="0" indent="0" algn="l" rtl="0">
              <a:lnSpc>
                <a:spcPct val="90000"/>
              </a:lnSpc>
              <a:spcBef>
                <a:spcPts val="0"/>
              </a:spcBef>
              <a:spcAft>
                <a:spcPts val="0"/>
              </a:spcAft>
              <a:buSzPts val="3600"/>
              <a:buNone/>
            </a:pPr>
            <a:endParaRPr sz="4000">
              <a:solidFill>
                <a:schemeClr val="dk1"/>
              </a:solidFill>
              <a:latin typeface="Montserrat"/>
              <a:ea typeface="Montserrat"/>
              <a:cs typeface="Montserrat"/>
              <a:sym typeface="Montserrat"/>
            </a:endParaRPr>
          </a:p>
        </p:txBody>
      </p:sp>
      <p:sp>
        <p:nvSpPr>
          <p:cNvPr id="420" name="Google Shape;420;p47"/>
          <p:cNvSpPr txBox="1"/>
          <p:nvPr/>
        </p:nvSpPr>
        <p:spPr>
          <a:xfrm>
            <a:off x="854425" y="2180075"/>
            <a:ext cx="15357000" cy="10436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None/>
            </a:pPr>
            <a:r>
              <a:rPr lang="en-US" sz="2400">
                <a:latin typeface="Montserrat"/>
                <a:ea typeface="Montserrat"/>
                <a:cs typeface="Montserrat"/>
                <a:sym typeface="Montserrat"/>
              </a:rPr>
              <a:t>The WebDCU™ Toolbox will also contain many tools for the sites and subjects.  All subject tools will be cIRB approved prior to uploading into the toolbox.  These tools may include, but are not limited to:</a:t>
            </a:r>
            <a:endParaRPr sz="2400">
              <a:latin typeface="Montserrat"/>
              <a:ea typeface="Montserrat"/>
              <a:cs typeface="Montserrat"/>
              <a:sym typeface="Montserrat"/>
            </a:endParaRPr>
          </a:p>
          <a:p>
            <a:pPr marL="457200" lvl="0" indent="-381000" algn="l" rtl="0">
              <a:lnSpc>
                <a:spcPct val="115000"/>
              </a:lnSpc>
              <a:spcBef>
                <a:spcPts val="1200"/>
              </a:spcBef>
              <a:spcAft>
                <a:spcPts val="0"/>
              </a:spcAft>
              <a:buSzPts val="2400"/>
              <a:buFont typeface="Montserrat"/>
              <a:buChar char="❏"/>
            </a:pPr>
            <a:r>
              <a:rPr lang="en-US" sz="2400">
                <a:latin typeface="Montserrat"/>
                <a:ea typeface="Montserrat"/>
                <a:cs typeface="Montserrat"/>
                <a:sym typeface="Montserrat"/>
              </a:rPr>
              <a:t>Inclusion/Exclusion Criteria Card</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Study Brochure</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Information Video for Patients/Families (will be posted on </a:t>
            </a:r>
            <a:r>
              <a:rPr lang="en-US" sz="2400" u="sng">
                <a:solidFill>
                  <a:schemeClr val="hlink"/>
                </a:solidFill>
                <a:latin typeface="Montserrat"/>
                <a:ea typeface="Montserrat"/>
                <a:cs typeface="Montserrat"/>
                <a:sym typeface="Montserrat"/>
                <a:hlinkClick r:id="rId4"/>
              </a:rPr>
              <a:t>NIHStrokeNet.org</a:t>
            </a:r>
            <a:r>
              <a:rPr lang="en-US" sz="2400">
                <a:latin typeface="Montserrat"/>
                <a:ea typeface="Montserrat"/>
                <a:cs typeface="Montserrat"/>
                <a:sym typeface="Montserrat"/>
              </a:rPr>
              <a:t> -&gt; MINUTE website) </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ICH Medical Management Recommendations/Guidelines</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Visit scheduler</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Data Collection Guidelines</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Follow-up Visit Checklist</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Wallet card</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UAE/PD Checklist</a:t>
            </a:r>
            <a:endParaRPr sz="2400">
              <a:latin typeface="Montserrat"/>
              <a:ea typeface="Montserrat"/>
              <a:cs typeface="Montserrat"/>
              <a:sym typeface="Montserrat"/>
            </a:endParaRPr>
          </a:p>
          <a:p>
            <a:pPr marL="457200" lvl="0" indent="-381000" algn="l" rtl="0">
              <a:lnSpc>
                <a:spcPct val="115000"/>
              </a:lnSpc>
              <a:spcBef>
                <a:spcPts val="0"/>
              </a:spcBef>
              <a:spcAft>
                <a:spcPts val="0"/>
              </a:spcAft>
              <a:buSzPts val="2400"/>
              <a:buFont typeface="Montserrat"/>
              <a:buChar char="❏"/>
            </a:pPr>
            <a:r>
              <a:rPr lang="en-US" sz="2400">
                <a:latin typeface="Montserrat"/>
                <a:ea typeface="Montserrat"/>
                <a:cs typeface="Montserrat"/>
                <a:sym typeface="Montserrat"/>
              </a:rPr>
              <a:t>Lost-to-follow letter to subject</a:t>
            </a:r>
            <a:endParaRPr sz="2400">
              <a:latin typeface="Montserrat"/>
              <a:ea typeface="Montserrat"/>
              <a:cs typeface="Montserrat"/>
              <a:sym typeface="Montserrat"/>
            </a:endParaRPr>
          </a:p>
          <a:p>
            <a:pPr marL="457200" lvl="0" indent="0" algn="l" rtl="0">
              <a:lnSpc>
                <a:spcPct val="115000"/>
              </a:lnSpc>
              <a:spcBef>
                <a:spcPts val="1200"/>
              </a:spcBef>
              <a:spcAft>
                <a:spcPts val="0"/>
              </a:spcAft>
              <a:buNone/>
            </a:pPr>
            <a:endParaRPr sz="2400">
              <a:latin typeface="Montserrat"/>
              <a:ea typeface="Montserrat"/>
              <a:cs typeface="Montserrat"/>
              <a:sym typeface="Montserrat"/>
            </a:endParaRPr>
          </a:p>
          <a:p>
            <a:pPr marL="0" lvl="0" indent="0" algn="l" rtl="0">
              <a:lnSpc>
                <a:spcPct val="115000"/>
              </a:lnSpc>
              <a:spcBef>
                <a:spcPts val="1200"/>
              </a:spcBef>
              <a:spcAft>
                <a:spcPts val="0"/>
              </a:spcAft>
              <a:buNone/>
            </a:pPr>
            <a:endParaRPr sz="2400">
              <a:latin typeface="Montserrat"/>
              <a:ea typeface="Montserrat"/>
              <a:cs typeface="Montserrat"/>
              <a:sym typeface="Montserrat"/>
            </a:endParaRPr>
          </a:p>
          <a:p>
            <a:pPr marL="457200" lvl="0" indent="0" algn="l" rtl="0">
              <a:lnSpc>
                <a:spcPct val="115000"/>
              </a:lnSpc>
              <a:spcBef>
                <a:spcPts val="1200"/>
              </a:spcBef>
              <a:spcAft>
                <a:spcPts val="0"/>
              </a:spcAft>
              <a:buNone/>
            </a:pPr>
            <a:endParaRPr sz="2400">
              <a:latin typeface="Montserrat"/>
              <a:ea typeface="Montserrat"/>
              <a:cs typeface="Montserrat"/>
              <a:sym typeface="Montserrat"/>
            </a:endParaRPr>
          </a:p>
          <a:p>
            <a:pPr marL="0" lvl="0" indent="0" algn="l" rtl="0">
              <a:lnSpc>
                <a:spcPct val="115000"/>
              </a:lnSpc>
              <a:spcBef>
                <a:spcPts val="1200"/>
              </a:spcBef>
              <a:spcAft>
                <a:spcPts val="0"/>
              </a:spcAft>
              <a:buNone/>
            </a:pPr>
            <a:endParaRPr sz="2400">
              <a:latin typeface="Montserrat"/>
              <a:ea typeface="Montserrat"/>
              <a:cs typeface="Montserrat"/>
              <a:sym typeface="Montserrat"/>
            </a:endParaRPr>
          </a:p>
          <a:p>
            <a:pPr marL="0" lvl="0" indent="0" algn="l" rtl="0">
              <a:lnSpc>
                <a:spcPct val="115000"/>
              </a:lnSpc>
              <a:spcBef>
                <a:spcPts val="1200"/>
              </a:spcBef>
              <a:spcAft>
                <a:spcPts val="0"/>
              </a:spcAft>
              <a:buNone/>
            </a:pPr>
            <a:endParaRPr sz="2400">
              <a:latin typeface="Montserrat"/>
              <a:ea typeface="Montserrat"/>
              <a:cs typeface="Montserrat"/>
              <a:sym typeface="Montserrat"/>
            </a:endParaRPr>
          </a:p>
          <a:p>
            <a:pPr marL="457200" lvl="0" indent="0" algn="l" rtl="0">
              <a:lnSpc>
                <a:spcPct val="115000"/>
              </a:lnSpc>
              <a:spcBef>
                <a:spcPts val="1200"/>
              </a:spcBef>
              <a:spcAft>
                <a:spcPts val="0"/>
              </a:spcAft>
              <a:buNone/>
            </a:pPr>
            <a:endParaRPr sz="2400">
              <a:latin typeface="Montserrat"/>
              <a:ea typeface="Montserrat"/>
              <a:cs typeface="Montserrat"/>
              <a:sym typeface="Montserrat"/>
            </a:endParaRPr>
          </a:p>
          <a:p>
            <a:pPr marL="457200" lvl="0" indent="0" algn="l" rtl="0">
              <a:lnSpc>
                <a:spcPct val="115000"/>
              </a:lnSpc>
              <a:spcBef>
                <a:spcPts val="1200"/>
              </a:spcBef>
              <a:spcAft>
                <a:spcPts val="0"/>
              </a:spcAft>
              <a:buNone/>
            </a:pPr>
            <a:endParaRPr sz="2400">
              <a:latin typeface="Montserrat"/>
              <a:ea typeface="Montserrat"/>
              <a:cs typeface="Montserrat"/>
              <a:sym typeface="Montserrat"/>
            </a:endParaRPr>
          </a:p>
          <a:p>
            <a:pPr marL="0" lvl="0" indent="0" algn="l" rtl="0">
              <a:lnSpc>
                <a:spcPct val="115000"/>
              </a:lnSpc>
              <a:spcBef>
                <a:spcPts val="1200"/>
              </a:spcBef>
              <a:spcAft>
                <a:spcPts val="1200"/>
              </a:spcAft>
              <a:buNone/>
            </a:pPr>
            <a:endParaRPr sz="2400">
              <a:latin typeface="Montserrat"/>
              <a:ea typeface="Montserrat"/>
              <a:cs typeface="Montserrat"/>
              <a:sym typeface="Montserra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pic>
        <p:nvPicPr>
          <p:cNvPr id="145" name="Google Shape;145;p21"/>
          <p:cNvPicPr preferRelativeResize="0"/>
          <p:nvPr/>
        </p:nvPicPr>
        <p:blipFill rotWithShape="1">
          <a:blip r:embed="rId3">
            <a:alphaModFix/>
          </a:blip>
          <a:srcRect/>
          <a:stretch/>
        </p:blipFill>
        <p:spPr>
          <a:xfrm>
            <a:off x="17087850" y="9153524"/>
            <a:ext cx="1200150" cy="1133473"/>
          </a:xfrm>
          <a:prstGeom prst="rect">
            <a:avLst/>
          </a:prstGeom>
          <a:noFill/>
          <a:ln>
            <a:noFill/>
          </a:ln>
        </p:spPr>
      </p:pic>
      <p:sp>
        <p:nvSpPr>
          <p:cNvPr id="146" name="Google Shape;146;p21"/>
          <p:cNvSpPr txBox="1">
            <a:spLocks noGrp="1"/>
          </p:cNvSpPr>
          <p:nvPr>
            <p:ph type="title"/>
          </p:nvPr>
        </p:nvSpPr>
        <p:spPr>
          <a:xfrm>
            <a:off x="1113200" y="831450"/>
            <a:ext cx="14585400" cy="844500"/>
          </a:xfrm>
          <a:prstGeom prst="rect">
            <a:avLst/>
          </a:prstGeom>
          <a:noFill/>
          <a:ln>
            <a:noFill/>
          </a:ln>
        </p:spPr>
        <p:txBody>
          <a:bodyPr spcFirstLastPara="1" wrap="square" lIns="0" tIns="13325" rIns="0" bIns="0" anchor="t" anchorCtr="0">
            <a:spAutoFit/>
          </a:bodyPr>
          <a:lstStyle/>
          <a:p>
            <a:pPr marL="8890" lvl="0" indent="0" algn="l" rtl="0">
              <a:lnSpc>
                <a:spcPct val="100000"/>
              </a:lnSpc>
              <a:spcBef>
                <a:spcPts val="125"/>
              </a:spcBef>
              <a:spcAft>
                <a:spcPts val="0"/>
              </a:spcAft>
              <a:buNone/>
            </a:pPr>
            <a:r>
              <a:rPr lang="en-US" sz="5400">
                <a:latin typeface="Montserrat"/>
                <a:ea typeface="Montserrat"/>
                <a:cs typeface="Montserrat"/>
                <a:sym typeface="Montserrat"/>
              </a:rPr>
              <a:t>Learning Goals</a:t>
            </a:r>
            <a:endParaRPr sz="4200">
              <a:latin typeface="Montserrat"/>
              <a:ea typeface="Montserrat"/>
              <a:cs typeface="Montserrat"/>
              <a:sym typeface="Montserrat"/>
            </a:endParaRPr>
          </a:p>
        </p:txBody>
      </p:sp>
      <p:sp>
        <p:nvSpPr>
          <p:cNvPr id="147" name="Google Shape;147;p21"/>
          <p:cNvSpPr txBox="1">
            <a:spLocks noGrp="1"/>
          </p:cNvSpPr>
          <p:nvPr>
            <p:ph type="body" idx="1"/>
          </p:nvPr>
        </p:nvSpPr>
        <p:spPr>
          <a:xfrm>
            <a:off x="1113199" y="2723225"/>
            <a:ext cx="9400200" cy="5387100"/>
          </a:xfrm>
          <a:prstGeom prst="rect">
            <a:avLst/>
          </a:prstGeom>
          <a:noFill/>
          <a:ln>
            <a:noFill/>
          </a:ln>
        </p:spPr>
        <p:txBody>
          <a:bodyPr spcFirstLastPara="1" wrap="square" lIns="0" tIns="363325" rIns="0" bIns="0" anchor="t" anchorCtr="0">
            <a:spAutoFit/>
          </a:bodyPr>
          <a:lstStyle/>
          <a:p>
            <a:pPr marL="0" lvl="0" indent="0" algn="l" rtl="0">
              <a:lnSpc>
                <a:spcPct val="115000"/>
              </a:lnSpc>
              <a:spcBef>
                <a:spcPts val="0"/>
              </a:spcBef>
              <a:spcAft>
                <a:spcPts val="0"/>
              </a:spcAft>
              <a:buNone/>
            </a:pPr>
            <a:r>
              <a:rPr lang="en-US" sz="2700">
                <a:latin typeface="Montserrat"/>
                <a:ea typeface="Montserrat"/>
                <a:cs typeface="Montserrat"/>
                <a:sym typeface="Montserrat"/>
              </a:rPr>
              <a:t>The coordinator will learn:</a:t>
            </a:r>
            <a:endParaRPr sz="2700">
              <a:latin typeface="Montserrat"/>
              <a:ea typeface="Montserrat"/>
              <a:cs typeface="Montserrat"/>
              <a:sym typeface="Montserrat"/>
            </a:endParaRPr>
          </a:p>
          <a:p>
            <a:pPr marL="457200" lvl="0" indent="-393700" algn="l" rtl="0">
              <a:lnSpc>
                <a:spcPct val="115000"/>
              </a:lnSpc>
              <a:spcBef>
                <a:spcPts val="0"/>
              </a:spcBef>
              <a:spcAft>
                <a:spcPts val="0"/>
              </a:spcAft>
              <a:buSzPts val="2600"/>
              <a:buFont typeface="Montserrat"/>
              <a:buChar char="❏"/>
            </a:pPr>
            <a:r>
              <a:rPr lang="en-US" sz="2600">
                <a:latin typeface="Montserrat"/>
                <a:ea typeface="Montserrat"/>
                <a:cs typeface="Montserrat"/>
                <a:sym typeface="Montserrat"/>
              </a:rPr>
              <a:t>Site activation/readiness process</a:t>
            </a:r>
            <a:endParaRPr sz="2600">
              <a:latin typeface="Montserrat"/>
              <a:ea typeface="Montserrat"/>
              <a:cs typeface="Montserrat"/>
              <a:sym typeface="Montserrat"/>
            </a:endParaRPr>
          </a:p>
          <a:p>
            <a:pPr marL="457200" lvl="0" indent="-393700" algn="l" rtl="0">
              <a:lnSpc>
                <a:spcPct val="115000"/>
              </a:lnSpc>
              <a:spcBef>
                <a:spcPts val="0"/>
              </a:spcBef>
              <a:spcAft>
                <a:spcPts val="0"/>
              </a:spcAft>
              <a:buSzPts val="2600"/>
              <a:buFont typeface="Montserrat"/>
              <a:buChar char="❏"/>
            </a:pPr>
            <a:r>
              <a:rPr lang="en-US" sz="2600">
                <a:latin typeface="Montserrat"/>
                <a:ea typeface="Montserrat"/>
                <a:cs typeface="Montserrat"/>
                <a:sym typeface="Montserrat"/>
              </a:rPr>
              <a:t>Screening Criteria</a:t>
            </a:r>
            <a:endParaRPr sz="2600">
              <a:latin typeface="Montserrat"/>
              <a:ea typeface="Montserrat"/>
              <a:cs typeface="Montserrat"/>
              <a:sym typeface="Montserrat"/>
            </a:endParaRPr>
          </a:p>
          <a:p>
            <a:pPr marL="457200" lvl="0" indent="-393700" algn="l" rtl="0">
              <a:lnSpc>
                <a:spcPct val="115000"/>
              </a:lnSpc>
              <a:spcBef>
                <a:spcPts val="0"/>
              </a:spcBef>
              <a:spcAft>
                <a:spcPts val="0"/>
              </a:spcAft>
              <a:buSzPts val="2600"/>
              <a:buFont typeface="Montserrat"/>
              <a:buChar char="❏"/>
            </a:pPr>
            <a:r>
              <a:rPr lang="en-US" sz="2600">
                <a:latin typeface="Montserrat"/>
                <a:ea typeface="Montserrat"/>
                <a:cs typeface="Montserrat"/>
                <a:sym typeface="Montserrat"/>
              </a:rPr>
              <a:t>Consenting Process (ICF or eConsent)</a:t>
            </a:r>
            <a:endParaRPr sz="2600">
              <a:latin typeface="Montserrat"/>
              <a:ea typeface="Montserrat"/>
              <a:cs typeface="Montserrat"/>
              <a:sym typeface="Montserrat"/>
            </a:endParaRPr>
          </a:p>
          <a:p>
            <a:pPr marL="457200" lvl="0" indent="-393700" algn="l" rtl="0">
              <a:lnSpc>
                <a:spcPct val="115000"/>
              </a:lnSpc>
              <a:spcBef>
                <a:spcPts val="0"/>
              </a:spcBef>
              <a:spcAft>
                <a:spcPts val="0"/>
              </a:spcAft>
              <a:buSzPts val="2600"/>
              <a:buFont typeface="Montserrat"/>
              <a:buChar char="❏"/>
            </a:pPr>
            <a:r>
              <a:rPr lang="en-US" sz="2600">
                <a:latin typeface="Montserrat"/>
                <a:ea typeface="Montserrat"/>
                <a:cs typeface="Montserrat"/>
                <a:sym typeface="Montserrat"/>
              </a:rPr>
              <a:t>Study Imaging</a:t>
            </a:r>
            <a:endParaRPr sz="2600">
              <a:latin typeface="Montserrat"/>
              <a:ea typeface="Montserrat"/>
              <a:cs typeface="Montserrat"/>
              <a:sym typeface="Montserrat"/>
            </a:endParaRPr>
          </a:p>
          <a:p>
            <a:pPr marL="457200" lvl="0" indent="-393700" algn="l" rtl="0">
              <a:lnSpc>
                <a:spcPct val="115000"/>
              </a:lnSpc>
              <a:spcBef>
                <a:spcPts val="0"/>
              </a:spcBef>
              <a:spcAft>
                <a:spcPts val="0"/>
              </a:spcAft>
              <a:buSzPts val="2600"/>
              <a:buFont typeface="Montserrat"/>
              <a:buChar char="❏"/>
            </a:pPr>
            <a:r>
              <a:rPr lang="en-US" sz="2600">
                <a:latin typeface="Montserrat"/>
                <a:ea typeface="Montserrat"/>
                <a:cs typeface="Montserrat"/>
                <a:sym typeface="Montserrat"/>
              </a:rPr>
              <a:t>WebDCU</a:t>
            </a:r>
            <a:r>
              <a:rPr lang="en-US" sz="2600" baseline="30000">
                <a:latin typeface="Montserrat"/>
                <a:ea typeface="Montserrat"/>
                <a:cs typeface="Montserrat"/>
                <a:sym typeface="Montserrat"/>
              </a:rPr>
              <a:t>TM</a:t>
            </a:r>
            <a:endParaRPr sz="2600">
              <a:latin typeface="Montserrat"/>
              <a:ea typeface="Montserrat"/>
              <a:cs typeface="Montserrat"/>
              <a:sym typeface="Montserrat"/>
            </a:endParaRPr>
          </a:p>
          <a:p>
            <a:pPr marL="457200" lvl="0" indent="-393700" algn="l" rtl="0">
              <a:lnSpc>
                <a:spcPct val="115000"/>
              </a:lnSpc>
              <a:spcBef>
                <a:spcPts val="0"/>
              </a:spcBef>
              <a:spcAft>
                <a:spcPts val="0"/>
              </a:spcAft>
              <a:buSzPts val="2600"/>
              <a:buFont typeface="Montserrat"/>
              <a:buChar char="❏"/>
            </a:pPr>
            <a:r>
              <a:rPr lang="en-US" sz="2600">
                <a:latin typeface="Montserrat"/>
                <a:ea typeface="Montserrat"/>
                <a:cs typeface="Montserrat"/>
                <a:sym typeface="Montserrat"/>
              </a:rPr>
              <a:t>Subject Visits</a:t>
            </a:r>
            <a:endParaRPr sz="2600">
              <a:latin typeface="Montserrat"/>
              <a:ea typeface="Montserrat"/>
              <a:cs typeface="Montserrat"/>
              <a:sym typeface="Montserrat"/>
            </a:endParaRPr>
          </a:p>
          <a:p>
            <a:pPr marL="457200" lvl="0" indent="-393700" algn="l" rtl="0">
              <a:lnSpc>
                <a:spcPct val="115000"/>
              </a:lnSpc>
              <a:spcBef>
                <a:spcPts val="0"/>
              </a:spcBef>
              <a:spcAft>
                <a:spcPts val="0"/>
              </a:spcAft>
              <a:buSzPts val="2600"/>
              <a:buFont typeface="Montserrat"/>
              <a:buChar char="❏"/>
            </a:pPr>
            <a:r>
              <a:rPr lang="en-US" sz="2600">
                <a:latin typeface="Montserrat"/>
                <a:ea typeface="Montserrat"/>
                <a:cs typeface="Montserrat"/>
                <a:sym typeface="Montserrat"/>
              </a:rPr>
              <a:t>Study Payments</a:t>
            </a:r>
            <a:endParaRPr sz="2600">
              <a:latin typeface="Montserrat"/>
              <a:ea typeface="Montserrat"/>
              <a:cs typeface="Montserrat"/>
              <a:sym typeface="Montserrat"/>
            </a:endParaRPr>
          </a:p>
          <a:p>
            <a:pPr marL="457200" lvl="0" indent="-393700" algn="l" rtl="0">
              <a:lnSpc>
                <a:spcPct val="115000"/>
              </a:lnSpc>
              <a:spcBef>
                <a:spcPts val="0"/>
              </a:spcBef>
              <a:spcAft>
                <a:spcPts val="0"/>
              </a:spcAft>
              <a:buSzPts val="2600"/>
              <a:buFont typeface="Montserrat"/>
              <a:buChar char="❏"/>
            </a:pPr>
            <a:r>
              <a:rPr lang="en-US" sz="2600">
                <a:latin typeface="Montserrat"/>
                <a:ea typeface="Montserrat"/>
                <a:cs typeface="Montserrat"/>
                <a:sym typeface="Montserrat"/>
              </a:rPr>
              <a:t>Toolbox Resources</a:t>
            </a:r>
            <a:endParaRPr sz="2600">
              <a:latin typeface="Montserrat"/>
              <a:ea typeface="Montserrat"/>
              <a:cs typeface="Montserrat"/>
              <a:sym typeface="Montserrat"/>
            </a:endParaRPr>
          </a:p>
          <a:p>
            <a:pPr marL="0" lvl="0" indent="0" algn="l" rtl="0">
              <a:lnSpc>
                <a:spcPct val="115000"/>
              </a:lnSpc>
              <a:spcBef>
                <a:spcPts val="0"/>
              </a:spcBef>
              <a:spcAft>
                <a:spcPts val="0"/>
              </a:spcAft>
              <a:buNone/>
            </a:pPr>
            <a:endParaRPr sz="2600" baseline="30000">
              <a:latin typeface="Montserrat"/>
              <a:ea typeface="Montserrat"/>
              <a:cs typeface="Montserrat"/>
              <a:sym typeface="Montserrat"/>
            </a:endParaRPr>
          </a:p>
          <a:p>
            <a:pPr marL="0" lvl="0" indent="0" algn="l" rtl="0">
              <a:lnSpc>
                <a:spcPct val="115000"/>
              </a:lnSpc>
              <a:spcBef>
                <a:spcPts val="0"/>
              </a:spcBef>
              <a:spcAft>
                <a:spcPts val="0"/>
              </a:spcAft>
              <a:buNone/>
            </a:pPr>
            <a:endParaRPr sz="2600" baseline="30000">
              <a:latin typeface="Montserrat"/>
              <a:ea typeface="Montserrat"/>
              <a:cs typeface="Montserrat"/>
              <a:sym typeface="Montserra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24"/>
        <p:cNvGrpSpPr/>
        <p:nvPr/>
      </p:nvGrpSpPr>
      <p:grpSpPr>
        <a:xfrm>
          <a:off x="0" y="0"/>
          <a:ext cx="0" cy="0"/>
          <a:chOff x="0" y="0"/>
          <a:chExt cx="0" cy="0"/>
        </a:xfrm>
      </p:grpSpPr>
      <p:sp>
        <p:nvSpPr>
          <p:cNvPr id="425" name="Google Shape;425;p48"/>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426" name="Google Shape;426;p48"/>
          <p:cNvCxnSpPr/>
          <p:nvPr/>
        </p:nvCxnSpPr>
        <p:spPr>
          <a:xfrm>
            <a:off x="854431" y="1798825"/>
            <a:ext cx="16230600" cy="24000"/>
          </a:xfrm>
          <a:prstGeom prst="straightConnector1">
            <a:avLst/>
          </a:prstGeom>
          <a:noFill/>
          <a:ln w="95250" cap="flat" cmpd="sng">
            <a:solidFill>
              <a:srgbClr val="DAD9D6"/>
            </a:solidFill>
            <a:prstDash val="solid"/>
            <a:round/>
            <a:headEnd type="none" w="sm" len="sm"/>
            <a:tailEnd type="none" w="sm" len="sm"/>
          </a:ln>
        </p:spPr>
      </p:cxnSp>
      <p:sp>
        <p:nvSpPr>
          <p:cNvPr id="427" name="Google Shape;427;p48"/>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428" name="Google Shape;428;p48"/>
          <p:cNvSpPr txBox="1"/>
          <p:nvPr/>
        </p:nvSpPr>
        <p:spPr>
          <a:xfrm>
            <a:off x="854421" y="915073"/>
            <a:ext cx="14915400" cy="221700"/>
          </a:xfrm>
          <a:prstGeom prst="rect">
            <a:avLst/>
          </a:prstGeom>
          <a:noFill/>
          <a:ln>
            <a:noFill/>
          </a:ln>
        </p:spPr>
        <p:txBody>
          <a:bodyPr spcFirstLastPara="1" wrap="square" lIns="0" tIns="0" rIns="0" bIns="0" anchor="t" anchorCtr="0">
            <a:spAutoFit/>
          </a:bodyPr>
          <a:lstStyle/>
          <a:p>
            <a:pPr marL="0" lvl="0" indent="0" algn="l" rtl="0">
              <a:lnSpc>
                <a:spcPct val="90000"/>
              </a:lnSpc>
              <a:spcBef>
                <a:spcPts val="0"/>
              </a:spcBef>
              <a:spcAft>
                <a:spcPts val="0"/>
              </a:spcAft>
              <a:buSzPts val="3600"/>
              <a:buNone/>
            </a:pPr>
            <a:endParaRPr sz="1600">
              <a:solidFill>
                <a:schemeClr val="dk1"/>
              </a:solidFill>
              <a:latin typeface="Montserrat"/>
              <a:ea typeface="Montserrat"/>
              <a:cs typeface="Montserrat"/>
              <a:sym typeface="Montserrat"/>
            </a:endParaRPr>
          </a:p>
        </p:txBody>
      </p:sp>
      <p:sp>
        <p:nvSpPr>
          <p:cNvPr id="429" name="Google Shape;429;p48"/>
          <p:cNvSpPr txBox="1"/>
          <p:nvPr/>
        </p:nvSpPr>
        <p:spPr>
          <a:xfrm>
            <a:off x="854425" y="2180075"/>
            <a:ext cx="16179300" cy="62571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1200"/>
              </a:spcBef>
              <a:spcAft>
                <a:spcPts val="0"/>
              </a:spcAft>
              <a:buNone/>
            </a:pPr>
            <a:r>
              <a:rPr lang="en-US" sz="4800" b="1">
                <a:latin typeface="Montserrat"/>
                <a:ea typeface="Montserrat"/>
                <a:cs typeface="Montserrat"/>
                <a:sym typeface="Montserrat"/>
              </a:rPr>
              <a:t>Thank you! 👏 😊</a:t>
            </a:r>
            <a:endParaRPr sz="4800" b="1">
              <a:latin typeface="Montserrat"/>
              <a:ea typeface="Montserrat"/>
              <a:cs typeface="Montserrat"/>
              <a:sym typeface="Montserrat"/>
            </a:endParaRPr>
          </a:p>
          <a:p>
            <a:pPr marL="0" lvl="0" indent="0" algn="l" rtl="0">
              <a:lnSpc>
                <a:spcPct val="115000"/>
              </a:lnSpc>
              <a:spcBef>
                <a:spcPts val="1200"/>
              </a:spcBef>
              <a:spcAft>
                <a:spcPts val="0"/>
              </a:spcAft>
              <a:buNone/>
            </a:pPr>
            <a:endParaRPr sz="2400">
              <a:latin typeface="Montserrat"/>
              <a:ea typeface="Montserrat"/>
              <a:cs typeface="Montserrat"/>
              <a:sym typeface="Montserrat"/>
            </a:endParaRPr>
          </a:p>
          <a:p>
            <a:pPr marL="0" lvl="0" indent="0" algn="l" rtl="0">
              <a:lnSpc>
                <a:spcPct val="115000"/>
              </a:lnSpc>
              <a:spcBef>
                <a:spcPts val="1200"/>
              </a:spcBef>
              <a:spcAft>
                <a:spcPts val="0"/>
              </a:spcAft>
              <a:buNone/>
            </a:pPr>
            <a:r>
              <a:rPr lang="en-US" sz="2200">
                <a:latin typeface="Montserrat"/>
                <a:ea typeface="Montserrat"/>
                <a:cs typeface="Montserrat"/>
                <a:sym typeface="Montserrat"/>
              </a:rPr>
              <a:t>Thank you for your time! Please</a:t>
            </a:r>
            <a:r>
              <a:rPr lang="en-US" sz="2200">
                <a:solidFill>
                  <a:schemeClr val="dk1"/>
                </a:solidFill>
                <a:latin typeface="Montserrat"/>
                <a:ea typeface="Montserrat"/>
                <a:cs typeface="Montserrat"/>
                <a:sym typeface="Montserrat"/>
              </a:rPr>
              <a:t> take the coordinator training quiz in REDCap. Here's the link: </a:t>
            </a:r>
            <a:r>
              <a:rPr lang="en-US" sz="2200" u="sng">
                <a:solidFill>
                  <a:srgbClr val="6D9EEB"/>
                </a:solidFill>
                <a:latin typeface="Montserrat"/>
                <a:ea typeface="Montserrat"/>
                <a:cs typeface="Montserrat"/>
                <a:sym typeface="Montserrat"/>
              </a:rPr>
              <a:t>https://redcap.link/minutecoordinatorquiz</a:t>
            </a:r>
            <a:r>
              <a:rPr lang="en-US" sz="2200">
                <a:solidFill>
                  <a:schemeClr val="dk1"/>
                </a:solidFill>
                <a:latin typeface="Montserrat"/>
                <a:ea typeface="Montserrat"/>
                <a:cs typeface="Montserrat"/>
                <a:sym typeface="Montserrat"/>
              </a:rPr>
              <a:t>. </a:t>
            </a:r>
            <a:endParaRPr sz="2200">
              <a:solidFill>
                <a:schemeClr val="dk1"/>
              </a:solidFill>
              <a:latin typeface="Montserrat"/>
              <a:ea typeface="Montserrat"/>
              <a:cs typeface="Montserrat"/>
              <a:sym typeface="Montserrat"/>
            </a:endParaRPr>
          </a:p>
          <a:p>
            <a:pPr marL="457200" lvl="0" indent="-368300" algn="l" rtl="0">
              <a:lnSpc>
                <a:spcPct val="115000"/>
              </a:lnSpc>
              <a:spcBef>
                <a:spcPts val="1200"/>
              </a:spcBef>
              <a:spcAft>
                <a:spcPts val="0"/>
              </a:spcAft>
              <a:buClr>
                <a:schemeClr val="dk1"/>
              </a:buClr>
              <a:buSzPts val="2200"/>
              <a:buFont typeface="Montserrat"/>
              <a:buChar char="●"/>
            </a:pPr>
            <a:r>
              <a:rPr lang="en-US" sz="2200">
                <a:solidFill>
                  <a:schemeClr val="dk1"/>
                </a:solidFill>
                <a:latin typeface="Montserrat"/>
                <a:ea typeface="Montserrat"/>
                <a:cs typeface="Montserrat"/>
                <a:sym typeface="Montserrat"/>
              </a:rPr>
              <a:t>By completing this quiz, you are confirming you have reviewed the training slide deck. </a:t>
            </a:r>
            <a:endParaRPr sz="2200">
              <a:solidFill>
                <a:schemeClr val="dk1"/>
              </a:solidFill>
              <a:latin typeface="Montserrat"/>
              <a:ea typeface="Montserrat"/>
              <a:cs typeface="Montserrat"/>
              <a:sym typeface="Montserrat"/>
            </a:endParaRPr>
          </a:p>
          <a:p>
            <a:pPr marL="457200" lvl="0" indent="-368300" algn="l" rtl="0">
              <a:lnSpc>
                <a:spcPct val="115000"/>
              </a:lnSpc>
              <a:spcBef>
                <a:spcPts val="0"/>
              </a:spcBef>
              <a:spcAft>
                <a:spcPts val="0"/>
              </a:spcAft>
              <a:buClr>
                <a:schemeClr val="dk1"/>
              </a:buClr>
              <a:buSzPts val="2200"/>
              <a:buFont typeface="Montserrat"/>
              <a:buChar char="●"/>
            </a:pPr>
            <a:r>
              <a:rPr lang="en-US" sz="2200">
                <a:solidFill>
                  <a:schemeClr val="dk1"/>
                </a:solidFill>
                <a:latin typeface="Montserrat"/>
                <a:ea typeface="Montserrat"/>
                <a:cs typeface="Montserrat"/>
                <a:sym typeface="Montserrat"/>
              </a:rPr>
              <a:t>You must answer </a:t>
            </a:r>
            <a:r>
              <a:rPr lang="en-US" sz="2200" u="sng">
                <a:solidFill>
                  <a:schemeClr val="dk1"/>
                </a:solidFill>
                <a:latin typeface="Montserrat"/>
                <a:ea typeface="Montserrat"/>
                <a:cs typeface="Montserrat"/>
                <a:sym typeface="Montserrat"/>
              </a:rPr>
              <a:t>at least 11 out of 13</a:t>
            </a:r>
            <a:r>
              <a:rPr lang="en-US" sz="2200">
                <a:solidFill>
                  <a:schemeClr val="dk1"/>
                </a:solidFill>
                <a:latin typeface="Montserrat"/>
                <a:ea typeface="Montserrat"/>
                <a:cs typeface="Montserrat"/>
                <a:sym typeface="Montserrat"/>
              </a:rPr>
              <a:t> questions correctly to receive a passing score. A PDF will be generated at the conclusion of this test and sent to the email address entered below. </a:t>
            </a:r>
            <a:endParaRPr sz="2200">
              <a:solidFill>
                <a:schemeClr val="dk1"/>
              </a:solidFill>
              <a:latin typeface="Montserrat"/>
              <a:ea typeface="Montserrat"/>
              <a:cs typeface="Montserrat"/>
              <a:sym typeface="Montserrat"/>
            </a:endParaRPr>
          </a:p>
          <a:p>
            <a:pPr marL="457200" lvl="0" indent="-368300" algn="l" rtl="0">
              <a:lnSpc>
                <a:spcPct val="115000"/>
              </a:lnSpc>
              <a:spcBef>
                <a:spcPts val="0"/>
              </a:spcBef>
              <a:spcAft>
                <a:spcPts val="0"/>
              </a:spcAft>
              <a:buClr>
                <a:schemeClr val="dk1"/>
              </a:buClr>
              <a:buSzPts val="2200"/>
              <a:buFont typeface="Montserrat"/>
              <a:buChar char="●"/>
            </a:pPr>
            <a:r>
              <a:rPr lang="en-US" sz="2200">
                <a:solidFill>
                  <a:schemeClr val="dk1"/>
                </a:solidFill>
                <a:latin typeface="Montserrat"/>
                <a:ea typeface="Montserrat"/>
                <a:cs typeface="Montserrat"/>
                <a:sym typeface="Montserrat"/>
              </a:rPr>
              <a:t>That PDF must be uploaded to WebDCU to document your training. </a:t>
            </a:r>
            <a:endParaRPr sz="2200">
              <a:solidFill>
                <a:schemeClr val="dk1"/>
              </a:solidFill>
              <a:latin typeface="Montserrat"/>
              <a:ea typeface="Montserrat"/>
              <a:cs typeface="Montserrat"/>
              <a:sym typeface="Montserrat"/>
            </a:endParaRPr>
          </a:p>
          <a:p>
            <a:pPr marL="457200" lvl="0" indent="-368300" algn="l" rtl="0">
              <a:lnSpc>
                <a:spcPct val="115000"/>
              </a:lnSpc>
              <a:spcBef>
                <a:spcPts val="0"/>
              </a:spcBef>
              <a:spcAft>
                <a:spcPts val="0"/>
              </a:spcAft>
              <a:buClr>
                <a:srgbClr val="FF0000"/>
              </a:buClr>
              <a:buSzPts val="2200"/>
              <a:buFont typeface="Montserrat"/>
              <a:buChar char="●"/>
            </a:pPr>
            <a:r>
              <a:rPr lang="en-US" sz="2200">
                <a:solidFill>
                  <a:srgbClr val="FF0000"/>
                </a:solidFill>
                <a:latin typeface="Montserrat"/>
                <a:ea typeface="Montserrat"/>
                <a:cs typeface="Montserrat"/>
                <a:sym typeface="Montserrat"/>
              </a:rPr>
              <a:t>A separate attestation form is not required for protocol or coordinator training.</a:t>
            </a:r>
            <a:endParaRPr sz="2200">
              <a:solidFill>
                <a:schemeClr val="dk1"/>
              </a:solidFill>
              <a:latin typeface="Montserrat"/>
              <a:ea typeface="Montserrat"/>
              <a:cs typeface="Montserrat"/>
              <a:sym typeface="Montserrat"/>
            </a:endParaRPr>
          </a:p>
          <a:p>
            <a:pPr marL="0" lvl="0" indent="0" algn="l" rtl="0">
              <a:lnSpc>
                <a:spcPct val="115000"/>
              </a:lnSpc>
              <a:spcBef>
                <a:spcPts val="1200"/>
              </a:spcBef>
              <a:spcAft>
                <a:spcPts val="0"/>
              </a:spcAft>
              <a:buNone/>
            </a:pPr>
            <a:endParaRPr sz="2200">
              <a:solidFill>
                <a:schemeClr val="dk1"/>
              </a:solidFill>
              <a:latin typeface="Montserrat"/>
              <a:ea typeface="Montserrat"/>
              <a:cs typeface="Montserrat"/>
              <a:sym typeface="Montserrat"/>
            </a:endParaRPr>
          </a:p>
          <a:p>
            <a:pPr marL="0" lvl="0" indent="0" algn="l" rtl="0">
              <a:lnSpc>
                <a:spcPct val="115000"/>
              </a:lnSpc>
              <a:spcBef>
                <a:spcPts val="1200"/>
              </a:spcBef>
              <a:spcAft>
                <a:spcPts val="0"/>
              </a:spcAft>
              <a:buNone/>
            </a:pPr>
            <a:r>
              <a:rPr lang="en-US" sz="2200">
                <a:solidFill>
                  <a:schemeClr val="dk1"/>
                </a:solidFill>
                <a:latin typeface="Montserrat"/>
                <a:ea typeface="Montserrat"/>
                <a:cs typeface="Montserrat"/>
                <a:sym typeface="Montserrat"/>
              </a:rPr>
              <a:t>Email Ally Qi, </a:t>
            </a:r>
            <a:r>
              <a:rPr lang="en-US" sz="2200" u="sng">
                <a:solidFill>
                  <a:schemeClr val="hlink"/>
                </a:solidFill>
                <a:latin typeface="Montserrat"/>
                <a:ea typeface="Montserrat"/>
                <a:cs typeface="Montserrat"/>
                <a:sym typeface="Montserrat"/>
                <a:hlinkClick r:id="rId4"/>
              </a:rPr>
              <a:t>ally.qi@mountsinai.org</a:t>
            </a:r>
            <a:r>
              <a:rPr lang="en-US" sz="2200">
                <a:solidFill>
                  <a:schemeClr val="dk1"/>
                </a:solidFill>
                <a:latin typeface="Montserrat"/>
                <a:ea typeface="Montserrat"/>
                <a:cs typeface="Montserrat"/>
                <a:sym typeface="Montserrat"/>
              </a:rPr>
              <a:t> if you have any questions regarding this material.</a:t>
            </a:r>
            <a:endParaRPr sz="2200">
              <a:solidFill>
                <a:schemeClr val="dk1"/>
              </a:solidFill>
              <a:latin typeface="Montserrat"/>
              <a:ea typeface="Montserrat"/>
              <a:cs typeface="Montserrat"/>
              <a:sym typeface="Montserrat"/>
            </a:endParaRPr>
          </a:p>
          <a:p>
            <a:pPr marL="0" lvl="0" indent="0" algn="l" rtl="0">
              <a:lnSpc>
                <a:spcPct val="115000"/>
              </a:lnSpc>
              <a:spcBef>
                <a:spcPts val="1200"/>
              </a:spcBef>
              <a:spcAft>
                <a:spcPts val="1200"/>
              </a:spcAft>
              <a:buNone/>
            </a:pPr>
            <a:endParaRPr sz="2400" baseline="30000">
              <a:solidFill>
                <a:schemeClr val="dk1"/>
              </a:solidFill>
              <a:latin typeface="Montserrat"/>
              <a:ea typeface="Montserrat"/>
              <a:cs typeface="Montserrat"/>
              <a:sym typeface="Montserra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2"/>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153" name="Google Shape;153;p22"/>
          <p:cNvCxnSpPr/>
          <p:nvPr/>
        </p:nvCxnSpPr>
        <p:spPr>
          <a:xfrm rot="5083">
            <a:off x="1028691" y="1519513"/>
            <a:ext cx="16230618" cy="0"/>
          </a:xfrm>
          <a:prstGeom prst="straightConnector1">
            <a:avLst/>
          </a:prstGeom>
          <a:noFill/>
          <a:ln w="95250" cap="flat" cmpd="sng">
            <a:solidFill>
              <a:srgbClr val="DAD9D6"/>
            </a:solidFill>
            <a:prstDash val="solid"/>
            <a:round/>
            <a:headEnd type="none" w="sm" len="sm"/>
            <a:tailEnd type="none" w="sm" len="sm"/>
          </a:ln>
        </p:spPr>
      </p:cxnSp>
      <p:sp>
        <p:nvSpPr>
          <p:cNvPr id="154" name="Google Shape;154;p22"/>
          <p:cNvSpPr txBox="1"/>
          <p:nvPr/>
        </p:nvSpPr>
        <p:spPr>
          <a:xfrm>
            <a:off x="1028700" y="1820938"/>
            <a:ext cx="14781600" cy="7449900"/>
          </a:xfrm>
          <a:prstGeom prst="rect">
            <a:avLst/>
          </a:prstGeom>
          <a:noFill/>
          <a:ln>
            <a:noFill/>
          </a:ln>
        </p:spPr>
        <p:txBody>
          <a:bodyPr spcFirstLastPara="1" wrap="square" lIns="0" tIns="0" rIns="0" bIns="0" anchor="t" anchorCtr="0">
            <a:spAutoFit/>
          </a:bodyPr>
          <a:lstStyle/>
          <a:p>
            <a:pPr marL="457200" lvl="0" indent="-368300" algn="l" rtl="0">
              <a:lnSpc>
                <a:spcPct val="150000"/>
              </a:lnSpc>
              <a:spcBef>
                <a:spcPts val="0"/>
              </a:spcBef>
              <a:spcAft>
                <a:spcPts val="0"/>
              </a:spcAft>
              <a:buClr>
                <a:schemeClr val="dk1"/>
              </a:buClr>
              <a:buSzPts val="2200"/>
              <a:buFont typeface="Montserrat"/>
              <a:buChar char="➔"/>
            </a:pPr>
            <a:r>
              <a:rPr lang="en-US" sz="2200" b="1">
                <a:solidFill>
                  <a:schemeClr val="dk1"/>
                </a:solidFill>
                <a:latin typeface="Montserrat"/>
                <a:ea typeface="Montserrat"/>
                <a:cs typeface="Montserrat"/>
                <a:sym typeface="Montserrat"/>
              </a:rPr>
              <a:t>cIRB</a:t>
            </a:r>
            <a:r>
              <a:rPr lang="en-US" sz="2200">
                <a:solidFill>
                  <a:schemeClr val="dk1"/>
                </a:solidFill>
                <a:latin typeface="Montserrat"/>
                <a:ea typeface="Montserrat"/>
                <a:cs typeface="Montserrat"/>
                <a:sym typeface="Montserrat"/>
              </a:rPr>
              <a:t> approval must be obtained &amp; </a:t>
            </a:r>
            <a:r>
              <a:rPr lang="en-US" sz="2200" b="1">
                <a:solidFill>
                  <a:schemeClr val="dk1"/>
                </a:solidFill>
                <a:latin typeface="Montserrat"/>
                <a:ea typeface="Montserrat"/>
                <a:cs typeface="Montserrat"/>
                <a:sym typeface="Montserrat"/>
              </a:rPr>
              <a:t>CTA </a:t>
            </a:r>
            <a:r>
              <a:rPr lang="en-US" sz="2200">
                <a:solidFill>
                  <a:schemeClr val="dk1"/>
                </a:solidFill>
                <a:latin typeface="Montserrat"/>
                <a:ea typeface="Montserrat"/>
                <a:cs typeface="Montserrat"/>
                <a:sym typeface="Montserrat"/>
              </a:rPr>
              <a:t>is executed.</a:t>
            </a:r>
            <a:endParaRPr sz="1200">
              <a:solidFill>
                <a:schemeClr val="dk1"/>
              </a:solidFill>
              <a:latin typeface="Montserrat"/>
              <a:ea typeface="Montserrat"/>
              <a:cs typeface="Montserrat"/>
              <a:sym typeface="Montserrat"/>
            </a:endParaRPr>
          </a:p>
          <a:p>
            <a:pPr marL="457200" lvl="0" indent="-368300" algn="l" rtl="0">
              <a:lnSpc>
                <a:spcPct val="150000"/>
              </a:lnSpc>
              <a:spcBef>
                <a:spcPts val="0"/>
              </a:spcBef>
              <a:spcAft>
                <a:spcPts val="0"/>
              </a:spcAft>
              <a:buClr>
                <a:schemeClr val="dk1"/>
              </a:buClr>
              <a:buSzPts val="2200"/>
              <a:buFont typeface="Montserrat"/>
              <a:buChar char="➔"/>
            </a:pPr>
            <a:r>
              <a:rPr lang="en-US" sz="2200">
                <a:solidFill>
                  <a:schemeClr val="dk1"/>
                </a:solidFill>
                <a:latin typeface="Montserrat"/>
                <a:ea typeface="Montserrat"/>
                <a:cs typeface="Montserrat"/>
                <a:sym typeface="Montserrat"/>
              </a:rPr>
              <a:t>WebDCU™ </a:t>
            </a:r>
            <a:r>
              <a:rPr lang="en-US" sz="2200" b="1">
                <a:solidFill>
                  <a:schemeClr val="dk1"/>
                </a:solidFill>
                <a:latin typeface="Montserrat"/>
                <a:ea typeface="Montserrat"/>
                <a:cs typeface="Montserrat"/>
                <a:sym typeface="Montserrat"/>
              </a:rPr>
              <a:t>DoA</a:t>
            </a:r>
            <a:r>
              <a:rPr lang="en-US" sz="2200">
                <a:solidFill>
                  <a:schemeClr val="dk1"/>
                </a:solidFill>
                <a:latin typeface="Montserrat"/>
                <a:ea typeface="Montserrat"/>
                <a:cs typeface="Montserrat"/>
                <a:sym typeface="Montserrat"/>
              </a:rPr>
              <a:t> is completed and approved.</a:t>
            </a:r>
            <a:endParaRPr sz="1200">
              <a:solidFill>
                <a:schemeClr val="dk1"/>
              </a:solidFill>
              <a:latin typeface="Montserrat"/>
              <a:ea typeface="Montserrat"/>
              <a:cs typeface="Montserrat"/>
              <a:sym typeface="Montserrat"/>
            </a:endParaRPr>
          </a:p>
          <a:p>
            <a:pPr marL="914400" lvl="1" indent="-368300" algn="l" rtl="0">
              <a:lnSpc>
                <a:spcPct val="150000"/>
              </a:lnSpc>
              <a:spcBef>
                <a:spcPts val="0"/>
              </a:spcBef>
              <a:spcAft>
                <a:spcPts val="0"/>
              </a:spcAft>
              <a:buClr>
                <a:schemeClr val="dk1"/>
              </a:buClr>
              <a:buSzPts val="2200"/>
              <a:buFont typeface="Montserrat"/>
              <a:buChar char="◆"/>
            </a:pPr>
            <a:r>
              <a:rPr lang="en-US" sz="2200">
                <a:solidFill>
                  <a:schemeClr val="dk1"/>
                </a:solidFill>
                <a:latin typeface="Montserrat"/>
                <a:ea typeface="Montserrat"/>
                <a:cs typeface="Montserrat"/>
                <a:sym typeface="Montserrat"/>
              </a:rPr>
              <a:t>The team must include the </a:t>
            </a:r>
            <a:r>
              <a:rPr lang="en-US" sz="2200" b="1">
                <a:solidFill>
                  <a:schemeClr val="dk1"/>
                </a:solidFill>
                <a:latin typeface="Montserrat"/>
                <a:ea typeface="Montserrat"/>
                <a:cs typeface="Montserrat"/>
                <a:sym typeface="Montserrat"/>
              </a:rPr>
              <a:t>PI, Surgical PI &amp; PSC</a:t>
            </a:r>
            <a:r>
              <a:rPr lang="en-US" sz="2200">
                <a:solidFill>
                  <a:schemeClr val="dk1"/>
                </a:solidFill>
                <a:latin typeface="Montserrat"/>
                <a:ea typeface="Montserrat"/>
                <a:cs typeface="Montserrat"/>
                <a:sym typeface="Montserrat"/>
              </a:rPr>
              <a:t>. Other team members may be added as desired.</a:t>
            </a:r>
            <a:endParaRPr sz="1200">
              <a:solidFill>
                <a:schemeClr val="dk1"/>
              </a:solidFill>
              <a:latin typeface="Montserrat"/>
              <a:ea typeface="Montserrat"/>
              <a:cs typeface="Montserrat"/>
              <a:sym typeface="Montserrat"/>
            </a:endParaRPr>
          </a:p>
          <a:p>
            <a:pPr marL="914400" lvl="1" indent="-368300" algn="l" rtl="0">
              <a:lnSpc>
                <a:spcPct val="150000"/>
              </a:lnSpc>
              <a:spcBef>
                <a:spcPts val="0"/>
              </a:spcBef>
              <a:spcAft>
                <a:spcPts val="0"/>
              </a:spcAft>
              <a:buClr>
                <a:schemeClr val="dk1"/>
              </a:buClr>
              <a:buSzPts val="2200"/>
              <a:buFont typeface="Montserrat"/>
              <a:buChar char="◆"/>
            </a:pPr>
            <a:r>
              <a:rPr lang="en-US" sz="2200">
                <a:solidFill>
                  <a:schemeClr val="dk1"/>
                </a:solidFill>
                <a:latin typeface="Montserrat"/>
                <a:ea typeface="Montserrat"/>
                <a:cs typeface="Montserrat"/>
                <a:sym typeface="Montserrat"/>
              </a:rPr>
              <a:t>More than one role can be assigned on DOA (e.g., PSC and Administrator). Tasks are assigned as needed.</a:t>
            </a:r>
            <a:endParaRPr sz="1200">
              <a:solidFill>
                <a:schemeClr val="dk1"/>
              </a:solidFill>
              <a:latin typeface="Montserrat"/>
              <a:ea typeface="Montserrat"/>
              <a:cs typeface="Montserrat"/>
              <a:sym typeface="Montserrat"/>
            </a:endParaRPr>
          </a:p>
          <a:p>
            <a:pPr marL="457200" lvl="0" indent="-368300" algn="l" rtl="0">
              <a:lnSpc>
                <a:spcPct val="150000"/>
              </a:lnSpc>
              <a:spcBef>
                <a:spcPts val="0"/>
              </a:spcBef>
              <a:spcAft>
                <a:spcPts val="0"/>
              </a:spcAft>
              <a:buClr>
                <a:schemeClr val="dk1"/>
              </a:buClr>
              <a:buSzPts val="2200"/>
              <a:buFont typeface="Montserrat"/>
              <a:buChar char="➔"/>
            </a:pPr>
            <a:r>
              <a:rPr lang="en-US" sz="2200">
                <a:solidFill>
                  <a:schemeClr val="dk1"/>
                </a:solidFill>
                <a:latin typeface="Montserrat"/>
                <a:ea typeface="Montserrat"/>
                <a:cs typeface="Montserrat"/>
                <a:sym typeface="Montserrat"/>
              </a:rPr>
              <a:t>All team member </a:t>
            </a:r>
            <a:r>
              <a:rPr lang="en-US" sz="2200" b="1">
                <a:solidFill>
                  <a:schemeClr val="dk1"/>
                </a:solidFill>
                <a:latin typeface="Montserrat"/>
                <a:ea typeface="Montserrat"/>
                <a:cs typeface="Montserrat"/>
                <a:sym typeface="Montserrat"/>
              </a:rPr>
              <a:t>training</a:t>
            </a:r>
            <a:r>
              <a:rPr lang="en-US" sz="2200">
                <a:solidFill>
                  <a:schemeClr val="dk1"/>
                </a:solidFill>
                <a:latin typeface="Montserrat"/>
                <a:ea typeface="Montserrat"/>
                <a:cs typeface="Montserrat"/>
                <a:sym typeface="Montserrat"/>
              </a:rPr>
              <a:t> has been completed and attestation forms or certificates have been uploaded into the WebDCU™ regulatory database.</a:t>
            </a:r>
            <a:endParaRPr sz="1200">
              <a:solidFill>
                <a:schemeClr val="dk1"/>
              </a:solidFill>
              <a:latin typeface="Montserrat"/>
              <a:ea typeface="Montserrat"/>
              <a:cs typeface="Montserrat"/>
              <a:sym typeface="Montserrat"/>
            </a:endParaRPr>
          </a:p>
          <a:p>
            <a:pPr marL="914400" lvl="1" indent="-368300" algn="l" rtl="0">
              <a:lnSpc>
                <a:spcPct val="150000"/>
              </a:lnSpc>
              <a:spcBef>
                <a:spcPts val="0"/>
              </a:spcBef>
              <a:spcAft>
                <a:spcPts val="0"/>
              </a:spcAft>
              <a:buClr>
                <a:schemeClr val="dk1"/>
              </a:buClr>
              <a:buSzPts val="2200"/>
              <a:buFont typeface="Montserrat"/>
              <a:buChar char="◆"/>
            </a:pPr>
            <a:r>
              <a:rPr lang="en-US" sz="2200">
                <a:solidFill>
                  <a:schemeClr val="dk1"/>
                </a:solidFill>
                <a:latin typeface="Montserrat"/>
                <a:ea typeface="Montserrat"/>
                <a:cs typeface="Montserrat"/>
                <a:sym typeface="Montserrat"/>
              </a:rPr>
              <a:t>This includes all required people documents.</a:t>
            </a:r>
            <a:endParaRPr sz="2200">
              <a:solidFill>
                <a:schemeClr val="dk1"/>
              </a:solidFill>
              <a:latin typeface="Montserrat"/>
              <a:ea typeface="Montserrat"/>
              <a:cs typeface="Montserrat"/>
              <a:sym typeface="Montserrat"/>
            </a:endParaRPr>
          </a:p>
          <a:p>
            <a:pPr marL="914400" lvl="1" indent="-368300" algn="l" rtl="0">
              <a:lnSpc>
                <a:spcPct val="150000"/>
              </a:lnSpc>
              <a:spcBef>
                <a:spcPts val="0"/>
              </a:spcBef>
              <a:spcAft>
                <a:spcPts val="0"/>
              </a:spcAft>
              <a:buClr>
                <a:schemeClr val="dk1"/>
              </a:buClr>
              <a:buSzPts val="2200"/>
              <a:buFont typeface="Montserrat"/>
              <a:buChar char="◆"/>
            </a:pPr>
            <a:r>
              <a:rPr lang="en-US" sz="2200">
                <a:solidFill>
                  <a:schemeClr val="dk1"/>
                </a:solidFill>
                <a:latin typeface="Montserrat"/>
                <a:ea typeface="Montserrat"/>
                <a:cs typeface="Montserrat"/>
                <a:sym typeface="Montserrat"/>
              </a:rPr>
              <a:t>The surgical PI must complete the </a:t>
            </a:r>
            <a:r>
              <a:rPr lang="en-US" sz="2200" u="sng">
                <a:solidFill>
                  <a:schemeClr val="dk1"/>
                </a:solidFill>
                <a:latin typeface="Montserrat"/>
                <a:ea typeface="Montserrat"/>
                <a:cs typeface="Montserrat"/>
                <a:sym typeface="Montserrat"/>
              </a:rPr>
              <a:t>one-day, in-person surgical training</a:t>
            </a:r>
            <a:r>
              <a:rPr lang="en-US" sz="2200">
                <a:solidFill>
                  <a:schemeClr val="dk1"/>
                </a:solidFill>
                <a:latin typeface="Montserrat"/>
                <a:ea typeface="Montserrat"/>
                <a:cs typeface="Montserrat"/>
                <a:sym typeface="Montserrat"/>
              </a:rPr>
              <a:t>, watch the </a:t>
            </a:r>
            <a:r>
              <a:rPr lang="en-US" sz="2200" u="sng">
                <a:solidFill>
                  <a:schemeClr val="dk1"/>
                </a:solidFill>
                <a:latin typeface="Montserrat"/>
                <a:ea typeface="Montserrat"/>
                <a:cs typeface="Montserrat"/>
                <a:sym typeface="Montserrat"/>
              </a:rPr>
              <a:t>5 SCUBA educational modules</a:t>
            </a:r>
            <a:r>
              <a:rPr lang="en-US" sz="2200">
                <a:solidFill>
                  <a:schemeClr val="dk1"/>
                </a:solidFill>
                <a:latin typeface="Montserrat"/>
                <a:ea typeface="Montserrat"/>
                <a:cs typeface="Montserrat"/>
                <a:sym typeface="Montserrat"/>
              </a:rPr>
              <a:t>, and </a:t>
            </a:r>
            <a:r>
              <a:rPr lang="en-US" sz="2200" u="sng">
                <a:solidFill>
                  <a:schemeClr val="dk1"/>
                </a:solidFill>
                <a:latin typeface="Montserrat"/>
                <a:ea typeface="Montserrat"/>
                <a:cs typeface="Montserrat"/>
                <a:sym typeface="Montserrat"/>
              </a:rPr>
              <a:t>submit 4 non-trial cases</a:t>
            </a:r>
            <a:r>
              <a:rPr lang="en-US" sz="2200">
                <a:solidFill>
                  <a:schemeClr val="dk1"/>
                </a:solidFill>
                <a:latin typeface="Montserrat"/>
                <a:ea typeface="Montserrat"/>
                <a:cs typeface="Montserrat"/>
                <a:sym typeface="Montserrat"/>
              </a:rPr>
              <a:t>.</a:t>
            </a:r>
            <a:endParaRPr sz="1200">
              <a:solidFill>
                <a:schemeClr val="dk1"/>
              </a:solidFill>
              <a:latin typeface="Montserrat"/>
              <a:ea typeface="Montserrat"/>
              <a:cs typeface="Montserrat"/>
              <a:sym typeface="Montserrat"/>
            </a:endParaRPr>
          </a:p>
          <a:p>
            <a:pPr marL="457200" lvl="0" indent="-368300" algn="l" rtl="0">
              <a:lnSpc>
                <a:spcPct val="150000"/>
              </a:lnSpc>
              <a:spcBef>
                <a:spcPts val="0"/>
              </a:spcBef>
              <a:spcAft>
                <a:spcPts val="0"/>
              </a:spcAft>
              <a:buClr>
                <a:schemeClr val="dk1"/>
              </a:buClr>
              <a:buSzPts val="2200"/>
              <a:buFont typeface="Montserrat"/>
              <a:buChar char="➔"/>
            </a:pPr>
            <a:r>
              <a:rPr lang="en-US" sz="2200">
                <a:solidFill>
                  <a:schemeClr val="dk1"/>
                </a:solidFill>
                <a:latin typeface="Montserrat"/>
                <a:ea typeface="Montserrat"/>
                <a:cs typeface="Montserrat"/>
                <a:sym typeface="Montserrat"/>
              </a:rPr>
              <a:t>Confirm availability of </a:t>
            </a:r>
            <a:r>
              <a:rPr lang="en-US" sz="2200" b="1">
                <a:solidFill>
                  <a:schemeClr val="dk1"/>
                </a:solidFill>
                <a:latin typeface="Montserrat"/>
                <a:ea typeface="Montserrat"/>
                <a:cs typeface="Montserrat"/>
                <a:sym typeface="Montserrat"/>
              </a:rPr>
              <a:t>neuroendoscopic evacuation supplies</a:t>
            </a:r>
            <a:r>
              <a:rPr lang="en-US" sz="2200">
                <a:solidFill>
                  <a:schemeClr val="dk1"/>
                </a:solidFill>
                <a:latin typeface="Montserrat"/>
                <a:ea typeface="Montserrat"/>
                <a:cs typeface="Montserrat"/>
                <a:sym typeface="Montserrat"/>
              </a:rPr>
              <a:t>, Viz AI or Rapid </a:t>
            </a:r>
            <a:r>
              <a:rPr lang="en-US" sz="2200" b="1">
                <a:solidFill>
                  <a:schemeClr val="dk1"/>
                </a:solidFill>
                <a:latin typeface="Montserrat"/>
                <a:ea typeface="Montserrat"/>
                <a:cs typeface="Montserrat"/>
                <a:sym typeface="Montserrat"/>
              </a:rPr>
              <a:t>AI screening tool(optional), &amp; 24/7 staff coverage. </a:t>
            </a:r>
            <a:endParaRPr sz="2200" b="1">
              <a:solidFill>
                <a:schemeClr val="dk1"/>
              </a:solidFill>
              <a:latin typeface="Montserrat"/>
              <a:ea typeface="Montserrat"/>
              <a:cs typeface="Montserrat"/>
              <a:sym typeface="Montserrat"/>
            </a:endParaRPr>
          </a:p>
          <a:p>
            <a:pPr marL="457200" lvl="0" indent="-368300" algn="l" rtl="0">
              <a:lnSpc>
                <a:spcPct val="150000"/>
              </a:lnSpc>
              <a:spcBef>
                <a:spcPts val="0"/>
              </a:spcBef>
              <a:spcAft>
                <a:spcPts val="0"/>
              </a:spcAft>
              <a:buClr>
                <a:schemeClr val="dk1"/>
              </a:buClr>
              <a:buSzPts val="2200"/>
              <a:buFont typeface="Montserrat"/>
              <a:buChar char="➔"/>
            </a:pPr>
            <a:r>
              <a:rPr lang="en-US" sz="2200" b="1">
                <a:solidFill>
                  <a:schemeClr val="dk1"/>
                </a:solidFill>
                <a:latin typeface="Montserrat"/>
                <a:ea typeface="Montserrat"/>
                <a:cs typeface="Montserrat"/>
                <a:sym typeface="Montserrat"/>
              </a:rPr>
              <a:t>Readiness call</a:t>
            </a:r>
            <a:r>
              <a:rPr lang="en-US" sz="2200">
                <a:solidFill>
                  <a:schemeClr val="dk1"/>
                </a:solidFill>
                <a:latin typeface="Montserrat"/>
                <a:ea typeface="Montserrat"/>
                <a:cs typeface="Montserrat"/>
                <a:sym typeface="Montserrat"/>
              </a:rPr>
              <a:t> has been completed. </a:t>
            </a:r>
            <a:endParaRPr sz="2200">
              <a:solidFill>
                <a:schemeClr val="dk1"/>
              </a:solidFill>
              <a:latin typeface="Montserrat"/>
              <a:ea typeface="Montserrat"/>
              <a:cs typeface="Montserrat"/>
              <a:sym typeface="Montserrat"/>
            </a:endParaRPr>
          </a:p>
          <a:p>
            <a:pPr marL="914400" lvl="1" indent="-368300" algn="l" rtl="0">
              <a:lnSpc>
                <a:spcPct val="150000"/>
              </a:lnSpc>
              <a:spcBef>
                <a:spcPts val="0"/>
              </a:spcBef>
              <a:spcAft>
                <a:spcPts val="0"/>
              </a:spcAft>
              <a:buClr>
                <a:schemeClr val="dk1"/>
              </a:buClr>
              <a:buSzPts val="2200"/>
              <a:buFont typeface="Montserrat"/>
              <a:buChar char="◆"/>
            </a:pPr>
            <a:r>
              <a:rPr lang="en-US" sz="2200">
                <a:solidFill>
                  <a:schemeClr val="dk1"/>
                </a:solidFill>
                <a:latin typeface="Montserrat"/>
                <a:ea typeface="Montserrat"/>
                <a:cs typeface="Montserrat"/>
                <a:sym typeface="Montserrat"/>
              </a:rPr>
              <a:t>Project Manager will arrange the readiness call.</a:t>
            </a:r>
            <a:endParaRPr sz="2200">
              <a:solidFill>
                <a:schemeClr val="dk1"/>
              </a:solidFill>
              <a:latin typeface="Montserrat"/>
              <a:ea typeface="Montserrat"/>
              <a:cs typeface="Montserrat"/>
              <a:sym typeface="Montserrat"/>
            </a:endParaRPr>
          </a:p>
          <a:p>
            <a:pPr marL="914400" lvl="1" indent="-368300" algn="l" rtl="0">
              <a:lnSpc>
                <a:spcPct val="150000"/>
              </a:lnSpc>
              <a:spcBef>
                <a:spcPts val="0"/>
              </a:spcBef>
              <a:spcAft>
                <a:spcPts val="0"/>
              </a:spcAft>
              <a:buClr>
                <a:schemeClr val="dk1"/>
              </a:buClr>
              <a:buSzPts val="2200"/>
              <a:buFont typeface="Montserrat"/>
              <a:buChar char="◆"/>
            </a:pPr>
            <a:r>
              <a:rPr lang="en-US" sz="2200">
                <a:solidFill>
                  <a:schemeClr val="dk1"/>
                </a:solidFill>
                <a:latin typeface="Montserrat"/>
                <a:ea typeface="Montserrat"/>
                <a:cs typeface="Montserrat"/>
                <a:sym typeface="Montserrat"/>
              </a:rPr>
              <a:t>The site PI, surgical PI, and primary coordinator must be on the call. </a:t>
            </a:r>
            <a:endParaRPr sz="2200">
              <a:solidFill>
                <a:schemeClr val="dk1"/>
              </a:solidFill>
              <a:latin typeface="Montserrat"/>
              <a:ea typeface="Montserrat"/>
              <a:cs typeface="Montserrat"/>
              <a:sym typeface="Montserrat"/>
            </a:endParaRPr>
          </a:p>
        </p:txBody>
      </p:sp>
      <p:sp>
        <p:nvSpPr>
          <p:cNvPr id="155" name="Google Shape;155;p22"/>
          <p:cNvSpPr txBox="1"/>
          <p:nvPr/>
        </p:nvSpPr>
        <p:spPr>
          <a:xfrm>
            <a:off x="1028700" y="543050"/>
            <a:ext cx="14915400" cy="738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4800">
                <a:latin typeface="Montserrat"/>
                <a:ea typeface="Montserrat"/>
                <a:cs typeface="Montserrat"/>
                <a:sym typeface="Montserrat"/>
              </a:rPr>
              <a:t>Site Activation Process</a:t>
            </a:r>
            <a:endParaRPr sz="4800"/>
          </a:p>
        </p:txBody>
      </p:sp>
      <p:sp>
        <p:nvSpPr>
          <p:cNvPr id="156" name="Google Shape;156;p22"/>
          <p:cNvSpPr/>
          <p:nvPr/>
        </p:nvSpPr>
        <p:spPr>
          <a:xfrm>
            <a:off x="17030076" y="9106138"/>
            <a:ext cx="1253836" cy="1180862"/>
          </a:xfrm>
          <a:custGeom>
            <a:avLst/>
            <a:gdLst/>
            <a:ahLst/>
            <a:cxnLst/>
            <a:rect l="l" t="t" r="r" b="b"/>
            <a:pathLst>
              <a:path w="1253836" h="1180862" extrusionOk="0">
                <a:moveTo>
                  <a:pt x="0" y="0"/>
                </a:moveTo>
                <a:lnTo>
                  <a:pt x="1253836" y="0"/>
                </a:lnTo>
                <a:lnTo>
                  <a:pt x="1253836" y="1180862"/>
                </a:lnTo>
                <a:lnTo>
                  <a:pt x="0" y="1180862"/>
                </a:lnTo>
                <a:lnTo>
                  <a:pt x="0" y="0"/>
                </a:lnTo>
                <a:close/>
              </a:path>
            </a:pathLst>
          </a:custGeom>
          <a:blipFill rotWithShape="1">
            <a:blip r:embed="rId3">
              <a:alphaModFix/>
            </a:blip>
            <a:stretch>
              <a:fillRect/>
            </a:stretch>
          </a:blipFill>
          <a:ln>
            <a:noFill/>
          </a:ln>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3"/>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162" name="Google Shape;162;p23"/>
          <p:cNvCxnSpPr/>
          <p:nvPr/>
        </p:nvCxnSpPr>
        <p:spPr>
          <a:xfrm rot="5083">
            <a:off x="1028691" y="2463063"/>
            <a:ext cx="16230618" cy="0"/>
          </a:xfrm>
          <a:prstGeom prst="straightConnector1">
            <a:avLst/>
          </a:prstGeom>
          <a:noFill/>
          <a:ln w="95250" cap="flat" cmpd="sng">
            <a:solidFill>
              <a:srgbClr val="DAD9D6"/>
            </a:solidFill>
            <a:prstDash val="solid"/>
            <a:round/>
            <a:headEnd type="none" w="sm" len="sm"/>
            <a:tailEnd type="none" w="sm" len="sm"/>
          </a:ln>
        </p:spPr>
      </p:cxnSp>
      <p:sp>
        <p:nvSpPr>
          <p:cNvPr id="163" name="Google Shape;163;p23"/>
          <p:cNvSpPr txBox="1"/>
          <p:nvPr/>
        </p:nvSpPr>
        <p:spPr>
          <a:xfrm>
            <a:off x="1028700" y="2928775"/>
            <a:ext cx="13191900" cy="4628100"/>
          </a:xfrm>
          <a:prstGeom prst="rect">
            <a:avLst/>
          </a:prstGeom>
          <a:noFill/>
          <a:ln>
            <a:noFill/>
          </a:ln>
        </p:spPr>
        <p:txBody>
          <a:bodyPr spcFirstLastPara="1" wrap="square" lIns="0" tIns="0" rIns="0" bIns="0" anchor="t" anchorCtr="0">
            <a:spAutoFit/>
          </a:bodyPr>
          <a:lstStyle/>
          <a:p>
            <a:pPr marL="457200" lvl="0" indent="-419100" algn="l" rtl="0">
              <a:lnSpc>
                <a:spcPct val="115000"/>
              </a:lnSpc>
              <a:spcBef>
                <a:spcPts val="0"/>
              </a:spcBef>
              <a:spcAft>
                <a:spcPts val="0"/>
              </a:spcAft>
              <a:buClr>
                <a:schemeClr val="dk1"/>
              </a:buClr>
              <a:buSzPts val="3000"/>
              <a:buFont typeface="Montserrat"/>
              <a:buChar char="❏"/>
            </a:pPr>
            <a:r>
              <a:rPr lang="en-US" sz="3000">
                <a:solidFill>
                  <a:schemeClr val="dk1"/>
                </a:solidFill>
                <a:latin typeface="Montserrat"/>
                <a:ea typeface="Montserrat"/>
                <a:cs typeface="Montserrat"/>
                <a:sym typeface="Montserrat"/>
              </a:rPr>
              <a:t>I/E Criteria</a:t>
            </a:r>
            <a:endParaRPr sz="3000">
              <a:solidFill>
                <a:schemeClr val="dk1"/>
              </a:solidFill>
              <a:latin typeface="Montserrat"/>
              <a:ea typeface="Montserrat"/>
              <a:cs typeface="Montserrat"/>
              <a:sym typeface="Montserrat"/>
            </a:endParaRPr>
          </a:p>
          <a:p>
            <a:pPr marL="457200" lvl="0" indent="-419100" algn="l" rtl="0">
              <a:lnSpc>
                <a:spcPct val="115000"/>
              </a:lnSpc>
              <a:spcBef>
                <a:spcPts val="0"/>
              </a:spcBef>
              <a:spcAft>
                <a:spcPts val="0"/>
              </a:spcAft>
              <a:buClr>
                <a:schemeClr val="dk1"/>
              </a:buClr>
              <a:buSzPts val="3000"/>
              <a:buFont typeface="Montserrat"/>
              <a:buChar char="❏"/>
            </a:pPr>
            <a:r>
              <a:rPr lang="en-US" sz="3000">
                <a:solidFill>
                  <a:schemeClr val="dk1"/>
                </a:solidFill>
                <a:latin typeface="Montserrat"/>
                <a:ea typeface="Montserrat"/>
                <a:cs typeface="Montserrat"/>
                <a:sym typeface="Montserrat"/>
              </a:rPr>
              <a:t>Study Workflow</a:t>
            </a:r>
            <a:endParaRPr sz="3000">
              <a:solidFill>
                <a:schemeClr val="dk1"/>
              </a:solidFill>
              <a:latin typeface="Montserrat"/>
              <a:ea typeface="Montserrat"/>
              <a:cs typeface="Montserrat"/>
              <a:sym typeface="Montserrat"/>
            </a:endParaRPr>
          </a:p>
          <a:p>
            <a:pPr marL="457200" lvl="0" indent="-419100" algn="l" rtl="0">
              <a:lnSpc>
                <a:spcPct val="115000"/>
              </a:lnSpc>
              <a:spcBef>
                <a:spcPts val="0"/>
              </a:spcBef>
              <a:spcAft>
                <a:spcPts val="0"/>
              </a:spcAft>
              <a:buClr>
                <a:schemeClr val="dk1"/>
              </a:buClr>
              <a:buSzPts val="3000"/>
              <a:buFont typeface="Montserrat"/>
              <a:buChar char="❏"/>
            </a:pPr>
            <a:r>
              <a:rPr lang="en-US" sz="3000">
                <a:solidFill>
                  <a:schemeClr val="dk1"/>
                </a:solidFill>
                <a:latin typeface="Montserrat"/>
                <a:ea typeface="Montserrat"/>
                <a:cs typeface="Montserrat"/>
                <a:sym typeface="Montserrat"/>
              </a:rPr>
              <a:t>Baseline Imaging Requirement</a:t>
            </a:r>
            <a:endParaRPr sz="3000">
              <a:solidFill>
                <a:schemeClr val="dk1"/>
              </a:solidFill>
              <a:latin typeface="Montserrat"/>
              <a:ea typeface="Montserrat"/>
              <a:cs typeface="Montserrat"/>
              <a:sym typeface="Montserrat"/>
            </a:endParaRPr>
          </a:p>
          <a:p>
            <a:pPr marL="457200" lvl="0" indent="-419100" algn="l" rtl="0">
              <a:lnSpc>
                <a:spcPct val="115000"/>
              </a:lnSpc>
              <a:spcBef>
                <a:spcPts val="1000"/>
              </a:spcBef>
              <a:spcAft>
                <a:spcPts val="0"/>
              </a:spcAft>
              <a:buClr>
                <a:schemeClr val="dk1"/>
              </a:buClr>
              <a:buSzPts val="3000"/>
              <a:buFont typeface="Montserrat"/>
              <a:buChar char="❏"/>
            </a:pPr>
            <a:r>
              <a:rPr lang="en-US" sz="3000">
                <a:solidFill>
                  <a:schemeClr val="dk1"/>
                </a:solidFill>
                <a:latin typeface="Montserrat"/>
                <a:ea typeface="Montserrat"/>
                <a:cs typeface="Montserrat"/>
                <a:sym typeface="Montserrat"/>
              </a:rPr>
              <a:t>Screen Failures</a:t>
            </a:r>
            <a:endParaRPr sz="3000">
              <a:solidFill>
                <a:schemeClr val="dk1"/>
              </a:solidFill>
              <a:latin typeface="Montserrat"/>
              <a:ea typeface="Montserrat"/>
              <a:cs typeface="Montserrat"/>
              <a:sym typeface="Montserrat"/>
            </a:endParaRPr>
          </a:p>
          <a:p>
            <a:pPr marL="457200" lvl="0" indent="-419100" algn="l" rtl="0">
              <a:lnSpc>
                <a:spcPct val="115000"/>
              </a:lnSpc>
              <a:spcBef>
                <a:spcPts val="1000"/>
              </a:spcBef>
              <a:spcAft>
                <a:spcPts val="0"/>
              </a:spcAft>
              <a:buClr>
                <a:schemeClr val="dk1"/>
              </a:buClr>
              <a:buSzPts val="3000"/>
              <a:buFont typeface="Montserrat"/>
              <a:buChar char="❏"/>
            </a:pPr>
            <a:r>
              <a:rPr lang="en-US" sz="3000">
                <a:solidFill>
                  <a:schemeClr val="dk1"/>
                </a:solidFill>
                <a:latin typeface="Montserrat"/>
                <a:ea typeface="Montserrat"/>
                <a:cs typeface="Montserrat"/>
                <a:sym typeface="Montserrat"/>
              </a:rPr>
              <a:t> The Consent Process</a:t>
            </a:r>
            <a:endParaRPr sz="3000">
              <a:solidFill>
                <a:schemeClr val="dk1"/>
              </a:solidFill>
              <a:latin typeface="Montserrat"/>
              <a:ea typeface="Montserrat"/>
              <a:cs typeface="Montserrat"/>
              <a:sym typeface="Montserrat"/>
            </a:endParaRPr>
          </a:p>
          <a:p>
            <a:pPr marL="914400" lvl="1" indent="-419100" algn="l" rtl="0">
              <a:lnSpc>
                <a:spcPct val="115000"/>
              </a:lnSpc>
              <a:spcBef>
                <a:spcPts val="500"/>
              </a:spcBef>
              <a:spcAft>
                <a:spcPts val="0"/>
              </a:spcAft>
              <a:buClr>
                <a:schemeClr val="dk1"/>
              </a:buClr>
              <a:buSzPts val="3000"/>
              <a:buFont typeface="Montserrat"/>
              <a:buChar char="❏"/>
            </a:pPr>
            <a:r>
              <a:rPr lang="en-US" sz="3000">
                <a:solidFill>
                  <a:schemeClr val="dk1"/>
                </a:solidFill>
                <a:latin typeface="Montserrat"/>
                <a:ea typeface="Montserrat"/>
                <a:cs typeface="Montserrat"/>
                <a:sym typeface="Montserrat"/>
              </a:rPr>
              <a:t>Subject Consent</a:t>
            </a:r>
            <a:endParaRPr sz="3000">
              <a:solidFill>
                <a:schemeClr val="dk1"/>
              </a:solidFill>
              <a:latin typeface="Montserrat"/>
              <a:ea typeface="Montserrat"/>
              <a:cs typeface="Montserrat"/>
              <a:sym typeface="Montserrat"/>
            </a:endParaRPr>
          </a:p>
          <a:p>
            <a:pPr marL="914400" lvl="1" indent="-419100" algn="l" rtl="0">
              <a:lnSpc>
                <a:spcPct val="115000"/>
              </a:lnSpc>
              <a:spcBef>
                <a:spcPts val="500"/>
              </a:spcBef>
              <a:spcAft>
                <a:spcPts val="0"/>
              </a:spcAft>
              <a:buClr>
                <a:schemeClr val="dk1"/>
              </a:buClr>
              <a:buSzPts val="3000"/>
              <a:buFont typeface="Montserrat"/>
              <a:buChar char="❏"/>
            </a:pPr>
            <a:r>
              <a:rPr lang="en-US" sz="3000">
                <a:solidFill>
                  <a:schemeClr val="dk1"/>
                </a:solidFill>
                <a:latin typeface="Montserrat"/>
                <a:ea typeface="Montserrat"/>
                <a:cs typeface="Montserrat"/>
                <a:sym typeface="Montserrat"/>
              </a:rPr>
              <a:t>eConsent</a:t>
            </a:r>
            <a:endParaRPr sz="3000">
              <a:solidFill>
                <a:schemeClr val="dk1"/>
              </a:solidFill>
              <a:latin typeface="Montserrat"/>
              <a:ea typeface="Montserrat"/>
              <a:cs typeface="Montserrat"/>
              <a:sym typeface="Montserrat"/>
            </a:endParaRPr>
          </a:p>
          <a:p>
            <a:pPr marL="914400" lvl="1" indent="-419100" algn="l" rtl="0">
              <a:lnSpc>
                <a:spcPct val="115000"/>
              </a:lnSpc>
              <a:spcBef>
                <a:spcPts val="500"/>
              </a:spcBef>
              <a:spcAft>
                <a:spcPts val="0"/>
              </a:spcAft>
              <a:buClr>
                <a:schemeClr val="dk1"/>
              </a:buClr>
              <a:buSzPts val="3000"/>
              <a:buFont typeface="Montserrat"/>
              <a:buChar char="❏"/>
            </a:pPr>
            <a:r>
              <a:rPr lang="en-US" sz="3000">
                <a:solidFill>
                  <a:schemeClr val="dk1"/>
                </a:solidFill>
                <a:latin typeface="Montserrat"/>
                <a:ea typeface="Montserrat"/>
                <a:cs typeface="Montserrat"/>
                <a:sym typeface="Montserrat"/>
              </a:rPr>
              <a:t>Using an LAR</a:t>
            </a:r>
            <a:endParaRPr sz="3000">
              <a:solidFill>
                <a:schemeClr val="dk1"/>
              </a:solidFill>
              <a:latin typeface="Montserrat"/>
              <a:ea typeface="Montserrat"/>
              <a:cs typeface="Montserrat"/>
              <a:sym typeface="Montserrat"/>
            </a:endParaRPr>
          </a:p>
        </p:txBody>
      </p:sp>
      <p:sp>
        <p:nvSpPr>
          <p:cNvPr id="164" name="Google Shape;164;p23"/>
          <p:cNvSpPr txBox="1"/>
          <p:nvPr/>
        </p:nvSpPr>
        <p:spPr>
          <a:xfrm>
            <a:off x="1028700" y="1095375"/>
            <a:ext cx="14915400" cy="11697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7600">
                <a:latin typeface="Montserrat"/>
                <a:ea typeface="Montserrat"/>
                <a:cs typeface="Montserrat"/>
                <a:sym typeface="Montserrat"/>
              </a:rPr>
              <a:t>Screening &amp; Consent</a:t>
            </a:r>
            <a:endParaRPr sz="1400"/>
          </a:p>
        </p:txBody>
      </p:sp>
      <p:sp>
        <p:nvSpPr>
          <p:cNvPr id="165" name="Google Shape;165;p23"/>
          <p:cNvSpPr/>
          <p:nvPr/>
        </p:nvSpPr>
        <p:spPr>
          <a:xfrm>
            <a:off x="17030076" y="9106138"/>
            <a:ext cx="1253836" cy="1180862"/>
          </a:xfrm>
          <a:custGeom>
            <a:avLst/>
            <a:gdLst/>
            <a:ahLst/>
            <a:cxnLst/>
            <a:rect l="l" t="t" r="r" b="b"/>
            <a:pathLst>
              <a:path w="1253836" h="1180862" extrusionOk="0">
                <a:moveTo>
                  <a:pt x="0" y="0"/>
                </a:moveTo>
                <a:lnTo>
                  <a:pt x="1253836" y="0"/>
                </a:lnTo>
                <a:lnTo>
                  <a:pt x="1253836" y="1180862"/>
                </a:lnTo>
                <a:lnTo>
                  <a:pt x="0" y="1180862"/>
                </a:lnTo>
                <a:lnTo>
                  <a:pt x="0" y="0"/>
                </a:lnTo>
                <a:close/>
              </a:path>
            </a:pathLst>
          </a:custGeom>
          <a:blipFill rotWithShape="1">
            <a:blip r:embed="rId3">
              <a:alphaModFix/>
            </a:blip>
            <a:stretch>
              <a:fillRect/>
            </a:stretch>
          </a:blipFill>
          <a:ln>
            <a:noFill/>
          </a:ln>
        </p:spPr>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171" name="Google Shape;171;p24"/>
          <p:cNvCxnSpPr/>
          <p:nvPr/>
        </p:nvCxnSpPr>
        <p:spPr>
          <a:xfrm rot="5083">
            <a:off x="1028691" y="1509463"/>
            <a:ext cx="16230618" cy="0"/>
          </a:xfrm>
          <a:prstGeom prst="straightConnector1">
            <a:avLst/>
          </a:prstGeom>
          <a:noFill/>
          <a:ln w="95250" cap="flat" cmpd="sng">
            <a:solidFill>
              <a:srgbClr val="DAD9D6"/>
            </a:solidFill>
            <a:prstDash val="solid"/>
            <a:round/>
            <a:headEnd type="none" w="sm" len="sm"/>
            <a:tailEnd type="none" w="sm" len="sm"/>
          </a:ln>
        </p:spPr>
      </p:cxnSp>
      <p:sp>
        <p:nvSpPr>
          <p:cNvPr id="172" name="Google Shape;172;p24"/>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173" name="Google Shape;173;p24"/>
          <p:cNvSpPr txBox="1"/>
          <p:nvPr/>
        </p:nvSpPr>
        <p:spPr>
          <a:xfrm>
            <a:off x="1028700" y="618575"/>
            <a:ext cx="14915400" cy="738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4800">
                <a:latin typeface="Montserrat"/>
                <a:ea typeface="Montserrat"/>
                <a:cs typeface="Montserrat"/>
                <a:sym typeface="Montserrat"/>
              </a:rPr>
              <a:t>Screen Failures</a:t>
            </a:r>
            <a:endParaRPr sz="4800"/>
          </a:p>
        </p:txBody>
      </p:sp>
      <p:sp>
        <p:nvSpPr>
          <p:cNvPr id="174" name="Google Shape;174;p24"/>
          <p:cNvSpPr txBox="1"/>
          <p:nvPr/>
        </p:nvSpPr>
        <p:spPr>
          <a:xfrm>
            <a:off x="1028700" y="1715450"/>
            <a:ext cx="15820200" cy="5356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2100">
                <a:latin typeface="Montserrat"/>
                <a:ea typeface="Montserrat"/>
                <a:cs typeface="Montserrat"/>
                <a:sym typeface="Montserrat"/>
              </a:rPr>
              <a:t>Where?</a:t>
            </a:r>
            <a:endParaRPr sz="2100">
              <a:latin typeface="Montserrat"/>
              <a:ea typeface="Montserrat"/>
              <a:cs typeface="Montserrat"/>
              <a:sym typeface="Montserrat"/>
            </a:endParaRPr>
          </a:p>
          <a:p>
            <a:pPr marL="457200" lvl="0" indent="-361950" algn="l" rtl="0">
              <a:spcBef>
                <a:spcPts val="0"/>
              </a:spcBef>
              <a:spcAft>
                <a:spcPts val="0"/>
              </a:spcAft>
              <a:buSzPts val="2100"/>
              <a:buFont typeface="Montserrat"/>
              <a:buChar char="●"/>
            </a:pPr>
            <a:r>
              <a:rPr lang="en-US" sz="2100">
                <a:latin typeface="Montserrat"/>
                <a:ea typeface="Montserrat"/>
                <a:cs typeface="Montserrat"/>
                <a:sym typeface="Montserrat"/>
              </a:rPr>
              <a:t>The Screen Failure Log in WebDCU™ will be utilized.</a:t>
            </a:r>
            <a:endParaRPr sz="2100">
              <a:latin typeface="Montserrat"/>
              <a:ea typeface="Montserrat"/>
              <a:cs typeface="Montserrat"/>
              <a:sym typeface="Montserrat"/>
            </a:endParaRPr>
          </a:p>
          <a:p>
            <a:pPr marL="0" lvl="0" indent="0" algn="l" rtl="0">
              <a:spcBef>
                <a:spcPts val="0"/>
              </a:spcBef>
              <a:spcAft>
                <a:spcPts val="0"/>
              </a:spcAft>
              <a:buNone/>
            </a:pPr>
            <a:endParaRPr sz="2100">
              <a:latin typeface="Montserrat"/>
              <a:ea typeface="Montserrat"/>
              <a:cs typeface="Montserrat"/>
              <a:sym typeface="Montserrat"/>
            </a:endParaRPr>
          </a:p>
          <a:p>
            <a:pPr marL="0" lvl="0" indent="0" algn="l" rtl="0">
              <a:spcBef>
                <a:spcPts val="0"/>
              </a:spcBef>
              <a:spcAft>
                <a:spcPts val="0"/>
              </a:spcAft>
              <a:buNone/>
            </a:pPr>
            <a:r>
              <a:rPr lang="en-US" sz="2100">
                <a:latin typeface="Montserrat"/>
                <a:ea typeface="Montserrat"/>
                <a:cs typeface="Montserrat"/>
                <a:sym typeface="Montserrat"/>
              </a:rPr>
              <a:t>Who to enter into the screening log?</a:t>
            </a:r>
            <a:endParaRPr sz="2100">
              <a:latin typeface="Montserrat"/>
              <a:ea typeface="Montserrat"/>
              <a:cs typeface="Montserrat"/>
              <a:sym typeface="Montserrat"/>
            </a:endParaRPr>
          </a:p>
          <a:p>
            <a:pPr marL="457200" lvl="0" indent="-361950" algn="l" rtl="0">
              <a:spcBef>
                <a:spcPts val="0"/>
              </a:spcBef>
              <a:spcAft>
                <a:spcPts val="0"/>
              </a:spcAft>
              <a:buSzPts val="2100"/>
              <a:buFont typeface="Montserrat"/>
              <a:buChar char="●"/>
            </a:pPr>
            <a:r>
              <a:rPr lang="en-US" sz="2100">
                <a:latin typeface="Montserrat"/>
                <a:ea typeface="Montserrat"/>
                <a:cs typeface="Montserrat"/>
                <a:sym typeface="Montserrat"/>
              </a:rPr>
              <a:t>Patients with an imaging confirmed BGH who present </a:t>
            </a:r>
            <a:r>
              <a:rPr lang="en-US" sz="2100" u="sng">
                <a:latin typeface="Montserrat"/>
                <a:ea typeface="Montserrat"/>
                <a:cs typeface="Montserrat"/>
                <a:sym typeface="Montserrat"/>
              </a:rPr>
              <a:t>within 16 hours of ICH onset or LKW.</a:t>
            </a:r>
            <a:endParaRPr sz="2100" u="sng">
              <a:latin typeface="Montserrat"/>
              <a:ea typeface="Montserrat"/>
              <a:cs typeface="Montserrat"/>
              <a:sym typeface="Montserrat"/>
            </a:endParaRPr>
          </a:p>
          <a:p>
            <a:pPr marL="0" lvl="0" indent="0" algn="l" rtl="0">
              <a:spcBef>
                <a:spcPts val="0"/>
              </a:spcBef>
              <a:spcAft>
                <a:spcPts val="0"/>
              </a:spcAft>
              <a:buNone/>
            </a:pPr>
            <a:endParaRPr sz="2100">
              <a:latin typeface="Montserrat"/>
              <a:ea typeface="Montserrat"/>
              <a:cs typeface="Montserrat"/>
              <a:sym typeface="Montserrat"/>
            </a:endParaRPr>
          </a:p>
          <a:p>
            <a:pPr marL="0" lvl="0" indent="0" algn="l" rtl="0">
              <a:spcBef>
                <a:spcPts val="0"/>
              </a:spcBef>
              <a:spcAft>
                <a:spcPts val="0"/>
              </a:spcAft>
              <a:buNone/>
            </a:pPr>
            <a:r>
              <a:rPr lang="en-US" sz="2100">
                <a:latin typeface="Montserrat"/>
                <a:ea typeface="Montserrat"/>
                <a:cs typeface="Montserrat"/>
                <a:sym typeface="Montserrat"/>
              </a:rPr>
              <a:t>When to enter?</a:t>
            </a:r>
            <a:endParaRPr sz="2100">
              <a:latin typeface="Montserrat"/>
              <a:ea typeface="Montserrat"/>
              <a:cs typeface="Montserrat"/>
              <a:sym typeface="Montserrat"/>
            </a:endParaRPr>
          </a:p>
          <a:p>
            <a:pPr marL="457200" lvl="0" indent="-361950" algn="l" rtl="0">
              <a:spcBef>
                <a:spcPts val="0"/>
              </a:spcBef>
              <a:spcAft>
                <a:spcPts val="0"/>
              </a:spcAft>
              <a:buSzPts val="2100"/>
              <a:buFont typeface="Montserrat"/>
              <a:buChar char="●"/>
            </a:pPr>
            <a:r>
              <a:rPr lang="en-US" sz="2100">
                <a:latin typeface="Montserrat"/>
                <a:ea typeface="Montserrat"/>
                <a:cs typeface="Montserrat"/>
                <a:sym typeface="Montserrat"/>
              </a:rPr>
              <a:t>Within </a:t>
            </a:r>
            <a:r>
              <a:rPr lang="en-US" sz="2100" b="1">
                <a:solidFill>
                  <a:srgbClr val="FF0000"/>
                </a:solidFill>
                <a:latin typeface="Montserrat"/>
                <a:ea typeface="Montserrat"/>
                <a:cs typeface="Montserrat"/>
                <a:sym typeface="Montserrat"/>
              </a:rPr>
              <a:t>5</a:t>
            </a:r>
            <a:r>
              <a:rPr lang="en-US" sz="2100">
                <a:latin typeface="Montserrat"/>
                <a:ea typeface="Montserrat"/>
                <a:cs typeface="Montserrat"/>
                <a:sym typeface="Montserrat"/>
              </a:rPr>
              <a:t> days of screening (real-time, not monthly)</a:t>
            </a:r>
            <a:endParaRPr sz="2100">
              <a:latin typeface="Montserrat"/>
              <a:ea typeface="Montserrat"/>
              <a:cs typeface="Montserrat"/>
              <a:sym typeface="Montserrat"/>
            </a:endParaRPr>
          </a:p>
          <a:p>
            <a:pPr marL="0" lvl="0" indent="0" algn="l" rtl="0">
              <a:spcBef>
                <a:spcPts val="0"/>
              </a:spcBef>
              <a:spcAft>
                <a:spcPts val="0"/>
              </a:spcAft>
              <a:buNone/>
            </a:pPr>
            <a:endParaRPr sz="2100">
              <a:latin typeface="Montserrat"/>
              <a:ea typeface="Montserrat"/>
              <a:cs typeface="Montserrat"/>
              <a:sym typeface="Montserrat"/>
            </a:endParaRPr>
          </a:p>
          <a:p>
            <a:pPr marL="0" lvl="0" indent="0" algn="l" rtl="0">
              <a:spcBef>
                <a:spcPts val="0"/>
              </a:spcBef>
              <a:spcAft>
                <a:spcPts val="0"/>
              </a:spcAft>
              <a:buNone/>
            </a:pPr>
            <a:r>
              <a:rPr lang="en-US" sz="2100">
                <a:latin typeface="Montserrat"/>
                <a:ea typeface="Montserrat"/>
                <a:cs typeface="Montserrat"/>
                <a:sym typeface="Montserrat"/>
              </a:rPr>
              <a:t>What information to enter?</a:t>
            </a:r>
            <a:endParaRPr sz="2100">
              <a:latin typeface="Montserrat"/>
              <a:ea typeface="Montserrat"/>
              <a:cs typeface="Montserrat"/>
              <a:sym typeface="Montserrat"/>
            </a:endParaRPr>
          </a:p>
          <a:p>
            <a:pPr marL="0" lvl="0" indent="0" algn="l" rtl="0">
              <a:spcBef>
                <a:spcPts val="0"/>
              </a:spcBef>
              <a:spcAft>
                <a:spcPts val="0"/>
              </a:spcAft>
              <a:buNone/>
            </a:pPr>
            <a:endParaRPr sz="2100">
              <a:latin typeface="Montserrat"/>
              <a:ea typeface="Montserrat"/>
              <a:cs typeface="Montserrat"/>
              <a:sym typeface="Montserrat"/>
            </a:endParaRPr>
          </a:p>
          <a:p>
            <a:pPr marL="457200" lvl="0" indent="-361950" algn="l" rtl="0">
              <a:spcBef>
                <a:spcPts val="0"/>
              </a:spcBef>
              <a:spcAft>
                <a:spcPts val="0"/>
              </a:spcAft>
              <a:buSzPts val="2100"/>
              <a:buFont typeface="Montserrat"/>
              <a:buChar char="●"/>
            </a:pPr>
            <a:r>
              <a:rPr lang="en-US" sz="2100">
                <a:latin typeface="Montserrat"/>
                <a:ea typeface="Montserrat"/>
                <a:cs typeface="Montserrat"/>
                <a:sym typeface="Montserrat"/>
              </a:rPr>
              <a:t>Demographics</a:t>
            </a:r>
            <a:endParaRPr sz="2100">
              <a:latin typeface="Montserrat"/>
              <a:ea typeface="Montserrat"/>
              <a:cs typeface="Montserrat"/>
              <a:sym typeface="Montserrat"/>
            </a:endParaRPr>
          </a:p>
          <a:p>
            <a:pPr marL="457200" lvl="0" indent="-361950" algn="l" rtl="0">
              <a:spcBef>
                <a:spcPts val="0"/>
              </a:spcBef>
              <a:spcAft>
                <a:spcPts val="0"/>
              </a:spcAft>
              <a:buSzPts val="2100"/>
              <a:buFont typeface="Montserrat"/>
              <a:buChar char="●"/>
            </a:pPr>
            <a:r>
              <a:rPr lang="en-US" sz="2100">
                <a:latin typeface="Montserrat"/>
                <a:ea typeface="Montserrat"/>
                <a:cs typeface="Montserrat"/>
                <a:sym typeface="Montserrat"/>
              </a:rPr>
              <a:t>Screen failure details</a:t>
            </a:r>
            <a:endParaRPr sz="2100">
              <a:latin typeface="Montserrat"/>
              <a:ea typeface="Montserrat"/>
              <a:cs typeface="Montserrat"/>
              <a:sym typeface="Montserrat"/>
            </a:endParaRPr>
          </a:p>
          <a:p>
            <a:pPr marL="457200" lvl="0" indent="-361950" algn="l" rtl="0">
              <a:spcBef>
                <a:spcPts val="0"/>
              </a:spcBef>
              <a:spcAft>
                <a:spcPts val="0"/>
              </a:spcAft>
              <a:buSzPts val="2100"/>
              <a:buFont typeface="Montserrat"/>
              <a:buChar char="●"/>
            </a:pPr>
            <a:r>
              <a:rPr lang="en-US" sz="2100">
                <a:latin typeface="Montserrat"/>
                <a:ea typeface="Montserrat"/>
                <a:cs typeface="Montserrat"/>
                <a:sym typeface="Montserrat"/>
              </a:rPr>
              <a:t>Eligibility criteria</a:t>
            </a:r>
            <a:endParaRPr sz="2100">
              <a:latin typeface="Montserrat"/>
              <a:ea typeface="Montserrat"/>
              <a:cs typeface="Montserrat"/>
              <a:sym typeface="Montserrat"/>
            </a:endParaRPr>
          </a:p>
          <a:p>
            <a:pPr marL="457200" lvl="0" indent="-361950" algn="l" rtl="0">
              <a:spcBef>
                <a:spcPts val="0"/>
              </a:spcBef>
              <a:spcAft>
                <a:spcPts val="0"/>
              </a:spcAft>
              <a:buSzPts val="2100"/>
              <a:buFont typeface="Montserrat"/>
              <a:buChar char="●"/>
            </a:pPr>
            <a:r>
              <a:rPr lang="en-US" sz="2100">
                <a:latin typeface="Montserrat"/>
                <a:ea typeface="Montserrat"/>
                <a:cs typeface="Montserrat"/>
                <a:sym typeface="Montserrat"/>
              </a:rPr>
              <a:t>Enter as much information as possible on the screen failure log. In other words, sites should enter all of the known reasons for ineligibility.</a:t>
            </a:r>
            <a:endParaRPr sz="2100">
              <a:latin typeface="Montserrat"/>
              <a:ea typeface="Montserrat"/>
              <a:cs typeface="Montserrat"/>
              <a:sym typeface="Montserrat"/>
            </a:endParaRPr>
          </a:p>
        </p:txBody>
      </p:sp>
      <p:sp>
        <p:nvSpPr>
          <p:cNvPr id="175" name="Google Shape;175;p24"/>
          <p:cNvSpPr txBox="1"/>
          <p:nvPr/>
        </p:nvSpPr>
        <p:spPr>
          <a:xfrm>
            <a:off x="10637125" y="7211650"/>
            <a:ext cx="1573500" cy="477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2000" b="1">
              <a:solidFill>
                <a:schemeClr val="dk1"/>
              </a:solidFill>
              <a:latin typeface="Montserrat"/>
              <a:ea typeface="Montserrat"/>
              <a:cs typeface="Montserrat"/>
              <a:sym typeface="Montserrat"/>
            </a:endParaRPr>
          </a:p>
        </p:txBody>
      </p:sp>
      <p:sp>
        <p:nvSpPr>
          <p:cNvPr id="176" name="Google Shape;176;p24"/>
          <p:cNvSpPr txBox="1"/>
          <p:nvPr/>
        </p:nvSpPr>
        <p:spPr>
          <a:xfrm>
            <a:off x="7606250" y="7211650"/>
            <a:ext cx="1573500" cy="477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2000" b="1">
              <a:solidFill>
                <a:schemeClr val="dk1"/>
              </a:solidFill>
              <a:latin typeface="Montserrat"/>
              <a:ea typeface="Montserrat"/>
              <a:cs typeface="Montserrat"/>
              <a:sym typeface="Montserrat"/>
            </a:endParaRPr>
          </a:p>
        </p:txBody>
      </p:sp>
      <p:sp>
        <p:nvSpPr>
          <p:cNvPr id="177" name="Google Shape;177;p24"/>
          <p:cNvSpPr txBox="1"/>
          <p:nvPr/>
        </p:nvSpPr>
        <p:spPr>
          <a:xfrm>
            <a:off x="655584" y="9465942"/>
            <a:ext cx="3510000" cy="1474800"/>
          </a:xfrm>
          <a:prstGeom prst="rect">
            <a:avLst/>
          </a:prstGeom>
          <a:noFill/>
          <a:ln>
            <a:noFill/>
          </a:ln>
        </p:spPr>
        <p:txBody>
          <a:bodyPr spcFirstLastPara="1" wrap="square" lIns="182850" tIns="182850" rIns="182850" bIns="182850" anchor="t" anchorCtr="0">
            <a:noAutofit/>
          </a:bodyPr>
          <a:lstStyle/>
          <a:p>
            <a:pPr marL="0" lvl="0" indent="0" algn="ctr" rtl="0">
              <a:lnSpc>
                <a:spcPct val="115000"/>
              </a:lnSpc>
              <a:spcBef>
                <a:spcPts val="0"/>
              </a:spcBef>
              <a:spcAft>
                <a:spcPts val="3200"/>
              </a:spcAft>
              <a:buNone/>
            </a:pPr>
            <a:endParaRPr sz="1600">
              <a:solidFill>
                <a:srgbClr val="A7291E"/>
              </a:solidFill>
              <a:latin typeface="Montserrat"/>
              <a:ea typeface="Montserrat"/>
              <a:cs typeface="Montserrat"/>
              <a:sym typeface="Montserrat"/>
            </a:endParaRPr>
          </a:p>
        </p:txBody>
      </p:sp>
      <p:sp>
        <p:nvSpPr>
          <p:cNvPr id="178" name="Google Shape;178;p24"/>
          <p:cNvSpPr txBox="1"/>
          <p:nvPr/>
        </p:nvSpPr>
        <p:spPr>
          <a:xfrm>
            <a:off x="0" y="0"/>
            <a:ext cx="3000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t> </a:t>
            </a:r>
            <a:endParaRPr/>
          </a:p>
        </p:txBody>
      </p:sp>
      <p:sp>
        <p:nvSpPr>
          <p:cNvPr id="179" name="Google Shape;179;p24"/>
          <p:cNvSpPr txBox="1"/>
          <p:nvPr/>
        </p:nvSpPr>
        <p:spPr>
          <a:xfrm>
            <a:off x="0" y="0"/>
            <a:ext cx="3000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t> </a:t>
            </a:r>
            <a:endParaRPr/>
          </a:p>
        </p:txBody>
      </p:sp>
      <p:sp>
        <p:nvSpPr>
          <p:cNvPr id="180" name="Google Shape;180;p24"/>
          <p:cNvSpPr txBox="1"/>
          <p:nvPr/>
        </p:nvSpPr>
        <p:spPr>
          <a:xfrm>
            <a:off x="0" y="0"/>
            <a:ext cx="3000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t> </a:t>
            </a:r>
            <a:endParaRPr/>
          </a:p>
        </p:txBody>
      </p:sp>
      <p:pic>
        <p:nvPicPr>
          <p:cNvPr id="181" name="Google Shape;181;p24"/>
          <p:cNvPicPr preferRelativeResize="0"/>
          <p:nvPr/>
        </p:nvPicPr>
        <p:blipFill>
          <a:blip r:embed="rId4">
            <a:alphaModFix/>
          </a:blip>
          <a:stretch>
            <a:fillRect/>
          </a:stretch>
        </p:blipFill>
        <p:spPr>
          <a:xfrm>
            <a:off x="2808400" y="7141800"/>
            <a:ext cx="10566343" cy="25981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25"/>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187" name="Google Shape;187;p25"/>
          <p:cNvCxnSpPr/>
          <p:nvPr/>
        </p:nvCxnSpPr>
        <p:spPr>
          <a:xfrm rot="5083">
            <a:off x="1028691" y="1509463"/>
            <a:ext cx="16230618" cy="0"/>
          </a:xfrm>
          <a:prstGeom prst="straightConnector1">
            <a:avLst/>
          </a:prstGeom>
          <a:noFill/>
          <a:ln w="95250" cap="flat" cmpd="sng">
            <a:solidFill>
              <a:srgbClr val="DAD9D6"/>
            </a:solidFill>
            <a:prstDash val="solid"/>
            <a:round/>
            <a:headEnd type="none" w="sm" len="sm"/>
            <a:tailEnd type="none" w="sm" len="sm"/>
          </a:ln>
        </p:spPr>
      </p:cxnSp>
      <p:sp>
        <p:nvSpPr>
          <p:cNvPr id="188" name="Google Shape;188;p25"/>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189" name="Google Shape;189;p25"/>
          <p:cNvSpPr txBox="1"/>
          <p:nvPr/>
        </p:nvSpPr>
        <p:spPr>
          <a:xfrm>
            <a:off x="1028700" y="618575"/>
            <a:ext cx="14915400" cy="738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4800">
                <a:latin typeface="Montserrat"/>
                <a:ea typeface="Montserrat"/>
                <a:cs typeface="Montserrat"/>
                <a:sym typeface="Montserrat"/>
              </a:rPr>
              <a:t>The Consenting Process &amp; </a:t>
            </a:r>
            <a:r>
              <a:rPr lang="en-US" sz="4800">
                <a:solidFill>
                  <a:schemeClr val="dk1"/>
                </a:solidFill>
                <a:latin typeface="Montserrat"/>
                <a:ea typeface="Montserrat"/>
                <a:cs typeface="Montserrat"/>
                <a:sym typeface="Montserrat"/>
              </a:rPr>
              <a:t>eConsent in REDCap</a:t>
            </a:r>
            <a:endParaRPr sz="4800"/>
          </a:p>
        </p:txBody>
      </p:sp>
      <p:sp>
        <p:nvSpPr>
          <p:cNvPr id="190" name="Google Shape;190;p25"/>
          <p:cNvSpPr/>
          <p:nvPr/>
        </p:nvSpPr>
        <p:spPr>
          <a:xfrm>
            <a:off x="1263525" y="7867225"/>
            <a:ext cx="3647700" cy="18594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highlight>
                <a:schemeClr val="lt1"/>
              </a:highlight>
              <a:latin typeface="Calibri"/>
              <a:ea typeface="Calibri"/>
              <a:cs typeface="Calibri"/>
              <a:sym typeface="Calibri"/>
            </a:endParaRPr>
          </a:p>
        </p:txBody>
      </p:sp>
      <p:sp>
        <p:nvSpPr>
          <p:cNvPr id="191" name="Google Shape;191;p25"/>
          <p:cNvSpPr/>
          <p:nvPr/>
        </p:nvSpPr>
        <p:spPr>
          <a:xfrm>
            <a:off x="4911225" y="8644225"/>
            <a:ext cx="3754500" cy="10824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highlight>
                <a:schemeClr val="lt1"/>
              </a:highlight>
              <a:latin typeface="Calibri"/>
              <a:ea typeface="Calibri"/>
              <a:cs typeface="Calibri"/>
              <a:sym typeface="Calibri"/>
            </a:endParaRPr>
          </a:p>
        </p:txBody>
      </p:sp>
      <p:sp>
        <p:nvSpPr>
          <p:cNvPr id="192" name="Google Shape;192;p25"/>
          <p:cNvSpPr txBox="1"/>
          <p:nvPr/>
        </p:nvSpPr>
        <p:spPr>
          <a:xfrm>
            <a:off x="1028700" y="1983900"/>
            <a:ext cx="7820100" cy="7265100"/>
          </a:xfrm>
          <a:prstGeom prst="rect">
            <a:avLst/>
          </a:prstGeom>
          <a:noFill/>
          <a:ln>
            <a:noFill/>
          </a:ln>
        </p:spPr>
        <p:txBody>
          <a:bodyPr spcFirstLastPara="1" wrap="square" lIns="91425" tIns="91425" rIns="91425" bIns="91425" anchor="t" anchorCtr="0">
            <a:spAutoFit/>
          </a:bodyPr>
          <a:lstStyle/>
          <a:p>
            <a:pPr marL="457200" lvl="0" indent="-355600" algn="l" rtl="0">
              <a:spcBef>
                <a:spcPts val="0"/>
              </a:spcBef>
              <a:spcAft>
                <a:spcPts val="0"/>
              </a:spcAft>
              <a:buSzPts val="2000"/>
              <a:buFont typeface="Montserrat"/>
              <a:buChar char="●"/>
            </a:pPr>
            <a:r>
              <a:rPr lang="en-US" sz="2000">
                <a:latin typeface="Montserrat"/>
                <a:ea typeface="Montserrat"/>
                <a:cs typeface="Montserrat"/>
                <a:sym typeface="Montserrat"/>
              </a:rPr>
              <a:t>Informed consent is an ongoing process in which qualified study staff explain the study’s purpose, procedures, risks, benefits, and participant rights to the potential participant and/or their legally authorized representative. </a:t>
            </a:r>
            <a:endParaRPr sz="2000">
              <a:latin typeface="Montserrat"/>
              <a:ea typeface="Montserrat"/>
              <a:cs typeface="Montserrat"/>
              <a:sym typeface="Montserrat"/>
            </a:endParaRPr>
          </a:p>
          <a:p>
            <a:pPr marL="457200" lvl="0" indent="0" algn="l" rtl="0">
              <a:spcBef>
                <a:spcPts val="0"/>
              </a:spcBef>
              <a:spcAft>
                <a:spcPts val="0"/>
              </a:spcAft>
              <a:buNone/>
            </a:pPr>
            <a:endParaRPr sz="2000">
              <a:latin typeface="Montserrat"/>
              <a:ea typeface="Montserrat"/>
              <a:cs typeface="Montserrat"/>
              <a:sym typeface="Montserrat"/>
            </a:endParaRPr>
          </a:p>
          <a:p>
            <a:pPr marL="457200" lvl="0" indent="-355600" algn="l" rtl="0">
              <a:spcBef>
                <a:spcPts val="0"/>
              </a:spcBef>
              <a:spcAft>
                <a:spcPts val="0"/>
              </a:spcAft>
              <a:buSzPts val="2000"/>
              <a:buFont typeface="Montserrat"/>
              <a:buChar char="●"/>
            </a:pPr>
            <a:r>
              <a:rPr lang="en-US" sz="2000">
                <a:latin typeface="Montserrat"/>
                <a:ea typeface="Montserrat"/>
                <a:cs typeface="Montserrat"/>
                <a:sym typeface="Montserrat"/>
              </a:rPr>
              <a:t>The informed consent process should encompass the following:</a:t>
            </a:r>
            <a:endParaRPr sz="2000">
              <a:latin typeface="Montserrat"/>
              <a:ea typeface="Montserrat"/>
              <a:cs typeface="Montserrat"/>
              <a:sym typeface="Montserrat"/>
            </a:endParaRPr>
          </a:p>
          <a:p>
            <a:pPr marL="914400" lvl="1" indent="-355600" algn="l" rtl="0">
              <a:spcBef>
                <a:spcPts val="0"/>
              </a:spcBef>
              <a:spcAft>
                <a:spcPts val="0"/>
              </a:spcAft>
              <a:buSzPts val="2000"/>
              <a:buFont typeface="Montserrat"/>
              <a:buChar char="○"/>
            </a:pPr>
            <a:r>
              <a:rPr lang="en-US" sz="2000">
                <a:latin typeface="Montserrat"/>
                <a:ea typeface="Montserrat"/>
                <a:cs typeface="Montserrat"/>
                <a:sym typeface="Montserrat"/>
              </a:rPr>
              <a:t>A copy of the ICF for the potential participant &amp;/or family to review.</a:t>
            </a:r>
            <a:endParaRPr sz="2000">
              <a:latin typeface="Montserrat"/>
              <a:ea typeface="Montserrat"/>
              <a:cs typeface="Montserrat"/>
              <a:sym typeface="Montserrat"/>
            </a:endParaRPr>
          </a:p>
          <a:p>
            <a:pPr marL="914400" lvl="1" indent="-355600" algn="l" rtl="0">
              <a:spcBef>
                <a:spcPts val="0"/>
              </a:spcBef>
              <a:spcAft>
                <a:spcPts val="0"/>
              </a:spcAft>
              <a:buSzPts val="2000"/>
              <a:buFont typeface="Montserrat"/>
              <a:buChar char="○"/>
            </a:pPr>
            <a:r>
              <a:rPr lang="en-US" sz="2000">
                <a:latin typeface="Montserrat"/>
                <a:ea typeface="Montserrat"/>
                <a:cs typeface="Montserrat"/>
                <a:sym typeface="Montserrat"/>
              </a:rPr>
              <a:t>Disclosure to potential participant the information that is needed to make an informed decision.</a:t>
            </a:r>
            <a:endParaRPr sz="2000">
              <a:latin typeface="Montserrat"/>
              <a:ea typeface="Montserrat"/>
              <a:cs typeface="Montserrat"/>
              <a:sym typeface="Montserrat"/>
            </a:endParaRPr>
          </a:p>
          <a:p>
            <a:pPr marL="914400" lvl="1" indent="-355600" algn="l" rtl="0">
              <a:spcBef>
                <a:spcPts val="0"/>
              </a:spcBef>
              <a:spcAft>
                <a:spcPts val="0"/>
              </a:spcAft>
              <a:buSzPts val="2000"/>
              <a:buFont typeface="Montserrat"/>
              <a:buChar char="○"/>
            </a:pPr>
            <a:r>
              <a:rPr lang="en-US" sz="2000">
                <a:latin typeface="Montserrat"/>
                <a:ea typeface="Montserrat"/>
                <a:cs typeface="Montserrat"/>
                <a:sym typeface="Montserrat"/>
              </a:rPr>
              <a:t>Ensuring the potential participant understands what has been disclosed</a:t>
            </a:r>
            <a:endParaRPr sz="2000">
              <a:latin typeface="Montserrat"/>
              <a:ea typeface="Montserrat"/>
              <a:cs typeface="Montserrat"/>
              <a:sym typeface="Montserrat"/>
            </a:endParaRPr>
          </a:p>
          <a:p>
            <a:pPr marL="914400" lvl="1" indent="-355600" algn="l" rtl="0">
              <a:spcBef>
                <a:spcPts val="0"/>
              </a:spcBef>
              <a:spcAft>
                <a:spcPts val="0"/>
              </a:spcAft>
              <a:buSzPts val="2000"/>
              <a:buFont typeface="Montserrat"/>
              <a:buChar char="○"/>
            </a:pPr>
            <a:r>
              <a:rPr lang="en-US" sz="2000">
                <a:latin typeface="Montserrat"/>
                <a:ea typeface="Montserrat"/>
                <a:cs typeface="Montserrat"/>
                <a:sym typeface="Montserrat"/>
              </a:rPr>
              <a:t>Promotion of decision to participate is voluntary</a:t>
            </a:r>
            <a:endParaRPr sz="2000">
              <a:latin typeface="Montserrat"/>
              <a:ea typeface="Montserrat"/>
              <a:cs typeface="Montserrat"/>
              <a:sym typeface="Montserrat"/>
            </a:endParaRPr>
          </a:p>
          <a:p>
            <a:pPr marL="457200" lvl="0" indent="0" algn="l" rtl="0">
              <a:spcBef>
                <a:spcPts val="0"/>
              </a:spcBef>
              <a:spcAft>
                <a:spcPts val="0"/>
              </a:spcAft>
              <a:buNone/>
            </a:pPr>
            <a:endParaRPr sz="2000">
              <a:latin typeface="Montserrat"/>
              <a:ea typeface="Montserrat"/>
              <a:cs typeface="Montserrat"/>
              <a:sym typeface="Montserrat"/>
            </a:endParaRPr>
          </a:p>
          <a:p>
            <a:pPr marL="457200" lvl="0" indent="-355600" algn="l" rtl="0">
              <a:spcBef>
                <a:spcPts val="0"/>
              </a:spcBef>
              <a:spcAft>
                <a:spcPts val="0"/>
              </a:spcAft>
              <a:buSzPts val="2000"/>
              <a:buFont typeface="Montserrat"/>
              <a:buChar char="●"/>
            </a:pPr>
            <a:r>
              <a:rPr lang="en-US" sz="2000">
                <a:latin typeface="Montserrat"/>
                <a:ea typeface="Montserrat"/>
                <a:cs typeface="Montserrat"/>
                <a:sym typeface="Montserrat"/>
              </a:rPr>
              <a:t>All research activities will take place after the ICF has been signed by the participant or LAR.</a:t>
            </a:r>
            <a:endParaRPr sz="2000">
              <a:latin typeface="Montserrat"/>
              <a:ea typeface="Montserrat"/>
              <a:cs typeface="Montserrat"/>
              <a:sym typeface="Montserrat"/>
            </a:endParaRPr>
          </a:p>
          <a:p>
            <a:pPr marL="457200" lvl="0" indent="0" algn="l" rtl="0">
              <a:spcBef>
                <a:spcPts val="0"/>
              </a:spcBef>
              <a:spcAft>
                <a:spcPts val="0"/>
              </a:spcAft>
              <a:buNone/>
            </a:pPr>
            <a:endParaRPr sz="2000">
              <a:latin typeface="Montserrat"/>
              <a:ea typeface="Montserrat"/>
              <a:cs typeface="Montserrat"/>
              <a:sym typeface="Montserrat"/>
            </a:endParaRPr>
          </a:p>
          <a:p>
            <a:pPr marL="457200" lvl="0" indent="-355600" algn="l" rtl="0">
              <a:spcBef>
                <a:spcPts val="0"/>
              </a:spcBef>
              <a:spcAft>
                <a:spcPts val="0"/>
              </a:spcAft>
              <a:buSzPts val="2000"/>
              <a:buFont typeface="Montserrat"/>
              <a:buChar char="●"/>
            </a:pPr>
            <a:r>
              <a:rPr lang="en-US" sz="2000">
                <a:latin typeface="Montserrat"/>
                <a:ea typeface="Montserrat"/>
                <a:cs typeface="Montserrat"/>
                <a:sym typeface="Montserrat"/>
              </a:rPr>
              <a:t>Signed informed consent documents (unredacted) are required to be uploaded to WebDCU for remote monitoring </a:t>
            </a:r>
            <a:r>
              <a:rPr lang="en-US" sz="2000">
                <a:solidFill>
                  <a:srgbClr val="FF0000"/>
                </a:solidFill>
                <a:latin typeface="Montserrat"/>
                <a:ea typeface="Montserrat"/>
                <a:cs typeface="Montserrat"/>
                <a:sym typeface="Montserrat"/>
              </a:rPr>
              <a:t>within 5 days</a:t>
            </a:r>
            <a:r>
              <a:rPr lang="en-US" sz="2000">
                <a:latin typeface="Montserrat"/>
                <a:ea typeface="Montserrat"/>
                <a:cs typeface="Montserrat"/>
                <a:sym typeface="Montserrat"/>
              </a:rPr>
              <a:t>. </a:t>
            </a:r>
            <a:endParaRPr sz="2000">
              <a:latin typeface="Montserrat"/>
              <a:ea typeface="Montserrat"/>
              <a:cs typeface="Montserrat"/>
              <a:sym typeface="Montserrat"/>
            </a:endParaRPr>
          </a:p>
          <a:p>
            <a:pPr marL="0" lvl="0" indent="0" algn="l" rtl="0">
              <a:spcBef>
                <a:spcPts val="0"/>
              </a:spcBef>
              <a:spcAft>
                <a:spcPts val="0"/>
              </a:spcAft>
              <a:buNone/>
            </a:pPr>
            <a:endParaRPr sz="2000">
              <a:latin typeface="Montserrat"/>
              <a:ea typeface="Montserrat"/>
              <a:cs typeface="Montserrat"/>
              <a:sym typeface="Montserrat"/>
            </a:endParaRPr>
          </a:p>
        </p:txBody>
      </p:sp>
      <p:sp>
        <p:nvSpPr>
          <p:cNvPr id="193" name="Google Shape;193;p25"/>
          <p:cNvSpPr txBox="1"/>
          <p:nvPr/>
        </p:nvSpPr>
        <p:spPr>
          <a:xfrm>
            <a:off x="9619625" y="1968325"/>
            <a:ext cx="7335000" cy="7881000"/>
          </a:xfrm>
          <a:prstGeom prst="rect">
            <a:avLst/>
          </a:prstGeom>
          <a:noFill/>
          <a:ln>
            <a:noFill/>
          </a:ln>
        </p:spPr>
        <p:txBody>
          <a:bodyPr spcFirstLastPara="1" wrap="square" lIns="91425" tIns="91425" rIns="91425" bIns="91425" anchor="t" anchorCtr="0">
            <a:spAutoFit/>
          </a:bodyPr>
          <a:lstStyle/>
          <a:p>
            <a:pPr marL="457200" lvl="0" indent="-355600" algn="l" rtl="0">
              <a:spcBef>
                <a:spcPts val="0"/>
              </a:spcBef>
              <a:spcAft>
                <a:spcPts val="0"/>
              </a:spcAft>
              <a:buClr>
                <a:schemeClr val="dk1"/>
              </a:buClr>
              <a:buSzPts val="2000"/>
              <a:buFont typeface="Montserrat"/>
              <a:buChar char="●"/>
            </a:pPr>
            <a:r>
              <a:rPr lang="en-US" sz="2000">
                <a:solidFill>
                  <a:schemeClr val="dk1"/>
                </a:solidFill>
                <a:latin typeface="Montserrat"/>
                <a:ea typeface="Montserrat"/>
                <a:cs typeface="Montserrat"/>
                <a:sym typeface="Montserrat"/>
              </a:rPr>
              <a:t>The MINUTE ICF will be available as an eConsent form in REDCap.  The eConsent process must be approved by the cIRB.</a:t>
            </a:r>
            <a:endParaRPr sz="2000">
              <a:solidFill>
                <a:schemeClr val="dk1"/>
              </a:solidFill>
              <a:latin typeface="Montserrat"/>
              <a:ea typeface="Montserrat"/>
              <a:cs typeface="Montserrat"/>
              <a:sym typeface="Montserrat"/>
            </a:endParaRPr>
          </a:p>
          <a:p>
            <a:pPr marL="457200" lvl="0" indent="0" algn="l" rtl="0">
              <a:spcBef>
                <a:spcPts val="0"/>
              </a:spcBef>
              <a:spcAft>
                <a:spcPts val="0"/>
              </a:spcAft>
              <a:buNone/>
            </a:pPr>
            <a:endParaRPr sz="2000">
              <a:solidFill>
                <a:schemeClr val="dk1"/>
              </a:solidFill>
              <a:latin typeface="Montserrat"/>
              <a:ea typeface="Montserrat"/>
              <a:cs typeface="Montserrat"/>
              <a:sym typeface="Montserrat"/>
            </a:endParaRPr>
          </a:p>
          <a:p>
            <a:pPr marL="457200" lvl="0" indent="-355600" algn="l" rtl="0">
              <a:spcBef>
                <a:spcPts val="0"/>
              </a:spcBef>
              <a:spcAft>
                <a:spcPts val="0"/>
              </a:spcAft>
              <a:buClr>
                <a:schemeClr val="dk1"/>
              </a:buClr>
              <a:buSzPts val="2000"/>
              <a:buFont typeface="Montserrat"/>
              <a:buChar char="●"/>
            </a:pPr>
            <a:r>
              <a:rPr lang="en-US" sz="2000">
                <a:solidFill>
                  <a:schemeClr val="dk1"/>
                </a:solidFill>
                <a:latin typeface="Montserrat"/>
                <a:ea typeface="Montserrat"/>
                <a:cs typeface="Montserrat"/>
                <a:sym typeface="Montserrat"/>
              </a:rPr>
              <a:t>We highly recommended your site to use the eConsent.  Having the eConsent available on your site’s tablet is a more efficient and error-free process of obtaining the patient or LAR’s consent.</a:t>
            </a:r>
            <a:endParaRPr sz="2000">
              <a:solidFill>
                <a:schemeClr val="dk1"/>
              </a:solidFill>
              <a:latin typeface="Montserrat"/>
              <a:ea typeface="Montserrat"/>
              <a:cs typeface="Montserrat"/>
              <a:sym typeface="Montserrat"/>
            </a:endParaRPr>
          </a:p>
          <a:p>
            <a:pPr marL="0" lvl="0" indent="0" algn="l" rtl="0">
              <a:spcBef>
                <a:spcPts val="0"/>
              </a:spcBef>
              <a:spcAft>
                <a:spcPts val="0"/>
              </a:spcAft>
              <a:buNone/>
            </a:pPr>
            <a:endParaRPr sz="2000">
              <a:solidFill>
                <a:schemeClr val="dk1"/>
              </a:solidFill>
              <a:latin typeface="Montserrat"/>
              <a:ea typeface="Montserrat"/>
              <a:cs typeface="Montserrat"/>
              <a:sym typeface="Montserrat"/>
            </a:endParaRPr>
          </a:p>
          <a:p>
            <a:pPr marL="914400" lvl="1" indent="-355600" algn="l" rtl="0">
              <a:spcBef>
                <a:spcPts val="0"/>
              </a:spcBef>
              <a:spcAft>
                <a:spcPts val="0"/>
              </a:spcAft>
              <a:buClr>
                <a:schemeClr val="dk1"/>
              </a:buClr>
              <a:buSzPts val="2000"/>
              <a:buFont typeface="Montserrat"/>
              <a:buChar char="○"/>
            </a:pPr>
            <a:r>
              <a:rPr lang="en-US" sz="2000">
                <a:solidFill>
                  <a:schemeClr val="dk1"/>
                </a:solidFill>
                <a:latin typeface="Montserrat"/>
                <a:ea typeface="Montserrat"/>
                <a:cs typeface="Montserrat"/>
                <a:sym typeface="Montserrat"/>
              </a:rPr>
              <a:t>The patient or LAR may sign the eConsent.</a:t>
            </a:r>
            <a:endParaRPr sz="2000">
              <a:solidFill>
                <a:schemeClr val="dk1"/>
              </a:solidFill>
              <a:latin typeface="Montserrat"/>
              <a:ea typeface="Montserrat"/>
              <a:cs typeface="Montserrat"/>
              <a:sym typeface="Montserrat"/>
            </a:endParaRPr>
          </a:p>
          <a:p>
            <a:pPr marL="914400" lvl="1" indent="-355600" algn="l" rtl="0">
              <a:spcBef>
                <a:spcPts val="0"/>
              </a:spcBef>
              <a:spcAft>
                <a:spcPts val="0"/>
              </a:spcAft>
              <a:buClr>
                <a:schemeClr val="dk1"/>
              </a:buClr>
              <a:buSzPts val="2000"/>
              <a:buFont typeface="Montserrat"/>
              <a:buChar char="○"/>
            </a:pPr>
            <a:r>
              <a:rPr lang="en-US" sz="2000">
                <a:solidFill>
                  <a:schemeClr val="dk1"/>
                </a:solidFill>
                <a:latin typeface="Montserrat"/>
                <a:ea typeface="Montserrat"/>
                <a:cs typeface="Montserrat"/>
                <a:sym typeface="Montserrat"/>
              </a:rPr>
              <a:t>Before having access to an eConsent, your site must be approved by submitting the “Implementation Form” to the cIRB that indicates your desire to use the eConsent and/or remote consent.</a:t>
            </a:r>
            <a:endParaRPr sz="2000">
              <a:solidFill>
                <a:schemeClr val="dk1"/>
              </a:solidFill>
              <a:latin typeface="Montserrat"/>
              <a:ea typeface="Montserrat"/>
              <a:cs typeface="Montserrat"/>
              <a:sym typeface="Montserrat"/>
            </a:endParaRPr>
          </a:p>
          <a:p>
            <a:pPr marL="914400" lvl="1" indent="-355600" algn="l" rtl="0">
              <a:spcBef>
                <a:spcPts val="0"/>
              </a:spcBef>
              <a:spcAft>
                <a:spcPts val="0"/>
              </a:spcAft>
              <a:buClr>
                <a:schemeClr val="dk1"/>
              </a:buClr>
              <a:buSzPts val="2000"/>
              <a:buFont typeface="Montserrat"/>
              <a:buChar char="○"/>
            </a:pPr>
            <a:r>
              <a:rPr lang="en-US" sz="2000">
                <a:solidFill>
                  <a:schemeClr val="dk1"/>
                </a:solidFill>
                <a:latin typeface="Montserrat"/>
                <a:ea typeface="Montserrat"/>
                <a:cs typeface="Montserrat"/>
                <a:sym typeface="Montserrat"/>
              </a:rPr>
              <a:t>Your eConsent will be produced in the REDCap platform using your cIRB approved documents.</a:t>
            </a:r>
            <a:endParaRPr sz="2000">
              <a:solidFill>
                <a:schemeClr val="dk1"/>
              </a:solidFill>
              <a:latin typeface="Montserrat"/>
              <a:ea typeface="Montserrat"/>
              <a:cs typeface="Montserrat"/>
              <a:sym typeface="Montserrat"/>
            </a:endParaRPr>
          </a:p>
          <a:p>
            <a:pPr marL="914400" lvl="1" indent="-355600" algn="l" rtl="0">
              <a:spcBef>
                <a:spcPts val="0"/>
              </a:spcBef>
              <a:spcAft>
                <a:spcPts val="0"/>
              </a:spcAft>
              <a:buClr>
                <a:schemeClr val="dk1"/>
              </a:buClr>
              <a:buSzPts val="2000"/>
              <a:buFont typeface="Montserrat"/>
              <a:buChar char="○"/>
            </a:pPr>
            <a:r>
              <a:rPr lang="en-US" sz="2000">
                <a:solidFill>
                  <a:srgbClr val="FF0000"/>
                </a:solidFill>
                <a:latin typeface="Montserrat"/>
                <a:ea typeface="Montserrat"/>
                <a:cs typeface="Montserrat"/>
                <a:sym typeface="Montserrat"/>
              </a:rPr>
              <a:t>Two administrative users at each site, the PSC and typically another coordinator, </a:t>
            </a:r>
            <a:r>
              <a:rPr lang="en-US" sz="2000">
                <a:solidFill>
                  <a:schemeClr val="dk1"/>
                </a:solidFill>
                <a:latin typeface="Montserrat"/>
                <a:ea typeface="Montserrat"/>
                <a:cs typeface="Montserrat"/>
                <a:sym typeface="Montserrat"/>
              </a:rPr>
              <a:t>will be provided a user ID, a user guide and training to use the REDCap platform. </a:t>
            </a:r>
            <a:endParaRPr sz="2000">
              <a:solidFill>
                <a:schemeClr val="dk1"/>
              </a:solidFill>
              <a:latin typeface="Montserrat"/>
              <a:ea typeface="Montserrat"/>
              <a:cs typeface="Montserrat"/>
              <a:sym typeface="Montserrat"/>
            </a:endParaRPr>
          </a:p>
          <a:p>
            <a:pPr marL="914400" lvl="1" indent="-355600" algn="l" rtl="0">
              <a:spcBef>
                <a:spcPts val="0"/>
              </a:spcBef>
              <a:spcAft>
                <a:spcPts val="0"/>
              </a:spcAft>
              <a:buClr>
                <a:srgbClr val="FF0000"/>
              </a:buClr>
              <a:buSzPts val="2000"/>
              <a:buFont typeface="Montserrat"/>
              <a:buChar char="○"/>
            </a:pPr>
            <a:r>
              <a:rPr lang="en-US" sz="2000">
                <a:solidFill>
                  <a:srgbClr val="FF0000"/>
                </a:solidFill>
                <a:latin typeface="Montserrat"/>
                <a:ea typeface="Montserrat"/>
                <a:cs typeface="Montserrat"/>
                <a:sym typeface="Montserrat"/>
              </a:rPr>
              <a:t>Any one who is delegated the responsibility to obtain consent on the DOA may and your site-specific eConsent link to consent participants.</a:t>
            </a:r>
            <a:endParaRPr>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26"/>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199" name="Google Shape;199;p26"/>
          <p:cNvCxnSpPr/>
          <p:nvPr/>
        </p:nvCxnSpPr>
        <p:spPr>
          <a:xfrm rot="5083">
            <a:off x="1028691" y="1509463"/>
            <a:ext cx="16230618" cy="0"/>
          </a:xfrm>
          <a:prstGeom prst="straightConnector1">
            <a:avLst/>
          </a:prstGeom>
          <a:noFill/>
          <a:ln w="95250" cap="flat" cmpd="sng">
            <a:solidFill>
              <a:srgbClr val="DAD9D6"/>
            </a:solidFill>
            <a:prstDash val="solid"/>
            <a:round/>
            <a:headEnd type="none" w="sm" len="sm"/>
            <a:tailEnd type="none" w="sm" len="sm"/>
          </a:ln>
        </p:spPr>
      </p:cxnSp>
      <p:sp>
        <p:nvSpPr>
          <p:cNvPr id="200" name="Google Shape;200;p26"/>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201" name="Google Shape;201;p26"/>
          <p:cNvSpPr txBox="1"/>
          <p:nvPr/>
        </p:nvSpPr>
        <p:spPr>
          <a:xfrm>
            <a:off x="1028700" y="618575"/>
            <a:ext cx="14915400" cy="738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4800">
                <a:latin typeface="Montserrat"/>
                <a:ea typeface="Montserrat"/>
                <a:cs typeface="Montserrat"/>
                <a:sym typeface="Montserrat"/>
              </a:rPr>
              <a:t>The Consenting Process -LAR</a:t>
            </a:r>
            <a:endParaRPr sz="4800"/>
          </a:p>
        </p:txBody>
      </p:sp>
      <p:sp>
        <p:nvSpPr>
          <p:cNvPr id="202" name="Google Shape;202;p26"/>
          <p:cNvSpPr/>
          <p:nvPr/>
        </p:nvSpPr>
        <p:spPr>
          <a:xfrm>
            <a:off x="1263525" y="7867225"/>
            <a:ext cx="3647700" cy="18594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highlight>
                <a:schemeClr val="lt1"/>
              </a:highlight>
              <a:latin typeface="Calibri"/>
              <a:ea typeface="Calibri"/>
              <a:cs typeface="Calibri"/>
              <a:sym typeface="Calibri"/>
            </a:endParaRPr>
          </a:p>
        </p:txBody>
      </p:sp>
      <p:sp>
        <p:nvSpPr>
          <p:cNvPr id="203" name="Google Shape;203;p26"/>
          <p:cNvSpPr/>
          <p:nvPr/>
        </p:nvSpPr>
        <p:spPr>
          <a:xfrm>
            <a:off x="4911225" y="8644225"/>
            <a:ext cx="3754500" cy="10824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highlight>
                <a:schemeClr val="lt1"/>
              </a:highlight>
              <a:latin typeface="Calibri"/>
              <a:ea typeface="Calibri"/>
              <a:cs typeface="Calibri"/>
              <a:sym typeface="Calibri"/>
            </a:endParaRPr>
          </a:p>
        </p:txBody>
      </p:sp>
      <p:sp>
        <p:nvSpPr>
          <p:cNvPr id="204" name="Google Shape;204;p26"/>
          <p:cNvSpPr txBox="1"/>
          <p:nvPr/>
        </p:nvSpPr>
        <p:spPr>
          <a:xfrm>
            <a:off x="1028700" y="1847625"/>
            <a:ext cx="14193300" cy="7265100"/>
          </a:xfrm>
          <a:prstGeom prst="rect">
            <a:avLst/>
          </a:prstGeom>
          <a:noFill/>
          <a:ln>
            <a:noFill/>
          </a:ln>
        </p:spPr>
        <p:txBody>
          <a:bodyPr spcFirstLastPara="1" wrap="square" lIns="91425" tIns="91425" rIns="91425" bIns="91425" anchor="t" anchorCtr="0">
            <a:spAutoFit/>
          </a:bodyPr>
          <a:lstStyle/>
          <a:p>
            <a:pPr marL="457200" lvl="0" indent="-355600" algn="l" rtl="0">
              <a:spcBef>
                <a:spcPts val="0"/>
              </a:spcBef>
              <a:spcAft>
                <a:spcPts val="0"/>
              </a:spcAft>
              <a:buSzPts val="2000"/>
              <a:buFont typeface="Montserrat"/>
              <a:buChar char="●"/>
            </a:pPr>
            <a:r>
              <a:rPr lang="en-US" sz="2000">
                <a:latin typeface="Montserrat"/>
                <a:ea typeface="Montserrat"/>
                <a:cs typeface="Montserrat"/>
                <a:sym typeface="Montserrat"/>
              </a:rPr>
              <a:t>An LAR is a </a:t>
            </a:r>
            <a:r>
              <a:rPr lang="en-US" sz="2000" i="1">
                <a:latin typeface="Montserrat"/>
                <a:ea typeface="Montserrat"/>
                <a:cs typeface="Montserrat"/>
                <a:sym typeface="Montserrat"/>
              </a:rPr>
              <a:t>Legally Authorized Representative</a:t>
            </a:r>
            <a:r>
              <a:rPr lang="en-US" sz="2000">
                <a:latin typeface="Montserrat"/>
                <a:ea typeface="Montserrat"/>
                <a:cs typeface="Montserrat"/>
                <a:sym typeface="Montserrat"/>
              </a:rPr>
              <a:t> that can act to make decisions on behalf of another person.  </a:t>
            </a:r>
            <a:endParaRPr sz="2000">
              <a:latin typeface="Montserrat"/>
              <a:ea typeface="Montserrat"/>
              <a:cs typeface="Montserrat"/>
              <a:sym typeface="Montserrat"/>
            </a:endParaRPr>
          </a:p>
          <a:p>
            <a:pPr marL="457200" lvl="0" indent="0" algn="l" rtl="0">
              <a:spcBef>
                <a:spcPts val="0"/>
              </a:spcBef>
              <a:spcAft>
                <a:spcPts val="0"/>
              </a:spcAft>
              <a:buNone/>
            </a:pPr>
            <a:endParaRPr sz="2000">
              <a:latin typeface="Montserrat"/>
              <a:ea typeface="Montserrat"/>
              <a:cs typeface="Montserrat"/>
              <a:sym typeface="Montserrat"/>
            </a:endParaRPr>
          </a:p>
          <a:p>
            <a:pPr marL="457200" lvl="0" indent="-355600" algn="l" rtl="0">
              <a:spcBef>
                <a:spcPts val="0"/>
              </a:spcBef>
              <a:spcAft>
                <a:spcPts val="0"/>
              </a:spcAft>
              <a:buSzPts val="2000"/>
              <a:buFont typeface="Montserrat"/>
              <a:buChar char="●"/>
            </a:pPr>
            <a:r>
              <a:rPr lang="en-US" sz="2000">
                <a:latin typeface="Montserrat"/>
                <a:ea typeface="Montserrat"/>
                <a:cs typeface="Montserrat"/>
                <a:sym typeface="Montserrat"/>
              </a:rPr>
              <a:t>An LAR can be but is not limited to:</a:t>
            </a:r>
            <a:endParaRPr sz="2000">
              <a:latin typeface="Montserrat"/>
              <a:ea typeface="Montserrat"/>
              <a:cs typeface="Montserrat"/>
              <a:sym typeface="Montserrat"/>
            </a:endParaRPr>
          </a:p>
          <a:p>
            <a:pPr marL="914400" lvl="1" indent="-355600" algn="l" rtl="0">
              <a:spcBef>
                <a:spcPts val="0"/>
              </a:spcBef>
              <a:spcAft>
                <a:spcPts val="0"/>
              </a:spcAft>
              <a:buSzPts val="2000"/>
              <a:buFont typeface="Montserrat"/>
              <a:buChar char="○"/>
            </a:pPr>
            <a:r>
              <a:rPr lang="en-US" sz="2000">
                <a:latin typeface="Montserrat"/>
                <a:ea typeface="Montserrat"/>
                <a:cs typeface="Montserrat"/>
                <a:sym typeface="Montserrat"/>
              </a:rPr>
              <a:t>Spouse</a:t>
            </a:r>
            <a:endParaRPr sz="2000">
              <a:latin typeface="Montserrat"/>
              <a:ea typeface="Montserrat"/>
              <a:cs typeface="Montserrat"/>
              <a:sym typeface="Montserrat"/>
            </a:endParaRPr>
          </a:p>
          <a:p>
            <a:pPr marL="914400" lvl="1" indent="-355600" algn="l" rtl="0">
              <a:spcBef>
                <a:spcPts val="0"/>
              </a:spcBef>
              <a:spcAft>
                <a:spcPts val="0"/>
              </a:spcAft>
              <a:buSzPts val="2000"/>
              <a:buFont typeface="Montserrat"/>
              <a:buChar char="○"/>
            </a:pPr>
            <a:r>
              <a:rPr lang="en-US" sz="2000">
                <a:latin typeface="Montserrat"/>
                <a:ea typeface="Montserrat"/>
                <a:cs typeface="Montserrat"/>
                <a:sym typeface="Montserrat"/>
              </a:rPr>
              <a:t>Legal Guardian		</a:t>
            </a:r>
            <a:endParaRPr sz="2000">
              <a:latin typeface="Montserrat"/>
              <a:ea typeface="Montserrat"/>
              <a:cs typeface="Montserrat"/>
              <a:sym typeface="Montserrat"/>
            </a:endParaRPr>
          </a:p>
          <a:p>
            <a:pPr marL="914400" lvl="1" indent="-355600" algn="l" rtl="0">
              <a:spcBef>
                <a:spcPts val="0"/>
              </a:spcBef>
              <a:spcAft>
                <a:spcPts val="0"/>
              </a:spcAft>
              <a:buSzPts val="2000"/>
              <a:buFont typeface="Montserrat"/>
              <a:buChar char="○"/>
            </a:pPr>
            <a:r>
              <a:rPr lang="en-US" sz="2000">
                <a:latin typeface="Montserrat"/>
                <a:ea typeface="Montserrat"/>
                <a:cs typeface="Montserrat"/>
                <a:sym typeface="Montserrat"/>
              </a:rPr>
              <a:t>Adult child		</a:t>
            </a:r>
            <a:endParaRPr sz="2000">
              <a:latin typeface="Montserrat"/>
              <a:ea typeface="Montserrat"/>
              <a:cs typeface="Montserrat"/>
              <a:sym typeface="Montserrat"/>
            </a:endParaRPr>
          </a:p>
          <a:p>
            <a:pPr marL="914400" lvl="1" indent="-355600" algn="l" rtl="0">
              <a:spcBef>
                <a:spcPts val="0"/>
              </a:spcBef>
              <a:spcAft>
                <a:spcPts val="0"/>
              </a:spcAft>
              <a:buSzPts val="2000"/>
              <a:buFont typeface="Montserrat"/>
              <a:buChar char="○"/>
            </a:pPr>
            <a:r>
              <a:rPr lang="en-US" sz="2000">
                <a:latin typeface="Montserrat"/>
                <a:ea typeface="Montserrat"/>
                <a:cs typeface="Montserrat"/>
                <a:sym typeface="Montserrat"/>
              </a:rPr>
              <a:t>Parent</a:t>
            </a:r>
            <a:endParaRPr sz="2000">
              <a:latin typeface="Montserrat"/>
              <a:ea typeface="Montserrat"/>
              <a:cs typeface="Montserrat"/>
              <a:sym typeface="Montserrat"/>
            </a:endParaRPr>
          </a:p>
          <a:p>
            <a:pPr marL="457200" lvl="0" indent="0" algn="l" rtl="0">
              <a:spcBef>
                <a:spcPts val="0"/>
              </a:spcBef>
              <a:spcAft>
                <a:spcPts val="0"/>
              </a:spcAft>
              <a:buNone/>
            </a:pPr>
            <a:endParaRPr sz="2000">
              <a:latin typeface="Montserrat"/>
              <a:ea typeface="Montserrat"/>
              <a:cs typeface="Montserrat"/>
              <a:sym typeface="Montserrat"/>
            </a:endParaRPr>
          </a:p>
          <a:p>
            <a:pPr marL="457200" lvl="0" indent="-355600" algn="l" rtl="0">
              <a:spcBef>
                <a:spcPts val="0"/>
              </a:spcBef>
              <a:spcAft>
                <a:spcPts val="0"/>
              </a:spcAft>
              <a:buSzPts val="2000"/>
              <a:buFont typeface="Montserrat"/>
              <a:buChar char="●"/>
            </a:pPr>
            <a:r>
              <a:rPr lang="en-US" sz="2000" b="1">
                <a:latin typeface="Montserrat"/>
                <a:ea typeface="Montserrat"/>
                <a:cs typeface="Montserrat"/>
                <a:sym typeface="Montserrat"/>
              </a:rPr>
              <a:t>Does the subject have the cognitive capacity to decide about study participation?</a:t>
            </a:r>
            <a:r>
              <a:rPr lang="en-US" sz="2000">
                <a:latin typeface="Montserrat"/>
                <a:ea typeface="Montserrat"/>
                <a:cs typeface="Montserrat"/>
                <a:sym typeface="Montserrat"/>
              </a:rPr>
              <a:t>  This assessment should be made by a study investigator and documented in the subject’s records.</a:t>
            </a:r>
            <a:endParaRPr sz="2000">
              <a:latin typeface="Montserrat"/>
              <a:ea typeface="Montserrat"/>
              <a:cs typeface="Montserrat"/>
              <a:sym typeface="Montserrat"/>
            </a:endParaRPr>
          </a:p>
          <a:p>
            <a:pPr marL="457200" lvl="0" indent="0" algn="l" rtl="0">
              <a:spcBef>
                <a:spcPts val="0"/>
              </a:spcBef>
              <a:spcAft>
                <a:spcPts val="0"/>
              </a:spcAft>
              <a:buNone/>
            </a:pPr>
            <a:endParaRPr sz="2000">
              <a:latin typeface="Montserrat"/>
              <a:ea typeface="Montserrat"/>
              <a:cs typeface="Montserrat"/>
              <a:sym typeface="Montserrat"/>
            </a:endParaRPr>
          </a:p>
          <a:p>
            <a:pPr marL="457200" lvl="0" indent="-355600" algn="l" rtl="0">
              <a:spcBef>
                <a:spcPts val="0"/>
              </a:spcBef>
              <a:spcAft>
                <a:spcPts val="0"/>
              </a:spcAft>
              <a:buSzPts val="2000"/>
              <a:buFont typeface="Montserrat"/>
              <a:buChar char="●"/>
            </a:pPr>
            <a:r>
              <a:rPr lang="en-US" sz="2000">
                <a:latin typeface="Montserrat"/>
                <a:ea typeface="Montserrat"/>
                <a:cs typeface="Montserrat"/>
                <a:sym typeface="Montserrat"/>
              </a:rPr>
              <a:t>⛔ </a:t>
            </a:r>
            <a:r>
              <a:rPr lang="en-US" sz="2000" b="1">
                <a:latin typeface="Montserrat"/>
                <a:ea typeface="Montserrat"/>
                <a:cs typeface="Montserrat"/>
                <a:sym typeface="Montserrat"/>
              </a:rPr>
              <a:t>No</a:t>
            </a:r>
            <a:r>
              <a:rPr lang="en-US" sz="2000">
                <a:latin typeface="Montserrat"/>
                <a:ea typeface="Montserrat"/>
                <a:cs typeface="Montserrat"/>
                <a:sym typeface="Montserrat"/>
              </a:rPr>
              <a:t>, then LAR signs and dates: </a:t>
            </a:r>
            <a:endParaRPr sz="2000">
              <a:latin typeface="Montserrat"/>
              <a:ea typeface="Montserrat"/>
              <a:cs typeface="Montserrat"/>
              <a:sym typeface="Montserrat"/>
            </a:endParaRPr>
          </a:p>
          <a:p>
            <a:pPr marL="914400" lvl="1" indent="-355600" algn="l" rtl="0">
              <a:spcBef>
                <a:spcPts val="0"/>
              </a:spcBef>
              <a:spcAft>
                <a:spcPts val="0"/>
              </a:spcAft>
              <a:buSzPts val="2000"/>
              <a:buFont typeface="Montserrat"/>
              <a:buChar char="○"/>
            </a:pPr>
            <a:r>
              <a:rPr lang="en-US" sz="2000" b="1" u="sng">
                <a:latin typeface="Montserrat"/>
                <a:ea typeface="Montserrat"/>
                <a:cs typeface="Montserrat"/>
                <a:sym typeface="Montserrat"/>
              </a:rPr>
              <a:t>Reconsent is needed when subject regains capacity.</a:t>
            </a:r>
            <a:endParaRPr sz="2000">
              <a:latin typeface="Montserrat"/>
              <a:ea typeface="Montserrat"/>
              <a:cs typeface="Montserrat"/>
              <a:sym typeface="Montserrat"/>
            </a:endParaRPr>
          </a:p>
          <a:p>
            <a:pPr marL="457200" lvl="0" indent="-355600" algn="l" rtl="0">
              <a:spcBef>
                <a:spcPts val="0"/>
              </a:spcBef>
              <a:spcAft>
                <a:spcPts val="0"/>
              </a:spcAft>
              <a:buSzPts val="2000"/>
              <a:buFont typeface="Montserrat"/>
              <a:buChar char="●"/>
            </a:pPr>
            <a:r>
              <a:rPr lang="en-US" sz="2000">
                <a:latin typeface="Montserrat"/>
                <a:ea typeface="Montserrat"/>
                <a:cs typeface="Montserrat"/>
                <a:sym typeface="Montserrat"/>
              </a:rPr>
              <a:t>✅ </a:t>
            </a:r>
            <a:r>
              <a:rPr lang="en-US" sz="2000" b="1">
                <a:latin typeface="Montserrat"/>
                <a:ea typeface="Montserrat"/>
                <a:cs typeface="Montserrat"/>
                <a:sym typeface="Montserrat"/>
              </a:rPr>
              <a:t>Yes</a:t>
            </a:r>
            <a:r>
              <a:rPr lang="en-US" sz="2000">
                <a:latin typeface="Montserrat"/>
                <a:ea typeface="Montserrat"/>
                <a:cs typeface="Montserrat"/>
                <a:sym typeface="Montserrat"/>
              </a:rPr>
              <a:t>, the subject signs and dates the ICF.</a:t>
            </a:r>
            <a:endParaRPr sz="2000">
              <a:latin typeface="Montserrat"/>
              <a:ea typeface="Montserrat"/>
              <a:cs typeface="Montserrat"/>
              <a:sym typeface="Montserrat"/>
            </a:endParaRPr>
          </a:p>
          <a:p>
            <a:pPr marL="457200" lvl="0" indent="0" algn="l" rtl="0">
              <a:spcBef>
                <a:spcPts val="0"/>
              </a:spcBef>
              <a:spcAft>
                <a:spcPts val="0"/>
              </a:spcAft>
              <a:buNone/>
            </a:pPr>
            <a:endParaRPr sz="2000">
              <a:latin typeface="Montserrat"/>
              <a:ea typeface="Montserrat"/>
              <a:cs typeface="Montserrat"/>
              <a:sym typeface="Montserrat"/>
            </a:endParaRPr>
          </a:p>
          <a:p>
            <a:pPr marL="457200" lvl="0" indent="-355600" algn="l" rtl="0">
              <a:spcBef>
                <a:spcPts val="0"/>
              </a:spcBef>
              <a:spcAft>
                <a:spcPts val="0"/>
              </a:spcAft>
              <a:buSzPts val="2000"/>
              <a:buFont typeface="Montserrat"/>
              <a:buChar char="●"/>
            </a:pPr>
            <a:r>
              <a:rPr lang="en-US" sz="2000">
                <a:latin typeface="Montserrat"/>
                <a:ea typeface="Montserrat"/>
                <a:cs typeface="Montserrat"/>
                <a:sym typeface="Montserrat"/>
              </a:rPr>
              <a:t>If the subject is physically incapable of signature, illiterate, visually impaired, or signing a short form consent, utilize </a:t>
            </a:r>
            <a:r>
              <a:rPr lang="en-US" sz="2000" u="sng">
                <a:latin typeface="Montserrat"/>
                <a:ea typeface="Montserrat"/>
                <a:cs typeface="Montserrat"/>
                <a:sym typeface="Montserrat"/>
              </a:rPr>
              <a:t>witness of consent process and signature</a:t>
            </a:r>
            <a:r>
              <a:rPr lang="en-US" sz="2000">
                <a:latin typeface="Montserrat"/>
                <a:ea typeface="Montserrat"/>
                <a:cs typeface="Montserrat"/>
                <a:sym typeface="Montserrat"/>
              </a:rPr>
              <a:t>.</a:t>
            </a:r>
            <a:endParaRPr sz="2000">
              <a:latin typeface="Montserrat"/>
              <a:ea typeface="Montserrat"/>
              <a:cs typeface="Montserrat"/>
              <a:sym typeface="Montserrat"/>
            </a:endParaRPr>
          </a:p>
          <a:p>
            <a:pPr marL="457200" lvl="0" indent="0" algn="l" rtl="0">
              <a:spcBef>
                <a:spcPts val="0"/>
              </a:spcBef>
              <a:spcAft>
                <a:spcPts val="0"/>
              </a:spcAft>
              <a:buNone/>
            </a:pPr>
            <a:endParaRPr sz="2000">
              <a:latin typeface="Montserrat"/>
              <a:ea typeface="Montserrat"/>
              <a:cs typeface="Montserrat"/>
              <a:sym typeface="Montserrat"/>
            </a:endParaRPr>
          </a:p>
          <a:p>
            <a:pPr marL="457200" lvl="0" indent="-355600" algn="l" rtl="0">
              <a:spcBef>
                <a:spcPts val="0"/>
              </a:spcBef>
              <a:spcAft>
                <a:spcPts val="0"/>
              </a:spcAft>
              <a:buSzPts val="2000"/>
              <a:buFont typeface="Montserrat"/>
              <a:buChar char="●"/>
            </a:pPr>
            <a:r>
              <a:rPr lang="en-US" sz="2000">
                <a:latin typeface="Montserrat"/>
                <a:ea typeface="Montserrat"/>
                <a:cs typeface="Montserrat"/>
                <a:sym typeface="Montserrat"/>
              </a:rPr>
              <a:t>All research activities will take place after the ICF has been signed by the participant or LAR.</a:t>
            </a:r>
            <a:endParaRPr sz="2000">
              <a:latin typeface="Montserrat"/>
              <a:ea typeface="Montserrat"/>
              <a:cs typeface="Montserrat"/>
              <a:sym typeface="Montserrat"/>
            </a:endParaRPr>
          </a:p>
          <a:p>
            <a:pPr marL="457200" lvl="0" indent="0" algn="l" rtl="0">
              <a:spcBef>
                <a:spcPts val="0"/>
              </a:spcBef>
              <a:spcAft>
                <a:spcPts val="0"/>
              </a:spcAft>
              <a:buNone/>
            </a:pPr>
            <a:endParaRPr sz="2000">
              <a:latin typeface="Montserrat"/>
              <a:ea typeface="Montserrat"/>
              <a:cs typeface="Montserrat"/>
              <a:sym typeface="Montserrat"/>
            </a:endParaRPr>
          </a:p>
          <a:p>
            <a:pPr marL="457200" lvl="0" indent="-355600" algn="l" rtl="0">
              <a:spcBef>
                <a:spcPts val="0"/>
              </a:spcBef>
              <a:spcAft>
                <a:spcPts val="0"/>
              </a:spcAft>
              <a:buSzPts val="2000"/>
              <a:buFont typeface="Montserrat"/>
              <a:buChar char="●"/>
            </a:pPr>
            <a:r>
              <a:rPr lang="en-US" sz="2000">
                <a:latin typeface="Montserrat"/>
                <a:ea typeface="Montserrat"/>
                <a:cs typeface="Montserrat"/>
                <a:sym typeface="Montserrat"/>
              </a:rPr>
              <a:t>Many patients with severe BGH may be neurologically impaired and incapacitated. In such cases, the LAR will be approached for consent.</a:t>
            </a:r>
            <a:endParaRPr sz="2000">
              <a:latin typeface="Montserrat"/>
              <a:ea typeface="Montserrat"/>
              <a:cs typeface="Montserrat"/>
              <a:sym typeface="Montserrat"/>
            </a:endParaRPr>
          </a:p>
          <a:p>
            <a:pPr marL="0" lvl="0" indent="0" algn="l" rtl="0">
              <a:spcBef>
                <a:spcPts val="0"/>
              </a:spcBef>
              <a:spcAft>
                <a:spcPts val="0"/>
              </a:spcAft>
              <a:buNone/>
            </a:pPr>
            <a:endParaRPr sz="2000">
              <a:latin typeface="Montserrat"/>
              <a:ea typeface="Montserrat"/>
              <a:cs typeface="Montserrat"/>
              <a:sym typeface="Montserra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27"/>
          <p:cNvSpPr/>
          <p:nvPr/>
        </p:nvSpPr>
        <p:spPr>
          <a:xfrm>
            <a:off x="0" y="9809819"/>
            <a:ext cx="18425253" cy="476971"/>
          </a:xfrm>
          <a:custGeom>
            <a:avLst/>
            <a:gdLst/>
            <a:ahLst/>
            <a:cxnLst/>
            <a:rect l="l" t="t" r="r" b="b"/>
            <a:pathLst>
              <a:path w="6724545" h="174077" extrusionOk="0">
                <a:moveTo>
                  <a:pt x="0" y="0"/>
                </a:moveTo>
                <a:lnTo>
                  <a:pt x="6724545" y="0"/>
                </a:lnTo>
                <a:lnTo>
                  <a:pt x="6724545" y="174077"/>
                </a:lnTo>
                <a:lnTo>
                  <a:pt x="0" y="174077"/>
                </a:lnTo>
                <a:close/>
              </a:path>
            </a:pathLst>
          </a:custGeom>
          <a:solidFill>
            <a:srgbClr val="97C0E2"/>
          </a:solidFill>
          <a:ln>
            <a:noFill/>
          </a:ln>
        </p:spPr>
      </p:sp>
      <p:cxnSp>
        <p:nvCxnSpPr>
          <p:cNvPr id="210" name="Google Shape;210;p27"/>
          <p:cNvCxnSpPr/>
          <p:nvPr/>
        </p:nvCxnSpPr>
        <p:spPr>
          <a:xfrm rot="5083">
            <a:off x="1028691" y="1325338"/>
            <a:ext cx="16230618" cy="0"/>
          </a:xfrm>
          <a:prstGeom prst="straightConnector1">
            <a:avLst/>
          </a:prstGeom>
          <a:noFill/>
          <a:ln w="95250" cap="flat" cmpd="sng">
            <a:solidFill>
              <a:srgbClr val="DAD9D6"/>
            </a:solidFill>
            <a:prstDash val="solid"/>
            <a:round/>
            <a:headEnd type="none" w="sm" len="sm"/>
            <a:tailEnd type="none" w="sm" len="sm"/>
          </a:ln>
        </p:spPr>
      </p:cxnSp>
      <p:sp>
        <p:nvSpPr>
          <p:cNvPr id="211" name="Google Shape;211;p27"/>
          <p:cNvSpPr/>
          <p:nvPr/>
        </p:nvSpPr>
        <p:spPr>
          <a:xfrm>
            <a:off x="17085056" y="9154068"/>
            <a:ext cx="1202944" cy="1132932"/>
          </a:xfrm>
          <a:custGeom>
            <a:avLst/>
            <a:gdLst/>
            <a:ahLst/>
            <a:cxnLst/>
            <a:rect l="l" t="t" r="r" b="b"/>
            <a:pathLst>
              <a:path w="1202944" h="1132932" extrusionOk="0">
                <a:moveTo>
                  <a:pt x="0" y="0"/>
                </a:moveTo>
                <a:lnTo>
                  <a:pt x="1202944" y="0"/>
                </a:lnTo>
                <a:lnTo>
                  <a:pt x="1202944" y="1132932"/>
                </a:lnTo>
                <a:lnTo>
                  <a:pt x="0" y="1132932"/>
                </a:lnTo>
                <a:lnTo>
                  <a:pt x="0" y="0"/>
                </a:lnTo>
                <a:close/>
              </a:path>
            </a:pathLst>
          </a:custGeom>
          <a:blipFill rotWithShape="1">
            <a:blip r:embed="rId3">
              <a:alphaModFix/>
            </a:blip>
            <a:stretch>
              <a:fillRect/>
            </a:stretch>
          </a:blipFill>
          <a:ln>
            <a:noFill/>
          </a:ln>
        </p:spPr>
      </p:sp>
      <p:sp>
        <p:nvSpPr>
          <p:cNvPr id="212" name="Google Shape;212;p27"/>
          <p:cNvSpPr txBox="1"/>
          <p:nvPr/>
        </p:nvSpPr>
        <p:spPr>
          <a:xfrm>
            <a:off x="1028700" y="434475"/>
            <a:ext cx="15921600" cy="738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None/>
            </a:pPr>
            <a:r>
              <a:rPr lang="en-US" sz="4800">
                <a:latin typeface="Montserrat"/>
                <a:ea typeface="Montserrat"/>
                <a:cs typeface="Montserrat"/>
                <a:sym typeface="Montserrat"/>
              </a:rPr>
              <a:t>The Consenting Process</a:t>
            </a:r>
            <a:r>
              <a:rPr lang="en-US" sz="4000">
                <a:latin typeface="Montserrat"/>
                <a:ea typeface="Montserrat"/>
                <a:cs typeface="Montserrat"/>
                <a:sym typeface="Montserrat"/>
              </a:rPr>
              <a:t> - </a:t>
            </a:r>
            <a:r>
              <a:rPr lang="en-US" sz="3500">
                <a:latin typeface="Montserrat"/>
                <a:ea typeface="Montserrat"/>
                <a:cs typeface="Montserrat"/>
                <a:sym typeface="Montserrat"/>
              </a:rPr>
              <a:t>Non-English–Speaking Participants</a:t>
            </a:r>
            <a:endParaRPr sz="3500"/>
          </a:p>
        </p:txBody>
      </p:sp>
      <p:sp>
        <p:nvSpPr>
          <p:cNvPr id="213" name="Google Shape;213;p27"/>
          <p:cNvSpPr txBox="1"/>
          <p:nvPr/>
        </p:nvSpPr>
        <p:spPr>
          <a:xfrm>
            <a:off x="885675" y="1655413"/>
            <a:ext cx="5861100" cy="9620100"/>
          </a:xfrm>
          <a:prstGeom prst="rect">
            <a:avLst/>
          </a:prstGeom>
          <a:noFill/>
          <a:ln>
            <a:noFill/>
          </a:ln>
        </p:spPr>
        <p:txBody>
          <a:bodyPr spcFirstLastPara="1" wrap="square" lIns="91425" tIns="91425" rIns="91425" bIns="91425" anchor="t" anchorCtr="0">
            <a:spAutoFit/>
          </a:bodyPr>
          <a:lstStyle/>
          <a:p>
            <a:pPr marL="457200" lvl="0" indent="-349250" algn="l" rtl="0">
              <a:lnSpc>
                <a:spcPct val="150000"/>
              </a:lnSpc>
              <a:spcBef>
                <a:spcPts val="0"/>
              </a:spcBef>
              <a:spcAft>
                <a:spcPts val="0"/>
              </a:spcAft>
              <a:buSzPts val="1900"/>
              <a:buFont typeface="Montserrat"/>
              <a:buChar char="●"/>
            </a:pPr>
            <a:r>
              <a:rPr lang="en-US" sz="1900">
                <a:latin typeface="Montserrat"/>
                <a:ea typeface="Montserrat"/>
                <a:cs typeface="Montserrat"/>
                <a:sym typeface="Montserrat"/>
              </a:rPr>
              <a:t>Informed consent will be conducted in a language understood by the patient or their LAR.</a:t>
            </a:r>
            <a:endParaRPr sz="1900">
              <a:latin typeface="Montserrat"/>
              <a:ea typeface="Montserrat"/>
              <a:cs typeface="Montserrat"/>
              <a:sym typeface="Montserrat"/>
            </a:endParaRPr>
          </a:p>
          <a:p>
            <a:pPr marL="914400" lvl="1" indent="-349250" algn="l" rtl="0">
              <a:lnSpc>
                <a:spcPct val="150000"/>
              </a:lnSpc>
              <a:spcBef>
                <a:spcPts val="0"/>
              </a:spcBef>
              <a:spcAft>
                <a:spcPts val="0"/>
              </a:spcAft>
              <a:buSzPts val="1900"/>
              <a:buFont typeface="Montserrat"/>
              <a:buChar char="○"/>
            </a:pPr>
            <a:r>
              <a:rPr lang="en-US" sz="1900">
                <a:latin typeface="Montserrat"/>
                <a:ea typeface="Montserrat"/>
                <a:cs typeface="Montserrat"/>
                <a:sym typeface="Montserrat"/>
              </a:rPr>
              <a:t>An </a:t>
            </a:r>
            <a:r>
              <a:rPr lang="en-US" sz="1900" u="sng">
                <a:latin typeface="Montserrat"/>
                <a:ea typeface="Montserrat"/>
                <a:cs typeface="Montserrat"/>
                <a:sym typeface="Montserrat"/>
              </a:rPr>
              <a:t>IRB-approved translated </a:t>
            </a:r>
            <a:r>
              <a:rPr lang="en-US" sz="1900">
                <a:latin typeface="Montserrat"/>
                <a:ea typeface="Montserrat"/>
                <a:cs typeface="Montserrat"/>
                <a:sym typeface="Montserrat"/>
              </a:rPr>
              <a:t>ICF will be used whenever available</a:t>
            </a:r>
            <a:endParaRPr sz="1900">
              <a:latin typeface="Montserrat"/>
              <a:ea typeface="Montserrat"/>
              <a:cs typeface="Montserrat"/>
              <a:sym typeface="Montserrat"/>
            </a:endParaRPr>
          </a:p>
          <a:p>
            <a:pPr marL="914400" lvl="1" indent="-349250" algn="l" rtl="0">
              <a:lnSpc>
                <a:spcPct val="150000"/>
              </a:lnSpc>
              <a:spcBef>
                <a:spcPts val="0"/>
              </a:spcBef>
              <a:spcAft>
                <a:spcPts val="0"/>
              </a:spcAft>
              <a:buSzPts val="1900"/>
              <a:buFont typeface="Montserrat"/>
              <a:buChar char="○"/>
            </a:pPr>
            <a:r>
              <a:rPr lang="en-US" sz="1900">
                <a:latin typeface="Montserrat"/>
                <a:ea typeface="Montserrat"/>
                <a:cs typeface="Montserrat"/>
                <a:sym typeface="Montserrat"/>
              </a:rPr>
              <a:t>A qualified medical interpreter (in person, phone, or video) will assist with the consent discussion</a:t>
            </a:r>
            <a:endParaRPr sz="1900">
              <a:latin typeface="Montserrat"/>
              <a:ea typeface="Montserrat"/>
              <a:cs typeface="Montserrat"/>
              <a:sym typeface="Montserrat"/>
            </a:endParaRPr>
          </a:p>
          <a:p>
            <a:pPr marL="914400" lvl="1" indent="-349250" algn="l" rtl="0">
              <a:lnSpc>
                <a:spcPct val="150000"/>
              </a:lnSpc>
              <a:spcBef>
                <a:spcPts val="0"/>
              </a:spcBef>
              <a:spcAft>
                <a:spcPts val="0"/>
              </a:spcAft>
              <a:buSzPts val="1900"/>
              <a:buFont typeface="Montserrat"/>
              <a:buChar char="○"/>
            </a:pPr>
            <a:r>
              <a:rPr lang="en-US" sz="1900">
                <a:latin typeface="Montserrat"/>
                <a:ea typeface="Montserrat"/>
                <a:cs typeface="Montserrat"/>
                <a:sym typeface="Montserrat"/>
              </a:rPr>
              <a:t>If a translated consent form is not available, consent may be obtained using the </a:t>
            </a:r>
            <a:r>
              <a:rPr lang="en-US" sz="1900" u="sng">
                <a:latin typeface="Montserrat"/>
                <a:ea typeface="Montserrat"/>
                <a:cs typeface="Montserrat"/>
                <a:sym typeface="Montserrat"/>
              </a:rPr>
              <a:t>IRB-approved short-form</a:t>
            </a:r>
            <a:r>
              <a:rPr lang="en-US" sz="1900">
                <a:latin typeface="Montserrat"/>
                <a:ea typeface="Montserrat"/>
                <a:cs typeface="Montserrat"/>
                <a:sym typeface="Montserrat"/>
              </a:rPr>
              <a:t> consent process</a:t>
            </a:r>
            <a:endParaRPr sz="1900">
              <a:latin typeface="Montserrat"/>
              <a:ea typeface="Montserrat"/>
              <a:cs typeface="Montserrat"/>
              <a:sym typeface="Montserrat"/>
            </a:endParaRPr>
          </a:p>
          <a:p>
            <a:pPr marL="457200" lvl="0" indent="-349250" algn="l" rtl="0">
              <a:lnSpc>
                <a:spcPct val="150000"/>
              </a:lnSpc>
              <a:spcBef>
                <a:spcPts val="0"/>
              </a:spcBef>
              <a:spcAft>
                <a:spcPts val="0"/>
              </a:spcAft>
              <a:buSzPts val="1900"/>
              <a:buFont typeface="Montserrat"/>
              <a:buChar char="●"/>
            </a:pPr>
            <a:r>
              <a:rPr lang="en-US" sz="1900">
                <a:latin typeface="Montserrat"/>
                <a:ea typeface="Montserrat"/>
                <a:cs typeface="Montserrat"/>
                <a:sym typeface="Montserrat"/>
              </a:rPr>
              <a:t>The consent process will be fully documented, and copies of signed forms will be provided to the participant or LAR</a:t>
            </a:r>
            <a:endParaRPr sz="1900">
              <a:latin typeface="Montserrat"/>
              <a:ea typeface="Montserrat"/>
              <a:cs typeface="Montserrat"/>
              <a:sym typeface="Montserrat"/>
            </a:endParaRPr>
          </a:p>
          <a:p>
            <a:pPr marL="457200" lvl="0" indent="-349250" algn="l" rtl="0">
              <a:lnSpc>
                <a:spcPct val="150000"/>
              </a:lnSpc>
              <a:spcBef>
                <a:spcPts val="0"/>
              </a:spcBef>
              <a:spcAft>
                <a:spcPts val="0"/>
              </a:spcAft>
              <a:buClr>
                <a:srgbClr val="FF0000"/>
              </a:buClr>
              <a:buSzPts val="1900"/>
              <a:buFont typeface="Montserrat"/>
              <a:buChar char="●"/>
            </a:pPr>
            <a:r>
              <a:rPr lang="en-US" sz="1900">
                <a:solidFill>
                  <a:srgbClr val="FF0000"/>
                </a:solidFill>
                <a:latin typeface="Montserrat"/>
                <a:ea typeface="Montserrat"/>
                <a:cs typeface="Montserrat"/>
                <a:sym typeface="Montserrat"/>
              </a:rPr>
              <a:t>Please refer to StrokeNet SOP ADM 26 </a:t>
            </a:r>
            <a:r>
              <a:rPr lang="en-US" sz="1900">
                <a:solidFill>
                  <a:srgbClr val="FF0000"/>
                </a:solidFill>
                <a:uFill>
                  <a:noFill/>
                </a:uFill>
                <a:latin typeface="Montserrat"/>
                <a:ea typeface="Montserrat"/>
                <a:cs typeface="Montserrat"/>
                <a:sym typeface="Montserrat"/>
                <a:hlinkClick r:id="rId4">
                  <a:extLst>
                    <a:ext uri="{A12FA001-AC4F-418D-AE19-62706E023703}">
                      <ahyp:hlinkClr xmlns:ahyp="http://schemas.microsoft.com/office/drawing/2018/hyperlinkcolor" val="tx"/>
                    </a:ext>
                  </a:extLst>
                </a:hlinkClick>
              </a:rPr>
              <a:t>Consenting Non-English Speaking or Literacy-Challenged Participants</a:t>
            </a:r>
            <a:endParaRPr sz="1900">
              <a:solidFill>
                <a:srgbClr val="FF0000"/>
              </a:solidFill>
              <a:latin typeface="Montserrat"/>
              <a:ea typeface="Montserrat"/>
              <a:cs typeface="Montserrat"/>
              <a:sym typeface="Montserrat"/>
            </a:endParaRPr>
          </a:p>
          <a:p>
            <a:pPr marL="0" lvl="0" indent="0" algn="l" rtl="0">
              <a:spcBef>
                <a:spcPts val="0"/>
              </a:spcBef>
              <a:spcAft>
                <a:spcPts val="0"/>
              </a:spcAft>
              <a:buNone/>
            </a:pPr>
            <a:endParaRPr sz="2000">
              <a:latin typeface="Montserrat"/>
              <a:ea typeface="Montserrat"/>
              <a:cs typeface="Montserrat"/>
              <a:sym typeface="Montserrat"/>
            </a:endParaRPr>
          </a:p>
          <a:p>
            <a:pPr marL="0" lvl="0" indent="0" algn="l" rtl="0">
              <a:spcBef>
                <a:spcPts val="0"/>
              </a:spcBef>
              <a:spcAft>
                <a:spcPts val="0"/>
              </a:spcAft>
              <a:buNone/>
            </a:pPr>
            <a:endParaRPr sz="2000">
              <a:latin typeface="Montserrat"/>
              <a:ea typeface="Montserrat"/>
              <a:cs typeface="Montserrat"/>
              <a:sym typeface="Montserrat"/>
            </a:endParaRPr>
          </a:p>
          <a:p>
            <a:pPr marL="0" lvl="0" indent="0" algn="l" rtl="0">
              <a:spcBef>
                <a:spcPts val="0"/>
              </a:spcBef>
              <a:spcAft>
                <a:spcPts val="0"/>
              </a:spcAft>
              <a:buNone/>
            </a:pPr>
            <a:endParaRPr sz="2000">
              <a:latin typeface="Montserrat"/>
              <a:ea typeface="Montserrat"/>
              <a:cs typeface="Montserrat"/>
              <a:sym typeface="Montserrat"/>
            </a:endParaRPr>
          </a:p>
          <a:p>
            <a:pPr marL="0" lvl="0" indent="0" algn="l" rtl="0">
              <a:spcBef>
                <a:spcPts val="0"/>
              </a:spcBef>
              <a:spcAft>
                <a:spcPts val="0"/>
              </a:spcAft>
              <a:buNone/>
            </a:pPr>
            <a:endParaRPr sz="2000">
              <a:latin typeface="Montserrat"/>
              <a:ea typeface="Montserrat"/>
              <a:cs typeface="Montserrat"/>
              <a:sym typeface="Montserrat"/>
            </a:endParaRPr>
          </a:p>
          <a:p>
            <a:pPr marL="0" lvl="0" indent="0" algn="l" rtl="0">
              <a:spcBef>
                <a:spcPts val="0"/>
              </a:spcBef>
              <a:spcAft>
                <a:spcPts val="0"/>
              </a:spcAft>
              <a:buNone/>
            </a:pPr>
            <a:endParaRPr sz="2000">
              <a:latin typeface="Montserrat"/>
              <a:ea typeface="Montserrat"/>
              <a:cs typeface="Montserrat"/>
              <a:sym typeface="Montserrat"/>
            </a:endParaRPr>
          </a:p>
        </p:txBody>
      </p:sp>
      <p:graphicFrame>
        <p:nvGraphicFramePr>
          <p:cNvPr id="214" name="Google Shape;214;p27"/>
          <p:cNvGraphicFramePr/>
          <p:nvPr/>
        </p:nvGraphicFramePr>
        <p:xfrm>
          <a:off x="6970650" y="1661475"/>
          <a:ext cx="10025825" cy="7839625"/>
        </p:xfrm>
        <a:graphic>
          <a:graphicData uri="http://schemas.openxmlformats.org/drawingml/2006/table">
            <a:tbl>
              <a:tblPr>
                <a:noFill/>
                <a:tableStyleId>{6CA76C19-4BA3-4E93-BD2D-9C7D92538E64}</a:tableStyleId>
              </a:tblPr>
              <a:tblGrid>
                <a:gridCol w="2863450">
                  <a:extLst>
                    <a:ext uri="{9D8B030D-6E8A-4147-A177-3AD203B41FA5}">
                      <a16:colId xmlns:a16="http://schemas.microsoft.com/office/drawing/2014/main" val="20000"/>
                    </a:ext>
                  </a:extLst>
                </a:gridCol>
                <a:gridCol w="3289600">
                  <a:extLst>
                    <a:ext uri="{9D8B030D-6E8A-4147-A177-3AD203B41FA5}">
                      <a16:colId xmlns:a16="http://schemas.microsoft.com/office/drawing/2014/main" val="20001"/>
                    </a:ext>
                  </a:extLst>
                </a:gridCol>
                <a:gridCol w="3872775">
                  <a:extLst>
                    <a:ext uri="{9D8B030D-6E8A-4147-A177-3AD203B41FA5}">
                      <a16:colId xmlns:a16="http://schemas.microsoft.com/office/drawing/2014/main" val="20002"/>
                    </a:ext>
                  </a:extLst>
                </a:gridCol>
              </a:tblGrid>
              <a:tr h="926325">
                <a:tc>
                  <a:txBody>
                    <a:bodyPr/>
                    <a:lstStyle/>
                    <a:p>
                      <a:pPr marL="0" lvl="0" indent="0" algn="ctr" rtl="0">
                        <a:lnSpc>
                          <a:spcPct val="115000"/>
                        </a:lnSpc>
                        <a:spcBef>
                          <a:spcPts val="0"/>
                        </a:spcBef>
                        <a:spcAft>
                          <a:spcPts val="0"/>
                        </a:spcAft>
                        <a:buNone/>
                      </a:pPr>
                      <a:r>
                        <a:rPr lang="en-US" sz="1700" b="1">
                          <a:latin typeface="Montserrat"/>
                          <a:ea typeface="Montserrat"/>
                          <a:cs typeface="Montserrat"/>
                          <a:sym typeface="Montserrat"/>
                        </a:rPr>
                        <a:t>Scenario</a:t>
                      </a:r>
                      <a:endParaRPr sz="1700" b="1">
                        <a:latin typeface="Montserrat"/>
                        <a:ea typeface="Montserrat"/>
                        <a:cs typeface="Montserrat"/>
                        <a:sym typeface="Montserrat"/>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1700" b="1">
                          <a:latin typeface="Montserrat"/>
                          <a:ea typeface="Montserrat"/>
                          <a:cs typeface="Montserrat"/>
                          <a:sym typeface="Montserrat"/>
                        </a:rPr>
                        <a:t>Forms Used</a:t>
                      </a:r>
                      <a:endParaRPr sz="1700" b="1">
                        <a:latin typeface="Montserrat"/>
                        <a:ea typeface="Montserrat"/>
                        <a:cs typeface="Montserrat"/>
                        <a:sym typeface="Montserrat"/>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1700" b="1">
                          <a:latin typeface="Montserrat"/>
                          <a:ea typeface="Montserrat"/>
                          <a:cs typeface="Montserrat"/>
                          <a:sym typeface="Montserrat"/>
                        </a:rPr>
                        <a:t>Who Signs</a:t>
                      </a:r>
                      <a:endParaRPr sz="1700" b="1">
                        <a:latin typeface="Montserrat"/>
                        <a:ea typeface="Montserrat"/>
                        <a:cs typeface="Montserrat"/>
                        <a:sym typeface="Montserrat"/>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973600">
                <a:tc rowSpan="2">
                  <a:txBody>
                    <a:bodyPr/>
                    <a:lstStyle/>
                    <a:p>
                      <a:pPr marL="0" lvl="0" indent="0" algn="ctr" rtl="0">
                        <a:spcBef>
                          <a:spcPts val="0"/>
                        </a:spcBef>
                        <a:spcAft>
                          <a:spcPts val="0"/>
                        </a:spcAft>
                        <a:buNone/>
                      </a:pPr>
                      <a:r>
                        <a:rPr lang="en-US" sz="1700" b="1">
                          <a:latin typeface="Montserrat"/>
                          <a:ea typeface="Montserrat"/>
                          <a:cs typeface="Montserrat"/>
                          <a:sym typeface="Montserrat"/>
                        </a:rPr>
                        <a:t>Fully Translated ICF available (e.g. Spanish)</a:t>
                      </a:r>
                      <a:endParaRPr sz="1700" b="1">
                        <a:latin typeface="Montserrat"/>
                        <a:ea typeface="Montserrat"/>
                        <a:cs typeface="Montserrat"/>
                        <a:sym typeface="Montserrat"/>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US" sz="1700">
                          <a:latin typeface="Montserrat"/>
                          <a:ea typeface="Montserrat"/>
                          <a:cs typeface="Montserrat"/>
                          <a:sym typeface="Montserrat"/>
                        </a:rPr>
                        <a:t>IRB-approved fully translated ICF </a:t>
                      </a:r>
                      <a:r>
                        <a:rPr lang="en-US" sz="1500" b="1">
                          <a:latin typeface="Montserrat"/>
                          <a:ea typeface="Montserrat"/>
                          <a:cs typeface="Montserrat"/>
                          <a:sym typeface="Montserrat"/>
                        </a:rPr>
                        <a:t>(Bilingual Research Staff on DOA)</a:t>
                      </a:r>
                      <a:endParaRPr sz="1500" b="1">
                        <a:latin typeface="Montserrat"/>
                        <a:ea typeface="Montserrat"/>
                        <a:cs typeface="Montserrat"/>
                        <a:sym typeface="Montserrat"/>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US" sz="1700">
                          <a:latin typeface="Montserrat"/>
                          <a:ea typeface="Montserrat"/>
                          <a:cs typeface="Montserrat"/>
                          <a:sym typeface="Montserrat"/>
                        </a:rPr>
                        <a:t>Patient or LAR, Person Obtaining Consent </a:t>
                      </a:r>
                      <a:r>
                        <a:rPr lang="en-US" sz="1500" b="1">
                          <a:latin typeface="Montserrat"/>
                          <a:ea typeface="Montserrat"/>
                          <a:cs typeface="Montserrat"/>
                          <a:sym typeface="Montserrat"/>
                        </a:rPr>
                        <a:t>(must be certified to consent in this language)</a:t>
                      </a:r>
                      <a:endParaRPr sz="1500" b="1">
                        <a:latin typeface="Montserrat"/>
                        <a:ea typeface="Montserrat"/>
                        <a:cs typeface="Montserrat"/>
                        <a:sym typeface="Montserrat"/>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2307400">
                <a:tc vMerge="1">
                  <a:txBody>
                    <a:bodyPr/>
                    <a:lstStyle/>
                    <a:p>
                      <a:endParaRPr lang="en-US"/>
                    </a:p>
                  </a:txBody>
                  <a:tcPr/>
                </a:tc>
                <a:tc>
                  <a:txBody>
                    <a:bodyPr/>
                    <a:lstStyle/>
                    <a:p>
                      <a:pPr marL="0" lvl="0" indent="0" algn="ctr" rtl="0">
                        <a:spcBef>
                          <a:spcPts val="0"/>
                        </a:spcBef>
                        <a:spcAft>
                          <a:spcPts val="0"/>
                        </a:spcAft>
                        <a:buClr>
                          <a:schemeClr val="dk1"/>
                        </a:buClr>
                        <a:buSzPts val="1100"/>
                        <a:buFont typeface="Arial"/>
                        <a:buNone/>
                      </a:pPr>
                      <a:r>
                        <a:rPr lang="en-US" sz="1700">
                          <a:solidFill>
                            <a:schemeClr val="dk1"/>
                          </a:solidFill>
                          <a:latin typeface="Montserrat"/>
                          <a:ea typeface="Montserrat"/>
                          <a:cs typeface="Montserrat"/>
                          <a:sym typeface="Montserrat"/>
                        </a:rPr>
                        <a:t>IRB-approved fully translated ICF +  English ICF </a:t>
                      </a:r>
                      <a:r>
                        <a:rPr lang="en-US" sz="1700" b="1">
                          <a:solidFill>
                            <a:schemeClr val="dk1"/>
                          </a:solidFill>
                          <a:latin typeface="Montserrat"/>
                          <a:ea typeface="Montserrat"/>
                          <a:cs typeface="Montserrat"/>
                          <a:sym typeface="Montserrat"/>
                        </a:rPr>
                        <a:t>(Interpreter-assisted consent)</a:t>
                      </a:r>
                      <a:endParaRPr sz="1700" b="1">
                        <a:latin typeface="Montserrat"/>
                        <a:ea typeface="Montserrat"/>
                        <a:cs typeface="Montserrat"/>
                        <a:sym typeface="Montserrat"/>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457200" lvl="0" indent="-336550" algn="l" rtl="0">
                        <a:spcBef>
                          <a:spcPts val="0"/>
                        </a:spcBef>
                        <a:spcAft>
                          <a:spcPts val="0"/>
                        </a:spcAft>
                        <a:buClr>
                          <a:schemeClr val="dk1"/>
                        </a:buClr>
                        <a:buSzPts val="1700"/>
                        <a:buFont typeface="Montserrat"/>
                        <a:buChar char="●"/>
                      </a:pPr>
                      <a:r>
                        <a:rPr lang="en-US" sz="1700">
                          <a:solidFill>
                            <a:schemeClr val="dk1"/>
                          </a:solidFill>
                          <a:latin typeface="Montserrat"/>
                          <a:ea typeface="Montserrat"/>
                          <a:cs typeface="Montserrat"/>
                          <a:sym typeface="Montserrat"/>
                        </a:rPr>
                        <a:t>Patient or LAR (Translated ICF), </a:t>
                      </a:r>
                      <a:endParaRPr sz="1700">
                        <a:solidFill>
                          <a:schemeClr val="dk1"/>
                        </a:solidFill>
                        <a:latin typeface="Montserrat"/>
                        <a:ea typeface="Montserrat"/>
                        <a:cs typeface="Montserrat"/>
                        <a:sym typeface="Montserrat"/>
                      </a:endParaRPr>
                    </a:p>
                    <a:p>
                      <a:pPr marL="457200" lvl="0" indent="-336550" algn="l" rtl="0">
                        <a:spcBef>
                          <a:spcPts val="0"/>
                        </a:spcBef>
                        <a:spcAft>
                          <a:spcPts val="0"/>
                        </a:spcAft>
                        <a:buClr>
                          <a:schemeClr val="dk1"/>
                        </a:buClr>
                        <a:buSzPts val="1700"/>
                        <a:buFont typeface="Montserrat"/>
                        <a:buChar char="●"/>
                      </a:pPr>
                      <a:r>
                        <a:rPr lang="en-US" sz="1700">
                          <a:solidFill>
                            <a:schemeClr val="dk1"/>
                          </a:solidFill>
                          <a:latin typeface="Montserrat"/>
                          <a:ea typeface="Montserrat"/>
                          <a:cs typeface="Montserrat"/>
                          <a:sym typeface="Montserrat"/>
                        </a:rPr>
                        <a:t>Person Obtaining Consent (English ICF), </a:t>
                      </a:r>
                      <a:endParaRPr sz="1700">
                        <a:solidFill>
                          <a:schemeClr val="dk1"/>
                        </a:solidFill>
                        <a:latin typeface="Montserrat"/>
                        <a:ea typeface="Montserrat"/>
                        <a:cs typeface="Montserrat"/>
                        <a:sym typeface="Montserrat"/>
                      </a:endParaRPr>
                    </a:p>
                    <a:p>
                      <a:pPr marL="457200" lvl="0" indent="-336550" algn="l" rtl="0">
                        <a:spcBef>
                          <a:spcPts val="0"/>
                        </a:spcBef>
                        <a:spcAft>
                          <a:spcPts val="0"/>
                        </a:spcAft>
                        <a:buClr>
                          <a:schemeClr val="dk1"/>
                        </a:buClr>
                        <a:buSzPts val="1700"/>
                        <a:buFont typeface="Montserrat"/>
                        <a:buChar char="●"/>
                      </a:pPr>
                      <a:r>
                        <a:rPr lang="en-US" sz="1700">
                          <a:solidFill>
                            <a:schemeClr val="dk1"/>
                          </a:solidFill>
                          <a:latin typeface="Montserrat"/>
                          <a:ea typeface="Montserrat"/>
                          <a:cs typeface="Montserrat"/>
                          <a:sym typeface="Montserrat"/>
                        </a:rPr>
                        <a:t>Interpreter</a:t>
                      </a:r>
                      <a:r>
                        <a:rPr lang="en-US" sz="1700">
                          <a:solidFill>
                            <a:srgbClr val="FF0000"/>
                          </a:solidFill>
                          <a:latin typeface="Montserrat"/>
                          <a:ea typeface="Montserrat"/>
                          <a:cs typeface="Montserrat"/>
                          <a:sym typeface="Montserrat"/>
                        </a:rPr>
                        <a:t> (documentation as required by local institution)</a:t>
                      </a:r>
                      <a:endParaRPr sz="1700">
                        <a:solidFill>
                          <a:srgbClr val="FF0000"/>
                        </a:solidFill>
                        <a:latin typeface="Montserrat"/>
                        <a:ea typeface="Montserrat"/>
                        <a:cs typeface="Montserrat"/>
                        <a:sym typeface="Montserrat"/>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2138750">
                <a:tc>
                  <a:txBody>
                    <a:bodyPr/>
                    <a:lstStyle/>
                    <a:p>
                      <a:pPr marL="0" lvl="0" indent="0" algn="ctr" rtl="0">
                        <a:spcBef>
                          <a:spcPts val="0"/>
                        </a:spcBef>
                        <a:spcAft>
                          <a:spcPts val="0"/>
                        </a:spcAft>
                        <a:buNone/>
                      </a:pPr>
                      <a:r>
                        <a:rPr lang="en-US" sz="1700" b="1">
                          <a:latin typeface="Montserrat"/>
                          <a:ea typeface="Montserrat"/>
                          <a:cs typeface="Montserrat"/>
                          <a:sym typeface="Montserrat"/>
                        </a:rPr>
                        <a:t>No fully translated ICF available + </a:t>
                      </a:r>
                      <a:r>
                        <a:rPr lang="en-US" sz="1700" b="1">
                          <a:solidFill>
                            <a:schemeClr val="dk1"/>
                          </a:solidFill>
                          <a:latin typeface="Montserrat"/>
                          <a:ea typeface="Montserrat"/>
                          <a:cs typeface="Montserrat"/>
                          <a:sym typeface="Montserrat"/>
                        </a:rPr>
                        <a:t>Interpreter-assisted </a:t>
                      </a:r>
                      <a:r>
                        <a:rPr lang="en-US" sz="1700" b="1">
                          <a:latin typeface="Montserrat"/>
                          <a:ea typeface="Montserrat"/>
                          <a:cs typeface="Montserrat"/>
                          <a:sym typeface="Montserrat"/>
                        </a:rPr>
                        <a:t>(Short-Form Consent)  </a:t>
                      </a:r>
                      <a:endParaRPr sz="1700" b="1">
                        <a:latin typeface="Montserrat"/>
                        <a:ea typeface="Montserrat"/>
                        <a:cs typeface="Montserrat"/>
                        <a:sym typeface="Montserrat"/>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US" sz="1700">
                          <a:latin typeface="Montserrat"/>
                          <a:ea typeface="Montserrat"/>
                          <a:cs typeface="Montserrat"/>
                          <a:sym typeface="Montserrat"/>
                        </a:rPr>
                        <a:t>Short-Form Consent (in participant’s language) + Full ICF (English)</a:t>
                      </a:r>
                      <a:endParaRPr sz="1700">
                        <a:latin typeface="Montserrat"/>
                        <a:ea typeface="Montserrat"/>
                        <a:cs typeface="Montserrat"/>
                        <a:sym typeface="Montserrat"/>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457200" lvl="0" indent="-336550" algn="l" rtl="0">
                        <a:spcBef>
                          <a:spcPts val="0"/>
                        </a:spcBef>
                        <a:spcAft>
                          <a:spcPts val="0"/>
                        </a:spcAft>
                        <a:buSzPts val="1700"/>
                        <a:buFont typeface="Montserrat"/>
                        <a:buChar char="●"/>
                      </a:pPr>
                      <a:r>
                        <a:rPr lang="en-US" sz="1700">
                          <a:latin typeface="Montserrat"/>
                          <a:ea typeface="Montserrat"/>
                          <a:cs typeface="Montserrat"/>
                          <a:sym typeface="Montserrat"/>
                        </a:rPr>
                        <a:t>Patient or LAR (Short Form), </a:t>
                      </a:r>
                      <a:endParaRPr sz="1700">
                        <a:latin typeface="Montserrat"/>
                        <a:ea typeface="Montserrat"/>
                        <a:cs typeface="Montserrat"/>
                        <a:sym typeface="Montserrat"/>
                      </a:endParaRPr>
                    </a:p>
                    <a:p>
                      <a:pPr marL="457200" lvl="0" indent="-336550" algn="l" rtl="0">
                        <a:spcBef>
                          <a:spcPts val="0"/>
                        </a:spcBef>
                        <a:spcAft>
                          <a:spcPts val="0"/>
                        </a:spcAft>
                        <a:buSzPts val="1700"/>
                        <a:buFont typeface="Montserrat"/>
                        <a:buChar char="●"/>
                      </a:pPr>
                      <a:r>
                        <a:rPr lang="en-US" sz="1700">
                          <a:latin typeface="Montserrat"/>
                          <a:ea typeface="Montserrat"/>
                          <a:cs typeface="Montserrat"/>
                          <a:sym typeface="Montserrat"/>
                        </a:rPr>
                        <a:t>Person Obtaining Consent (English ICF), </a:t>
                      </a:r>
                      <a:endParaRPr sz="1700">
                        <a:latin typeface="Montserrat"/>
                        <a:ea typeface="Montserrat"/>
                        <a:cs typeface="Montserrat"/>
                        <a:sym typeface="Montserrat"/>
                      </a:endParaRPr>
                    </a:p>
                    <a:p>
                      <a:pPr marL="457200" lvl="0" indent="-336550" algn="l" rtl="0">
                        <a:spcBef>
                          <a:spcPts val="0"/>
                        </a:spcBef>
                        <a:spcAft>
                          <a:spcPts val="0"/>
                        </a:spcAft>
                        <a:buSzPts val="1700"/>
                        <a:buFont typeface="Montserrat"/>
                        <a:buChar char="●"/>
                      </a:pPr>
                      <a:r>
                        <a:rPr lang="en-US" sz="1700">
                          <a:latin typeface="Montserrat"/>
                          <a:ea typeface="Montserrat"/>
                          <a:cs typeface="Montserrat"/>
                          <a:sym typeface="Montserrat"/>
                        </a:rPr>
                        <a:t>Impartial &amp; Bilingual Witness (Short Form + English ICF),</a:t>
                      </a:r>
                      <a:endParaRPr sz="1700">
                        <a:latin typeface="Montserrat"/>
                        <a:ea typeface="Montserrat"/>
                        <a:cs typeface="Montserrat"/>
                        <a:sym typeface="Montserrat"/>
                      </a:endParaRPr>
                    </a:p>
                    <a:p>
                      <a:pPr marL="457200" lvl="0" indent="-336550" algn="l" rtl="0">
                        <a:spcBef>
                          <a:spcPts val="0"/>
                        </a:spcBef>
                        <a:spcAft>
                          <a:spcPts val="0"/>
                        </a:spcAft>
                        <a:buClr>
                          <a:srgbClr val="FF0000"/>
                        </a:buClr>
                        <a:buSzPts val="1700"/>
                        <a:buFont typeface="Montserrat"/>
                        <a:buChar char="●"/>
                      </a:pPr>
                      <a:r>
                        <a:rPr lang="en-US" sz="1700">
                          <a:solidFill>
                            <a:srgbClr val="FF0000"/>
                          </a:solidFill>
                          <a:latin typeface="Montserrat"/>
                          <a:ea typeface="Montserrat"/>
                          <a:cs typeface="Montserrat"/>
                          <a:sym typeface="Montserrat"/>
                        </a:rPr>
                        <a:t>Interpreter may act as Impartial Witness  </a:t>
                      </a:r>
                      <a:endParaRPr sz="1700">
                        <a:solidFill>
                          <a:srgbClr val="FF0000"/>
                        </a:solidFill>
                        <a:latin typeface="Montserrat"/>
                        <a:ea typeface="Montserrat"/>
                        <a:cs typeface="Montserrat"/>
                        <a:sym typeface="Montserrat"/>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1493550">
                <a:tc>
                  <a:txBody>
                    <a:bodyPr/>
                    <a:lstStyle/>
                    <a:p>
                      <a:pPr marL="0" lvl="0" indent="0" algn="ctr" rtl="0">
                        <a:spcBef>
                          <a:spcPts val="0"/>
                        </a:spcBef>
                        <a:spcAft>
                          <a:spcPts val="0"/>
                        </a:spcAft>
                        <a:buNone/>
                      </a:pPr>
                      <a:r>
                        <a:rPr lang="en-US" sz="1700" b="1">
                          <a:latin typeface="Montserrat"/>
                          <a:ea typeface="Montserrat"/>
                          <a:cs typeface="Montserrat"/>
                          <a:sym typeface="Montserrat"/>
                        </a:rPr>
                        <a:t>Witnessed consent (patient can consent but cannot sign)</a:t>
                      </a:r>
                      <a:endParaRPr sz="1700" b="1">
                        <a:latin typeface="Montserrat"/>
                        <a:ea typeface="Montserrat"/>
                        <a:cs typeface="Montserrat"/>
                        <a:sym typeface="Montserrat"/>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US" sz="1700">
                          <a:latin typeface="Montserrat"/>
                          <a:ea typeface="Montserrat"/>
                          <a:cs typeface="Montserrat"/>
                          <a:sym typeface="Montserrat"/>
                        </a:rPr>
                        <a:t>ICF + Witness Signature</a:t>
                      </a:r>
                      <a:endParaRPr sz="1700">
                        <a:latin typeface="Montserrat"/>
                        <a:ea typeface="Montserrat"/>
                        <a:cs typeface="Montserrat"/>
                        <a:sym typeface="Montserrat"/>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US" sz="1700">
                          <a:latin typeface="Montserrat"/>
                          <a:ea typeface="Montserrat"/>
                          <a:cs typeface="Montserrat"/>
                          <a:sym typeface="Montserrat"/>
                        </a:rPr>
                        <a:t>Witness(Full ICF), Person Obtaining Consent (Full ICF), Patient </a:t>
                      </a:r>
                      <a:r>
                        <a:rPr lang="en-US" sz="1700">
                          <a:solidFill>
                            <a:srgbClr val="FF0000"/>
                          </a:solidFill>
                          <a:latin typeface="Montserrat"/>
                          <a:ea typeface="Montserrat"/>
                          <a:cs typeface="Montserrat"/>
                          <a:sym typeface="Montserrat"/>
                        </a:rPr>
                        <a:t>or LAR</a:t>
                      </a:r>
                      <a:r>
                        <a:rPr lang="en-US" sz="1700">
                          <a:latin typeface="Montserrat"/>
                          <a:ea typeface="Montserrat"/>
                          <a:cs typeface="Montserrat"/>
                          <a:sym typeface="Montserrat"/>
                        </a:rPr>
                        <a:t> (</a:t>
                      </a:r>
                      <a:r>
                        <a:rPr lang="en-US" sz="1700">
                          <a:solidFill>
                            <a:srgbClr val="FF0000"/>
                          </a:solidFill>
                          <a:latin typeface="Montserrat"/>
                          <a:ea typeface="Montserrat"/>
                          <a:cs typeface="Montserrat"/>
                          <a:sym typeface="Montserrat"/>
                        </a:rPr>
                        <a:t>may make their mark</a:t>
                      </a:r>
                      <a:r>
                        <a:rPr lang="en-US" sz="1700">
                          <a:latin typeface="Montserrat"/>
                          <a:ea typeface="Montserrat"/>
                          <a:cs typeface="Montserrat"/>
                          <a:sym typeface="Montserrat"/>
                        </a:rPr>
                        <a:t>)</a:t>
                      </a:r>
                      <a:endParaRPr sz="1700">
                        <a:latin typeface="Montserrat"/>
                        <a:ea typeface="Montserrat"/>
                        <a:cs typeface="Montserrat"/>
                        <a:sym typeface="Montserrat"/>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CBCEEDBF57C044A9B615F99F4F3A3C" ma:contentTypeVersion="20" ma:contentTypeDescription="Create a new document." ma:contentTypeScope="" ma:versionID="9b50aad78c1e0e6f6bcf2c87c72988ff">
  <xsd:schema xmlns:xsd="http://www.w3.org/2001/XMLSchema" xmlns:xs="http://www.w3.org/2001/XMLSchema" xmlns:p="http://schemas.microsoft.com/office/2006/metadata/properties" xmlns:ns2="9f57819a-ce1a-4484-a600-1df622397f3f" xmlns:ns3="d1ffb4d7-7936-42f0-8983-7f3783adad56" targetNamespace="http://schemas.microsoft.com/office/2006/metadata/properties" ma:root="true" ma:fieldsID="59a0d070c4d0a43ce1c5b4e309c2e52d" ns2:_="" ns3:_="">
    <xsd:import namespace="9f57819a-ce1a-4484-a600-1df622397f3f"/>
    <xsd:import namespace="d1ffb4d7-7936-42f0-8983-7f3783adad5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57819a-ce1a-4484-a600-1df622397f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4f72d08-3d4d-4fd0-a57a-1f5ef5c7b47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1ffb4d7-7936-42f0-8983-7f3783adad5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c796df8-475f-4b4a-8562-aecdfda4a5e4}" ma:internalName="TaxCatchAll" ma:showField="CatchAllData" ma:web="d1ffb4d7-7936-42f0-8983-7f3783adad5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d1ffb4d7-7936-42f0-8983-7f3783adad56" xsi:nil="true"/>
    <lcf76f155ced4ddcb4097134ff3c332f xmlns="9f57819a-ce1a-4484-a600-1df622397f3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E2A2632-C83B-43D7-8612-F3BB6377C6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f57819a-ce1a-4484-a600-1df622397f3f"/>
    <ds:schemaRef ds:uri="d1ffb4d7-7936-42f0-8983-7f3783adad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98AE2D-404F-4CBB-9B53-7A924B36B94A}">
  <ds:schemaRefs>
    <ds:schemaRef ds:uri="http://schemas.microsoft.com/office/2006/metadata/properties"/>
    <ds:schemaRef ds:uri="http://schemas.microsoft.com/office/infopath/2007/PartnerControls"/>
    <ds:schemaRef ds:uri="d1ffb4d7-7936-42f0-8983-7f3783adad56"/>
    <ds:schemaRef ds:uri="9f57819a-ce1a-4484-a600-1df622397f3f"/>
  </ds:schemaRefs>
</ds:datastoreItem>
</file>

<file path=customXml/itemProps3.xml><?xml version="1.0" encoding="utf-8"?>
<ds:datastoreItem xmlns:ds="http://schemas.openxmlformats.org/officeDocument/2006/customXml" ds:itemID="{66A71A10-FCBC-4638-90B1-CC7F0414810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30</Slides>
  <Notes>30</Notes>
  <HiddenSlides>0</HiddenSlides>
  <ScaleCrop>false</ScaleCrop>
  <HeadingPairs>
    <vt:vector size="4" baseType="variant">
      <vt:variant>
        <vt:lpstr>Theme</vt:lpstr>
      </vt:variant>
      <vt:variant>
        <vt:i4>2</vt:i4>
      </vt:variant>
      <vt:variant>
        <vt:lpstr>Slide Titles</vt:lpstr>
      </vt:variant>
      <vt:variant>
        <vt:i4>30</vt:i4>
      </vt:variant>
    </vt:vector>
  </HeadingPairs>
  <TitlesOfParts>
    <vt:vector size="32" baseType="lpstr">
      <vt:lpstr>Office Theme</vt:lpstr>
      <vt:lpstr>Office Theme</vt:lpstr>
      <vt:lpstr>PowerPoint Presentation</vt:lpstr>
      <vt:lpstr>PowerPoint Presentation</vt:lpstr>
      <vt:lpstr>Learning Goals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9</cp:revision>
  <dcterms:modified xsi:type="dcterms:W3CDTF">2026-05-15T19:27:24Z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0x010100D1CBCEEDBF57C044A9B615F99F4F3A3C</vt:lpwstr>
  </property>
  <property fmtid="{D5CDD505-2E9C-101B-9397-08002B2CF9AE}" pid="3" name="MediaServiceImageTags">
    <vt:lpwstr/>
  </property>
</Properties>
</file>