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4"/>
  </p:sldMasterIdLst>
  <p:notesMasterIdLst>
    <p:notesMasterId r:id="rId3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Lst>
  <p:sldSz cx="18288000" cy="10287000"/>
  <p:notesSz cx="18288000" cy="10287000"/>
  <p:embeddedFontLst>
    <p:embeddedFont>
      <p:font typeface="Helvetica Neue" panose="020B0604020202020204" charset="0"/>
      <p:regular r:id="rId35"/>
      <p:bold r:id="rId36"/>
      <p:italic r:id="rId37"/>
      <p:boldItalic r:id="rId38"/>
    </p:embeddedFont>
    <p:embeddedFont>
      <p:font typeface="Montserrat" panose="00000500000000000000" pitchFamily="2" charset="0"/>
      <p:regular r:id="rId39"/>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000000"/>
          </p15:clr>
        </p15:guide>
        <p15:guide id="2" pos="216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4CE2BA4-16FA-A41C-BE12-9AB74C6D27F7}" v="48" dt="2026-05-15T19:18:05.134"/>
  </p1510:revLst>
</p1510:revInfo>
</file>

<file path=ppt/tableStyles.xml><?xml version="1.0" encoding="utf-8"?>
<a:tblStyleLst xmlns:a="http://schemas.openxmlformats.org/drawingml/2006/main" def="{E0700F7B-A7E5-47A0-902E-69465B7BFB5E}">
  <a:tblStyle styleId="{E0700F7B-A7E5-47A0-902E-69465B7BFB5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BB9EFCA2-6671-48B2-B6DE-7BE3B54AB51C}" styleName="Table_1">
    <a:wholeTbl>
      <a:tcTxStyle>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45"/>
  </p:normalViewPr>
  <p:slideViewPr>
    <p:cSldViewPr snapToGrid="0">
      <p:cViewPr varScale="1">
        <p:scale>
          <a:sx n="75" d="100"/>
          <a:sy n="75" d="100"/>
        </p:scale>
        <p:origin x="544" y="184"/>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5.fntdata"/><Relationship Id="rId21" Type="http://schemas.openxmlformats.org/officeDocument/2006/relationships/slide" Target="slides/slide17.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2.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1.fntdata"/><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4.fntdata"/><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048600" y="771525"/>
            <a:ext cx="12192600"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3d8ebf031c1_0_0:notes"/>
          <p:cNvSpPr txBox="1">
            <a:spLocks noGrp="1"/>
          </p:cNvSpPr>
          <p:nvPr>
            <p:ph type="body" idx="1"/>
          </p:nvPr>
        </p:nvSpPr>
        <p:spPr>
          <a:xfrm>
            <a:off x="1828800" y="4886325"/>
            <a:ext cx="14630400" cy="462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2" name="Google Shape;152;g3d8ebf031c1_0_0: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3d8ebf031c1_0_340:notes"/>
          <p:cNvSpPr txBox="1">
            <a:spLocks noGrp="1"/>
          </p:cNvSpPr>
          <p:nvPr>
            <p:ph type="body" idx="1"/>
          </p:nvPr>
        </p:nvSpPr>
        <p:spPr>
          <a:xfrm>
            <a:off x="1828800" y="4886325"/>
            <a:ext cx="14630400" cy="462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6" name="Google Shape;296;g3d8ebf031c1_0_340:notes"/>
          <p:cNvSpPr>
            <a:spLocks noGrp="1" noRot="1" noChangeAspect="1"/>
          </p:cNvSpPr>
          <p:nvPr>
            <p:ph type="sldImg" idx="2"/>
          </p:nvPr>
        </p:nvSpPr>
        <p:spPr>
          <a:xfrm>
            <a:off x="3048600" y="771525"/>
            <a:ext cx="12192900" cy="38577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3d8ebf031c1_0_349:notes"/>
          <p:cNvSpPr txBox="1">
            <a:spLocks noGrp="1"/>
          </p:cNvSpPr>
          <p:nvPr>
            <p:ph type="body" idx="1"/>
          </p:nvPr>
        </p:nvSpPr>
        <p:spPr>
          <a:xfrm>
            <a:off x="1828800" y="4886325"/>
            <a:ext cx="14630400" cy="462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6" name="Google Shape;306;g3d8ebf031c1_0_349:notes"/>
          <p:cNvSpPr>
            <a:spLocks noGrp="1" noRot="1" noChangeAspect="1"/>
          </p:cNvSpPr>
          <p:nvPr>
            <p:ph type="sldImg" idx="2"/>
          </p:nvPr>
        </p:nvSpPr>
        <p:spPr>
          <a:xfrm>
            <a:off x="3048600" y="771525"/>
            <a:ext cx="12192900" cy="38577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3d8ebf031c1_0_359:notes"/>
          <p:cNvSpPr txBox="1">
            <a:spLocks noGrp="1"/>
          </p:cNvSpPr>
          <p:nvPr>
            <p:ph type="body" idx="1"/>
          </p:nvPr>
        </p:nvSpPr>
        <p:spPr>
          <a:xfrm>
            <a:off x="1828800" y="4886325"/>
            <a:ext cx="14630400" cy="462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7" name="Google Shape;317;g3d8ebf031c1_0_359:notes"/>
          <p:cNvSpPr>
            <a:spLocks noGrp="1" noRot="1" noChangeAspect="1"/>
          </p:cNvSpPr>
          <p:nvPr>
            <p:ph type="sldImg" idx="2"/>
          </p:nvPr>
        </p:nvSpPr>
        <p:spPr>
          <a:xfrm>
            <a:off x="3048600" y="771525"/>
            <a:ext cx="12192900" cy="38577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3d8ebf031c1_0_368:notes"/>
          <p:cNvSpPr txBox="1">
            <a:spLocks noGrp="1"/>
          </p:cNvSpPr>
          <p:nvPr>
            <p:ph type="body" idx="1"/>
          </p:nvPr>
        </p:nvSpPr>
        <p:spPr>
          <a:xfrm>
            <a:off x="1828800" y="4886325"/>
            <a:ext cx="14630400" cy="462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7" name="Google Shape;327;g3d8ebf031c1_0_368: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3d8ebf031c1_0_377:notes"/>
          <p:cNvSpPr txBox="1">
            <a:spLocks noGrp="1"/>
          </p:cNvSpPr>
          <p:nvPr>
            <p:ph type="body" idx="1"/>
          </p:nvPr>
        </p:nvSpPr>
        <p:spPr>
          <a:xfrm>
            <a:off x="1828800" y="4886325"/>
            <a:ext cx="14630400" cy="462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7" name="Google Shape;337;g3d8ebf031c1_0_377:notes"/>
          <p:cNvSpPr>
            <a:spLocks noGrp="1" noRot="1" noChangeAspect="1"/>
          </p:cNvSpPr>
          <p:nvPr>
            <p:ph type="sldImg" idx="2"/>
          </p:nvPr>
        </p:nvSpPr>
        <p:spPr>
          <a:xfrm>
            <a:off x="3048600" y="771525"/>
            <a:ext cx="12192900" cy="38577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3d8ebf031c1_0_387:notes"/>
          <p:cNvSpPr txBox="1">
            <a:spLocks noGrp="1"/>
          </p:cNvSpPr>
          <p:nvPr>
            <p:ph type="body" idx="1"/>
          </p:nvPr>
        </p:nvSpPr>
        <p:spPr>
          <a:xfrm>
            <a:off x="1828800" y="4886325"/>
            <a:ext cx="14630400" cy="462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8" name="Google Shape;348;g3d8ebf031c1_0_387:notes"/>
          <p:cNvSpPr>
            <a:spLocks noGrp="1" noRot="1" noChangeAspect="1"/>
          </p:cNvSpPr>
          <p:nvPr>
            <p:ph type="sldImg" idx="2"/>
          </p:nvPr>
        </p:nvSpPr>
        <p:spPr>
          <a:xfrm>
            <a:off x="3048600" y="771525"/>
            <a:ext cx="12192900" cy="38577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3d8ebf031c1_0_395:notes"/>
          <p:cNvSpPr txBox="1">
            <a:spLocks noGrp="1"/>
          </p:cNvSpPr>
          <p:nvPr>
            <p:ph type="body" idx="1"/>
          </p:nvPr>
        </p:nvSpPr>
        <p:spPr>
          <a:xfrm>
            <a:off x="1828800" y="4886325"/>
            <a:ext cx="14630400" cy="462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7" name="Google Shape;357;g3d8ebf031c1_0_395:notes"/>
          <p:cNvSpPr>
            <a:spLocks noGrp="1" noRot="1" noChangeAspect="1"/>
          </p:cNvSpPr>
          <p:nvPr>
            <p:ph type="sldImg" idx="2"/>
          </p:nvPr>
        </p:nvSpPr>
        <p:spPr>
          <a:xfrm>
            <a:off x="3048600" y="771525"/>
            <a:ext cx="12192900" cy="38577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3d8ebf031c1_0_403:notes"/>
          <p:cNvSpPr txBox="1">
            <a:spLocks noGrp="1"/>
          </p:cNvSpPr>
          <p:nvPr>
            <p:ph type="body" idx="1"/>
          </p:nvPr>
        </p:nvSpPr>
        <p:spPr>
          <a:xfrm>
            <a:off x="1828800" y="4886325"/>
            <a:ext cx="14630400" cy="462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6" name="Google Shape;366;g3d8ebf031c1_0_403:notes"/>
          <p:cNvSpPr>
            <a:spLocks noGrp="1" noRot="1" noChangeAspect="1"/>
          </p:cNvSpPr>
          <p:nvPr>
            <p:ph type="sldImg" idx="2"/>
          </p:nvPr>
        </p:nvSpPr>
        <p:spPr>
          <a:xfrm>
            <a:off x="3048600" y="771525"/>
            <a:ext cx="12192900" cy="38577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3d8ebf031c1_0_413:notes"/>
          <p:cNvSpPr txBox="1">
            <a:spLocks noGrp="1"/>
          </p:cNvSpPr>
          <p:nvPr>
            <p:ph type="body" idx="1"/>
          </p:nvPr>
        </p:nvSpPr>
        <p:spPr>
          <a:xfrm>
            <a:off x="1828800" y="4886325"/>
            <a:ext cx="14630400" cy="462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7" name="Google Shape;377;g3d8ebf031c1_0_413:notes"/>
          <p:cNvSpPr>
            <a:spLocks noGrp="1" noRot="1" noChangeAspect="1"/>
          </p:cNvSpPr>
          <p:nvPr>
            <p:ph type="sldImg" idx="2"/>
          </p:nvPr>
        </p:nvSpPr>
        <p:spPr>
          <a:xfrm>
            <a:off x="3048600" y="771525"/>
            <a:ext cx="12192900" cy="38577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3d8ebf031c1_0_426:notes"/>
          <p:cNvSpPr txBox="1">
            <a:spLocks noGrp="1"/>
          </p:cNvSpPr>
          <p:nvPr>
            <p:ph type="body" idx="1"/>
          </p:nvPr>
        </p:nvSpPr>
        <p:spPr>
          <a:xfrm>
            <a:off x="1828800" y="4886325"/>
            <a:ext cx="14630400" cy="462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1" name="Google Shape;391;g3d8ebf031c1_0_426:notes"/>
          <p:cNvSpPr>
            <a:spLocks noGrp="1" noRot="1" noChangeAspect="1"/>
          </p:cNvSpPr>
          <p:nvPr>
            <p:ph type="sldImg" idx="2"/>
          </p:nvPr>
        </p:nvSpPr>
        <p:spPr>
          <a:xfrm>
            <a:off x="3048600" y="771525"/>
            <a:ext cx="12192900" cy="38577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3d8ebf031c1_0_11:notes"/>
          <p:cNvSpPr txBox="1">
            <a:spLocks noGrp="1"/>
          </p:cNvSpPr>
          <p:nvPr>
            <p:ph type="body" idx="1"/>
          </p:nvPr>
        </p:nvSpPr>
        <p:spPr>
          <a:xfrm>
            <a:off x="1828800" y="4886325"/>
            <a:ext cx="14630400" cy="462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4" name="Google Shape;164;g3d8ebf031c1_0_11:notes"/>
          <p:cNvSpPr>
            <a:spLocks noGrp="1" noRot="1" noChangeAspect="1"/>
          </p:cNvSpPr>
          <p:nvPr>
            <p:ph type="sldImg" idx="2"/>
          </p:nvPr>
        </p:nvSpPr>
        <p:spPr>
          <a:xfrm>
            <a:off x="3048600" y="771525"/>
            <a:ext cx="12192900" cy="38577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g3d8ebf031c1_0_434:notes"/>
          <p:cNvSpPr txBox="1">
            <a:spLocks noGrp="1"/>
          </p:cNvSpPr>
          <p:nvPr>
            <p:ph type="body" idx="1"/>
          </p:nvPr>
        </p:nvSpPr>
        <p:spPr>
          <a:xfrm>
            <a:off x="1828800" y="4886325"/>
            <a:ext cx="14630400" cy="462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0" name="Google Shape;400;g3d8ebf031c1_0_43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g3d8ebf031c1_0_444:notes"/>
          <p:cNvSpPr txBox="1">
            <a:spLocks noGrp="1"/>
          </p:cNvSpPr>
          <p:nvPr>
            <p:ph type="body" idx="1"/>
          </p:nvPr>
        </p:nvSpPr>
        <p:spPr>
          <a:xfrm>
            <a:off x="1828800" y="4886325"/>
            <a:ext cx="14630400" cy="462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1" name="Google Shape;411;g3d8ebf031c1_0_444:notes"/>
          <p:cNvSpPr>
            <a:spLocks noGrp="1" noRot="1" noChangeAspect="1"/>
          </p:cNvSpPr>
          <p:nvPr>
            <p:ph type="sldImg" idx="2"/>
          </p:nvPr>
        </p:nvSpPr>
        <p:spPr>
          <a:xfrm>
            <a:off x="3048600" y="771525"/>
            <a:ext cx="12192900" cy="38577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g3d8ebf031c1_0_452:notes"/>
          <p:cNvSpPr txBox="1">
            <a:spLocks noGrp="1"/>
          </p:cNvSpPr>
          <p:nvPr>
            <p:ph type="body" idx="1"/>
          </p:nvPr>
        </p:nvSpPr>
        <p:spPr>
          <a:xfrm>
            <a:off x="1828800" y="4886325"/>
            <a:ext cx="14630400" cy="462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0" name="Google Shape;420;g3d8ebf031c1_0_452:notes"/>
          <p:cNvSpPr>
            <a:spLocks noGrp="1" noRot="1" noChangeAspect="1"/>
          </p:cNvSpPr>
          <p:nvPr>
            <p:ph type="sldImg" idx="2"/>
          </p:nvPr>
        </p:nvSpPr>
        <p:spPr>
          <a:xfrm>
            <a:off x="3048600" y="771525"/>
            <a:ext cx="12192900" cy="38577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g3d8ebf031c1_0_460:notes"/>
          <p:cNvSpPr txBox="1">
            <a:spLocks noGrp="1"/>
          </p:cNvSpPr>
          <p:nvPr>
            <p:ph type="body" idx="1"/>
          </p:nvPr>
        </p:nvSpPr>
        <p:spPr>
          <a:xfrm>
            <a:off x="1828800" y="4886325"/>
            <a:ext cx="14630400" cy="462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9" name="Google Shape;429;g3d8ebf031c1_0_460:notes"/>
          <p:cNvSpPr>
            <a:spLocks noGrp="1" noRot="1" noChangeAspect="1"/>
          </p:cNvSpPr>
          <p:nvPr>
            <p:ph type="sldImg" idx="2"/>
          </p:nvPr>
        </p:nvSpPr>
        <p:spPr>
          <a:xfrm>
            <a:off x="3048600" y="771525"/>
            <a:ext cx="12192900" cy="38577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3d8ebf031c1_0_468:notes"/>
          <p:cNvSpPr txBox="1">
            <a:spLocks noGrp="1"/>
          </p:cNvSpPr>
          <p:nvPr>
            <p:ph type="body" idx="1"/>
          </p:nvPr>
        </p:nvSpPr>
        <p:spPr>
          <a:xfrm>
            <a:off x="1828800" y="4886325"/>
            <a:ext cx="14630400" cy="462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8" name="Google Shape;438;g3d8ebf031c1_0_468: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g3d8ebf031c1_0_477:notes"/>
          <p:cNvSpPr txBox="1">
            <a:spLocks noGrp="1"/>
          </p:cNvSpPr>
          <p:nvPr>
            <p:ph type="body" idx="1"/>
          </p:nvPr>
        </p:nvSpPr>
        <p:spPr>
          <a:xfrm>
            <a:off x="1828800" y="4886325"/>
            <a:ext cx="14630400" cy="462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8" name="Google Shape;448;g3d8ebf031c1_0_477:notes"/>
          <p:cNvSpPr>
            <a:spLocks noGrp="1" noRot="1" noChangeAspect="1"/>
          </p:cNvSpPr>
          <p:nvPr>
            <p:ph type="sldImg" idx="2"/>
          </p:nvPr>
        </p:nvSpPr>
        <p:spPr>
          <a:xfrm>
            <a:off x="3048600" y="771525"/>
            <a:ext cx="12192900" cy="38577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g3d8ebf031c1_0_486:notes"/>
          <p:cNvSpPr txBox="1">
            <a:spLocks noGrp="1"/>
          </p:cNvSpPr>
          <p:nvPr>
            <p:ph type="body" idx="1"/>
          </p:nvPr>
        </p:nvSpPr>
        <p:spPr>
          <a:xfrm>
            <a:off x="1828800" y="4886325"/>
            <a:ext cx="14630400" cy="462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8" name="Google Shape;458;g3d8ebf031c1_0_486:notes"/>
          <p:cNvSpPr>
            <a:spLocks noGrp="1" noRot="1" noChangeAspect="1"/>
          </p:cNvSpPr>
          <p:nvPr>
            <p:ph type="sldImg" idx="2"/>
          </p:nvPr>
        </p:nvSpPr>
        <p:spPr>
          <a:xfrm>
            <a:off x="3048600" y="771525"/>
            <a:ext cx="12192900" cy="38577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g3d8ebf031c1_0_494:notes"/>
          <p:cNvSpPr txBox="1">
            <a:spLocks noGrp="1"/>
          </p:cNvSpPr>
          <p:nvPr>
            <p:ph type="body" idx="1"/>
          </p:nvPr>
        </p:nvSpPr>
        <p:spPr>
          <a:xfrm>
            <a:off x="1828800" y="4886325"/>
            <a:ext cx="14630400" cy="462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7" name="Google Shape;467;g3d8ebf031c1_0_494:notes"/>
          <p:cNvSpPr>
            <a:spLocks noGrp="1" noRot="1" noChangeAspect="1"/>
          </p:cNvSpPr>
          <p:nvPr>
            <p:ph type="sldImg" idx="2"/>
          </p:nvPr>
        </p:nvSpPr>
        <p:spPr>
          <a:xfrm>
            <a:off x="3048600" y="771525"/>
            <a:ext cx="12192900" cy="38577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3d8ebf031c1_0_503:notes"/>
          <p:cNvSpPr txBox="1">
            <a:spLocks noGrp="1"/>
          </p:cNvSpPr>
          <p:nvPr>
            <p:ph type="body" idx="1"/>
          </p:nvPr>
        </p:nvSpPr>
        <p:spPr>
          <a:xfrm>
            <a:off x="1828800" y="4886325"/>
            <a:ext cx="14630400" cy="462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7" name="Google Shape;477;g3d8ebf031c1_0_503: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g3d8ebf031c1_0_511:notes"/>
          <p:cNvSpPr txBox="1">
            <a:spLocks noGrp="1"/>
          </p:cNvSpPr>
          <p:nvPr>
            <p:ph type="body" idx="1"/>
          </p:nvPr>
        </p:nvSpPr>
        <p:spPr>
          <a:xfrm>
            <a:off x="1828800" y="4886325"/>
            <a:ext cx="14630400" cy="462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6" name="Google Shape;486;g3d8ebf031c1_0_511:notes"/>
          <p:cNvSpPr>
            <a:spLocks noGrp="1" noRot="1" noChangeAspect="1"/>
          </p:cNvSpPr>
          <p:nvPr>
            <p:ph type="sldImg" idx="2"/>
          </p:nvPr>
        </p:nvSpPr>
        <p:spPr>
          <a:xfrm>
            <a:off x="3048600" y="771525"/>
            <a:ext cx="12192900" cy="38577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3d8ebf031c1_0_28:notes"/>
          <p:cNvSpPr txBox="1">
            <a:spLocks noGrp="1"/>
          </p:cNvSpPr>
          <p:nvPr>
            <p:ph type="body" idx="1"/>
          </p:nvPr>
        </p:nvSpPr>
        <p:spPr>
          <a:xfrm>
            <a:off x="1828800" y="4886325"/>
            <a:ext cx="14630400" cy="462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2" name="Google Shape;182;g3d8ebf031c1_0_28:notes"/>
          <p:cNvSpPr>
            <a:spLocks noGrp="1" noRot="1" noChangeAspect="1"/>
          </p:cNvSpPr>
          <p:nvPr>
            <p:ph type="sldImg" idx="2"/>
          </p:nvPr>
        </p:nvSpPr>
        <p:spPr>
          <a:xfrm>
            <a:off x="3048600" y="771525"/>
            <a:ext cx="12192900" cy="38577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3d8ebf031c1_0_37:notes"/>
          <p:cNvSpPr txBox="1">
            <a:spLocks noGrp="1"/>
          </p:cNvSpPr>
          <p:nvPr>
            <p:ph type="body" idx="1"/>
          </p:nvPr>
        </p:nvSpPr>
        <p:spPr>
          <a:xfrm>
            <a:off x="1828800" y="4886325"/>
            <a:ext cx="14630400" cy="462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2" name="Google Shape;192;g3d8ebf031c1_0_37:notes"/>
          <p:cNvSpPr>
            <a:spLocks noGrp="1" noRot="1" noChangeAspect="1"/>
          </p:cNvSpPr>
          <p:nvPr>
            <p:ph type="sldImg" idx="2"/>
          </p:nvPr>
        </p:nvSpPr>
        <p:spPr>
          <a:xfrm>
            <a:off x="3048600" y="771525"/>
            <a:ext cx="12192900" cy="38577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3d8ebf031c1_0_280:notes"/>
          <p:cNvSpPr txBox="1">
            <a:spLocks noGrp="1"/>
          </p:cNvSpPr>
          <p:nvPr>
            <p:ph type="body" idx="1"/>
          </p:nvPr>
        </p:nvSpPr>
        <p:spPr>
          <a:xfrm>
            <a:off x="1828800" y="4886325"/>
            <a:ext cx="14630400" cy="462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1" name="Google Shape;231;g3d8ebf031c1_0_280:notes"/>
          <p:cNvSpPr>
            <a:spLocks noGrp="1" noRot="1" noChangeAspect="1"/>
          </p:cNvSpPr>
          <p:nvPr>
            <p:ph type="sldImg" idx="2"/>
          </p:nvPr>
        </p:nvSpPr>
        <p:spPr>
          <a:xfrm>
            <a:off x="3048600" y="771525"/>
            <a:ext cx="12192900" cy="38577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3d8ebf031c1_0_289:notes"/>
          <p:cNvSpPr txBox="1">
            <a:spLocks noGrp="1"/>
          </p:cNvSpPr>
          <p:nvPr>
            <p:ph type="body" idx="1"/>
          </p:nvPr>
        </p:nvSpPr>
        <p:spPr>
          <a:xfrm>
            <a:off x="1828800" y="4886325"/>
            <a:ext cx="14630400" cy="462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1" name="Google Shape;241;g3d8ebf031c1_0_289:notes"/>
          <p:cNvSpPr>
            <a:spLocks noGrp="1" noRot="1" noChangeAspect="1"/>
          </p:cNvSpPr>
          <p:nvPr>
            <p:ph type="sldImg" idx="2"/>
          </p:nvPr>
        </p:nvSpPr>
        <p:spPr>
          <a:xfrm>
            <a:off x="3048600" y="771525"/>
            <a:ext cx="12192900" cy="38577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3d8ebf031c1_0_314:notes"/>
          <p:cNvSpPr txBox="1">
            <a:spLocks noGrp="1"/>
          </p:cNvSpPr>
          <p:nvPr>
            <p:ph type="body" idx="1"/>
          </p:nvPr>
        </p:nvSpPr>
        <p:spPr>
          <a:xfrm>
            <a:off x="1828800" y="4886325"/>
            <a:ext cx="14630400" cy="462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7" name="Google Shape;267;g3d8ebf031c1_0_31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3d8ebf031c1_0_322:notes"/>
          <p:cNvSpPr txBox="1">
            <a:spLocks noGrp="1"/>
          </p:cNvSpPr>
          <p:nvPr>
            <p:ph type="body" idx="1"/>
          </p:nvPr>
        </p:nvSpPr>
        <p:spPr>
          <a:xfrm>
            <a:off x="1828800" y="4886325"/>
            <a:ext cx="14630400" cy="462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6" name="Google Shape;276;g3d8ebf031c1_0_322:notes"/>
          <p:cNvSpPr>
            <a:spLocks noGrp="1" noRot="1" noChangeAspect="1"/>
          </p:cNvSpPr>
          <p:nvPr>
            <p:ph type="sldImg" idx="2"/>
          </p:nvPr>
        </p:nvSpPr>
        <p:spPr>
          <a:xfrm>
            <a:off x="3048600" y="771525"/>
            <a:ext cx="12192900" cy="38577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3d8ebf031c1_0_331:notes"/>
          <p:cNvSpPr txBox="1">
            <a:spLocks noGrp="1"/>
          </p:cNvSpPr>
          <p:nvPr>
            <p:ph type="body" idx="1"/>
          </p:nvPr>
        </p:nvSpPr>
        <p:spPr>
          <a:xfrm>
            <a:off x="1828800" y="4886325"/>
            <a:ext cx="14630400" cy="462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6" name="Google Shape;286;g3d8ebf031c1_0_331:notes"/>
          <p:cNvSpPr>
            <a:spLocks noGrp="1" noRot="1" noChangeAspect="1"/>
          </p:cNvSpPr>
          <p:nvPr>
            <p:ph type="sldImg" idx="2"/>
          </p:nvPr>
        </p:nvSpPr>
        <p:spPr>
          <a:xfrm>
            <a:off x="3048600" y="771525"/>
            <a:ext cx="12192900" cy="38577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8"/>
          <p:cNvSpPr txBox="1">
            <a:spLocks noGrp="1"/>
          </p:cNvSpPr>
          <p:nvPr>
            <p:ph type="dt" idx="10"/>
          </p:nvPr>
        </p:nvSpPr>
        <p:spPr>
          <a:xfrm>
            <a:off x="457200" y="6356350"/>
            <a:ext cx="2133600" cy="365400"/>
          </a:xfrm>
          <a:prstGeom prst="rect">
            <a:avLst/>
          </a:prstGeom>
          <a:noFill/>
          <a:ln>
            <a:noFill/>
          </a:ln>
        </p:spPr>
        <p:txBody>
          <a:bodyPr spcFirstLastPara="1" wrap="square" lIns="91450" tIns="45700" rIns="91450"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3124200" y="6356350"/>
            <a:ext cx="2895600" cy="365400"/>
          </a:xfrm>
          <a:prstGeom prst="rect">
            <a:avLst/>
          </a:prstGeom>
          <a:noFill/>
          <a:ln>
            <a:noFill/>
          </a:ln>
        </p:spPr>
        <p:txBody>
          <a:bodyPr spcFirstLastPara="1" wrap="square" lIns="91450" tIns="45700" rIns="91450"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6553200" y="6356350"/>
            <a:ext cx="2133600" cy="365400"/>
          </a:xfrm>
          <a:prstGeom prst="rect">
            <a:avLst/>
          </a:prstGeom>
          <a:noFill/>
          <a:ln>
            <a:noFill/>
          </a:ln>
        </p:spPr>
        <p:txBody>
          <a:bodyPr spcFirstLastPara="1" wrap="square" lIns="91450" tIns="45700" rIns="91450"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07"/>
        <p:cNvGrpSpPr/>
        <p:nvPr/>
      </p:nvGrpSpPr>
      <p:grpSpPr>
        <a:xfrm>
          <a:off x="0" y="0"/>
          <a:ext cx="0" cy="0"/>
          <a:chOff x="0" y="0"/>
          <a:chExt cx="0" cy="0"/>
        </a:xfrm>
      </p:grpSpPr>
      <p:sp>
        <p:nvSpPr>
          <p:cNvPr id="108" name="Google Shape;108;p17"/>
          <p:cNvSpPr txBox="1">
            <a:spLocks noGrp="1"/>
          </p:cNvSpPr>
          <p:nvPr>
            <p:ph type="title"/>
          </p:nvPr>
        </p:nvSpPr>
        <p:spPr>
          <a:xfrm>
            <a:off x="457200" y="274638"/>
            <a:ext cx="8229600" cy="1143000"/>
          </a:xfrm>
          <a:prstGeom prst="rect">
            <a:avLst/>
          </a:prstGeom>
          <a:noFill/>
          <a:ln>
            <a:noFill/>
          </a:ln>
        </p:spPr>
        <p:txBody>
          <a:bodyPr spcFirstLastPara="1" wrap="square" lIns="91450" tIns="45700" rIns="91450"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9" name="Google Shape;109;p17"/>
          <p:cNvSpPr txBox="1">
            <a:spLocks noGrp="1"/>
          </p:cNvSpPr>
          <p:nvPr>
            <p:ph type="body" idx="1"/>
          </p:nvPr>
        </p:nvSpPr>
        <p:spPr>
          <a:xfrm rot="5400000">
            <a:off x="2309100" y="-251700"/>
            <a:ext cx="4525800" cy="8229600"/>
          </a:xfrm>
          <a:prstGeom prst="rect">
            <a:avLst/>
          </a:prstGeom>
          <a:noFill/>
          <a:ln>
            <a:noFill/>
          </a:ln>
        </p:spPr>
        <p:txBody>
          <a:bodyPr spcFirstLastPara="1" wrap="square" lIns="91450" tIns="45700" rIns="91450" bIns="45700" anchor="t" anchorCtr="0">
            <a:normAutofit/>
          </a:bodyPr>
          <a:lstStyle>
            <a:lvl1pPr marL="457200" lvl="0" indent="-342900" algn="l">
              <a:spcBef>
                <a:spcPts val="400"/>
              </a:spcBef>
              <a:spcAft>
                <a:spcPts val="0"/>
              </a:spcAft>
              <a:buClr>
                <a:schemeClr val="dk1"/>
              </a:buClr>
              <a:buSzPts val="1800"/>
              <a:buChar char="•"/>
              <a:defRPr/>
            </a:lvl1pPr>
            <a:lvl2pPr marL="914400" lvl="1" indent="-342900" algn="l">
              <a:spcBef>
                <a:spcPts val="400"/>
              </a:spcBef>
              <a:spcAft>
                <a:spcPts val="0"/>
              </a:spcAft>
              <a:buClr>
                <a:schemeClr val="dk1"/>
              </a:buClr>
              <a:buSzPts val="1800"/>
              <a:buChar char="–"/>
              <a:defRPr/>
            </a:lvl2pPr>
            <a:lvl3pPr marL="1371600" lvl="2" indent="-342900" algn="l">
              <a:spcBef>
                <a:spcPts val="400"/>
              </a:spcBef>
              <a:spcAft>
                <a:spcPts val="0"/>
              </a:spcAft>
              <a:buClr>
                <a:schemeClr val="dk1"/>
              </a:buClr>
              <a:buSzPts val="1800"/>
              <a:buChar char="•"/>
              <a:defRPr/>
            </a:lvl3pPr>
            <a:lvl4pPr marL="1828800" lvl="3" indent="-342900" algn="l">
              <a:spcBef>
                <a:spcPts val="400"/>
              </a:spcBef>
              <a:spcAft>
                <a:spcPts val="0"/>
              </a:spcAft>
              <a:buClr>
                <a:schemeClr val="dk1"/>
              </a:buClr>
              <a:buSzPts val="1800"/>
              <a:buChar char="–"/>
              <a:defRPr/>
            </a:lvl4pPr>
            <a:lvl5pPr marL="2286000" lvl="4" indent="-342900" algn="l">
              <a:spcBef>
                <a:spcPts val="400"/>
              </a:spcBef>
              <a:spcAft>
                <a:spcPts val="0"/>
              </a:spcAft>
              <a:buClr>
                <a:schemeClr val="dk1"/>
              </a:buClr>
              <a:buSzPts val="1800"/>
              <a:buChar char="»"/>
              <a:defRPr/>
            </a:lvl5pPr>
            <a:lvl6pPr marL="2743200" lvl="5" indent="-342900" algn="l">
              <a:spcBef>
                <a:spcPts val="400"/>
              </a:spcBef>
              <a:spcAft>
                <a:spcPts val="0"/>
              </a:spcAft>
              <a:buClr>
                <a:schemeClr val="dk1"/>
              </a:buClr>
              <a:buSzPts val="1800"/>
              <a:buChar char="•"/>
              <a:defRPr/>
            </a:lvl6pPr>
            <a:lvl7pPr marL="3200400" lvl="6" indent="-342900" algn="l">
              <a:spcBef>
                <a:spcPts val="400"/>
              </a:spcBef>
              <a:spcAft>
                <a:spcPts val="0"/>
              </a:spcAft>
              <a:buClr>
                <a:schemeClr val="dk1"/>
              </a:buClr>
              <a:buSzPts val="1800"/>
              <a:buChar char="•"/>
              <a:defRPr/>
            </a:lvl7pPr>
            <a:lvl8pPr marL="3657600" lvl="7" indent="-342900" algn="l">
              <a:spcBef>
                <a:spcPts val="400"/>
              </a:spcBef>
              <a:spcAft>
                <a:spcPts val="0"/>
              </a:spcAft>
              <a:buClr>
                <a:schemeClr val="dk1"/>
              </a:buClr>
              <a:buSzPts val="1800"/>
              <a:buChar char="•"/>
              <a:defRPr/>
            </a:lvl8pPr>
            <a:lvl9pPr marL="4114800" lvl="8" indent="-342900" algn="l">
              <a:spcBef>
                <a:spcPts val="400"/>
              </a:spcBef>
              <a:spcAft>
                <a:spcPts val="0"/>
              </a:spcAft>
              <a:buClr>
                <a:schemeClr val="dk1"/>
              </a:buClr>
              <a:buSzPts val="1800"/>
              <a:buChar char="•"/>
              <a:defRPr/>
            </a:lvl9pPr>
          </a:lstStyle>
          <a:p>
            <a:endParaRPr/>
          </a:p>
        </p:txBody>
      </p:sp>
      <p:sp>
        <p:nvSpPr>
          <p:cNvPr id="110" name="Google Shape;110;p17"/>
          <p:cNvSpPr txBox="1">
            <a:spLocks noGrp="1"/>
          </p:cNvSpPr>
          <p:nvPr>
            <p:ph type="dt" idx="10"/>
          </p:nvPr>
        </p:nvSpPr>
        <p:spPr>
          <a:xfrm>
            <a:off x="457200" y="6356350"/>
            <a:ext cx="2133600" cy="365400"/>
          </a:xfrm>
          <a:prstGeom prst="rect">
            <a:avLst/>
          </a:prstGeom>
          <a:noFill/>
          <a:ln>
            <a:noFill/>
          </a:ln>
        </p:spPr>
        <p:txBody>
          <a:bodyPr spcFirstLastPara="1" wrap="square" lIns="91450" tIns="45700" rIns="91450"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17"/>
          <p:cNvSpPr txBox="1">
            <a:spLocks noGrp="1"/>
          </p:cNvSpPr>
          <p:nvPr>
            <p:ph type="ftr" idx="11"/>
          </p:nvPr>
        </p:nvSpPr>
        <p:spPr>
          <a:xfrm>
            <a:off x="3124200" y="6356350"/>
            <a:ext cx="2895600" cy="365400"/>
          </a:xfrm>
          <a:prstGeom prst="rect">
            <a:avLst/>
          </a:prstGeom>
          <a:noFill/>
          <a:ln>
            <a:noFill/>
          </a:ln>
        </p:spPr>
        <p:txBody>
          <a:bodyPr spcFirstLastPara="1" wrap="square" lIns="91450" tIns="45700" rIns="91450"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2" name="Google Shape;112;p17"/>
          <p:cNvSpPr txBox="1">
            <a:spLocks noGrp="1"/>
          </p:cNvSpPr>
          <p:nvPr>
            <p:ph type="sldNum" idx="12"/>
          </p:nvPr>
        </p:nvSpPr>
        <p:spPr>
          <a:xfrm>
            <a:off x="6553200" y="6356350"/>
            <a:ext cx="2133600" cy="365400"/>
          </a:xfrm>
          <a:prstGeom prst="rect">
            <a:avLst/>
          </a:prstGeom>
          <a:noFill/>
          <a:ln>
            <a:noFill/>
          </a:ln>
        </p:spPr>
        <p:txBody>
          <a:bodyPr spcFirstLastPara="1" wrap="square" lIns="91450" tIns="45700" rIns="91450"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13"/>
        <p:cNvGrpSpPr/>
        <p:nvPr/>
      </p:nvGrpSpPr>
      <p:grpSpPr>
        <a:xfrm>
          <a:off x="0" y="0"/>
          <a:ext cx="0" cy="0"/>
          <a:chOff x="0" y="0"/>
          <a:chExt cx="0" cy="0"/>
        </a:xfrm>
      </p:grpSpPr>
      <p:sp>
        <p:nvSpPr>
          <p:cNvPr id="114" name="Google Shape;114;p18"/>
          <p:cNvSpPr txBox="1">
            <a:spLocks noGrp="1"/>
          </p:cNvSpPr>
          <p:nvPr>
            <p:ph type="title"/>
          </p:nvPr>
        </p:nvSpPr>
        <p:spPr>
          <a:xfrm rot="5400000">
            <a:off x="4732200" y="2171838"/>
            <a:ext cx="5851800" cy="2057400"/>
          </a:xfrm>
          <a:prstGeom prst="rect">
            <a:avLst/>
          </a:prstGeom>
          <a:noFill/>
          <a:ln>
            <a:noFill/>
          </a:ln>
        </p:spPr>
        <p:txBody>
          <a:bodyPr spcFirstLastPara="1" wrap="square" lIns="91450" tIns="45700" rIns="91450"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5" name="Google Shape;115;p18"/>
          <p:cNvSpPr txBox="1">
            <a:spLocks noGrp="1"/>
          </p:cNvSpPr>
          <p:nvPr>
            <p:ph type="body" idx="1"/>
          </p:nvPr>
        </p:nvSpPr>
        <p:spPr>
          <a:xfrm rot="5400000">
            <a:off x="541200" y="190638"/>
            <a:ext cx="5851800" cy="6019800"/>
          </a:xfrm>
          <a:prstGeom prst="rect">
            <a:avLst/>
          </a:prstGeom>
          <a:noFill/>
          <a:ln>
            <a:noFill/>
          </a:ln>
        </p:spPr>
        <p:txBody>
          <a:bodyPr spcFirstLastPara="1" wrap="square" lIns="91450" tIns="45700" rIns="91450" bIns="45700" anchor="t" anchorCtr="0">
            <a:normAutofit/>
          </a:bodyPr>
          <a:lstStyle>
            <a:lvl1pPr marL="457200" lvl="0" indent="-342900" algn="l">
              <a:spcBef>
                <a:spcPts val="400"/>
              </a:spcBef>
              <a:spcAft>
                <a:spcPts val="0"/>
              </a:spcAft>
              <a:buClr>
                <a:schemeClr val="dk1"/>
              </a:buClr>
              <a:buSzPts val="1800"/>
              <a:buChar char="•"/>
              <a:defRPr/>
            </a:lvl1pPr>
            <a:lvl2pPr marL="914400" lvl="1" indent="-342900" algn="l">
              <a:spcBef>
                <a:spcPts val="400"/>
              </a:spcBef>
              <a:spcAft>
                <a:spcPts val="0"/>
              </a:spcAft>
              <a:buClr>
                <a:schemeClr val="dk1"/>
              </a:buClr>
              <a:buSzPts val="1800"/>
              <a:buChar char="–"/>
              <a:defRPr/>
            </a:lvl2pPr>
            <a:lvl3pPr marL="1371600" lvl="2" indent="-342900" algn="l">
              <a:spcBef>
                <a:spcPts val="400"/>
              </a:spcBef>
              <a:spcAft>
                <a:spcPts val="0"/>
              </a:spcAft>
              <a:buClr>
                <a:schemeClr val="dk1"/>
              </a:buClr>
              <a:buSzPts val="1800"/>
              <a:buChar char="•"/>
              <a:defRPr/>
            </a:lvl3pPr>
            <a:lvl4pPr marL="1828800" lvl="3" indent="-342900" algn="l">
              <a:spcBef>
                <a:spcPts val="400"/>
              </a:spcBef>
              <a:spcAft>
                <a:spcPts val="0"/>
              </a:spcAft>
              <a:buClr>
                <a:schemeClr val="dk1"/>
              </a:buClr>
              <a:buSzPts val="1800"/>
              <a:buChar char="–"/>
              <a:defRPr/>
            </a:lvl4pPr>
            <a:lvl5pPr marL="2286000" lvl="4" indent="-342900" algn="l">
              <a:spcBef>
                <a:spcPts val="400"/>
              </a:spcBef>
              <a:spcAft>
                <a:spcPts val="0"/>
              </a:spcAft>
              <a:buClr>
                <a:schemeClr val="dk1"/>
              </a:buClr>
              <a:buSzPts val="1800"/>
              <a:buChar char="»"/>
              <a:defRPr/>
            </a:lvl5pPr>
            <a:lvl6pPr marL="2743200" lvl="5" indent="-342900" algn="l">
              <a:spcBef>
                <a:spcPts val="400"/>
              </a:spcBef>
              <a:spcAft>
                <a:spcPts val="0"/>
              </a:spcAft>
              <a:buClr>
                <a:schemeClr val="dk1"/>
              </a:buClr>
              <a:buSzPts val="1800"/>
              <a:buChar char="•"/>
              <a:defRPr/>
            </a:lvl6pPr>
            <a:lvl7pPr marL="3200400" lvl="6" indent="-342900" algn="l">
              <a:spcBef>
                <a:spcPts val="400"/>
              </a:spcBef>
              <a:spcAft>
                <a:spcPts val="0"/>
              </a:spcAft>
              <a:buClr>
                <a:schemeClr val="dk1"/>
              </a:buClr>
              <a:buSzPts val="1800"/>
              <a:buChar char="•"/>
              <a:defRPr/>
            </a:lvl7pPr>
            <a:lvl8pPr marL="3657600" lvl="7" indent="-342900" algn="l">
              <a:spcBef>
                <a:spcPts val="400"/>
              </a:spcBef>
              <a:spcAft>
                <a:spcPts val="0"/>
              </a:spcAft>
              <a:buClr>
                <a:schemeClr val="dk1"/>
              </a:buClr>
              <a:buSzPts val="1800"/>
              <a:buChar char="•"/>
              <a:defRPr/>
            </a:lvl8pPr>
            <a:lvl9pPr marL="4114800" lvl="8" indent="-342900" algn="l">
              <a:spcBef>
                <a:spcPts val="400"/>
              </a:spcBef>
              <a:spcAft>
                <a:spcPts val="0"/>
              </a:spcAft>
              <a:buClr>
                <a:schemeClr val="dk1"/>
              </a:buClr>
              <a:buSzPts val="1800"/>
              <a:buChar char="•"/>
              <a:defRPr/>
            </a:lvl9pPr>
          </a:lstStyle>
          <a:p>
            <a:endParaRPr/>
          </a:p>
        </p:txBody>
      </p:sp>
      <p:sp>
        <p:nvSpPr>
          <p:cNvPr id="116" name="Google Shape;116;p18"/>
          <p:cNvSpPr txBox="1">
            <a:spLocks noGrp="1"/>
          </p:cNvSpPr>
          <p:nvPr>
            <p:ph type="dt" idx="10"/>
          </p:nvPr>
        </p:nvSpPr>
        <p:spPr>
          <a:xfrm>
            <a:off x="457200" y="6356350"/>
            <a:ext cx="2133600" cy="365400"/>
          </a:xfrm>
          <a:prstGeom prst="rect">
            <a:avLst/>
          </a:prstGeom>
          <a:noFill/>
          <a:ln>
            <a:noFill/>
          </a:ln>
        </p:spPr>
        <p:txBody>
          <a:bodyPr spcFirstLastPara="1" wrap="square" lIns="91450" tIns="45700" rIns="91450"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18"/>
          <p:cNvSpPr txBox="1">
            <a:spLocks noGrp="1"/>
          </p:cNvSpPr>
          <p:nvPr>
            <p:ph type="ftr" idx="11"/>
          </p:nvPr>
        </p:nvSpPr>
        <p:spPr>
          <a:xfrm>
            <a:off x="3124200" y="6356350"/>
            <a:ext cx="2895600" cy="365400"/>
          </a:xfrm>
          <a:prstGeom prst="rect">
            <a:avLst/>
          </a:prstGeom>
          <a:noFill/>
          <a:ln>
            <a:noFill/>
          </a:ln>
        </p:spPr>
        <p:txBody>
          <a:bodyPr spcFirstLastPara="1" wrap="square" lIns="91450" tIns="45700" rIns="91450"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18"/>
          <p:cNvSpPr txBox="1">
            <a:spLocks noGrp="1"/>
          </p:cNvSpPr>
          <p:nvPr>
            <p:ph type="sldNum" idx="12"/>
          </p:nvPr>
        </p:nvSpPr>
        <p:spPr>
          <a:xfrm>
            <a:off x="6553200" y="6356350"/>
            <a:ext cx="2133600" cy="365400"/>
          </a:xfrm>
          <a:prstGeom prst="rect">
            <a:avLst/>
          </a:prstGeom>
          <a:noFill/>
          <a:ln>
            <a:noFill/>
          </a:ln>
        </p:spPr>
        <p:txBody>
          <a:bodyPr spcFirstLastPara="1" wrap="square" lIns="91450" tIns="45700" rIns="91450"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1">
  <p:cSld name="Title and Content">
    <p:spTree>
      <p:nvGrpSpPr>
        <p:cNvPr id="1" name="Shape 119"/>
        <p:cNvGrpSpPr/>
        <p:nvPr/>
      </p:nvGrpSpPr>
      <p:grpSpPr>
        <a:xfrm>
          <a:off x="0" y="0"/>
          <a:ext cx="0" cy="0"/>
          <a:chOff x="0" y="0"/>
          <a:chExt cx="0" cy="0"/>
        </a:xfrm>
      </p:grpSpPr>
      <p:sp>
        <p:nvSpPr>
          <p:cNvPr id="120" name="Google Shape;120;p19"/>
          <p:cNvSpPr txBox="1">
            <a:spLocks noGrp="1"/>
          </p:cNvSpPr>
          <p:nvPr>
            <p:ph type="title"/>
          </p:nvPr>
        </p:nvSpPr>
        <p:spPr>
          <a:xfrm>
            <a:off x="1016635" y="950277"/>
            <a:ext cx="16254600" cy="11697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4400"/>
              <a:buNone/>
              <a:defRPr sz="7500" b="0" i="0">
                <a:solidFill>
                  <a:schemeClr val="dk1"/>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1" name="Google Shape;121;p19"/>
          <p:cNvSpPr txBox="1">
            <a:spLocks noGrp="1"/>
          </p:cNvSpPr>
          <p:nvPr>
            <p:ph type="body" idx="1"/>
          </p:nvPr>
        </p:nvSpPr>
        <p:spPr>
          <a:xfrm>
            <a:off x="876935" y="3039301"/>
            <a:ext cx="16936200" cy="4982700"/>
          </a:xfrm>
          <a:prstGeom prst="rect">
            <a:avLst/>
          </a:prstGeom>
          <a:noFill/>
          <a:ln>
            <a:noFill/>
          </a:ln>
        </p:spPr>
        <p:txBody>
          <a:bodyPr spcFirstLastPara="1" wrap="square" lIns="0" tIns="0" rIns="0" bIns="0" anchor="t" anchorCtr="0">
            <a:spAutoFit/>
          </a:bodyPr>
          <a:lstStyle>
            <a:lvl1pPr marL="457200" lvl="0" indent="-228600" algn="l">
              <a:spcBef>
                <a:spcPts val="600"/>
              </a:spcBef>
              <a:spcAft>
                <a:spcPts val="0"/>
              </a:spcAft>
              <a:buSzPts val="3200"/>
              <a:buNone/>
              <a:defRPr sz="2750" b="0" i="0">
                <a:solidFill>
                  <a:schemeClr val="dk1"/>
                </a:solidFill>
                <a:latin typeface="Century Gothic"/>
                <a:ea typeface="Century Gothic"/>
                <a:cs typeface="Century Gothic"/>
                <a:sym typeface="Century Gothic"/>
              </a:defRPr>
            </a:lvl1pPr>
            <a:lvl2pPr marL="914400" lvl="1" indent="-228600" algn="l">
              <a:spcBef>
                <a:spcPts val="600"/>
              </a:spcBef>
              <a:spcAft>
                <a:spcPts val="0"/>
              </a:spcAft>
              <a:buSzPts val="2800"/>
              <a:buNone/>
              <a:defRPr/>
            </a:lvl2pPr>
            <a:lvl3pPr marL="1371600" lvl="2" indent="-228600" algn="l">
              <a:spcBef>
                <a:spcPts val="400"/>
              </a:spcBef>
              <a:spcAft>
                <a:spcPts val="0"/>
              </a:spcAft>
              <a:buSzPts val="2400"/>
              <a:buNone/>
              <a:defRPr/>
            </a:lvl3pPr>
            <a:lvl4pPr marL="1828800" lvl="3" indent="-228600" algn="l">
              <a:spcBef>
                <a:spcPts val="400"/>
              </a:spcBef>
              <a:spcAft>
                <a:spcPts val="0"/>
              </a:spcAft>
              <a:buSzPts val="2000"/>
              <a:buNone/>
              <a:defRPr/>
            </a:lvl4pPr>
            <a:lvl5pPr marL="2286000" lvl="4" indent="-228600" algn="l">
              <a:spcBef>
                <a:spcPts val="400"/>
              </a:spcBef>
              <a:spcAft>
                <a:spcPts val="0"/>
              </a:spcAft>
              <a:buSzPts val="2000"/>
              <a:buNone/>
              <a:defRPr/>
            </a:lvl5pPr>
            <a:lvl6pPr marL="2743200" lvl="5" indent="-228600" algn="l">
              <a:spcBef>
                <a:spcPts val="400"/>
              </a:spcBef>
              <a:spcAft>
                <a:spcPts val="0"/>
              </a:spcAft>
              <a:buSzPts val="2000"/>
              <a:buNone/>
              <a:defRPr/>
            </a:lvl6pPr>
            <a:lvl7pPr marL="3200400" lvl="6" indent="-228600" algn="l">
              <a:spcBef>
                <a:spcPts val="400"/>
              </a:spcBef>
              <a:spcAft>
                <a:spcPts val="0"/>
              </a:spcAft>
              <a:buSzPts val="2000"/>
              <a:buNone/>
              <a:defRPr/>
            </a:lvl7pPr>
            <a:lvl8pPr marL="3657600" lvl="7" indent="-228600" algn="l">
              <a:spcBef>
                <a:spcPts val="400"/>
              </a:spcBef>
              <a:spcAft>
                <a:spcPts val="0"/>
              </a:spcAft>
              <a:buSzPts val="2000"/>
              <a:buNone/>
              <a:defRPr/>
            </a:lvl8pPr>
            <a:lvl9pPr marL="4114800" lvl="8" indent="-228600" algn="l">
              <a:spcBef>
                <a:spcPts val="400"/>
              </a:spcBef>
              <a:spcAft>
                <a:spcPts val="0"/>
              </a:spcAft>
              <a:buSzPts val="2000"/>
              <a:buNone/>
              <a:defRPr/>
            </a:lvl9pPr>
          </a:lstStyle>
          <a:p>
            <a:endParaRPr/>
          </a:p>
        </p:txBody>
      </p:sp>
      <p:sp>
        <p:nvSpPr>
          <p:cNvPr id="122" name="Google Shape;122;p19"/>
          <p:cNvSpPr txBox="1">
            <a:spLocks noGrp="1"/>
          </p:cNvSpPr>
          <p:nvPr>
            <p:ph type="ftr" idx="11"/>
          </p:nvPr>
        </p:nvSpPr>
        <p:spPr>
          <a:xfrm>
            <a:off x="6217920" y="9566910"/>
            <a:ext cx="5852100" cy="5145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3" name="Google Shape;123;p19"/>
          <p:cNvSpPr txBox="1">
            <a:spLocks noGrp="1"/>
          </p:cNvSpPr>
          <p:nvPr>
            <p:ph type="dt" idx="10"/>
          </p:nvPr>
        </p:nvSpPr>
        <p:spPr>
          <a:xfrm>
            <a:off x="914400" y="9566910"/>
            <a:ext cx="4206300" cy="5145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4" name="Google Shape;124;p19"/>
          <p:cNvSpPr txBox="1">
            <a:spLocks noGrp="1"/>
          </p:cNvSpPr>
          <p:nvPr>
            <p:ph type="sldNum" idx="12"/>
          </p:nvPr>
        </p:nvSpPr>
        <p:spPr>
          <a:xfrm>
            <a:off x="13167361" y="9566910"/>
            <a:ext cx="4206300" cy="184800"/>
          </a:xfrm>
          <a:prstGeom prst="rect">
            <a:avLst/>
          </a:prstGeom>
          <a:noFill/>
          <a:ln>
            <a:noFill/>
          </a:ln>
        </p:spPr>
        <p:txBody>
          <a:bodyPr spcFirstLastPara="1" wrap="square" lIns="0" tIns="0" rIns="0" bIns="0" anchor="t" anchorCtr="0">
            <a:spAutoFit/>
          </a:bodyPr>
          <a:lstStyle>
            <a:lvl1pPr lvl="0" indent="0" algn="r">
              <a:spcBef>
                <a:spcPts val="0"/>
              </a:spcBef>
              <a:buNone/>
              <a:defRPr>
                <a:solidFill>
                  <a:srgbClr val="888888"/>
                </a:solidFill>
              </a:defRPr>
            </a:lvl1pPr>
            <a:lvl2pPr lvl="1" indent="0" algn="r">
              <a:spcBef>
                <a:spcPts val="0"/>
              </a:spcBef>
              <a:buNone/>
              <a:defRPr>
                <a:solidFill>
                  <a:srgbClr val="888888"/>
                </a:solidFill>
              </a:defRPr>
            </a:lvl2pPr>
            <a:lvl3pPr lvl="2" indent="0" algn="r">
              <a:spcBef>
                <a:spcPts val="0"/>
              </a:spcBef>
              <a:buNone/>
              <a:defRPr>
                <a:solidFill>
                  <a:srgbClr val="888888"/>
                </a:solidFill>
              </a:defRPr>
            </a:lvl3pPr>
            <a:lvl4pPr lvl="3" indent="0" algn="r">
              <a:spcBef>
                <a:spcPts val="0"/>
              </a:spcBef>
              <a:buNone/>
              <a:defRPr>
                <a:solidFill>
                  <a:srgbClr val="888888"/>
                </a:solidFill>
              </a:defRPr>
            </a:lvl4pPr>
            <a:lvl5pPr lvl="4" indent="0" algn="r">
              <a:spcBef>
                <a:spcPts val="0"/>
              </a:spcBef>
              <a:buNone/>
              <a:defRPr>
                <a:solidFill>
                  <a:srgbClr val="888888"/>
                </a:solidFill>
              </a:defRPr>
            </a:lvl5pPr>
            <a:lvl6pPr lvl="5" indent="0" algn="r">
              <a:spcBef>
                <a:spcPts val="0"/>
              </a:spcBef>
              <a:buNone/>
              <a:defRPr>
                <a:solidFill>
                  <a:srgbClr val="888888"/>
                </a:solidFill>
              </a:defRPr>
            </a:lvl6pPr>
            <a:lvl7pPr lvl="6" indent="0" algn="r">
              <a:spcBef>
                <a:spcPts val="0"/>
              </a:spcBef>
              <a:buNone/>
              <a:defRPr>
                <a:solidFill>
                  <a:srgbClr val="888888"/>
                </a:solidFill>
              </a:defRPr>
            </a:lvl7pPr>
            <a:lvl8pPr lvl="7" indent="0" algn="r">
              <a:spcBef>
                <a:spcPts val="0"/>
              </a:spcBef>
              <a:buNone/>
              <a:defRPr>
                <a:solidFill>
                  <a:srgbClr val="888888"/>
                </a:solidFill>
              </a:defRPr>
            </a:lvl8pPr>
            <a:lvl9pPr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Title Only 1">
  <p:cSld name="Title Only">
    <p:bg>
      <p:bgPr>
        <a:solidFill>
          <a:schemeClr val="lt1"/>
        </a:solidFill>
        <a:effectLst/>
      </p:bgPr>
    </p:bg>
    <p:spTree>
      <p:nvGrpSpPr>
        <p:cNvPr id="1" name="Shape 125"/>
        <p:cNvGrpSpPr/>
        <p:nvPr/>
      </p:nvGrpSpPr>
      <p:grpSpPr>
        <a:xfrm>
          <a:off x="0" y="0"/>
          <a:ext cx="0" cy="0"/>
          <a:chOff x="0" y="0"/>
          <a:chExt cx="0" cy="0"/>
        </a:xfrm>
      </p:grpSpPr>
      <p:sp>
        <p:nvSpPr>
          <p:cNvPr id="126" name="Google Shape;126;p20"/>
          <p:cNvSpPr/>
          <p:nvPr/>
        </p:nvSpPr>
        <p:spPr>
          <a:xfrm>
            <a:off x="0" y="9810750"/>
            <a:ext cx="18288000" cy="476250"/>
          </a:xfrm>
          <a:custGeom>
            <a:avLst/>
            <a:gdLst/>
            <a:ahLst/>
            <a:cxnLst/>
            <a:rect l="l" t="t" r="r" b="b"/>
            <a:pathLst>
              <a:path w="18288000" h="476250" extrusionOk="0">
                <a:moveTo>
                  <a:pt x="18288000" y="0"/>
                </a:moveTo>
                <a:lnTo>
                  <a:pt x="0" y="0"/>
                </a:lnTo>
                <a:lnTo>
                  <a:pt x="0" y="476250"/>
                </a:lnTo>
                <a:lnTo>
                  <a:pt x="18288000" y="476250"/>
                </a:lnTo>
                <a:lnTo>
                  <a:pt x="18288000" y="0"/>
                </a:lnTo>
                <a:close/>
              </a:path>
            </a:pathLst>
          </a:custGeom>
          <a:solidFill>
            <a:srgbClr val="96C0E1"/>
          </a:solidFill>
          <a:ln>
            <a:noFill/>
          </a:ln>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127" name="Google Shape;127;p20"/>
          <p:cNvSpPr/>
          <p:nvPr/>
        </p:nvSpPr>
        <p:spPr>
          <a:xfrm>
            <a:off x="1028700" y="2451100"/>
            <a:ext cx="16230600" cy="24130"/>
          </a:xfrm>
          <a:custGeom>
            <a:avLst/>
            <a:gdLst/>
            <a:ahLst/>
            <a:cxnLst/>
            <a:rect l="l" t="t" r="r" b="b"/>
            <a:pathLst>
              <a:path w="16230600" h="24130" extrusionOk="0">
                <a:moveTo>
                  <a:pt x="0" y="0"/>
                </a:moveTo>
                <a:lnTo>
                  <a:pt x="16230600" y="23749"/>
                </a:lnTo>
              </a:path>
            </a:pathLst>
          </a:custGeom>
          <a:noFill/>
          <a:ln w="47625" cap="flat" cmpd="sng">
            <a:solidFill>
              <a:srgbClr val="DAD9D5"/>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a:p>
        </p:txBody>
      </p:sp>
      <p:pic>
        <p:nvPicPr>
          <p:cNvPr id="128" name="Google Shape;128;p20"/>
          <p:cNvPicPr preferRelativeResize="0"/>
          <p:nvPr/>
        </p:nvPicPr>
        <p:blipFill rotWithShape="1">
          <a:blip r:embed="rId2">
            <a:alphaModFix/>
          </a:blip>
          <a:srcRect/>
          <a:stretch/>
        </p:blipFill>
        <p:spPr>
          <a:xfrm>
            <a:off x="17087850" y="9153524"/>
            <a:ext cx="1200150" cy="1133473"/>
          </a:xfrm>
          <a:prstGeom prst="rect">
            <a:avLst/>
          </a:prstGeom>
          <a:noFill/>
          <a:ln>
            <a:noFill/>
          </a:ln>
        </p:spPr>
      </p:pic>
      <p:sp>
        <p:nvSpPr>
          <p:cNvPr id="129" name="Google Shape;129;p20"/>
          <p:cNvSpPr txBox="1">
            <a:spLocks noGrp="1"/>
          </p:cNvSpPr>
          <p:nvPr>
            <p:ph type="title"/>
          </p:nvPr>
        </p:nvSpPr>
        <p:spPr>
          <a:xfrm>
            <a:off x="1016635" y="950277"/>
            <a:ext cx="16254600" cy="11697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4400"/>
              <a:buNone/>
              <a:defRPr sz="7500" b="0" i="0">
                <a:solidFill>
                  <a:schemeClr val="dk1"/>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0" name="Google Shape;130;p20"/>
          <p:cNvSpPr txBox="1">
            <a:spLocks noGrp="1"/>
          </p:cNvSpPr>
          <p:nvPr>
            <p:ph type="ftr" idx="11"/>
          </p:nvPr>
        </p:nvSpPr>
        <p:spPr>
          <a:xfrm>
            <a:off x="6217920" y="9566910"/>
            <a:ext cx="5852100" cy="5145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1" name="Google Shape;131;p20"/>
          <p:cNvSpPr txBox="1">
            <a:spLocks noGrp="1"/>
          </p:cNvSpPr>
          <p:nvPr>
            <p:ph type="dt" idx="10"/>
          </p:nvPr>
        </p:nvSpPr>
        <p:spPr>
          <a:xfrm>
            <a:off x="914400" y="9566910"/>
            <a:ext cx="4206300" cy="5145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2" name="Google Shape;132;p20"/>
          <p:cNvSpPr txBox="1">
            <a:spLocks noGrp="1"/>
          </p:cNvSpPr>
          <p:nvPr>
            <p:ph type="sldNum" idx="12"/>
          </p:nvPr>
        </p:nvSpPr>
        <p:spPr>
          <a:xfrm>
            <a:off x="13167361" y="9566910"/>
            <a:ext cx="4206300" cy="184800"/>
          </a:xfrm>
          <a:prstGeom prst="rect">
            <a:avLst/>
          </a:prstGeom>
          <a:noFill/>
          <a:ln>
            <a:noFill/>
          </a:ln>
        </p:spPr>
        <p:txBody>
          <a:bodyPr spcFirstLastPara="1" wrap="square" lIns="0" tIns="0" rIns="0" bIns="0" anchor="t" anchorCtr="0">
            <a:spAutoFit/>
          </a:bodyPr>
          <a:lstStyle>
            <a:lvl1pPr lvl="0" indent="0" algn="r">
              <a:spcBef>
                <a:spcPts val="0"/>
              </a:spcBef>
              <a:buNone/>
              <a:defRPr>
                <a:solidFill>
                  <a:srgbClr val="888888"/>
                </a:solidFill>
              </a:defRPr>
            </a:lvl1pPr>
            <a:lvl2pPr lvl="1" indent="0" algn="r">
              <a:spcBef>
                <a:spcPts val="0"/>
              </a:spcBef>
              <a:buNone/>
              <a:defRPr>
                <a:solidFill>
                  <a:srgbClr val="888888"/>
                </a:solidFill>
              </a:defRPr>
            </a:lvl2pPr>
            <a:lvl3pPr lvl="2" indent="0" algn="r">
              <a:spcBef>
                <a:spcPts val="0"/>
              </a:spcBef>
              <a:buNone/>
              <a:defRPr>
                <a:solidFill>
                  <a:srgbClr val="888888"/>
                </a:solidFill>
              </a:defRPr>
            </a:lvl3pPr>
            <a:lvl4pPr lvl="3" indent="0" algn="r">
              <a:spcBef>
                <a:spcPts val="0"/>
              </a:spcBef>
              <a:buNone/>
              <a:defRPr>
                <a:solidFill>
                  <a:srgbClr val="888888"/>
                </a:solidFill>
              </a:defRPr>
            </a:lvl4pPr>
            <a:lvl5pPr lvl="4" indent="0" algn="r">
              <a:spcBef>
                <a:spcPts val="0"/>
              </a:spcBef>
              <a:buNone/>
              <a:defRPr>
                <a:solidFill>
                  <a:srgbClr val="888888"/>
                </a:solidFill>
              </a:defRPr>
            </a:lvl5pPr>
            <a:lvl6pPr lvl="5" indent="0" algn="r">
              <a:spcBef>
                <a:spcPts val="0"/>
              </a:spcBef>
              <a:buNone/>
              <a:defRPr>
                <a:solidFill>
                  <a:srgbClr val="888888"/>
                </a:solidFill>
              </a:defRPr>
            </a:lvl6pPr>
            <a:lvl7pPr lvl="6" indent="0" algn="r">
              <a:spcBef>
                <a:spcPts val="0"/>
              </a:spcBef>
              <a:buNone/>
              <a:defRPr>
                <a:solidFill>
                  <a:srgbClr val="888888"/>
                </a:solidFill>
              </a:defRPr>
            </a:lvl7pPr>
            <a:lvl8pPr lvl="7" indent="0" algn="r">
              <a:spcBef>
                <a:spcPts val="0"/>
              </a:spcBef>
              <a:buNone/>
              <a:defRPr>
                <a:solidFill>
                  <a:srgbClr val="888888"/>
                </a:solidFill>
              </a:defRPr>
            </a:lvl8pPr>
            <a:lvl9pPr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ntent 1">
  <p:cSld name="Two Content">
    <p:spTree>
      <p:nvGrpSpPr>
        <p:cNvPr id="1" name="Shape 133"/>
        <p:cNvGrpSpPr/>
        <p:nvPr/>
      </p:nvGrpSpPr>
      <p:grpSpPr>
        <a:xfrm>
          <a:off x="0" y="0"/>
          <a:ext cx="0" cy="0"/>
          <a:chOff x="0" y="0"/>
          <a:chExt cx="0" cy="0"/>
        </a:xfrm>
      </p:grpSpPr>
      <p:sp>
        <p:nvSpPr>
          <p:cNvPr id="134" name="Google Shape;134;p21"/>
          <p:cNvSpPr txBox="1">
            <a:spLocks noGrp="1"/>
          </p:cNvSpPr>
          <p:nvPr>
            <p:ph type="title"/>
          </p:nvPr>
        </p:nvSpPr>
        <p:spPr>
          <a:xfrm>
            <a:off x="1016635" y="950277"/>
            <a:ext cx="16254600" cy="11697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4400"/>
              <a:buNone/>
              <a:defRPr sz="7500" b="0" i="0">
                <a:solidFill>
                  <a:schemeClr val="dk1"/>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5" name="Google Shape;135;p21"/>
          <p:cNvSpPr txBox="1">
            <a:spLocks noGrp="1"/>
          </p:cNvSpPr>
          <p:nvPr>
            <p:ph type="body" idx="1"/>
          </p:nvPr>
        </p:nvSpPr>
        <p:spPr>
          <a:xfrm>
            <a:off x="1016635" y="3264852"/>
            <a:ext cx="5868000" cy="5253900"/>
          </a:xfrm>
          <a:prstGeom prst="rect">
            <a:avLst/>
          </a:prstGeom>
          <a:noFill/>
          <a:ln>
            <a:noFill/>
          </a:ln>
        </p:spPr>
        <p:txBody>
          <a:bodyPr spcFirstLastPara="1" wrap="square" lIns="0" tIns="0" rIns="0" bIns="0" anchor="t" anchorCtr="0">
            <a:spAutoFit/>
          </a:bodyPr>
          <a:lstStyle>
            <a:lvl1pPr marL="457200" lvl="0" indent="-228600" algn="l">
              <a:spcBef>
                <a:spcPts val="600"/>
              </a:spcBef>
              <a:spcAft>
                <a:spcPts val="0"/>
              </a:spcAft>
              <a:buSzPts val="3200"/>
              <a:buNone/>
              <a:defRPr sz="2750" b="0" i="0">
                <a:solidFill>
                  <a:schemeClr val="dk1"/>
                </a:solidFill>
                <a:latin typeface="Century Gothic"/>
                <a:ea typeface="Century Gothic"/>
                <a:cs typeface="Century Gothic"/>
                <a:sym typeface="Century Gothic"/>
              </a:defRPr>
            </a:lvl1pPr>
            <a:lvl2pPr marL="914400" lvl="1" indent="-228600" algn="l">
              <a:spcBef>
                <a:spcPts val="600"/>
              </a:spcBef>
              <a:spcAft>
                <a:spcPts val="0"/>
              </a:spcAft>
              <a:buSzPts val="2800"/>
              <a:buNone/>
              <a:defRPr/>
            </a:lvl2pPr>
            <a:lvl3pPr marL="1371600" lvl="2" indent="-228600" algn="l">
              <a:spcBef>
                <a:spcPts val="400"/>
              </a:spcBef>
              <a:spcAft>
                <a:spcPts val="0"/>
              </a:spcAft>
              <a:buSzPts val="2400"/>
              <a:buNone/>
              <a:defRPr/>
            </a:lvl3pPr>
            <a:lvl4pPr marL="1828800" lvl="3" indent="-228600" algn="l">
              <a:spcBef>
                <a:spcPts val="400"/>
              </a:spcBef>
              <a:spcAft>
                <a:spcPts val="0"/>
              </a:spcAft>
              <a:buSzPts val="2000"/>
              <a:buNone/>
              <a:defRPr/>
            </a:lvl4pPr>
            <a:lvl5pPr marL="2286000" lvl="4" indent="-228600" algn="l">
              <a:spcBef>
                <a:spcPts val="400"/>
              </a:spcBef>
              <a:spcAft>
                <a:spcPts val="0"/>
              </a:spcAft>
              <a:buSzPts val="2000"/>
              <a:buNone/>
              <a:defRPr/>
            </a:lvl5pPr>
            <a:lvl6pPr marL="2743200" lvl="5" indent="-228600" algn="l">
              <a:spcBef>
                <a:spcPts val="400"/>
              </a:spcBef>
              <a:spcAft>
                <a:spcPts val="0"/>
              </a:spcAft>
              <a:buSzPts val="2000"/>
              <a:buNone/>
              <a:defRPr/>
            </a:lvl6pPr>
            <a:lvl7pPr marL="3200400" lvl="6" indent="-228600" algn="l">
              <a:spcBef>
                <a:spcPts val="400"/>
              </a:spcBef>
              <a:spcAft>
                <a:spcPts val="0"/>
              </a:spcAft>
              <a:buSzPts val="2000"/>
              <a:buNone/>
              <a:defRPr/>
            </a:lvl7pPr>
            <a:lvl8pPr marL="3657600" lvl="7" indent="-228600" algn="l">
              <a:spcBef>
                <a:spcPts val="400"/>
              </a:spcBef>
              <a:spcAft>
                <a:spcPts val="0"/>
              </a:spcAft>
              <a:buSzPts val="2000"/>
              <a:buNone/>
              <a:defRPr/>
            </a:lvl8pPr>
            <a:lvl9pPr marL="4114800" lvl="8" indent="-228600" algn="l">
              <a:spcBef>
                <a:spcPts val="400"/>
              </a:spcBef>
              <a:spcAft>
                <a:spcPts val="0"/>
              </a:spcAft>
              <a:buSzPts val="2000"/>
              <a:buNone/>
              <a:defRPr/>
            </a:lvl9pPr>
          </a:lstStyle>
          <a:p>
            <a:endParaRPr/>
          </a:p>
        </p:txBody>
      </p:sp>
      <p:sp>
        <p:nvSpPr>
          <p:cNvPr id="136" name="Google Shape;136;p21"/>
          <p:cNvSpPr txBox="1">
            <a:spLocks noGrp="1"/>
          </p:cNvSpPr>
          <p:nvPr>
            <p:ph type="body" idx="2"/>
          </p:nvPr>
        </p:nvSpPr>
        <p:spPr>
          <a:xfrm>
            <a:off x="9418320" y="2366010"/>
            <a:ext cx="7955400" cy="6789300"/>
          </a:xfrm>
          <a:prstGeom prst="rect">
            <a:avLst/>
          </a:prstGeom>
          <a:noFill/>
          <a:ln>
            <a:noFill/>
          </a:ln>
        </p:spPr>
        <p:txBody>
          <a:bodyPr spcFirstLastPara="1" wrap="square" lIns="0" tIns="0" rIns="0" bIns="0" anchor="t" anchorCtr="0">
            <a:spAutoFit/>
          </a:bodyPr>
          <a:lstStyle>
            <a:lvl1pPr marL="457200" lvl="0" indent="-228600" algn="l">
              <a:spcBef>
                <a:spcPts val="600"/>
              </a:spcBef>
              <a:spcAft>
                <a:spcPts val="0"/>
              </a:spcAft>
              <a:buSzPts val="3200"/>
              <a:buNone/>
              <a:defRPr/>
            </a:lvl1pPr>
            <a:lvl2pPr marL="914400" lvl="1" indent="-228600" algn="l">
              <a:spcBef>
                <a:spcPts val="600"/>
              </a:spcBef>
              <a:spcAft>
                <a:spcPts val="0"/>
              </a:spcAft>
              <a:buSzPts val="2800"/>
              <a:buNone/>
              <a:defRPr/>
            </a:lvl2pPr>
            <a:lvl3pPr marL="1371600" lvl="2" indent="-228600" algn="l">
              <a:spcBef>
                <a:spcPts val="400"/>
              </a:spcBef>
              <a:spcAft>
                <a:spcPts val="0"/>
              </a:spcAft>
              <a:buSzPts val="2400"/>
              <a:buNone/>
              <a:defRPr/>
            </a:lvl3pPr>
            <a:lvl4pPr marL="1828800" lvl="3" indent="-228600" algn="l">
              <a:spcBef>
                <a:spcPts val="400"/>
              </a:spcBef>
              <a:spcAft>
                <a:spcPts val="0"/>
              </a:spcAft>
              <a:buSzPts val="2000"/>
              <a:buNone/>
              <a:defRPr/>
            </a:lvl4pPr>
            <a:lvl5pPr marL="2286000" lvl="4" indent="-228600" algn="l">
              <a:spcBef>
                <a:spcPts val="400"/>
              </a:spcBef>
              <a:spcAft>
                <a:spcPts val="0"/>
              </a:spcAft>
              <a:buSzPts val="2000"/>
              <a:buNone/>
              <a:defRPr/>
            </a:lvl5pPr>
            <a:lvl6pPr marL="2743200" lvl="5" indent="-228600" algn="l">
              <a:spcBef>
                <a:spcPts val="400"/>
              </a:spcBef>
              <a:spcAft>
                <a:spcPts val="0"/>
              </a:spcAft>
              <a:buSzPts val="2000"/>
              <a:buNone/>
              <a:defRPr/>
            </a:lvl6pPr>
            <a:lvl7pPr marL="3200400" lvl="6" indent="-228600" algn="l">
              <a:spcBef>
                <a:spcPts val="400"/>
              </a:spcBef>
              <a:spcAft>
                <a:spcPts val="0"/>
              </a:spcAft>
              <a:buSzPts val="2000"/>
              <a:buNone/>
              <a:defRPr/>
            </a:lvl7pPr>
            <a:lvl8pPr marL="3657600" lvl="7" indent="-228600" algn="l">
              <a:spcBef>
                <a:spcPts val="400"/>
              </a:spcBef>
              <a:spcAft>
                <a:spcPts val="0"/>
              </a:spcAft>
              <a:buSzPts val="2000"/>
              <a:buNone/>
              <a:defRPr/>
            </a:lvl8pPr>
            <a:lvl9pPr marL="4114800" lvl="8" indent="-228600" algn="l">
              <a:spcBef>
                <a:spcPts val="400"/>
              </a:spcBef>
              <a:spcAft>
                <a:spcPts val="0"/>
              </a:spcAft>
              <a:buSzPts val="2000"/>
              <a:buNone/>
              <a:defRPr/>
            </a:lvl9pPr>
          </a:lstStyle>
          <a:p>
            <a:endParaRPr/>
          </a:p>
        </p:txBody>
      </p:sp>
      <p:sp>
        <p:nvSpPr>
          <p:cNvPr id="137" name="Google Shape;137;p21"/>
          <p:cNvSpPr txBox="1">
            <a:spLocks noGrp="1"/>
          </p:cNvSpPr>
          <p:nvPr>
            <p:ph type="ftr" idx="11"/>
          </p:nvPr>
        </p:nvSpPr>
        <p:spPr>
          <a:xfrm>
            <a:off x="6217920" y="9566910"/>
            <a:ext cx="5852100" cy="5145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8" name="Google Shape;138;p21"/>
          <p:cNvSpPr txBox="1">
            <a:spLocks noGrp="1"/>
          </p:cNvSpPr>
          <p:nvPr>
            <p:ph type="dt" idx="10"/>
          </p:nvPr>
        </p:nvSpPr>
        <p:spPr>
          <a:xfrm>
            <a:off x="914400" y="9566910"/>
            <a:ext cx="4206300" cy="5145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9" name="Google Shape;139;p21"/>
          <p:cNvSpPr txBox="1">
            <a:spLocks noGrp="1"/>
          </p:cNvSpPr>
          <p:nvPr>
            <p:ph type="sldNum" idx="12"/>
          </p:nvPr>
        </p:nvSpPr>
        <p:spPr>
          <a:xfrm>
            <a:off x="13167361" y="9566910"/>
            <a:ext cx="4206300" cy="184800"/>
          </a:xfrm>
          <a:prstGeom prst="rect">
            <a:avLst/>
          </a:prstGeom>
          <a:noFill/>
          <a:ln>
            <a:noFill/>
          </a:ln>
        </p:spPr>
        <p:txBody>
          <a:bodyPr spcFirstLastPara="1" wrap="square" lIns="0" tIns="0" rIns="0" bIns="0" anchor="t" anchorCtr="0">
            <a:spAutoFit/>
          </a:bodyPr>
          <a:lstStyle>
            <a:lvl1pPr lvl="0" indent="0" algn="r">
              <a:spcBef>
                <a:spcPts val="0"/>
              </a:spcBef>
              <a:buNone/>
              <a:defRPr>
                <a:solidFill>
                  <a:srgbClr val="888888"/>
                </a:solidFill>
              </a:defRPr>
            </a:lvl1pPr>
            <a:lvl2pPr lvl="1" indent="0" algn="r">
              <a:spcBef>
                <a:spcPts val="0"/>
              </a:spcBef>
              <a:buNone/>
              <a:defRPr>
                <a:solidFill>
                  <a:srgbClr val="888888"/>
                </a:solidFill>
              </a:defRPr>
            </a:lvl2pPr>
            <a:lvl3pPr lvl="2" indent="0" algn="r">
              <a:spcBef>
                <a:spcPts val="0"/>
              </a:spcBef>
              <a:buNone/>
              <a:defRPr>
                <a:solidFill>
                  <a:srgbClr val="888888"/>
                </a:solidFill>
              </a:defRPr>
            </a:lvl3pPr>
            <a:lvl4pPr lvl="3" indent="0" algn="r">
              <a:spcBef>
                <a:spcPts val="0"/>
              </a:spcBef>
              <a:buNone/>
              <a:defRPr>
                <a:solidFill>
                  <a:srgbClr val="888888"/>
                </a:solidFill>
              </a:defRPr>
            </a:lvl4pPr>
            <a:lvl5pPr lvl="4" indent="0" algn="r">
              <a:spcBef>
                <a:spcPts val="0"/>
              </a:spcBef>
              <a:buNone/>
              <a:defRPr>
                <a:solidFill>
                  <a:srgbClr val="888888"/>
                </a:solidFill>
              </a:defRPr>
            </a:lvl5pPr>
            <a:lvl6pPr lvl="5" indent="0" algn="r">
              <a:spcBef>
                <a:spcPts val="0"/>
              </a:spcBef>
              <a:buNone/>
              <a:defRPr>
                <a:solidFill>
                  <a:srgbClr val="888888"/>
                </a:solidFill>
              </a:defRPr>
            </a:lvl6pPr>
            <a:lvl7pPr lvl="6" indent="0" algn="r">
              <a:spcBef>
                <a:spcPts val="0"/>
              </a:spcBef>
              <a:buNone/>
              <a:defRPr>
                <a:solidFill>
                  <a:srgbClr val="888888"/>
                </a:solidFill>
              </a:defRPr>
            </a:lvl7pPr>
            <a:lvl8pPr lvl="7" indent="0" algn="r">
              <a:spcBef>
                <a:spcPts val="0"/>
              </a:spcBef>
              <a:buNone/>
              <a:defRPr>
                <a:solidFill>
                  <a:srgbClr val="888888"/>
                </a:solidFill>
              </a:defRPr>
            </a:lvl8pPr>
            <a:lvl9pPr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Title Slide 1">
  <p:cSld name="Title Slide">
    <p:bg>
      <p:bgPr>
        <a:solidFill>
          <a:schemeClr val="lt1"/>
        </a:solidFill>
        <a:effectLst/>
      </p:bgPr>
    </p:bg>
    <p:spTree>
      <p:nvGrpSpPr>
        <p:cNvPr id="1" name="Shape 140"/>
        <p:cNvGrpSpPr/>
        <p:nvPr/>
      </p:nvGrpSpPr>
      <p:grpSpPr>
        <a:xfrm>
          <a:off x="0" y="0"/>
          <a:ext cx="0" cy="0"/>
          <a:chOff x="0" y="0"/>
          <a:chExt cx="0" cy="0"/>
        </a:xfrm>
      </p:grpSpPr>
      <p:sp>
        <p:nvSpPr>
          <p:cNvPr id="141" name="Google Shape;141;p22"/>
          <p:cNvSpPr txBox="1">
            <a:spLocks noGrp="1"/>
          </p:cNvSpPr>
          <p:nvPr>
            <p:ph type="ctrTitle"/>
          </p:nvPr>
        </p:nvSpPr>
        <p:spPr>
          <a:xfrm>
            <a:off x="2366010" y="147320"/>
            <a:ext cx="8438400" cy="10785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4400"/>
              <a:buNone/>
              <a:defRPr sz="7500" b="0" i="0">
                <a:solidFill>
                  <a:schemeClr val="dk1"/>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2" name="Google Shape;142;p22"/>
          <p:cNvSpPr txBox="1">
            <a:spLocks noGrp="1"/>
          </p:cNvSpPr>
          <p:nvPr>
            <p:ph type="subTitle" idx="1"/>
          </p:nvPr>
        </p:nvSpPr>
        <p:spPr>
          <a:xfrm>
            <a:off x="2743200" y="5760720"/>
            <a:ext cx="12801600" cy="2571900"/>
          </a:xfrm>
          <a:prstGeom prst="rect">
            <a:avLst/>
          </a:prstGeom>
          <a:noFill/>
          <a:ln>
            <a:noFill/>
          </a:ln>
        </p:spPr>
        <p:txBody>
          <a:bodyPr spcFirstLastPara="1" wrap="square" lIns="0" tIns="0" rIns="0" bIns="0" anchor="t" anchorCtr="0">
            <a:spAutoFit/>
          </a:bodyPr>
          <a:lstStyle>
            <a:lvl1pPr lvl="0" algn="l">
              <a:spcBef>
                <a:spcPts val="600"/>
              </a:spcBef>
              <a:spcAft>
                <a:spcPts val="0"/>
              </a:spcAft>
              <a:buSzPts val="3200"/>
              <a:buNone/>
              <a:defRPr sz="2750" b="0" i="0">
                <a:solidFill>
                  <a:schemeClr val="dk1"/>
                </a:solidFill>
                <a:latin typeface="Century Gothic"/>
                <a:ea typeface="Century Gothic"/>
                <a:cs typeface="Century Gothic"/>
                <a:sym typeface="Century Gothic"/>
              </a:defRPr>
            </a:lvl1pPr>
            <a:lvl2pPr lvl="1" algn="l">
              <a:spcBef>
                <a:spcPts val="600"/>
              </a:spcBef>
              <a:spcAft>
                <a:spcPts val="0"/>
              </a:spcAft>
              <a:buSzPts val="2800"/>
              <a:buNone/>
              <a:defRPr/>
            </a:lvl2pPr>
            <a:lvl3pPr lvl="2" algn="l">
              <a:spcBef>
                <a:spcPts val="400"/>
              </a:spcBef>
              <a:spcAft>
                <a:spcPts val="0"/>
              </a:spcAft>
              <a:buSzPts val="2400"/>
              <a:buNone/>
              <a:defRPr/>
            </a:lvl3pPr>
            <a:lvl4pPr lvl="3" algn="l">
              <a:spcBef>
                <a:spcPts val="400"/>
              </a:spcBef>
              <a:spcAft>
                <a:spcPts val="0"/>
              </a:spcAft>
              <a:buSzPts val="2000"/>
              <a:buNone/>
              <a:defRPr/>
            </a:lvl4pPr>
            <a:lvl5pPr lvl="4" algn="l">
              <a:spcBef>
                <a:spcPts val="400"/>
              </a:spcBef>
              <a:spcAft>
                <a:spcPts val="0"/>
              </a:spcAft>
              <a:buSzPts val="2000"/>
              <a:buNone/>
              <a:defRPr/>
            </a:lvl5pPr>
            <a:lvl6pPr lvl="5" algn="l">
              <a:spcBef>
                <a:spcPts val="400"/>
              </a:spcBef>
              <a:spcAft>
                <a:spcPts val="0"/>
              </a:spcAft>
              <a:buSzPts val="2000"/>
              <a:buNone/>
              <a:defRPr/>
            </a:lvl6pPr>
            <a:lvl7pPr lvl="6" algn="l">
              <a:spcBef>
                <a:spcPts val="400"/>
              </a:spcBef>
              <a:spcAft>
                <a:spcPts val="0"/>
              </a:spcAft>
              <a:buSzPts val="2000"/>
              <a:buNone/>
              <a:defRPr/>
            </a:lvl7pPr>
            <a:lvl8pPr lvl="7" algn="l">
              <a:spcBef>
                <a:spcPts val="400"/>
              </a:spcBef>
              <a:spcAft>
                <a:spcPts val="0"/>
              </a:spcAft>
              <a:buSzPts val="2000"/>
              <a:buNone/>
              <a:defRPr/>
            </a:lvl8pPr>
            <a:lvl9pPr lvl="8" algn="l">
              <a:spcBef>
                <a:spcPts val="400"/>
              </a:spcBef>
              <a:spcAft>
                <a:spcPts val="0"/>
              </a:spcAft>
              <a:buSzPts val="2000"/>
              <a:buNone/>
              <a:defRPr/>
            </a:lvl9pPr>
          </a:lstStyle>
          <a:p>
            <a:endParaRPr/>
          </a:p>
        </p:txBody>
      </p:sp>
      <p:sp>
        <p:nvSpPr>
          <p:cNvPr id="143" name="Google Shape;143;p22"/>
          <p:cNvSpPr txBox="1">
            <a:spLocks noGrp="1"/>
          </p:cNvSpPr>
          <p:nvPr>
            <p:ph type="ftr" idx="11"/>
          </p:nvPr>
        </p:nvSpPr>
        <p:spPr>
          <a:xfrm>
            <a:off x="6217920" y="9566910"/>
            <a:ext cx="5852100" cy="5145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4" name="Google Shape;144;p22"/>
          <p:cNvSpPr txBox="1">
            <a:spLocks noGrp="1"/>
          </p:cNvSpPr>
          <p:nvPr>
            <p:ph type="dt" idx="10"/>
          </p:nvPr>
        </p:nvSpPr>
        <p:spPr>
          <a:xfrm>
            <a:off x="914400" y="9566910"/>
            <a:ext cx="4206300" cy="5145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5" name="Google Shape;145;p22"/>
          <p:cNvSpPr txBox="1">
            <a:spLocks noGrp="1"/>
          </p:cNvSpPr>
          <p:nvPr>
            <p:ph type="sldNum" idx="12"/>
          </p:nvPr>
        </p:nvSpPr>
        <p:spPr>
          <a:xfrm>
            <a:off x="13167361" y="9566910"/>
            <a:ext cx="4206300" cy="184800"/>
          </a:xfrm>
          <a:prstGeom prst="rect">
            <a:avLst/>
          </a:prstGeom>
          <a:noFill/>
          <a:ln>
            <a:noFill/>
          </a:ln>
        </p:spPr>
        <p:txBody>
          <a:bodyPr spcFirstLastPara="1" wrap="square" lIns="0" tIns="0" rIns="0" bIns="0" anchor="t" anchorCtr="0">
            <a:spAutoFit/>
          </a:bodyPr>
          <a:lstStyle>
            <a:lvl1pPr lvl="0" indent="0" algn="r">
              <a:spcBef>
                <a:spcPts val="0"/>
              </a:spcBef>
              <a:buNone/>
              <a:defRPr>
                <a:solidFill>
                  <a:srgbClr val="888888"/>
                </a:solidFill>
              </a:defRPr>
            </a:lvl1pPr>
            <a:lvl2pPr lvl="1" indent="0" algn="r">
              <a:spcBef>
                <a:spcPts val="0"/>
              </a:spcBef>
              <a:buNone/>
              <a:defRPr>
                <a:solidFill>
                  <a:srgbClr val="888888"/>
                </a:solidFill>
              </a:defRPr>
            </a:lvl2pPr>
            <a:lvl3pPr lvl="2" indent="0" algn="r">
              <a:spcBef>
                <a:spcPts val="0"/>
              </a:spcBef>
              <a:buNone/>
              <a:defRPr>
                <a:solidFill>
                  <a:srgbClr val="888888"/>
                </a:solidFill>
              </a:defRPr>
            </a:lvl3pPr>
            <a:lvl4pPr lvl="3" indent="0" algn="r">
              <a:spcBef>
                <a:spcPts val="0"/>
              </a:spcBef>
              <a:buNone/>
              <a:defRPr>
                <a:solidFill>
                  <a:srgbClr val="888888"/>
                </a:solidFill>
              </a:defRPr>
            </a:lvl4pPr>
            <a:lvl5pPr lvl="4" indent="0" algn="r">
              <a:spcBef>
                <a:spcPts val="0"/>
              </a:spcBef>
              <a:buNone/>
              <a:defRPr>
                <a:solidFill>
                  <a:srgbClr val="888888"/>
                </a:solidFill>
              </a:defRPr>
            </a:lvl5pPr>
            <a:lvl6pPr lvl="5" indent="0" algn="r">
              <a:spcBef>
                <a:spcPts val="0"/>
              </a:spcBef>
              <a:buNone/>
              <a:defRPr>
                <a:solidFill>
                  <a:srgbClr val="888888"/>
                </a:solidFill>
              </a:defRPr>
            </a:lvl6pPr>
            <a:lvl7pPr lvl="6" indent="0" algn="r">
              <a:spcBef>
                <a:spcPts val="0"/>
              </a:spcBef>
              <a:buNone/>
              <a:defRPr>
                <a:solidFill>
                  <a:srgbClr val="888888"/>
                </a:solidFill>
              </a:defRPr>
            </a:lvl7pPr>
            <a:lvl8pPr lvl="7" indent="0" algn="r">
              <a:spcBef>
                <a:spcPts val="0"/>
              </a:spcBef>
              <a:buNone/>
              <a:defRPr>
                <a:solidFill>
                  <a:srgbClr val="888888"/>
                </a:solidFill>
              </a:defRPr>
            </a:lvl8pPr>
            <a:lvl9pPr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Blank 1">
  <p:cSld name="OBJECT_1">
    <p:bg>
      <p:bgPr>
        <a:solidFill>
          <a:schemeClr val="lt1"/>
        </a:solidFill>
        <a:effectLst/>
      </p:bgPr>
    </p:bg>
    <p:spTree>
      <p:nvGrpSpPr>
        <p:cNvPr id="1" name="Shape 146"/>
        <p:cNvGrpSpPr/>
        <p:nvPr/>
      </p:nvGrpSpPr>
      <p:grpSpPr>
        <a:xfrm>
          <a:off x="0" y="0"/>
          <a:ext cx="0" cy="0"/>
          <a:chOff x="0" y="0"/>
          <a:chExt cx="0" cy="0"/>
        </a:xfrm>
      </p:grpSpPr>
      <p:sp>
        <p:nvSpPr>
          <p:cNvPr id="147" name="Google Shape;147;p23"/>
          <p:cNvSpPr txBox="1">
            <a:spLocks noGrp="1"/>
          </p:cNvSpPr>
          <p:nvPr>
            <p:ph type="ftr" idx="11"/>
          </p:nvPr>
        </p:nvSpPr>
        <p:spPr>
          <a:xfrm>
            <a:off x="6217920" y="9566910"/>
            <a:ext cx="5852100" cy="5145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8" name="Google Shape;148;p23"/>
          <p:cNvSpPr txBox="1">
            <a:spLocks noGrp="1"/>
          </p:cNvSpPr>
          <p:nvPr>
            <p:ph type="dt" idx="10"/>
          </p:nvPr>
        </p:nvSpPr>
        <p:spPr>
          <a:xfrm>
            <a:off x="914400" y="9566910"/>
            <a:ext cx="4206300" cy="5145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9" name="Google Shape;149;p23"/>
          <p:cNvSpPr txBox="1">
            <a:spLocks noGrp="1"/>
          </p:cNvSpPr>
          <p:nvPr>
            <p:ph type="sldNum" idx="12"/>
          </p:nvPr>
        </p:nvSpPr>
        <p:spPr>
          <a:xfrm>
            <a:off x="13167361" y="9566910"/>
            <a:ext cx="4206300" cy="184800"/>
          </a:xfrm>
          <a:prstGeom prst="rect">
            <a:avLst/>
          </a:prstGeom>
          <a:noFill/>
          <a:ln>
            <a:noFill/>
          </a:ln>
        </p:spPr>
        <p:txBody>
          <a:bodyPr spcFirstLastPara="1" wrap="square" lIns="0" tIns="0" rIns="0" bIns="0" anchor="t" anchorCtr="0">
            <a:spAutoFit/>
          </a:bodyPr>
          <a:lstStyle>
            <a:lvl1pPr lvl="0" indent="0" algn="r">
              <a:spcBef>
                <a:spcPts val="0"/>
              </a:spcBef>
              <a:buNone/>
              <a:defRPr>
                <a:solidFill>
                  <a:srgbClr val="888888"/>
                </a:solidFill>
              </a:defRPr>
            </a:lvl1pPr>
            <a:lvl2pPr lvl="1" indent="0" algn="r">
              <a:spcBef>
                <a:spcPts val="0"/>
              </a:spcBef>
              <a:buNone/>
              <a:defRPr>
                <a:solidFill>
                  <a:srgbClr val="888888"/>
                </a:solidFill>
              </a:defRPr>
            </a:lvl2pPr>
            <a:lvl3pPr lvl="2" indent="0" algn="r">
              <a:spcBef>
                <a:spcPts val="0"/>
              </a:spcBef>
              <a:buNone/>
              <a:defRPr>
                <a:solidFill>
                  <a:srgbClr val="888888"/>
                </a:solidFill>
              </a:defRPr>
            </a:lvl3pPr>
            <a:lvl4pPr lvl="3" indent="0" algn="r">
              <a:spcBef>
                <a:spcPts val="0"/>
              </a:spcBef>
              <a:buNone/>
              <a:defRPr>
                <a:solidFill>
                  <a:srgbClr val="888888"/>
                </a:solidFill>
              </a:defRPr>
            </a:lvl4pPr>
            <a:lvl5pPr lvl="4" indent="0" algn="r">
              <a:spcBef>
                <a:spcPts val="0"/>
              </a:spcBef>
              <a:buNone/>
              <a:defRPr>
                <a:solidFill>
                  <a:srgbClr val="888888"/>
                </a:solidFill>
              </a:defRPr>
            </a:lvl5pPr>
            <a:lvl6pPr lvl="5" indent="0" algn="r">
              <a:spcBef>
                <a:spcPts val="0"/>
              </a:spcBef>
              <a:buNone/>
              <a:defRPr>
                <a:solidFill>
                  <a:srgbClr val="888888"/>
                </a:solidFill>
              </a:defRPr>
            </a:lvl6pPr>
            <a:lvl7pPr lvl="6" indent="0" algn="r">
              <a:spcBef>
                <a:spcPts val="0"/>
              </a:spcBef>
              <a:buNone/>
              <a:defRPr>
                <a:solidFill>
                  <a:srgbClr val="888888"/>
                </a:solidFill>
              </a:defRPr>
            </a:lvl7pPr>
            <a:lvl8pPr lvl="7" indent="0" algn="r">
              <a:spcBef>
                <a:spcPts val="0"/>
              </a:spcBef>
              <a:buNone/>
              <a:defRPr>
                <a:solidFill>
                  <a:srgbClr val="888888"/>
                </a:solidFill>
              </a:defRPr>
            </a:lvl8pPr>
            <a:lvl9pPr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4"/>
        <p:cNvGrpSpPr/>
        <p:nvPr/>
      </p:nvGrpSpPr>
      <p:grpSpPr>
        <a:xfrm>
          <a:off x="0" y="0"/>
          <a:ext cx="0" cy="0"/>
          <a:chOff x="0" y="0"/>
          <a:chExt cx="0" cy="0"/>
        </a:xfrm>
      </p:grpSpPr>
      <p:sp>
        <p:nvSpPr>
          <p:cNvPr id="55" name="Google Shape;55;p9"/>
          <p:cNvSpPr txBox="1">
            <a:spLocks noGrp="1"/>
          </p:cNvSpPr>
          <p:nvPr>
            <p:ph type="ctrTitle"/>
          </p:nvPr>
        </p:nvSpPr>
        <p:spPr>
          <a:xfrm>
            <a:off x="685800" y="2130425"/>
            <a:ext cx="7772400" cy="1470000"/>
          </a:xfrm>
          <a:prstGeom prst="rect">
            <a:avLst/>
          </a:prstGeom>
          <a:noFill/>
          <a:ln>
            <a:noFill/>
          </a:ln>
        </p:spPr>
        <p:txBody>
          <a:bodyPr spcFirstLastPara="1" wrap="square" lIns="91450" tIns="45700" rIns="91450"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subTitle" idx="1"/>
          </p:nvPr>
        </p:nvSpPr>
        <p:spPr>
          <a:xfrm>
            <a:off x="1371600" y="3886200"/>
            <a:ext cx="6400800" cy="1752600"/>
          </a:xfrm>
          <a:prstGeom prst="rect">
            <a:avLst/>
          </a:prstGeom>
          <a:noFill/>
          <a:ln>
            <a:noFill/>
          </a:ln>
        </p:spPr>
        <p:txBody>
          <a:bodyPr spcFirstLastPara="1" wrap="square" lIns="91450" tIns="45700" rIns="91450" bIns="45700" anchor="t" anchorCtr="0">
            <a:normAutofit/>
          </a:bodyPr>
          <a:lstStyle>
            <a:lvl1pPr lvl="0" algn="ctr">
              <a:spcBef>
                <a:spcPts val="600"/>
              </a:spcBef>
              <a:spcAft>
                <a:spcPts val="0"/>
              </a:spcAft>
              <a:buClr>
                <a:srgbClr val="888888"/>
              </a:buClr>
              <a:buSzPts val="3200"/>
              <a:buNone/>
              <a:defRPr>
                <a:solidFill>
                  <a:srgbClr val="888888"/>
                </a:solidFill>
              </a:defRPr>
            </a:lvl1pPr>
            <a:lvl2pPr lvl="1" algn="ctr">
              <a:spcBef>
                <a:spcPts val="600"/>
              </a:spcBef>
              <a:spcAft>
                <a:spcPts val="0"/>
              </a:spcAft>
              <a:buClr>
                <a:srgbClr val="888888"/>
              </a:buClr>
              <a:buSzPts val="2800"/>
              <a:buNone/>
              <a:defRPr>
                <a:solidFill>
                  <a:srgbClr val="888888"/>
                </a:solidFill>
              </a:defRPr>
            </a:lvl2pPr>
            <a:lvl3pPr lvl="2" algn="ctr">
              <a:spcBef>
                <a:spcPts val="40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57" name="Google Shape;57;p9"/>
          <p:cNvSpPr txBox="1">
            <a:spLocks noGrp="1"/>
          </p:cNvSpPr>
          <p:nvPr>
            <p:ph type="dt" idx="10"/>
          </p:nvPr>
        </p:nvSpPr>
        <p:spPr>
          <a:xfrm>
            <a:off x="457200" y="6356350"/>
            <a:ext cx="2133600" cy="365400"/>
          </a:xfrm>
          <a:prstGeom prst="rect">
            <a:avLst/>
          </a:prstGeom>
          <a:noFill/>
          <a:ln>
            <a:noFill/>
          </a:ln>
        </p:spPr>
        <p:txBody>
          <a:bodyPr spcFirstLastPara="1" wrap="square" lIns="91450" tIns="45700" rIns="91450"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9"/>
          <p:cNvSpPr txBox="1">
            <a:spLocks noGrp="1"/>
          </p:cNvSpPr>
          <p:nvPr>
            <p:ph type="ftr" idx="11"/>
          </p:nvPr>
        </p:nvSpPr>
        <p:spPr>
          <a:xfrm>
            <a:off x="3124200" y="6356350"/>
            <a:ext cx="2895600" cy="365400"/>
          </a:xfrm>
          <a:prstGeom prst="rect">
            <a:avLst/>
          </a:prstGeom>
          <a:noFill/>
          <a:ln>
            <a:noFill/>
          </a:ln>
        </p:spPr>
        <p:txBody>
          <a:bodyPr spcFirstLastPara="1" wrap="square" lIns="91450" tIns="45700" rIns="91450"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sldNum" idx="12"/>
          </p:nvPr>
        </p:nvSpPr>
        <p:spPr>
          <a:xfrm>
            <a:off x="6553200" y="6356350"/>
            <a:ext cx="2133600" cy="365400"/>
          </a:xfrm>
          <a:prstGeom prst="rect">
            <a:avLst/>
          </a:prstGeom>
          <a:noFill/>
          <a:ln>
            <a:noFill/>
          </a:ln>
        </p:spPr>
        <p:txBody>
          <a:bodyPr spcFirstLastPara="1" wrap="square" lIns="91450" tIns="45700" rIns="91450"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0"/>
        <p:cNvGrpSpPr/>
        <p:nvPr/>
      </p:nvGrpSpPr>
      <p:grpSpPr>
        <a:xfrm>
          <a:off x="0" y="0"/>
          <a:ext cx="0" cy="0"/>
          <a:chOff x="0" y="0"/>
          <a:chExt cx="0" cy="0"/>
        </a:xfrm>
      </p:grpSpPr>
      <p:sp>
        <p:nvSpPr>
          <p:cNvPr id="61" name="Google Shape;61;p10"/>
          <p:cNvSpPr txBox="1">
            <a:spLocks noGrp="1"/>
          </p:cNvSpPr>
          <p:nvPr>
            <p:ph type="title"/>
          </p:nvPr>
        </p:nvSpPr>
        <p:spPr>
          <a:xfrm>
            <a:off x="457200" y="274638"/>
            <a:ext cx="8229600" cy="1143000"/>
          </a:xfrm>
          <a:prstGeom prst="rect">
            <a:avLst/>
          </a:prstGeom>
          <a:noFill/>
          <a:ln>
            <a:noFill/>
          </a:ln>
        </p:spPr>
        <p:txBody>
          <a:bodyPr spcFirstLastPara="1" wrap="square" lIns="91450" tIns="45700" rIns="91450"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10"/>
          <p:cNvSpPr txBox="1">
            <a:spLocks noGrp="1"/>
          </p:cNvSpPr>
          <p:nvPr>
            <p:ph type="body" idx="1"/>
          </p:nvPr>
        </p:nvSpPr>
        <p:spPr>
          <a:xfrm>
            <a:off x="457200" y="1600200"/>
            <a:ext cx="8229600" cy="4525800"/>
          </a:xfrm>
          <a:prstGeom prst="rect">
            <a:avLst/>
          </a:prstGeom>
          <a:noFill/>
          <a:ln>
            <a:noFill/>
          </a:ln>
        </p:spPr>
        <p:txBody>
          <a:bodyPr spcFirstLastPara="1" wrap="square" lIns="91450" tIns="45700" rIns="91450" bIns="45700" anchor="t" anchorCtr="0">
            <a:normAutofit/>
          </a:bodyPr>
          <a:lstStyle>
            <a:lvl1pPr marL="457200" lvl="0" indent="-342900" algn="l">
              <a:spcBef>
                <a:spcPts val="400"/>
              </a:spcBef>
              <a:spcAft>
                <a:spcPts val="0"/>
              </a:spcAft>
              <a:buClr>
                <a:schemeClr val="dk1"/>
              </a:buClr>
              <a:buSzPts val="1800"/>
              <a:buChar char="•"/>
              <a:defRPr/>
            </a:lvl1pPr>
            <a:lvl2pPr marL="914400" lvl="1" indent="-342900" algn="l">
              <a:spcBef>
                <a:spcPts val="400"/>
              </a:spcBef>
              <a:spcAft>
                <a:spcPts val="0"/>
              </a:spcAft>
              <a:buClr>
                <a:schemeClr val="dk1"/>
              </a:buClr>
              <a:buSzPts val="1800"/>
              <a:buChar char="–"/>
              <a:defRPr/>
            </a:lvl2pPr>
            <a:lvl3pPr marL="1371600" lvl="2" indent="-342900" algn="l">
              <a:spcBef>
                <a:spcPts val="400"/>
              </a:spcBef>
              <a:spcAft>
                <a:spcPts val="0"/>
              </a:spcAft>
              <a:buClr>
                <a:schemeClr val="dk1"/>
              </a:buClr>
              <a:buSzPts val="1800"/>
              <a:buChar char="•"/>
              <a:defRPr/>
            </a:lvl3pPr>
            <a:lvl4pPr marL="1828800" lvl="3" indent="-342900" algn="l">
              <a:spcBef>
                <a:spcPts val="400"/>
              </a:spcBef>
              <a:spcAft>
                <a:spcPts val="0"/>
              </a:spcAft>
              <a:buClr>
                <a:schemeClr val="dk1"/>
              </a:buClr>
              <a:buSzPts val="1800"/>
              <a:buChar char="–"/>
              <a:defRPr/>
            </a:lvl4pPr>
            <a:lvl5pPr marL="2286000" lvl="4" indent="-342900" algn="l">
              <a:spcBef>
                <a:spcPts val="400"/>
              </a:spcBef>
              <a:spcAft>
                <a:spcPts val="0"/>
              </a:spcAft>
              <a:buClr>
                <a:schemeClr val="dk1"/>
              </a:buClr>
              <a:buSzPts val="1800"/>
              <a:buChar char="»"/>
              <a:defRPr/>
            </a:lvl5pPr>
            <a:lvl6pPr marL="2743200" lvl="5" indent="-342900" algn="l">
              <a:spcBef>
                <a:spcPts val="400"/>
              </a:spcBef>
              <a:spcAft>
                <a:spcPts val="0"/>
              </a:spcAft>
              <a:buClr>
                <a:schemeClr val="dk1"/>
              </a:buClr>
              <a:buSzPts val="1800"/>
              <a:buChar char="•"/>
              <a:defRPr/>
            </a:lvl6pPr>
            <a:lvl7pPr marL="3200400" lvl="6" indent="-342900" algn="l">
              <a:spcBef>
                <a:spcPts val="400"/>
              </a:spcBef>
              <a:spcAft>
                <a:spcPts val="0"/>
              </a:spcAft>
              <a:buClr>
                <a:schemeClr val="dk1"/>
              </a:buClr>
              <a:buSzPts val="1800"/>
              <a:buChar char="•"/>
              <a:defRPr/>
            </a:lvl7pPr>
            <a:lvl8pPr marL="3657600" lvl="7" indent="-342900" algn="l">
              <a:spcBef>
                <a:spcPts val="400"/>
              </a:spcBef>
              <a:spcAft>
                <a:spcPts val="0"/>
              </a:spcAft>
              <a:buClr>
                <a:schemeClr val="dk1"/>
              </a:buClr>
              <a:buSzPts val="1800"/>
              <a:buChar char="•"/>
              <a:defRPr/>
            </a:lvl8pPr>
            <a:lvl9pPr marL="4114800" lvl="8" indent="-342900" algn="l">
              <a:spcBef>
                <a:spcPts val="400"/>
              </a:spcBef>
              <a:spcAft>
                <a:spcPts val="0"/>
              </a:spcAft>
              <a:buClr>
                <a:schemeClr val="dk1"/>
              </a:buClr>
              <a:buSzPts val="1800"/>
              <a:buChar char="•"/>
              <a:defRPr/>
            </a:lvl9pPr>
          </a:lstStyle>
          <a:p>
            <a:endParaRPr/>
          </a:p>
        </p:txBody>
      </p:sp>
      <p:sp>
        <p:nvSpPr>
          <p:cNvPr id="63" name="Google Shape;63;p10"/>
          <p:cNvSpPr txBox="1">
            <a:spLocks noGrp="1"/>
          </p:cNvSpPr>
          <p:nvPr>
            <p:ph type="dt" idx="10"/>
          </p:nvPr>
        </p:nvSpPr>
        <p:spPr>
          <a:xfrm>
            <a:off x="457200" y="6356350"/>
            <a:ext cx="2133600" cy="365400"/>
          </a:xfrm>
          <a:prstGeom prst="rect">
            <a:avLst/>
          </a:prstGeom>
          <a:noFill/>
          <a:ln>
            <a:noFill/>
          </a:ln>
        </p:spPr>
        <p:txBody>
          <a:bodyPr spcFirstLastPara="1" wrap="square" lIns="91450" tIns="45700" rIns="91450"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0"/>
          <p:cNvSpPr txBox="1">
            <a:spLocks noGrp="1"/>
          </p:cNvSpPr>
          <p:nvPr>
            <p:ph type="ftr" idx="11"/>
          </p:nvPr>
        </p:nvSpPr>
        <p:spPr>
          <a:xfrm>
            <a:off x="3124200" y="6356350"/>
            <a:ext cx="2895600" cy="365400"/>
          </a:xfrm>
          <a:prstGeom prst="rect">
            <a:avLst/>
          </a:prstGeom>
          <a:noFill/>
          <a:ln>
            <a:noFill/>
          </a:ln>
        </p:spPr>
        <p:txBody>
          <a:bodyPr spcFirstLastPara="1" wrap="square" lIns="91450" tIns="45700" rIns="91450"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10"/>
          <p:cNvSpPr txBox="1">
            <a:spLocks noGrp="1"/>
          </p:cNvSpPr>
          <p:nvPr>
            <p:ph type="sldNum" idx="12"/>
          </p:nvPr>
        </p:nvSpPr>
        <p:spPr>
          <a:xfrm>
            <a:off x="6553200" y="6356350"/>
            <a:ext cx="2133600" cy="365400"/>
          </a:xfrm>
          <a:prstGeom prst="rect">
            <a:avLst/>
          </a:prstGeom>
          <a:noFill/>
          <a:ln>
            <a:noFill/>
          </a:ln>
        </p:spPr>
        <p:txBody>
          <a:bodyPr spcFirstLastPara="1" wrap="square" lIns="91450" tIns="45700" rIns="91450"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6"/>
        <p:cNvGrpSpPr/>
        <p:nvPr/>
      </p:nvGrpSpPr>
      <p:grpSpPr>
        <a:xfrm>
          <a:off x="0" y="0"/>
          <a:ext cx="0" cy="0"/>
          <a:chOff x="0" y="0"/>
          <a:chExt cx="0" cy="0"/>
        </a:xfrm>
      </p:grpSpPr>
      <p:sp>
        <p:nvSpPr>
          <p:cNvPr id="67" name="Google Shape;67;p11"/>
          <p:cNvSpPr txBox="1">
            <a:spLocks noGrp="1"/>
          </p:cNvSpPr>
          <p:nvPr>
            <p:ph type="title"/>
          </p:nvPr>
        </p:nvSpPr>
        <p:spPr>
          <a:xfrm>
            <a:off x="722313" y="4406900"/>
            <a:ext cx="7772400" cy="1362000"/>
          </a:xfrm>
          <a:prstGeom prst="rect">
            <a:avLst/>
          </a:prstGeom>
          <a:noFill/>
          <a:ln>
            <a:noFill/>
          </a:ln>
        </p:spPr>
        <p:txBody>
          <a:bodyPr spcFirstLastPara="1" wrap="square" lIns="91450" tIns="45700" rIns="91450"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11"/>
          <p:cNvSpPr txBox="1">
            <a:spLocks noGrp="1"/>
          </p:cNvSpPr>
          <p:nvPr>
            <p:ph type="body" idx="1"/>
          </p:nvPr>
        </p:nvSpPr>
        <p:spPr>
          <a:xfrm>
            <a:off x="722313" y="2906713"/>
            <a:ext cx="7772400" cy="1500000"/>
          </a:xfrm>
          <a:prstGeom prst="rect">
            <a:avLst/>
          </a:prstGeom>
          <a:noFill/>
          <a:ln>
            <a:noFill/>
          </a:ln>
        </p:spPr>
        <p:txBody>
          <a:bodyPr spcFirstLastPara="1" wrap="square" lIns="91450" tIns="45700" rIns="91450"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400"/>
              </a:spcBef>
              <a:spcAft>
                <a:spcPts val="0"/>
              </a:spcAft>
              <a:buClr>
                <a:srgbClr val="888888"/>
              </a:buClr>
              <a:buSzPts val="1800"/>
              <a:buNone/>
              <a:defRPr sz="1800">
                <a:solidFill>
                  <a:srgbClr val="888888"/>
                </a:solidFill>
              </a:defRPr>
            </a:lvl2pPr>
            <a:lvl3pPr marL="1371600" lvl="2" indent="-228600" algn="l">
              <a:spcBef>
                <a:spcPts val="400"/>
              </a:spcBef>
              <a:spcAft>
                <a:spcPts val="0"/>
              </a:spcAft>
              <a:buClr>
                <a:srgbClr val="888888"/>
              </a:buClr>
              <a:buSzPts val="1600"/>
              <a:buNone/>
              <a:defRPr sz="1600">
                <a:solidFill>
                  <a:srgbClr val="888888"/>
                </a:solidFill>
              </a:defRPr>
            </a:lvl3pPr>
            <a:lvl4pPr marL="1828800" lvl="3" indent="-228600" algn="l">
              <a:spcBef>
                <a:spcPts val="200"/>
              </a:spcBef>
              <a:spcAft>
                <a:spcPts val="0"/>
              </a:spcAft>
              <a:buClr>
                <a:srgbClr val="888888"/>
              </a:buClr>
              <a:buSzPts val="1400"/>
              <a:buNone/>
              <a:defRPr sz="1400">
                <a:solidFill>
                  <a:srgbClr val="888888"/>
                </a:solidFill>
              </a:defRPr>
            </a:lvl4pPr>
            <a:lvl5pPr marL="2286000" lvl="4" indent="-228600" algn="l">
              <a:spcBef>
                <a:spcPts val="200"/>
              </a:spcBef>
              <a:spcAft>
                <a:spcPts val="0"/>
              </a:spcAft>
              <a:buClr>
                <a:srgbClr val="888888"/>
              </a:buClr>
              <a:buSzPts val="1400"/>
              <a:buNone/>
              <a:defRPr sz="1400">
                <a:solidFill>
                  <a:srgbClr val="888888"/>
                </a:solidFill>
              </a:defRPr>
            </a:lvl5pPr>
            <a:lvl6pPr marL="2743200" lvl="5" indent="-228600" algn="l">
              <a:spcBef>
                <a:spcPts val="200"/>
              </a:spcBef>
              <a:spcAft>
                <a:spcPts val="0"/>
              </a:spcAft>
              <a:buClr>
                <a:srgbClr val="888888"/>
              </a:buClr>
              <a:buSzPts val="1400"/>
              <a:buNone/>
              <a:defRPr sz="1400">
                <a:solidFill>
                  <a:srgbClr val="888888"/>
                </a:solidFill>
              </a:defRPr>
            </a:lvl6pPr>
            <a:lvl7pPr marL="3200400" lvl="6" indent="-228600" algn="l">
              <a:spcBef>
                <a:spcPts val="200"/>
              </a:spcBef>
              <a:spcAft>
                <a:spcPts val="0"/>
              </a:spcAft>
              <a:buClr>
                <a:srgbClr val="888888"/>
              </a:buClr>
              <a:buSzPts val="1400"/>
              <a:buNone/>
              <a:defRPr sz="1400">
                <a:solidFill>
                  <a:srgbClr val="888888"/>
                </a:solidFill>
              </a:defRPr>
            </a:lvl7pPr>
            <a:lvl8pPr marL="3657600" lvl="7" indent="-228600" algn="l">
              <a:spcBef>
                <a:spcPts val="200"/>
              </a:spcBef>
              <a:spcAft>
                <a:spcPts val="0"/>
              </a:spcAft>
              <a:buClr>
                <a:srgbClr val="888888"/>
              </a:buClr>
              <a:buSzPts val="1400"/>
              <a:buNone/>
              <a:defRPr sz="1400">
                <a:solidFill>
                  <a:srgbClr val="888888"/>
                </a:solidFill>
              </a:defRPr>
            </a:lvl8pPr>
            <a:lvl9pPr marL="4114800" lvl="8" indent="-228600" algn="l">
              <a:spcBef>
                <a:spcPts val="200"/>
              </a:spcBef>
              <a:spcAft>
                <a:spcPts val="0"/>
              </a:spcAft>
              <a:buClr>
                <a:srgbClr val="888888"/>
              </a:buClr>
              <a:buSzPts val="1400"/>
              <a:buNone/>
              <a:defRPr sz="1400">
                <a:solidFill>
                  <a:srgbClr val="888888"/>
                </a:solidFill>
              </a:defRPr>
            </a:lvl9pPr>
          </a:lstStyle>
          <a:p>
            <a:endParaRPr/>
          </a:p>
        </p:txBody>
      </p:sp>
      <p:sp>
        <p:nvSpPr>
          <p:cNvPr id="69" name="Google Shape;69;p11"/>
          <p:cNvSpPr txBox="1">
            <a:spLocks noGrp="1"/>
          </p:cNvSpPr>
          <p:nvPr>
            <p:ph type="dt" idx="10"/>
          </p:nvPr>
        </p:nvSpPr>
        <p:spPr>
          <a:xfrm>
            <a:off x="457200" y="6356350"/>
            <a:ext cx="2133600" cy="365400"/>
          </a:xfrm>
          <a:prstGeom prst="rect">
            <a:avLst/>
          </a:prstGeom>
          <a:noFill/>
          <a:ln>
            <a:noFill/>
          </a:ln>
        </p:spPr>
        <p:txBody>
          <a:bodyPr spcFirstLastPara="1" wrap="square" lIns="91450" tIns="45700" rIns="91450"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1"/>
          <p:cNvSpPr txBox="1">
            <a:spLocks noGrp="1"/>
          </p:cNvSpPr>
          <p:nvPr>
            <p:ph type="ftr" idx="11"/>
          </p:nvPr>
        </p:nvSpPr>
        <p:spPr>
          <a:xfrm>
            <a:off x="3124200" y="6356350"/>
            <a:ext cx="2895600" cy="365400"/>
          </a:xfrm>
          <a:prstGeom prst="rect">
            <a:avLst/>
          </a:prstGeom>
          <a:noFill/>
          <a:ln>
            <a:noFill/>
          </a:ln>
        </p:spPr>
        <p:txBody>
          <a:bodyPr spcFirstLastPara="1" wrap="square" lIns="91450" tIns="45700" rIns="91450"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1"/>
          <p:cNvSpPr txBox="1">
            <a:spLocks noGrp="1"/>
          </p:cNvSpPr>
          <p:nvPr>
            <p:ph type="sldNum" idx="12"/>
          </p:nvPr>
        </p:nvSpPr>
        <p:spPr>
          <a:xfrm>
            <a:off x="6553200" y="6356350"/>
            <a:ext cx="2133600" cy="365400"/>
          </a:xfrm>
          <a:prstGeom prst="rect">
            <a:avLst/>
          </a:prstGeom>
          <a:noFill/>
          <a:ln>
            <a:noFill/>
          </a:ln>
        </p:spPr>
        <p:txBody>
          <a:bodyPr spcFirstLastPara="1" wrap="square" lIns="91450" tIns="45700" rIns="91450"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2"/>
        <p:cNvGrpSpPr/>
        <p:nvPr/>
      </p:nvGrpSpPr>
      <p:grpSpPr>
        <a:xfrm>
          <a:off x="0" y="0"/>
          <a:ext cx="0" cy="0"/>
          <a:chOff x="0" y="0"/>
          <a:chExt cx="0" cy="0"/>
        </a:xfrm>
      </p:grpSpPr>
      <p:sp>
        <p:nvSpPr>
          <p:cNvPr id="73" name="Google Shape;73;p12"/>
          <p:cNvSpPr txBox="1">
            <a:spLocks noGrp="1"/>
          </p:cNvSpPr>
          <p:nvPr>
            <p:ph type="title"/>
          </p:nvPr>
        </p:nvSpPr>
        <p:spPr>
          <a:xfrm>
            <a:off x="457200" y="274638"/>
            <a:ext cx="8229600" cy="1143000"/>
          </a:xfrm>
          <a:prstGeom prst="rect">
            <a:avLst/>
          </a:prstGeom>
          <a:noFill/>
          <a:ln>
            <a:noFill/>
          </a:ln>
        </p:spPr>
        <p:txBody>
          <a:bodyPr spcFirstLastPara="1" wrap="square" lIns="91450" tIns="45700" rIns="91450"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2"/>
          <p:cNvSpPr txBox="1">
            <a:spLocks noGrp="1"/>
          </p:cNvSpPr>
          <p:nvPr>
            <p:ph type="body" idx="1"/>
          </p:nvPr>
        </p:nvSpPr>
        <p:spPr>
          <a:xfrm>
            <a:off x="457200" y="1600200"/>
            <a:ext cx="4038600" cy="4525800"/>
          </a:xfrm>
          <a:prstGeom prst="rect">
            <a:avLst/>
          </a:prstGeom>
          <a:noFill/>
          <a:ln>
            <a:noFill/>
          </a:ln>
        </p:spPr>
        <p:txBody>
          <a:bodyPr spcFirstLastPara="1" wrap="square" lIns="91450" tIns="45700" rIns="91450" bIns="45700" anchor="t" anchorCtr="0">
            <a:normAutofit/>
          </a:bodyPr>
          <a:lstStyle>
            <a:lvl1pPr marL="457200" lvl="0" indent="-406400" algn="l">
              <a:spcBef>
                <a:spcPts val="600"/>
              </a:spcBef>
              <a:spcAft>
                <a:spcPts val="0"/>
              </a:spcAft>
              <a:buClr>
                <a:schemeClr val="dk1"/>
              </a:buClr>
              <a:buSzPts val="2800"/>
              <a:buChar char="•"/>
              <a:defRPr sz="2800"/>
            </a:lvl1pPr>
            <a:lvl2pPr marL="914400" lvl="1" indent="-381000" algn="l">
              <a:spcBef>
                <a:spcPts val="40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400"/>
              </a:spcBef>
              <a:spcAft>
                <a:spcPts val="0"/>
              </a:spcAft>
              <a:buClr>
                <a:schemeClr val="dk1"/>
              </a:buClr>
              <a:buSzPts val="1800"/>
              <a:buChar char="–"/>
              <a:defRPr sz="1800"/>
            </a:lvl4pPr>
            <a:lvl5pPr marL="2286000" lvl="4" indent="-342900" algn="l">
              <a:spcBef>
                <a:spcPts val="400"/>
              </a:spcBef>
              <a:spcAft>
                <a:spcPts val="0"/>
              </a:spcAft>
              <a:buClr>
                <a:schemeClr val="dk1"/>
              </a:buClr>
              <a:buSzPts val="1800"/>
              <a:buChar char="»"/>
              <a:defRPr sz="1800"/>
            </a:lvl5pPr>
            <a:lvl6pPr marL="2743200" lvl="5" indent="-342900" algn="l">
              <a:spcBef>
                <a:spcPts val="400"/>
              </a:spcBef>
              <a:spcAft>
                <a:spcPts val="0"/>
              </a:spcAft>
              <a:buClr>
                <a:schemeClr val="dk1"/>
              </a:buClr>
              <a:buSzPts val="1800"/>
              <a:buChar char="•"/>
              <a:defRPr sz="1800"/>
            </a:lvl6pPr>
            <a:lvl7pPr marL="3200400" lvl="6" indent="-342900" algn="l">
              <a:spcBef>
                <a:spcPts val="400"/>
              </a:spcBef>
              <a:spcAft>
                <a:spcPts val="0"/>
              </a:spcAft>
              <a:buClr>
                <a:schemeClr val="dk1"/>
              </a:buClr>
              <a:buSzPts val="1800"/>
              <a:buChar char="•"/>
              <a:defRPr sz="1800"/>
            </a:lvl7pPr>
            <a:lvl8pPr marL="3657600" lvl="7" indent="-342900" algn="l">
              <a:spcBef>
                <a:spcPts val="400"/>
              </a:spcBef>
              <a:spcAft>
                <a:spcPts val="0"/>
              </a:spcAft>
              <a:buClr>
                <a:schemeClr val="dk1"/>
              </a:buClr>
              <a:buSzPts val="1800"/>
              <a:buChar char="•"/>
              <a:defRPr sz="1800"/>
            </a:lvl8pPr>
            <a:lvl9pPr marL="4114800" lvl="8" indent="-342900" algn="l">
              <a:spcBef>
                <a:spcPts val="400"/>
              </a:spcBef>
              <a:spcAft>
                <a:spcPts val="0"/>
              </a:spcAft>
              <a:buClr>
                <a:schemeClr val="dk1"/>
              </a:buClr>
              <a:buSzPts val="1800"/>
              <a:buChar char="•"/>
              <a:defRPr sz="1800"/>
            </a:lvl9pPr>
          </a:lstStyle>
          <a:p>
            <a:endParaRPr/>
          </a:p>
        </p:txBody>
      </p:sp>
      <p:sp>
        <p:nvSpPr>
          <p:cNvPr id="75" name="Google Shape;75;p12"/>
          <p:cNvSpPr txBox="1">
            <a:spLocks noGrp="1"/>
          </p:cNvSpPr>
          <p:nvPr>
            <p:ph type="body" idx="2"/>
          </p:nvPr>
        </p:nvSpPr>
        <p:spPr>
          <a:xfrm>
            <a:off x="4648200" y="1600200"/>
            <a:ext cx="4038600" cy="4525800"/>
          </a:xfrm>
          <a:prstGeom prst="rect">
            <a:avLst/>
          </a:prstGeom>
          <a:noFill/>
          <a:ln>
            <a:noFill/>
          </a:ln>
        </p:spPr>
        <p:txBody>
          <a:bodyPr spcFirstLastPara="1" wrap="square" lIns="91450" tIns="45700" rIns="91450" bIns="45700" anchor="t" anchorCtr="0">
            <a:normAutofit/>
          </a:bodyPr>
          <a:lstStyle>
            <a:lvl1pPr marL="457200" lvl="0" indent="-406400" algn="l">
              <a:spcBef>
                <a:spcPts val="600"/>
              </a:spcBef>
              <a:spcAft>
                <a:spcPts val="0"/>
              </a:spcAft>
              <a:buClr>
                <a:schemeClr val="dk1"/>
              </a:buClr>
              <a:buSzPts val="2800"/>
              <a:buChar char="•"/>
              <a:defRPr sz="2800"/>
            </a:lvl1pPr>
            <a:lvl2pPr marL="914400" lvl="1" indent="-381000" algn="l">
              <a:spcBef>
                <a:spcPts val="40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400"/>
              </a:spcBef>
              <a:spcAft>
                <a:spcPts val="0"/>
              </a:spcAft>
              <a:buClr>
                <a:schemeClr val="dk1"/>
              </a:buClr>
              <a:buSzPts val="1800"/>
              <a:buChar char="–"/>
              <a:defRPr sz="1800"/>
            </a:lvl4pPr>
            <a:lvl5pPr marL="2286000" lvl="4" indent="-342900" algn="l">
              <a:spcBef>
                <a:spcPts val="400"/>
              </a:spcBef>
              <a:spcAft>
                <a:spcPts val="0"/>
              </a:spcAft>
              <a:buClr>
                <a:schemeClr val="dk1"/>
              </a:buClr>
              <a:buSzPts val="1800"/>
              <a:buChar char="»"/>
              <a:defRPr sz="1800"/>
            </a:lvl5pPr>
            <a:lvl6pPr marL="2743200" lvl="5" indent="-342900" algn="l">
              <a:spcBef>
                <a:spcPts val="400"/>
              </a:spcBef>
              <a:spcAft>
                <a:spcPts val="0"/>
              </a:spcAft>
              <a:buClr>
                <a:schemeClr val="dk1"/>
              </a:buClr>
              <a:buSzPts val="1800"/>
              <a:buChar char="•"/>
              <a:defRPr sz="1800"/>
            </a:lvl6pPr>
            <a:lvl7pPr marL="3200400" lvl="6" indent="-342900" algn="l">
              <a:spcBef>
                <a:spcPts val="400"/>
              </a:spcBef>
              <a:spcAft>
                <a:spcPts val="0"/>
              </a:spcAft>
              <a:buClr>
                <a:schemeClr val="dk1"/>
              </a:buClr>
              <a:buSzPts val="1800"/>
              <a:buChar char="•"/>
              <a:defRPr sz="1800"/>
            </a:lvl7pPr>
            <a:lvl8pPr marL="3657600" lvl="7" indent="-342900" algn="l">
              <a:spcBef>
                <a:spcPts val="400"/>
              </a:spcBef>
              <a:spcAft>
                <a:spcPts val="0"/>
              </a:spcAft>
              <a:buClr>
                <a:schemeClr val="dk1"/>
              </a:buClr>
              <a:buSzPts val="1800"/>
              <a:buChar char="•"/>
              <a:defRPr sz="1800"/>
            </a:lvl8pPr>
            <a:lvl9pPr marL="4114800" lvl="8" indent="-342900" algn="l">
              <a:spcBef>
                <a:spcPts val="400"/>
              </a:spcBef>
              <a:spcAft>
                <a:spcPts val="0"/>
              </a:spcAft>
              <a:buClr>
                <a:schemeClr val="dk1"/>
              </a:buClr>
              <a:buSzPts val="1800"/>
              <a:buChar char="•"/>
              <a:defRPr sz="1800"/>
            </a:lvl9pPr>
          </a:lstStyle>
          <a:p>
            <a:endParaRPr/>
          </a:p>
        </p:txBody>
      </p:sp>
      <p:sp>
        <p:nvSpPr>
          <p:cNvPr id="76" name="Google Shape;76;p12"/>
          <p:cNvSpPr txBox="1">
            <a:spLocks noGrp="1"/>
          </p:cNvSpPr>
          <p:nvPr>
            <p:ph type="dt" idx="10"/>
          </p:nvPr>
        </p:nvSpPr>
        <p:spPr>
          <a:xfrm>
            <a:off x="457200" y="6356350"/>
            <a:ext cx="2133600" cy="365400"/>
          </a:xfrm>
          <a:prstGeom prst="rect">
            <a:avLst/>
          </a:prstGeom>
          <a:noFill/>
          <a:ln>
            <a:noFill/>
          </a:ln>
        </p:spPr>
        <p:txBody>
          <a:bodyPr spcFirstLastPara="1" wrap="square" lIns="91450" tIns="45700" rIns="91450"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2"/>
          <p:cNvSpPr txBox="1">
            <a:spLocks noGrp="1"/>
          </p:cNvSpPr>
          <p:nvPr>
            <p:ph type="ftr" idx="11"/>
          </p:nvPr>
        </p:nvSpPr>
        <p:spPr>
          <a:xfrm>
            <a:off x="3124200" y="6356350"/>
            <a:ext cx="2895600" cy="365400"/>
          </a:xfrm>
          <a:prstGeom prst="rect">
            <a:avLst/>
          </a:prstGeom>
          <a:noFill/>
          <a:ln>
            <a:noFill/>
          </a:ln>
        </p:spPr>
        <p:txBody>
          <a:bodyPr spcFirstLastPara="1" wrap="square" lIns="91450" tIns="45700" rIns="91450"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sldNum" idx="12"/>
          </p:nvPr>
        </p:nvSpPr>
        <p:spPr>
          <a:xfrm>
            <a:off x="6553200" y="6356350"/>
            <a:ext cx="2133600" cy="365400"/>
          </a:xfrm>
          <a:prstGeom prst="rect">
            <a:avLst/>
          </a:prstGeom>
          <a:noFill/>
          <a:ln>
            <a:noFill/>
          </a:ln>
        </p:spPr>
        <p:txBody>
          <a:bodyPr spcFirstLastPara="1" wrap="square" lIns="91450" tIns="45700" rIns="91450"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79"/>
        <p:cNvGrpSpPr/>
        <p:nvPr/>
      </p:nvGrpSpPr>
      <p:grpSpPr>
        <a:xfrm>
          <a:off x="0" y="0"/>
          <a:ext cx="0" cy="0"/>
          <a:chOff x="0" y="0"/>
          <a:chExt cx="0" cy="0"/>
        </a:xfrm>
      </p:grpSpPr>
      <p:sp>
        <p:nvSpPr>
          <p:cNvPr id="80" name="Google Shape;80;p13"/>
          <p:cNvSpPr txBox="1">
            <a:spLocks noGrp="1"/>
          </p:cNvSpPr>
          <p:nvPr>
            <p:ph type="title"/>
          </p:nvPr>
        </p:nvSpPr>
        <p:spPr>
          <a:xfrm>
            <a:off x="457200" y="274638"/>
            <a:ext cx="8229600" cy="1143000"/>
          </a:xfrm>
          <a:prstGeom prst="rect">
            <a:avLst/>
          </a:prstGeom>
          <a:noFill/>
          <a:ln>
            <a:noFill/>
          </a:ln>
        </p:spPr>
        <p:txBody>
          <a:bodyPr spcFirstLastPara="1" wrap="square" lIns="91450" tIns="45700" rIns="91450"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13"/>
          <p:cNvSpPr txBox="1">
            <a:spLocks noGrp="1"/>
          </p:cNvSpPr>
          <p:nvPr>
            <p:ph type="body" idx="1"/>
          </p:nvPr>
        </p:nvSpPr>
        <p:spPr>
          <a:xfrm>
            <a:off x="457200" y="1535113"/>
            <a:ext cx="4040400" cy="639600"/>
          </a:xfrm>
          <a:prstGeom prst="rect">
            <a:avLst/>
          </a:prstGeom>
          <a:noFill/>
          <a:ln>
            <a:noFill/>
          </a:ln>
        </p:spPr>
        <p:txBody>
          <a:bodyPr spcFirstLastPara="1" wrap="square" lIns="91450" tIns="45700" rIns="91450" bIns="45700" anchor="b" anchorCtr="0">
            <a:normAutofit/>
          </a:bodyPr>
          <a:lstStyle>
            <a:lvl1pPr marL="457200" lvl="0" indent="-228600" algn="l">
              <a:spcBef>
                <a:spcPts val="40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400"/>
              </a:spcBef>
              <a:spcAft>
                <a:spcPts val="0"/>
              </a:spcAft>
              <a:buClr>
                <a:schemeClr val="dk1"/>
              </a:buClr>
              <a:buSzPts val="1800"/>
              <a:buNone/>
              <a:defRPr sz="1800" b="1"/>
            </a:lvl3pPr>
            <a:lvl4pPr marL="1828800" lvl="3" indent="-228600" algn="l">
              <a:spcBef>
                <a:spcPts val="400"/>
              </a:spcBef>
              <a:spcAft>
                <a:spcPts val="0"/>
              </a:spcAft>
              <a:buClr>
                <a:schemeClr val="dk1"/>
              </a:buClr>
              <a:buSzPts val="1600"/>
              <a:buNone/>
              <a:defRPr sz="1600" b="1"/>
            </a:lvl4pPr>
            <a:lvl5pPr marL="2286000" lvl="4" indent="-228600" algn="l">
              <a:spcBef>
                <a:spcPts val="400"/>
              </a:spcBef>
              <a:spcAft>
                <a:spcPts val="0"/>
              </a:spcAft>
              <a:buClr>
                <a:schemeClr val="dk1"/>
              </a:buClr>
              <a:buSzPts val="1600"/>
              <a:buNone/>
              <a:defRPr sz="1600" b="1"/>
            </a:lvl5pPr>
            <a:lvl6pPr marL="2743200" lvl="5" indent="-228600" algn="l">
              <a:spcBef>
                <a:spcPts val="400"/>
              </a:spcBef>
              <a:spcAft>
                <a:spcPts val="0"/>
              </a:spcAft>
              <a:buClr>
                <a:schemeClr val="dk1"/>
              </a:buClr>
              <a:buSzPts val="1600"/>
              <a:buNone/>
              <a:defRPr sz="1600" b="1"/>
            </a:lvl6pPr>
            <a:lvl7pPr marL="3200400" lvl="6" indent="-228600" algn="l">
              <a:spcBef>
                <a:spcPts val="400"/>
              </a:spcBef>
              <a:spcAft>
                <a:spcPts val="0"/>
              </a:spcAft>
              <a:buClr>
                <a:schemeClr val="dk1"/>
              </a:buClr>
              <a:buSzPts val="1600"/>
              <a:buNone/>
              <a:defRPr sz="1600" b="1"/>
            </a:lvl7pPr>
            <a:lvl8pPr marL="3657600" lvl="7" indent="-228600" algn="l">
              <a:spcBef>
                <a:spcPts val="400"/>
              </a:spcBef>
              <a:spcAft>
                <a:spcPts val="0"/>
              </a:spcAft>
              <a:buClr>
                <a:schemeClr val="dk1"/>
              </a:buClr>
              <a:buSzPts val="1600"/>
              <a:buNone/>
              <a:defRPr sz="1600" b="1"/>
            </a:lvl8pPr>
            <a:lvl9pPr marL="4114800" lvl="8" indent="-228600" algn="l">
              <a:spcBef>
                <a:spcPts val="400"/>
              </a:spcBef>
              <a:spcAft>
                <a:spcPts val="0"/>
              </a:spcAft>
              <a:buClr>
                <a:schemeClr val="dk1"/>
              </a:buClr>
              <a:buSzPts val="1600"/>
              <a:buNone/>
              <a:defRPr sz="1600" b="1"/>
            </a:lvl9pPr>
          </a:lstStyle>
          <a:p>
            <a:endParaRPr/>
          </a:p>
        </p:txBody>
      </p:sp>
      <p:sp>
        <p:nvSpPr>
          <p:cNvPr id="82" name="Google Shape;82;p13"/>
          <p:cNvSpPr txBox="1">
            <a:spLocks noGrp="1"/>
          </p:cNvSpPr>
          <p:nvPr>
            <p:ph type="body" idx="2"/>
          </p:nvPr>
        </p:nvSpPr>
        <p:spPr>
          <a:xfrm>
            <a:off x="457200" y="2174875"/>
            <a:ext cx="4040400" cy="3951000"/>
          </a:xfrm>
          <a:prstGeom prst="rect">
            <a:avLst/>
          </a:prstGeom>
          <a:noFill/>
          <a:ln>
            <a:noFill/>
          </a:ln>
        </p:spPr>
        <p:txBody>
          <a:bodyPr spcFirstLastPara="1" wrap="square" lIns="91450" tIns="45700" rIns="91450" bIns="45700" anchor="t" anchorCtr="0">
            <a:normAutofit/>
          </a:bodyPr>
          <a:lstStyle>
            <a:lvl1pPr marL="457200" lvl="0" indent="-381000" algn="l">
              <a:spcBef>
                <a:spcPts val="40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400"/>
              </a:spcBef>
              <a:spcAft>
                <a:spcPts val="0"/>
              </a:spcAft>
              <a:buClr>
                <a:schemeClr val="dk1"/>
              </a:buClr>
              <a:buSzPts val="1800"/>
              <a:buChar char="•"/>
              <a:defRPr sz="1800"/>
            </a:lvl3pPr>
            <a:lvl4pPr marL="1828800" lvl="3" indent="-330200" algn="l">
              <a:spcBef>
                <a:spcPts val="400"/>
              </a:spcBef>
              <a:spcAft>
                <a:spcPts val="0"/>
              </a:spcAft>
              <a:buClr>
                <a:schemeClr val="dk1"/>
              </a:buClr>
              <a:buSzPts val="1600"/>
              <a:buChar char="–"/>
              <a:defRPr sz="1600"/>
            </a:lvl4pPr>
            <a:lvl5pPr marL="2286000" lvl="4" indent="-330200" algn="l">
              <a:spcBef>
                <a:spcPts val="400"/>
              </a:spcBef>
              <a:spcAft>
                <a:spcPts val="0"/>
              </a:spcAft>
              <a:buClr>
                <a:schemeClr val="dk1"/>
              </a:buClr>
              <a:buSzPts val="1600"/>
              <a:buChar char="»"/>
              <a:defRPr sz="1600"/>
            </a:lvl5pPr>
            <a:lvl6pPr marL="2743200" lvl="5" indent="-330200" algn="l">
              <a:spcBef>
                <a:spcPts val="400"/>
              </a:spcBef>
              <a:spcAft>
                <a:spcPts val="0"/>
              </a:spcAft>
              <a:buClr>
                <a:schemeClr val="dk1"/>
              </a:buClr>
              <a:buSzPts val="1600"/>
              <a:buChar char="•"/>
              <a:defRPr sz="1600"/>
            </a:lvl6pPr>
            <a:lvl7pPr marL="3200400" lvl="6" indent="-330200" algn="l">
              <a:spcBef>
                <a:spcPts val="400"/>
              </a:spcBef>
              <a:spcAft>
                <a:spcPts val="0"/>
              </a:spcAft>
              <a:buClr>
                <a:schemeClr val="dk1"/>
              </a:buClr>
              <a:buSzPts val="1600"/>
              <a:buChar char="•"/>
              <a:defRPr sz="1600"/>
            </a:lvl7pPr>
            <a:lvl8pPr marL="3657600" lvl="7" indent="-330200" algn="l">
              <a:spcBef>
                <a:spcPts val="400"/>
              </a:spcBef>
              <a:spcAft>
                <a:spcPts val="0"/>
              </a:spcAft>
              <a:buClr>
                <a:schemeClr val="dk1"/>
              </a:buClr>
              <a:buSzPts val="1600"/>
              <a:buChar char="•"/>
              <a:defRPr sz="1600"/>
            </a:lvl8pPr>
            <a:lvl9pPr marL="4114800" lvl="8" indent="-330200" algn="l">
              <a:spcBef>
                <a:spcPts val="400"/>
              </a:spcBef>
              <a:spcAft>
                <a:spcPts val="0"/>
              </a:spcAft>
              <a:buClr>
                <a:schemeClr val="dk1"/>
              </a:buClr>
              <a:buSzPts val="1600"/>
              <a:buChar char="•"/>
              <a:defRPr sz="1600"/>
            </a:lvl9pPr>
          </a:lstStyle>
          <a:p>
            <a:endParaRPr/>
          </a:p>
        </p:txBody>
      </p:sp>
      <p:sp>
        <p:nvSpPr>
          <p:cNvPr id="83" name="Google Shape;83;p13"/>
          <p:cNvSpPr txBox="1">
            <a:spLocks noGrp="1"/>
          </p:cNvSpPr>
          <p:nvPr>
            <p:ph type="body" idx="3"/>
          </p:nvPr>
        </p:nvSpPr>
        <p:spPr>
          <a:xfrm>
            <a:off x="4645025" y="1535113"/>
            <a:ext cx="4041600" cy="639600"/>
          </a:xfrm>
          <a:prstGeom prst="rect">
            <a:avLst/>
          </a:prstGeom>
          <a:noFill/>
          <a:ln>
            <a:noFill/>
          </a:ln>
        </p:spPr>
        <p:txBody>
          <a:bodyPr spcFirstLastPara="1" wrap="square" lIns="91450" tIns="45700" rIns="91450" bIns="45700" anchor="b" anchorCtr="0">
            <a:normAutofit/>
          </a:bodyPr>
          <a:lstStyle>
            <a:lvl1pPr marL="457200" lvl="0" indent="-228600" algn="l">
              <a:spcBef>
                <a:spcPts val="40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400"/>
              </a:spcBef>
              <a:spcAft>
                <a:spcPts val="0"/>
              </a:spcAft>
              <a:buClr>
                <a:schemeClr val="dk1"/>
              </a:buClr>
              <a:buSzPts val="1800"/>
              <a:buNone/>
              <a:defRPr sz="1800" b="1"/>
            </a:lvl3pPr>
            <a:lvl4pPr marL="1828800" lvl="3" indent="-228600" algn="l">
              <a:spcBef>
                <a:spcPts val="400"/>
              </a:spcBef>
              <a:spcAft>
                <a:spcPts val="0"/>
              </a:spcAft>
              <a:buClr>
                <a:schemeClr val="dk1"/>
              </a:buClr>
              <a:buSzPts val="1600"/>
              <a:buNone/>
              <a:defRPr sz="1600" b="1"/>
            </a:lvl4pPr>
            <a:lvl5pPr marL="2286000" lvl="4" indent="-228600" algn="l">
              <a:spcBef>
                <a:spcPts val="400"/>
              </a:spcBef>
              <a:spcAft>
                <a:spcPts val="0"/>
              </a:spcAft>
              <a:buClr>
                <a:schemeClr val="dk1"/>
              </a:buClr>
              <a:buSzPts val="1600"/>
              <a:buNone/>
              <a:defRPr sz="1600" b="1"/>
            </a:lvl5pPr>
            <a:lvl6pPr marL="2743200" lvl="5" indent="-228600" algn="l">
              <a:spcBef>
                <a:spcPts val="400"/>
              </a:spcBef>
              <a:spcAft>
                <a:spcPts val="0"/>
              </a:spcAft>
              <a:buClr>
                <a:schemeClr val="dk1"/>
              </a:buClr>
              <a:buSzPts val="1600"/>
              <a:buNone/>
              <a:defRPr sz="1600" b="1"/>
            </a:lvl6pPr>
            <a:lvl7pPr marL="3200400" lvl="6" indent="-228600" algn="l">
              <a:spcBef>
                <a:spcPts val="400"/>
              </a:spcBef>
              <a:spcAft>
                <a:spcPts val="0"/>
              </a:spcAft>
              <a:buClr>
                <a:schemeClr val="dk1"/>
              </a:buClr>
              <a:buSzPts val="1600"/>
              <a:buNone/>
              <a:defRPr sz="1600" b="1"/>
            </a:lvl7pPr>
            <a:lvl8pPr marL="3657600" lvl="7" indent="-228600" algn="l">
              <a:spcBef>
                <a:spcPts val="400"/>
              </a:spcBef>
              <a:spcAft>
                <a:spcPts val="0"/>
              </a:spcAft>
              <a:buClr>
                <a:schemeClr val="dk1"/>
              </a:buClr>
              <a:buSzPts val="1600"/>
              <a:buNone/>
              <a:defRPr sz="1600" b="1"/>
            </a:lvl8pPr>
            <a:lvl9pPr marL="4114800" lvl="8" indent="-228600" algn="l">
              <a:spcBef>
                <a:spcPts val="400"/>
              </a:spcBef>
              <a:spcAft>
                <a:spcPts val="0"/>
              </a:spcAft>
              <a:buClr>
                <a:schemeClr val="dk1"/>
              </a:buClr>
              <a:buSzPts val="1600"/>
              <a:buNone/>
              <a:defRPr sz="1600" b="1"/>
            </a:lvl9pPr>
          </a:lstStyle>
          <a:p>
            <a:endParaRPr/>
          </a:p>
        </p:txBody>
      </p:sp>
      <p:sp>
        <p:nvSpPr>
          <p:cNvPr id="84" name="Google Shape;84;p13"/>
          <p:cNvSpPr txBox="1">
            <a:spLocks noGrp="1"/>
          </p:cNvSpPr>
          <p:nvPr>
            <p:ph type="body" idx="4"/>
          </p:nvPr>
        </p:nvSpPr>
        <p:spPr>
          <a:xfrm>
            <a:off x="4645025" y="2174875"/>
            <a:ext cx="4041600" cy="3951000"/>
          </a:xfrm>
          <a:prstGeom prst="rect">
            <a:avLst/>
          </a:prstGeom>
          <a:noFill/>
          <a:ln>
            <a:noFill/>
          </a:ln>
        </p:spPr>
        <p:txBody>
          <a:bodyPr spcFirstLastPara="1" wrap="square" lIns="91450" tIns="45700" rIns="91450" bIns="45700" anchor="t" anchorCtr="0">
            <a:normAutofit/>
          </a:bodyPr>
          <a:lstStyle>
            <a:lvl1pPr marL="457200" lvl="0" indent="-381000" algn="l">
              <a:spcBef>
                <a:spcPts val="40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400"/>
              </a:spcBef>
              <a:spcAft>
                <a:spcPts val="0"/>
              </a:spcAft>
              <a:buClr>
                <a:schemeClr val="dk1"/>
              </a:buClr>
              <a:buSzPts val="1800"/>
              <a:buChar char="•"/>
              <a:defRPr sz="1800"/>
            </a:lvl3pPr>
            <a:lvl4pPr marL="1828800" lvl="3" indent="-330200" algn="l">
              <a:spcBef>
                <a:spcPts val="400"/>
              </a:spcBef>
              <a:spcAft>
                <a:spcPts val="0"/>
              </a:spcAft>
              <a:buClr>
                <a:schemeClr val="dk1"/>
              </a:buClr>
              <a:buSzPts val="1600"/>
              <a:buChar char="–"/>
              <a:defRPr sz="1600"/>
            </a:lvl4pPr>
            <a:lvl5pPr marL="2286000" lvl="4" indent="-330200" algn="l">
              <a:spcBef>
                <a:spcPts val="400"/>
              </a:spcBef>
              <a:spcAft>
                <a:spcPts val="0"/>
              </a:spcAft>
              <a:buClr>
                <a:schemeClr val="dk1"/>
              </a:buClr>
              <a:buSzPts val="1600"/>
              <a:buChar char="»"/>
              <a:defRPr sz="1600"/>
            </a:lvl5pPr>
            <a:lvl6pPr marL="2743200" lvl="5" indent="-330200" algn="l">
              <a:spcBef>
                <a:spcPts val="400"/>
              </a:spcBef>
              <a:spcAft>
                <a:spcPts val="0"/>
              </a:spcAft>
              <a:buClr>
                <a:schemeClr val="dk1"/>
              </a:buClr>
              <a:buSzPts val="1600"/>
              <a:buChar char="•"/>
              <a:defRPr sz="1600"/>
            </a:lvl6pPr>
            <a:lvl7pPr marL="3200400" lvl="6" indent="-330200" algn="l">
              <a:spcBef>
                <a:spcPts val="400"/>
              </a:spcBef>
              <a:spcAft>
                <a:spcPts val="0"/>
              </a:spcAft>
              <a:buClr>
                <a:schemeClr val="dk1"/>
              </a:buClr>
              <a:buSzPts val="1600"/>
              <a:buChar char="•"/>
              <a:defRPr sz="1600"/>
            </a:lvl7pPr>
            <a:lvl8pPr marL="3657600" lvl="7" indent="-330200" algn="l">
              <a:spcBef>
                <a:spcPts val="400"/>
              </a:spcBef>
              <a:spcAft>
                <a:spcPts val="0"/>
              </a:spcAft>
              <a:buClr>
                <a:schemeClr val="dk1"/>
              </a:buClr>
              <a:buSzPts val="1600"/>
              <a:buChar char="•"/>
              <a:defRPr sz="1600"/>
            </a:lvl8pPr>
            <a:lvl9pPr marL="4114800" lvl="8" indent="-330200" algn="l">
              <a:spcBef>
                <a:spcPts val="400"/>
              </a:spcBef>
              <a:spcAft>
                <a:spcPts val="0"/>
              </a:spcAft>
              <a:buClr>
                <a:schemeClr val="dk1"/>
              </a:buClr>
              <a:buSzPts val="1600"/>
              <a:buChar char="•"/>
              <a:defRPr sz="1600"/>
            </a:lvl9pPr>
          </a:lstStyle>
          <a:p>
            <a:endParaRPr/>
          </a:p>
        </p:txBody>
      </p:sp>
      <p:sp>
        <p:nvSpPr>
          <p:cNvPr id="85" name="Google Shape;85;p13"/>
          <p:cNvSpPr txBox="1">
            <a:spLocks noGrp="1"/>
          </p:cNvSpPr>
          <p:nvPr>
            <p:ph type="dt" idx="10"/>
          </p:nvPr>
        </p:nvSpPr>
        <p:spPr>
          <a:xfrm>
            <a:off x="457200" y="6356350"/>
            <a:ext cx="2133600" cy="365400"/>
          </a:xfrm>
          <a:prstGeom prst="rect">
            <a:avLst/>
          </a:prstGeom>
          <a:noFill/>
          <a:ln>
            <a:noFill/>
          </a:ln>
        </p:spPr>
        <p:txBody>
          <a:bodyPr spcFirstLastPara="1" wrap="square" lIns="91450" tIns="45700" rIns="91450"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13"/>
          <p:cNvSpPr txBox="1">
            <a:spLocks noGrp="1"/>
          </p:cNvSpPr>
          <p:nvPr>
            <p:ph type="ftr" idx="11"/>
          </p:nvPr>
        </p:nvSpPr>
        <p:spPr>
          <a:xfrm>
            <a:off x="3124200" y="6356350"/>
            <a:ext cx="2895600" cy="365400"/>
          </a:xfrm>
          <a:prstGeom prst="rect">
            <a:avLst/>
          </a:prstGeom>
          <a:noFill/>
          <a:ln>
            <a:noFill/>
          </a:ln>
        </p:spPr>
        <p:txBody>
          <a:bodyPr spcFirstLastPara="1" wrap="square" lIns="91450" tIns="45700" rIns="91450"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13"/>
          <p:cNvSpPr txBox="1">
            <a:spLocks noGrp="1"/>
          </p:cNvSpPr>
          <p:nvPr>
            <p:ph type="sldNum" idx="12"/>
          </p:nvPr>
        </p:nvSpPr>
        <p:spPr>
          <a:xfrm>
            <a:off x="6553200" y="6356350"/>
            <a:ext cx="2133600" cy="365400"/>
          </a:xfrm>
          <a:prstGeom prst="rect">
            <a:avLst/>
          </a:prstGeom>
          <a:noFill/>
          <a:ln>
            <a:noFill/>
          </a:ln>
        </p:spPr>
        <p:txBody>
          <a:bodyPr spcFirstLastPara="1" wrap="square" lIns="91450" tIns="45700" rIns="91450"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8"/>
        <p:cNvGrpSpPr/>
        <p:nvPr/>
      </p:nvGrpSpPr>
      <p:grpSpPr>
        <a:xfrm>
          <a:off x="0" y="0"/>
          <a:ext cx="0" cy="0"/>
          <a:chOff x="0" y="0"/>
          <a:chExt cx="0" cy="0"/>
        </a:xfrm>
      </p:grpSpPr>
      <p:sp>
        <p:nvSpPr>
          <p:cNvPr id="89" name="Google Shape;89;p14"/>
          <p:cNvSpPr txBox="1">
            <a:spLocks noGrp="1"/>
          </p:cNvSpPr>
          <p:nvPr>
            <p:ph type="title"/>
          </p:nvPr>
        </p:nvSpPr>
        <p:spPr>
          <a:xfrm>
            <a:off x="457200" y="274638"/>
            <a:ext cx="8229600" cy="1143000"/>
          </a:xfrm>
          <a:prstGeom prst="rect">
            <a:avLst/>
          </a:prstGeom>
          <a:noFill/>
          <a:ln>
            <a:noFill/>
          </a:ln>
        </p:spPr>
        <p:txBody>
          <a:bodyPr spcFirstLastPara="1" wrap="square" lIns="91450" tIns="45700" rIns="91450"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0" name="Google Shape;90;p14"/>
          <p:cNvSpPr txBox="1">
            <a:spLocks noGrp="1"/>
          </p:cNvSpPr>
          <p:nvPr>
            <p:ph type="dt" idx="10"/>
          </p:nvPr>
        </p:nvSpPr>
        <p:spPr>
          <a:xfrm>
            <a:off x="457200" y="6356350"/>
            <a:ext cx="2133600" cy="365400"/>
          </a:xfrm>
          <a:prstGeom prst="rect">
            <a:avLst/>
          </a:prstGeom>
          <a:noFill/>
          <a:ln>
            <a:noFill/>
          </a:ln>
        </p:spPr>
        <p:txBody>
          <a:bodyPr spcFirstLastPara="1" wrap="square" lIns="91450" tIns="45700" rIns="91450"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14"/>
          <p:cNvSpPr txBox="1">
            <a:spLocks noGrp="1"/>
          </p:cNvSpPr>
          <p:nvPr>
            <p:ph type="ftr" idx="11"/>
          </p:nvPr>
        </p:nvSpPr>
        <p:spPr>
          <a:xfrm>
            <a:off x="3124200" y="6356350"/>
            <a:ext cx="2895600" cy="365400"/>
          </a:xfrm>
          <a:prstGeom prst="rect">
            <a:avLst/>
          </a:prstGeom>
          <a:noFill/>
          <a:ln>
            <a:noFill/>
          </a:ln>
        </p:spPr>
        <p:txBody>
          <a:bodyPr spcFirstLastPara="1" wrap="square" lIns="91450" tIns="45700" rIns="91450"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14"/>
          <p:cNvSpPr txBox="1">
            <a:spLocks noGrp="1"/>
          </p:cNvSpPr>
          <p:nvPr>
            <p:ph type="sldNum" idx="12"/>
          </p:nvPr>
        </p:nvSpPr>
        <p:spPr>
          <a:xfrm>
            <a:off x="6553200" y="6356350"/>
            <a:ext cx="2133600" cy="365400"/>
          </a:xfrm>
          <a:prstGeom prst="rect">
            <a:avLst/>
          </a:prstGeom>
          <a:noFill/>
          <a:ln>
            <a:noFill/>
          </a:ln>
        </p:spPr>
        <p:txBody>
          <a:bodyPr spcFirstLastPara="1" wrap="square" lIns="91450" tIns="45700" rIns="91450"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3"/>
        <p:cNvGrpSpPr/>
        <p:nvPr/>
      </p:nvGrpSpPr>
      <p:grpSpPr>
        <a:xfrm>
          <a:off x="0" y="0"/>
          <a:ext cx="0" cy="0"/>
          <a:chOff x="0" y="0"/>
          <a:chExt cx="0" cy="0"/>
        </a:xfrm>
      </p:grpSpPr>
      <p:sp>
        <p:nvSpPr>
          <p:cNvPr id="94" name="Google Shape;94;p15"/>
          <p:cNvSpPr txBox="1">
            <a:spLocks noGrp="1"/>
          </p:cNvSpPr>
          <p:nvPr>
            <p:ph type="title"/>
          </p:nvPr>
        </p:nvSpPr>
        <p:spPr>
          <a:xfrm>
            <a:off x="457200" y="273050"/>
            <a:ext cx="3008400" cy="1162200"/>
          </a:xfrm>
          <a:prstGeom prst="rect">
            <a:avLst/>
          </a:prstGeom>
          <a:noFill/>
          <a:ln>
            <a:noFill/>
          </a:ln>
        </p:spPr>
        <p:txBody>
          <a:bodyPr spcFirstLastPara="1" wrap="square" lIns="91450" tIns="45700" rIns="91450"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5" name="Google Shape;95;p15"/>
          <p:cNvSpPr txBox="1">
            <a:spLocks noGrp="1"/>
          </p:cNvSpPr>
          <p:nvPr>
            <p:ph type="body" idx="1"/>
          </p:nvPr>
        </p:nvSpPr>
        <p:spPr>
          <a:xfrm>
            <a:off x="3575050" y="273050"/>
            <a:ext cx="5112000" cy="5853000"/>
          </a:xfrm>
          <a:prstGeom prst="rect">
            <a:avLst/>
          </a:prstGeom>
          <a:noFill/>
          <a:ln>
            <a:noFill/>
          </a:ln>
        </p:spPr>
        <p:txBody>
          <a:bodyPr spcFirstLastPara="1" wrap="square" lIns="91450" tIns="45700" rIns="91450" bIns="45700" anchor="t" anchorCtr="0">
            <a:normAutofit/>
          </a:bodyPr>
          <a:lstStyle>
            <a:lvl1pPr marL="457200" lvl="0" indent="-431800" algn="l">
              <a:spcBef>
                <a:spcPts val="600"/>
              </a:spcBef>
              <a:spcAft>
                <a:spcPts val="0"/>
              </a:spcAft>
              <a:buClr>
                <a:schemeClr val="dk1"/>
              </a:buClr>
              <a:buSzPts val="3200"/>
              <a:buChar char="•"/>
              <a:defRPr sz="3200"/>
            </a:lvl1pPr>
            <a:lvl2pPr marL="914400" lvl="1" indent="-406400" algn="l">
              <a:spcBef>
                <a:spcPts val="600"/>
              </a:spcBef>
              <a:spcAft>
                <a:spcPts val="0"/>
              </a:spcAft>
              <a:buClr>
                <a:schemeClr val="dk1"/>
              </a:buClr>
              <a:buSzPts val="2800"/>
              <a:buChar char="–"/>
              <a:defRPr sz="2800"/>
            </a:lvl2pPr>
            <a:lvl3pPr marL="1371600" lvl="2" indent="-381000" algn="l">
              <a:spcBef>
                <a:spcPts val="40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96" name="Google Shape;96;p15"/>
          <p:cNvSpPr txBox="1">
            <a:spLocks noGrp="1"/>
          </p:cNvSpPr>
          <p:nvPr>
            <p:ph type="body" idx="2"/>
          </p:nvPr>
        </p:nvSpPr>
        <p:spPr>
          <a:xfrm>
            <a:off x="457200" y="1435100"/>
            <a:ext cx="3008400" cy="4690800"/>
          </a:xfrm>
          <a:prstGeom prst="rect">
            <a:avLst/>
          </a:prstGeom>
          <a:noFill/>
          <a:ln>
            <a:noFill/>
          </a:ln>
        </p:spPr>
        <p:txBody>
          <a:bodyPr spcFirstLastPara="1" wrap="square" lIns="91450" tIns="45700" rIns="91450" bIns="45700" anchor="t" anchorCtr="0">
            <a:normAutofit/>
          </a:bodyPr>
          <a:lstStyle>
            <a:lvl1pPr marL="457200" lvl="0" indent="-228600" algn="l">
              <a:spcBef>
                <a:spcPts val="200"/>
              </a:spcBef>
              <a:spcAft>
                <a:spcPts val="0"/>
              </a:spcAft>
              <a:buClr>
                <a:schemeClr val="dk1"/>
              </a:buClr>
              <a:buSzPts val="1400"/>
              <a:buNone/>
              <a:defRPr sz="1400"/>
            </a:lvl1pPr>
            <a:lvl2pPr marL="914400" lvl="1" indent="-228600" algn="l">
              <a:spcBef>
                <a:spcPts val="20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200"/>
              </a:spcBef>
              <a:spcAft>
                <a:spcPts val="0"/>
              </a:spcAft>
              <a:buClr>
                <a:schemeClr val="dk1"/>
              </a:buClr>
              <a:buSzPts val="1000"/>
              <a:buNone/>
              <a:defRPr sz="1000"/>
            </a:lvl4pPr>
            <a:lvl5pPr marL="2286000" lvl="4" indent="-228600" algn="l">
              <a:spcBef>
                <a:spcPts val="200"/>
              </a:spcBef>
              <a:spcAft>
                <a:spcPts val="0"/>
              </a:spcAft>
              <a:buClr>
                <a:schemeClr val="dk1"/>
              </a:buClr>
              <a:buSzPts val="1000"/>
              <a:buNone/>
              <a:defRPr sz="1000"/>
            </a:lvl5pPr>
            <a:lvl6pPr marL="2743200" lvl="5" indent="-228600" algn="l">
              <a:spcBef>
                <a:spcPts val="200"/>
              </a:spcBef>
              <a:spcAft>
                <a:spcPts val="0"/>
              </a:spcAft>
              <a:buClr>
                <a:schemeClr val="dk1"/>
              </a:buClr>
              <a:buSzPts val="1000"/>
              <a:buNone/>
              <a:defRPr sz="1000"/>
            </a:lvl6pPr>
            <a:lvl7pPr marL="3200400" lvl="6" indent="-228600" algn="l">
              <a:spcBef>
                <a:spcPts val="200"/>
              </a:spcBef>
              <a:spcAft>
                <a:spcPts val="0"/>
              </a:spcAft>
              <a:buClr>
                <a:schemeClr val="dk1"/>
              </a:buClr>
              <a:buSzPts val="1000"/>
              <a:buNone/>
              <a:defRPr sz="1000"/>
            </a:lvl7pPr>
            <a:lvl8pPr marL="3657600" lvl="7" indent="-228600" algn="l">
              <a:spcBef>
                <a:spcPts val="200"/>
              </a:spcBef>
              <a:spcAft>
                <a:spcPts val="0"/>
              </a:spcAft>
              <a:buClr>
                <a:schemeClr val="dk1"/>
              </a:buClr>
              <a:buSzPts val="1000"/>
              <a:buNone/>
              <a:defRPr sz="1000"/>
            </a:lvl8pPr>
            <a:lvl9pPr marL="4114800" lvl="8" indent="-228600" algn="l">
              <a:spcBef>
                <a:spcPts val="200"/>
              </a:spcBef>
              <a:spcAft>
                <a:spcPts val="0"/>
              </a:spcAft>
              <a:buClr>
                <a:schemeClr val="dk1"/>
              </a:buClr>
              <a:buSzPts val="1000"/>
              <a:buNone/>
              <a:defRPr sz="1000"/>
            </a:lvl9pPr>
          </a:lstStyle>
          <a:p>
            <a:endParaRPr/>
          </a:p>
        </p:txBody>
      </p:sp>
      <p:sp>
        <p:nvSpPr>
          <p:cNvPr id="97" name="Google Shape;97;p15"/>
          <p:cNvSpPr txBox="1">
            <a:spLocks noGrp="1"/>
          </p:cNvSpPr>
          <p:nvPr>
            <p:ph type="dt" idx="10"/>
          </p:nvPr>
        </p:nvSpPr>
        <p:spPr>
          <a:xfrm>
            <a:off x="457200" y="6356350"/>
            <a:ext cx="2133600" cy="365400"/>
          </a:xfrm>
          <a:prstGeom prst="rect">
            <a:avLst/>
          </a:prstGeom>
          <a:noFill/>
          <a:ln>
            <a:noFill/>
          </a:ln>
        </p:spPr>
        <p:txBody>
          <a:bodyPr spcFirstLastPara="1" wrap="square" lIns="91450" tIns="45700" rIns="91450"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15"/>
          <p:cNvSpPr txBox="1">
            <a:spLocks noGrp="1"/>
          </p:cNvSpPr>
          <p:nvPr>
            <p:ph type="ftr" idx="11"/>
          </p:nvPr>
        </p:nvSpPr>
        <p:spPr>
          <a:xfrm>
            <a:off x="3124200" y="6356350"/>
            <a:ext cx="2895600" cy="365400"/>
          </a:xfrm>
          <a:prstGeom prst="rect">
            <a:avLst/>
          </a:prstGeom>
          <a:noFill/>
          <a:ln>
            <a:noFill/>
          </a:ln>
        </p:spPr>
        <p:txBody>
          <a:bodyPr spcFirstLastPara="1" wrap="square" lIns="91450" tIns="45700" rIns="91450"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15"/>
          <p:cNvSpPr txBox="1">
            <a:spLocks noGrp="1"/>
          </p:cNvSpPr>
          <p:nvPr>
            <p:ph type="sldNum" idx="12"/>
          </p:nvPr>
        </p:nvSpPr>
        <p:spPr>
          <a:xfrm>
            <a:off x="6553200" y="6356350"/>
            <a:ext cx="2133600" cy="365400"/>
          </a:xfrm>
          <a:prstGeom prst="rect">
            <a:avLst/>
          </a:prstGeom>
          <a:noFill/>
          <a:ln>
            <a:noFill/>
          </a:ln>
        </p:spPr>
        <p:txBody>
          <a:bodyPr spcFirstLastPara="1" wrap="square" lIns="91450" tIns="45700" rIns="91450"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00"/>
        <p:cNvGrpSpPr/>
        <p:nvPr/>
      </p:nvGrpSpPr>
      <p:grpSpPr>
        <a:xfrm>
          <a:off x="0" y="0"/>
          <a:ext cx="0" cy="0"/>
          <a:chOff x="0" y="0"/>
          <a:chExt cx="0" cy="0"/>
        </a:xfrm>
      </p:grpSpPr>
      <p:sp>
        <p:nvSpPr>
          <p:cNvPr id="101" name="Google Shape;101;p16"/>
          <p:cNvSpPr txBox="1">
            <a:spLocks noGrp="1"/>
          </p:cNvSpPr>
          <p:nvPr>
            <p:ph type="title"/>
          </p:nvPr>
        </p:nvSpPr>
        <p:spPr>
          <a:xfrm>
            <a:off x="1792288" y="4800600"/>
            <a:ext cx="5486400" cy="567000"/>
          </a:xfrm>
          <a:prstGeom prst="rect">
            <a:avLst/>
          </a:prstGeom>
          <a:noFill/>
          <a:ln>
            <a:noFill/>
          </a:ln>
        </p:spPr>
        <p:txBody>
          <a:bodyPr spcFirstLastPara="1" wrap="square" lIns="91450" tIns="45700" rIns="91450"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2" name="Google Shape;102;p16"/>
          <p:cNvSpPr>
            <a:spLocks noGrp="1"/>
          </p:cNvSpPr>
          <p:nvPr>
            <p:ph type="pic" idx="2"/>
          </p:nvPr>
        </p:nvSpPr>
        <p:spPr>
          <a:xfrm>
            <a:off x="1792288" y="612775"/>
            <a:ext cx="5486400" cy="4114800"/>
          </a:xfrm>
          <a:prstGeom prst="rect">
            <a:avLst/>
          </a:prstGeom>
          <a:noFill/>
          <a:ln>
            <a:noFill/>
          </a:ln>
        </p:spPr>
      </p:sp>
      <p:sp>
        <p:nvSpPr>
          <p:cNvPr id="103" name="Google Shape;103;p16"/>
          <p:cNvSpPr txBox="1">
            <a:spLocks noGrp="1"/>
          </p:cNvSpPr>
          <p:nvPr>
            <p:ph type="body" idx="1"/>
          </p:nvPr>
        </p:nvSpPr>
        <p:spPr>
          <a:xfrm>
            <a:off x="1792288" y="5367338"/>
            <a:ext cx="5486400" cy="804600"/>
          </a:xfrm>
          <a:prstGeom prst="rect">
            <a:avLst/>
          </a:prstGeom>
          <a:noFill/>
          <a:ln>
            <a:noFill/>
          </a:ln>
        </p:spPr>
        <p:txBody>
          <a:bodyPr spcFirstLastPara="1" wrap="square" lIns="91450" tIns="45700" rIns="91450" bIns="45700" anchor="t" anchorCtr="0">
            <a:normAutofit/>
          </a:bodyPr>
          <a:lstStyle>
            <a:lvl1pPr marL="457200" lvl="0" indent="-228600" algn="l">
              <a:spcBef>
                <a:spcPts val="200"/>
              </a:spcBef>
              <a:spcAft>
                <a:spcPts val="0"/>
              </a:spcAft>
              <a:buClr>
                <a:schemeClr val="dk1"/>
              </a:buClr>
              <a:buSzPts val="1400"/>
              <a:buNone/>
              <a:defRPr sz="1400"/>
            </a:lvl1pPr>
            <a:lvl2pPr marL="914400" lvl="1" indent="-228600" algn="l">
              <a:spcBef>
                <a:spcPts val="20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200"/>
              </a:spcBef>
              <a:spcAft>
                <a:spcPts val="0"/>
              </a:spcAft>
              <a:buClr>
                <a:schemeClr val="dk1"/>
              </a:buClr>
              <a:buSzPts val="1000"/>
              <a:buNone/>
              <a:defRPr sz="1000"/>
            </a:lvl4pPr>
            <a:lvl5pPr marL="2286000" lvl="4" indent="-228600" algn="l">
              <a:spcBef>
                <a:spcPts val="200"/>
              </a:spcBef>
              <a:spcAft>
                <a:spcPts val="0"/>
              </a:spcAft>
              <a:buClr>
                <a:schemeClr val="dk1"/>
              </a:buClr>
              <a:buSzPts val="1000"/>
              <a:buNone/>
              <a:defRPr sz="1000"/>
            </a:lvl5pPr>
            <a:lvl6pPr marL="2743200" lvl="5" indent="-228600" algn="l">
              <a:spcBef>
                <a:spcPts val="200"/>
              </a:spcBef>
              <a:spcAft>
                <a:spcPts val="0"/>
              </a:spcAft>
              <a:buClr>
                <a:schemeClr val="dk1"/>
              </a:buClr>
              <a:buSzPts val="1000"/>
              <a:buNone/>
              <a:defRPr sz="1000"/>
            </a:lvl6pPr>
            <a:lvl7pPr marL="3200400" lvl="6" indent="-228600" algn="l">
              <a:spcBef>
                <a:spcPts val="200"/>
              </a:spcBef>
              <a:spcAft>
                <a:spcPts val="0"/>
              </a:spcAft>
              <a:buClr>
                <a:schemeClr val="dk1"/>
              </a:buClr>
              <a:buSzPts val="1000"/>
              <a:buNone/>
              <a:defRPr sz="1000"/>
            </a:lvl7pPr>
            <a:lvl8pPr marL="3657600" lvl="7" indent="-228600" algn="l">
              <a:spcBef>
                <a:spcPts val="200"/>
              </a:spcBef>
              <a:spcAft>
                <a:spcPts val="0"/>
              </a:spcAft>
              <a:buClr>
                <a:schemeClr val="dk1"/>
              </a:buClr>
              <a:buSzPts val="1000"/>
              <a:buNone/>
              <a:defRPr sz="1000"/>
            </a:lvl8pPr>
            <a:lvl9pPr marL="4114800" lvl="8" indent="-228600" algn="l">
              <a:spcBef>
                <a:spcPts val="200"/>
              </a:spcBef>
              <a:spcAft>
                <a:spcPts val="0"/>
              </a:spcAft>
              <a:buClr>
                <a:schemeClr val="dk1"/>
              </a:buClr>
              <a:buSzPts val="1000"/>
              <a:buNone/>
              <a:defRPr sz="1000"/>
            </a:lvl9pPr>
          </a:lstStyle>
          <a:p>
            <a:endParaRPr/>
          </a:p>
        </p:txBody>
      </p:sp>
      <p:sp>
        <p:nvSpPr>
          <p:cNvPr id="104" name="Google Shape;104;p16"/>
          <p:cNvSpPr txBox="1">
            <a:spLocks noGrp="1"/>
          </p:cNvSpPr>
          <p:nvPr>
            <p:ph type="dt" idx="10"/>
          </p:nvPr>
        </p:nvSpPr>
        <p:spPr>
          <a:xfrm>
            <a:off x="457200" y="6356350"/>
            <a:ext cx="2133600" cy="365400"/>
          </a:xfrm>
          <a:prstGeom prst="rect">
            <a:avLst/>
          </a:prstGeom>
          <a:noFill/>
          <a:ln>
            <a:noFill/>
          </a:ln>
        </p:spPr>
        <p:txBody>
          <a:bodyPr spcFirstLastPara="1" wrap="square" lIns="91450" tIns="45700" rIns="91450"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16"/>
          <p:cNvSpPr txBox="1">
            <a:spLocks noGrp="1"/>
          </p:cNvSpPr>
          <p:nvPr>
            <p:ph type="ftr" idx="11"/>
          </p:nvPr>
        </p:nvSpPr>
        <p:spPr>
          <a:xfrm>
            <a:off x="3124200" y="6356350"/>
            <a:ext cx="2895600" cy="365400"/>
          </a:xfrm>
          <a:prstGeom prst="rect">
            <a:avLst/>
          </a:prstGeom>
          <a:noFill/>
          <a:ln>
            <a:noFill/>
          </a:ln>
        </p:spPr>
        <p:txBody>
          <a:bodyPr spcFirstLastPara="1" wrap="square" lIns="91450" tIns="45700" rIns="91450"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16"/>
          <p:cNvSpPr txBox="1">
            <a:spLocks noGrp="1"/>
          </p:cNvSpPr>
          <p:nvPr>
            <p:ph type="sldNum" idx="12"/>
          </p:nvPr>
        </p:nvSpPr>
        <p:spPr>
          <a:xfrm>
            <a:off x="6553200" y="6356350"/>
            <a:ext cx="2133600" cy="365400"/>
          </a:xfrm>
          <a:prstGeom prst="rect">
            <a:avLst/>
          </a:prstGeom>
          <a:noFill/>
          <a:ln>
            <a:noFill/>
          </a:ln>
        </p:spPr>
        <p:txBody>
          <a:bodyPr spcFirstLastPara="1" wrap="square" lIns="91450" tIns="45700" rIns="91450"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4"/>
        <p:cNvGrpSpPr/>
        <p:nvPr/>
      </p:nvGrpSpPr>
      <p:grpSpPr>
        <a:xfrm>
          <a:off x="0" y="0"/>
          <a:ext cx="0" cy="0"/>
          <a:chOff x="0" y="0"/>
          <a:chExt cx="0" cy="0"/>
        </a:xfrm>
      </p:grpSpPr>
      <p:sp>
        <p:nvSpPr>
          <p:cNvPr id="45" name="Google Shape;45;p7"/>
          <p:cNvSpPr txBox="1">
            <a:spLocks noGrp="1"/>
          </p:cNvSpPr>
          <p:nvPr>
            <p:ph type="title"/>
          </p:nvPr>
        </p:nvSpPr>
        <p:spPr>
          <a:xfrm>
            <a:off x="457200" y="274638"/>
            <a:ext cx="8229600" cy="1143000"/>
          </a:xfrm>
          <a:prstGeom prst="rect">
            <a:avLst/>
          </a:prstGeom>
          <a:noFill/>
          <a:ln>
            <a:noFill/>
          </a:ln>
        </p:spPr>
        <p:txBody>
          <a:bodyPr spcFirstLastPara="1" wrap="square" lIns="91450" tIns="45700" rIns="91450" bIns="45700" anchor="ctr" anchorCtr="0">
            <a:normAutofit/>
          </a:bodyPr>
          <a:lstStyle>
            <a:lvl1pPr marR="0" lvl="0" algn="ctr">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6" name="Google Shape;46;p7"/>
          <p:cNvSpPr txBox="1">
            <a:spLocks noGrp="1"/>
          </p:cNvSpPr>
          <p:nvPr>
            <p:ph type="body" idx="1"/>
          </p:nvPr>
        </p:nvSpPr>
        <p:spPr>
          <a:xfrm>
            <a:off x="457200" y="1600200"/>
            <a:ext cx="8229600" cy="4525800"/>
          </a:xfrm>
          <a:prstGeom prst="rect">
            <a:avLst/>
          </a:prstGeom>
          <a:noFill/>
          <a:ln>
            <a:noFill/>
          </a:ln>
        </p:spPr>
        <p:txBody>
          <a:bodyPr spcFirstLastPara="1" wrap="square" lIns="91450" tIns="45700" rIns="91450" bIns="45700" anchor="t" anchorCtr="0">
            <a:normAutofit/>
          </a:bodyPr>
          <a:lstStyle>
            <a:lvl1pPr marL="457200" marR="0" lvl="0" indent="-431800" algn="l">
              <a:spcBef>
                <a:spcPts val="6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a:spcBef>
                <a:spcPts val="6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a:spcBef>
                <a:spcPts val="4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7" name="Google Shape;47;p7"/>
          <p:cNvSpPr txBox="1">
            <a:spLocks noGrp="1"/>
          </p:cNvSpPr>
          <p:nvPr>
            <p:ph type="dt" idx="10"/>
          </p:nvPr>
        </p:nvSpPr>
        <p:spPr>
          <a:xfrm>
            <a:off x="457200" y="6356350"/>
            <a:ext cx="2133600" cy="365400"/>
          </a:xfrm>
          <a:prstGeom prst="rect">
            <a:avLst/>
          </a:prstGeom>
          <a:noFill/>
          <a:ln>
            <a:noFill/>
          </a:ln>
        </p:spPr>
        <p:txBody>
          <a:bodyPr spcFirstLastPara="1" wrap="square" lIns="91450" tIns="45700" rIns="91450" bIns="45700" anchor="ctr" anchorCtr="0">
            <a:noAutofit/>
          </a:bodyPr>
          <a:lstStyle>
            <a:lvl1pPr marR="0" lvl="0" algn="l">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8" name="Google Shape;48;p7"/>
          <p:cNvSpPr txBox="1">
            <a:spLocks noGrp="1"/>
          </p:cNvSpPr>
          <p:nvPr>
            <p:ph type="ftr" idx="11"/>
          </p:nvPr>
        </p:nvSpPr>
        <p:spPr>
          <a:xfrm>
            <a:off x="3124200" y="6356350"/>
            <a:ext cx="2895600" cy="365400"/>
          </a:xfrm>
          <a:prstGeom prst="rect">
            <a:avLst/>
          </a:prstGeom>
          <a:noFill/>
          <a:ln>
            <a:noFill/>
          </a:ln>
        </p:spPr>
        <p:txBody>
          <a:bodyPr spcFirstLastPara="1" wrap="square" lIns="91450" tIns="45700" rIns="91450" bIns="45700" anchor="ctr" anchorCtr="0">
            <a:noAutofit/>
          </a:bodyPr>
          <a:lstStyle>
            <a:lvl1pPr marR="0" lvl="0" algn="ctr">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9" name="Google Shape;49;p7"/>
          <p:cNvSpPr txBox="1">
            <a:spLocks noGrp="1"/>
          </p:cNvSpPr>
          <p:nvPr>
            <p:ph type="sldNum" idx="12"/>
          </p:nvPr>
        </p:nvSpPr>
        <p:spPr>
          <a:xfrm>
            <a:off x="6553200" y="6356350"/>
            <a:ext cx="2133600" cy="365400"/>
          </a:xfrm>
          <a:prstGeom prst="rect">
            <a:avLst/>
          </a:prstGeom>
          <a:noFill/>
          <a:ln>
            <a:noFill/>
          </a:ln>
        </p:spPr>
        <p:txBody>
          <a:bodyPr spcFirstLastPara="1" wrap="square" lIns="91450" tIns="45700" rIns="91450" bIns="45700" anchor="ctr" anchorCtr="0">
            <a:noAutofit/>
          </a:bodyPr>
          <a:lstStyle>
            <a:lvl1pPr marL="0" marR="0" lvl="0" indent="0" algn="r">
              <a:spcBef>
                <a:spcPts val="0"/>
              </a:spcBef>
              <a:buNone/>
              <a:defRPr sz="1200" b="0" i="0" u="none" strike="noStrike" cap="none">
                <a:solidFill>
                  <a:srgbClr val="888888"/>
                </a:solidFill>
                <a:latin typeface="Calibri"/>
                <a:ea typeface="Calibri"/>
                <a:cs typeface="Calibri"/>
                <a:sym typeface="Calibri"/>
              </a:defRPr>
            </a:lvl1pPr>
            <a:lvl2pPr marL="0" marR="0" lvl="1" indent="0" algn="r">
              <a:spcBef>
                <a:spcPts val="0"/>
              </a:spcBef>
              <a:buNone/>
              <a:defRPr sz="1200" b="0" i="0" u="none" strike="noStrike" cap="none">
                <a:solidFill>
                  <a:srgbClr val="888888"/>
                </a:solidFill>
                <a:latin typeface="Calibri"/>
                <a:ea typeface="Calibri"/>
                <a:cs typeface="Calibri"/>
                <a:sym typeface="Calibri"/>
              </a:defRPr>
            </a:lvl2pPr>
            <a:lvl3pPr marL="0" marR="0" lvl="2" indent="0" algn="r">
              <a:spcBef>
                <a:spcPts val="0"/>
              </a:spcBef>
              <a:buNone/>
              <a:defRPr sz="1200" b="0" i="0" u="none" strike="noStrike" cap="none">
                <a:solidFill>
                  <a:srgbClr val="888888"/>
                </a:solidFill>
                <a:latin typeface="Calibri"/>
                <a:ea typeface="Calibri"/>
                <a:cs typeface="Calibri"/>
                <a:sym typeface="Calibri"/>
              </a:defRPr>
            </a:lvl3pPr>
            <a:lvl4pPr marL="0" marR="0" lvl="3" indent="0" algn="r">
              <a:spcBef>
                <a:spcPts val="0"/>
              </a:spcBef>
              <a:buNone/>
              <a:defRPr sz="1200" b="0" i="0" u="none" strike="noStrike" cap="none">
                <a:solidFill>
                  <a:srgbClr val="888888"/>
                </a:solidFill>
                <a:latin typeface="Calibri"/>
                <a:ea typeface="Calibri"/>
                <a:cs typeface="Calibri"/>
                <a:sym typeface="Calibri"/>
              </a:defRPr>
            </a:lvl4pPr>
            <a:lvl5pPr marL="0" marR="0" lvl="4" indent="0" algn="r">
              <a:spcBef>
                <a:spcPts val="0"/>
              </a:spcBef>
              <a:buNone/>
              <a:defRPr sz="1200" b="0" i="0" u="none" strike="noStrike" cap="none">
                <a:solidFill>
                  <a:srgbClr val="888888"/>
                </a:solidFill>
                <a:latin typeface="Calibri"/>
                <a:ea typeface="Calibri"/>
                <a:cs typeface="Calibri"/>
                <a:sym typeface="Calibri"/>
              </a:defRPr>
            </a:lvl5pPr>
            <a:lvl6pPr marL="0" marR="0" lvl="5" indent="0" algn="r">
              <a:spcBef>
                <a:spcPts val="0"/>
              </a:spcBef>
              <a:buNone/>
              <a:defRPr sz="1200" b="0" i="0" u="none" strike="noStrike" cap="none">
                <a:solidFill>
                  <a:srgbClr val="888888"/>
                </a:solidFill>
                <a:latin typeface="Calibri"/>
                <a:ea typeface="Calibri"/>
                <a:cs typeface="Calibri"/>
                <a:sym typeface="Calibri"/>
              </a:defRPr>
            </a:lvl6pPr>
            <a:lvl7pPr marL="0" marR="0" lvl="6" indent="0" algn="r">
              <a:spcBef>
                <a:spcPts val="0"/>
              </a:spcBef>
              <a:buNone/>
              <a:defRPr sz="1200" b="0" i="0" u="none" strike="noStrike" cap="none">
                <a:solidFill>
                  <a:srgbClr val="888888"/>
                </a:solidFill>
                <a:latin typeface="Calibri"/>
                <a:ea typeface="Calibri"/>
                <a:cs typeface="Calibri"/>
                <a:sym typeface="Calibri"/>
              </a:defRPr>
            </a:lvl7pPr>
            <a:lvl8pPr marL="0" marR="0" lvl="7" indent="0" algn="r">
              <a:spcBef>
                <a:spcPts val="0"/>
              </a:spcBef>
              <a:buNone/>
              <a:defRPr sz="1200" b="0" i="0" u="none" strike="noStrike" cap="none">
                <a:solidFill>
                  <a:srgbClr val="888888"/>
                </a:solidFill>
                <a:latin typeface="Calibri"/>
                <a:ea typeface="Calibri"/>
                <a:cs typeface="Calibri"/>
                <a:sym typeface="Calibri"/>
              </a:defRPr>
            </a:lvl8pPr>
            <a:lvl9pPr marL="0" marR="0" lvl="8" indent="0" algn="r">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64" r:id="rId12"/>
    <p:sldLayoutId id="2147483665" r:id="rId13"/>
    <p:sldLayoutId id="2147483666" r:id="rId14"/>
    <p:sldLayoutId id="2147483667" r:id="rId15"/>
    <p:sldLayoutId id="2147483668"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7.jp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hyperlink" Target="https://pubmed.ncbi.nlm.nih.gov/35579034/" TargetMode="Externa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hyperlink" Target="mailto:ally.qi@mountsinai.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4"/>
          <p:cNvSpPr/>
          <p:nvPr/>
        </p:nvSpPr>
        <p:spPr>
          <a:xfrm>
            <a:off x="-145376" y="0"/>
            <a:ext cx="18425253" cy="476971"/>
          </a:xfrm>
          <a:custGeom>
            <a:avLst/>
            <a:gdLst/>
            <a:ahLst/>
            <a:cxnLst/>
            <a:rect l="l" t="t" r="r" b="b"/>
            <a:pathLst>
              <a:path w="6724545" h="174077" extrusionOk="0">
                <a:moveTo>
                  <a:pt x="0" y="0"/>
                </a:moveTo>
                <a:lnTo>
                  <a:pt x="6724545" y="0"/>
                </a:lnTo>
                <a:lnTo>
                  <a:pt x="6724545" y="174077"/>
                </a:lnTo>
                <a:lnTo>
                  <a:pt x="0" y="174077"/>
                </a:lnTo>
                <a:close/>
              </a:path>
            </a:pathLst>
          </a:custGeom>
          <a:solidFill>
            <a:srgbClr val="97C0E2"/>
          </a:solidFill>
          <a:ln>
            <a:noFill/>
          </a:ln>
        </p:spPr>
        <p:txBody>
          <a:bodyPr/>
          <a:lstStyle/>
          <a:p>
            <a:endParaRPr lang="en-US"/>
          </a:p>
        </p:txBody>
      </p:sp>
      <p:sp>
        <p:nvSpPr>
          <p:cNvPr id="155" name="Google Shape;155;p24"/>
          <p:cNvSpPr/>
          <p:nvPr/>
        </p:nvSpPr>
        <p:spPr>
          <a:xfrm>
            <a:off x="0" y="9809819"/>
            <a:ext cx="18425253" cy="476971"/>
          </a:xfrm>
          <a:custGeom>
            <a:avLst/>
            <a:gdLst/>
            <a:ahLst/>
            <a:cxnLst/>
            <a:rect l="l" t="t" r="r" b="b"/>
            <a:pathLst>
              <a:path w="6724545" h="174077" extrusionOk="0">
                <a:moveTo>
                  <a:pt x="0" y="0"/>
                </a:moveTo>
                <a:lnTo>
                  <a:pt x="6724545" y="0"/>
                </a:lnTo>
                <a:lnTo>
                  <a:pt x="6724545" y="174077"/>
                </a:lnTo>
                <a:lnTo>
                  <a:pt x="0" y="174077"/>
                </a:lnTo>
                <a:close/>
              </a:path>
            </a:pathLst>
          </a:custGeom>
          <a:solidFill>
            <a:srgbClr val="97C0E2"/>
          </a:solidFill>
          <a:ln>
            <a:noFill/>
          </a:ln>
        </p:spPr>
        <p:txBody>
          <a:bodyPr/>
          <a:lstStyle/>
          <a:p>
            <a:endParaRPr lang="en-US"/>
          </a:p>
        </p:txBody>
      </p:sp>
      <p:cxnSp>
        <p:nvCxnSpPr>
          <p:cNvPr id="156" name="Google Shape;156;p24"/>
          <p:cNvCxnSpPr/>
          <p:nvPr/>
        </p:nvCxnSpPr>
        <p:spPr>
          <a:xfrm>
            <a:off x="654143" y="7564121"/>
            <a:ext cx="16605000" cy="0"/>
          </a:xfrm>
          <a:prstGeom prst="straightConnector1">
            <a:avLst/>
          </a:prstGeom>
          <a:noFill/>
          <a:ln w="95250" cap="flat" cmpd="sng">
            <a:solidFill>
              <a:srgbClr val="DAD9D6"/>
            </a:solidFill>
            <a:prstDash val="solid"/>
            <a:round/>
            <a:headEnd type="none" w="sm" len="sm"/>
            <a:tailEnd type="none" w="sm" len="sm"/>
          </a:ln>
        </p:spPr>
      </p:cxnSp>
      <p:sp>
        <p:nvSpPr>
          <p:cNvPr id="157" name="Google Shape;157;p24"/>
          <p:cNvSpPr/>
          <p:nvPr/>
        </p:nvSpPr>
        <p:spPr>
          <a:xfrm>
            <a:off x="14850765" y="8634580"/>
            <a:ext cx="3331711" cy="1112196"/>
          </a:xfrm>
          <a:custGeom>
            <a:avLst/>
            <a:gdLst/>
            <a:ahLst/>
            <a:cxnLst/>
            <a:rect l="l" t="t" r="r" b="b"/>
            <a:pathLst>
              <a:path w="3331711" h="1112196" extrusionOk="0">
                <a:moveTo>
                  <a:pt x="0" y="0"/>
                </a:moveTo>
                <a:lnTo>
                  <a:pt x="3331712" y="0"/>
                </a:lnTo>
                <a:lnTo>
                  <a:pt x="3331712" y="1112197"/>
                </a:lnTo>
                <a:lnTo>
                  <a:pt x="0" y="1112197"/>
                </a:lnTo>
                <a:lnTo>
                  <a:pt x="0" y="0"/>
                </a:lnTo>
                <a:close/>
              </a:path>
            </a:pathLst>
          </a:custGeom>
          <a:blipFill rotWithShape="1">
            <a:blip r:embed="rId3">
              <a:alphaModFix/>
            </a:blip>
            <a:stretch>
              <a:fillRect/>
            </a:stretch>
          </a:blipFill>
          <a:ln>
            <a:noFill/>
          </a:ln>
        </p:spPr>
        <p:txBody>
          <a:bodyPr/>
          <a:lstStyle/>
          <a:p>
            <a:endParaRPr lang="en-US"/>
          </a:p>
        </p:txBody>
      </p:sp>
      <p:sp>
        <p:nvSpPr>
          <p:cNvPr id="158" name="Google Shape;158;p24"/>
          <p:cNvSpPr/>
          <p:nvPr/>
        </p:nvSpPr>
        <p:spPr>
          <a:xfrm>
            <a:off x="7179439" y="1281376"/>
            <a:ext cx="3272289" cy="3081838"/>
          </a:xfrm>
          <a:custGeom>
            <a:avLst/>
            <a:gdLst/>
            <a:ahLst/>
            <a:cxnLst/>
            <a:rect l="l" t="t" r="r" b="b"/>
            <a:pathLst>
              <a:path w="3272289" h="3081838" extrusionOk="0">
                <a:moveTo>
                  <a:pt x="0" y="0"/>
                </a:moveTo>
                <a:lnTo>
                  <a:pt x="3272289" y="0"/>
                </a:lnTo>
                <a:lnTo>
                  <a:pt x="3272289" y="3081838"/>
                </a:lnTo>
                <a:lnTo>
                  <a:pt x="0" y="3081838"/>
                </a:lnTo>
                <a:lnTo>
                  <a:pt x="0" y="0"/>
                </a:lnTo>
                <a:close/>
              </a:path>
            </a:pathLst>
          </a:custGeom>
          <a:blipFill rotWithShape="1">
            <a:blip r:embed="rId4">
              <a:alphaModFix/>
            </a:blip>
            <a:stretch>
              <a:fillRect/>
            </a:stretch>
          </a:blipFill>
          <a:ln>
            <a:noFill/>
          </a:ln>
        </p:spPr>
        <p:txBody>
          <a:bodyPr/>
          <a:lstStyle/>
          <a:p>
            <a:endParaRPr lang="en-US"/>
          </a:p>
        </p:txBody>
      </p:sp>
      <p:sp>
        <p:nvSpPr>
          <p:cNvPr id="159" name="Google Shape;159;p24"/>
          <p:cNvSpPr txBox="1"/>
          <p:nvPr/>
        </p:nvSpPr>
        <p:spPr>
          <a:xfrm>
            <a:off x="1097323" y="7776975"/>
            <a:ext cx="9708900" cy="2412968"/>
          </a:xfrm>
          <a:prstGeom prst="rect">
            <a:avLst/>
          </a:prstGeom>
          <a:noFill/>
          <a:ln>
            <a:noFill/>
          </a:ln>
        </p:spPr>
        <p:txBody>
          <a:bodyPr spcFirstLastPara="1" wrap="square" lIns="0" tIns="0" rIns="0" bIns="0" anchor="t" anchorCtr="0">
            <a:spAutoFit/>
          </a:bodyPr>
          <a:lstStyle/>
          <a:p>
            <a:pPr marL="0" marR="0" lvl="0" indent="0" algn="l" rtl="0">
              <a:lnSpc>
                <a:spcPct val="139958"/>
              </a:lnSpc>
              <a:spcBef>
                <a:spcPts val="0"/>
              </a:spcBef>
              <a:spcAft>
                <a:spcPts val="0"/>
              </a:spcAft>
              <a:buNone/>
            </a:pPr>
            <a:r>
              <a:rPr lang="en-US" sz="1600" b="1" i="0" u="none" strike="noStrike" cap="none">
                <a:solidFill>
                  <a:srgbClr val="000000"/>
                </a:solidFill>
                <a:latin typeface="Helvetica Neue"/>
                <a:ea typeface="Helvetica Neue"/>
                <a:cs typeface="Helvetica Neue"/>
                <a:sym typeface="Helvetica Neue"/>
              </a:rPr>
              <a:t>Study Chairs: </a:t>
            </a:r>
            <a:endParaRPr sz="600">
              <a:latin typeface="Helvetica Neue"/>
              <a:ea typeface="Helvetica Neue"/>
              <a:cs typeface="Helvetica Neue"/>
              <a:sym typeface="Helvetica Neue"/>
            </a:endParaRPr>
          </a:p>
          <a:p>
            <a:pPr marL="0" marR="0" lvl="0" indent="0" algn="l" rtl="0">
              <a:lnSpc>
                <a:spcPct val="139958"/>
              </a:lnSpc>
              <a:spcBef>
                <a:spcPts val="0"/>
              </a:spcBef>
              <a:spcAft>
                <a:spcPts val="0"/>
              </a:spcAft>
              <a:buNone/>
            </a:pPr>
            <a:r>
              <a:rPr lang="en-US" sz="1600" b="1" i="0" u="none" strike="noStrike" cap="none">
                <a:solidFill>
                  <a:srgbClr val="000000"/>
                </a:solidFill>
                <a:latin typeface="Helvetica Neue"/>
                <a:ea typeface="Helvetica Neue"/>
                <a:cs typeface="Helvetica Neue"/>
                <a:sym typeface="Helvetica Neue"/>
              </a:rPr>
              <a:t>J Mocco,</a:t>
            </a:r>
            <a:r>
              <a:rPr lang="en-US" sz="1600" i="0" u="none" strike="noStrike" cap="none">
                <a:solidFill>
                  <a:srgbClr val="000000"/>
                </a:solidFill>
                <a:latin typeface="Helvetica Neue"/>
                <a:ea typeface="Helvetica Neue"/>
                <a:cs typeface="Helvetica Neue"/>
                <a:sym typeface="Helvetica Neue"/>
              </a:rPr>
              <a:t> MD, Professor of Neurosurgery, Mount Sinai Medical School, New York</a:t>
            </a:r>
            <a:endParaRPr sz="600">
              <a:latin typeface="Helvetica Neue"/>
              <a:ea typeface="Helvetica Neue"/>
              <a:cs typeface="Helvetica Neue"/>
              <a:sym typeface="Helvetica Neue"/>
            </a:endParaRPr>
          </a:p>
          <a:p>
            <a:pPr marL="0" marR="0" lvl="0" indent="0" algn="l" rtl="0">
              <a:lnSpc>
                <a:spcPct val="139958"/>
              </a:lnSpc>
              <a:spcBef>
                <a:spcPts val="0"/>
              </a:spcBef>
              <a:spcAft>
                <a:spcPts val="0"/>
              </a:spcAft>
              <a:buNone/>
            </a:pPr>
            <a:r>
              <a:rPr lang="en-US" sz="1600" b="1" i="0" u="none" strike="noStrike" cap="none">
                <a:solidFill>
                  <a:srgbClr val="000000"/>
                </a:solidFill>
                <a:latin typeface="Helvetica Neue"/>
                <a:ea typeface="Helvetica Neue"/>
                <a:cs typeface="Helvetica Neue"/>
                <a:sym typeface="Helvetica Neue"/>
              </a:rPr>
              <a:t>Magdy Selim</a:t>
            </a:r>
            <a:r>
              <a:rPr lang="en-US" sz="1600" i="0" u="none" strike="noStrike" cap="none">
                <a:solidFill>
                  <a:srgbClr val="000000"/>
                </a:solidFill>
                <a:latin typeface="Helvetica Neue"/>
                <a:ea typeface="Helvetica Neue"/>
                <a:cs typeface="Helvetica Neue"/>
                <a:sym typeface="Helvetica Neue"/>
              </a:rPr>
              <a:t>, MD, PhD, Professor of Neurology, Harvard Medical School, Boston</a:t>
            </a:r>
            <a:endParaRPr sz="600">
              <a:latin typeface="Helvetica Neue"/>
              <a:ea typeface="Helvetica Neue"/>
              <a:cs typeface="Helvetica Neue"/>
              <a:sym typeface="Helvetica Neue"/>
            </a:endParaRPr>
          </a:p>
          <a:p>
            <a:pPr marL="0" marR="0" lvl="0" indent="0" algn="l" rtl="0">
              <a:lnSpc>
                <a:spcPct val="139958"/>
              </a:lnSpc>
              <a:spcBef>
                <a:spcPts val="0"/>
              </a:spcBef>
              <a:spcAft>
                <a:spcPts val="0"/>
              </a:spcAft>
              <a:buNone/>
            </a:pPr>
            <a:r>
              <a:rPr lang="en-US" sz="1600" b="1" i="0" u="none" strike="noStrike" cap="none">
                <a:solidFill>
                  <a:srgbClr val="000000"/>
                </a:solidFill>
                <a:latin typeface="Helvetica Neue"/>
                <a:ea typeface="Helvetica Neue"/>
                <a:cs typeface="Helvetica Neue"/>
                <a:sym typeface="Helvetica Neue"/>
              </a:rPr>
              <a:t>Sharon Yeatts</a:t>
            </a:r>
            <a:r>
              <a:rPr lang="en-US" sz="1600" i="0" u="none" strike="noStrike" cap="none">
                <a:solidFill>
                  <a:srgbClr val="000000"/>
                </a:solidFill>
                <a:latin typeface="Helvetica Neue"/>
                <a:ea typeface="Helvetica Neue"/>
                <a:cs typeface="Helvetica Neue"/>
                <a:sym typeface="Helvetica Neue"/>
              </a:rPr>
              <a:t>, PhD, Professor of Biostatistics, Medical University of South Carolina</a:t>
            </a:r>
            <a:endParaRPr sz="600">
              <a:latin typeface="Helvetica Neue"/>
              <a:ea typeface="Helvetica Neue"/>
              <a:cs typeface="Helvetica Neue"/>
              <a:sym typeface="Helvetica Neue"/>
            </a:endParaRPr>
          </a:p>
          <a:p>
            <a:pPr marL="0" marR="0" lvl="0" indent="0" algn="l" rtl="0">
              <a:lnSpc>
                <a:spcPct val="139958"/>
              </a:lnSpc>
              <a:spcBef>
                <a:spcPts val="0"/>
              </a:spcBef>
              <a:spcAft>
                <a:spcPts val="0"/>
              </a:spcAft>
              <a:buNone/>
            </a:pPr>
            <a:r>
              <a:rPr lang="en-US" sz="1600" i="0" u="none" strike="noStrike" cap="none">
                <a:solidFill>
                  <a:srgbClr val="000000"/>
                </a:solidFill>
                <a:latin typeface="Helvetica Neue"/>
                <a:ea typeface="Helvetica Neue"/>
                <a:cs typeface="Helvetica Neue"/>
                <a:sym typeface="Helvetica Neue"/>
              </a:rPr>
              <a:t>Sponsored by NINDS (Grant PAR-24-101)</a:t>
            </a:r>
            <a:endParaRPr sz="1600" i="0" u="none" strike="noStrike" cap="none">
              <a:solidFill>
                <a:srgbClr val="000000"/>
              </a:solidFill>
              <a:latin typeface="Helvetica Neue"/>
              <a:ea typeface="Helvetica Neue"/>
              <a:cs typeface="Helvetica Neue"/>
              <a:sym typeface="Helvetica Neue"/>
            </a:endParaRPr>
          </a:p>
          <a:p>
            <a:pPr marL="0" marR="0" lvl="0" indent="0" algn="l" rtl="0">
              <a:lnSpc>
                <a:spcPct val="139958"/>
              </a:lnSpc>
              <a:spcBef>
                <a:spcPts val="0"/>
              </a:spcBef>
              <a:spcAft>
                <a:spcPts val="0"/>
              </a:spcAft>
              <a:buNone/>
            </a:pPr>
            <a:r>
              <a:rPr lang="en-US" sz="1600">
                <a:latin typeface="Helvetica Neue"/>
                <a:ea typeface="Helvetica Neue"/>
                <a:cs typeface="Helvetica Neue"/>
                <a:sym typeface="Helvetica Neue"/>
              </a:rPr>
              <a:t>Last updated: 5/15/2026</a:t>
            </a:r>
            <a:endParaRPr sz="1600">
              <a:latin typeface="Helvetica Neue"/>
              <a:ea typeface="Helvetica Neue"/>
              <a:cs typeface="Helvetica Neue"/>
              <a:sym typeface="Helvetica Neue"/>
            </a:endParaRPr>
          </a:p>
          <a:p>
            <a:pPr marL="0" marR="0" lvl="0" indent="0" algn="l" rtl="0">
              <a:lnSpc>
                <a:spcPct val="139958"/>
              </a:lnSpc>
              <a:spcBef>
                <a:spcPts val="0"/>
              </a:spcBef>
              <a:spcAft>
                <a:spcPts val="0"/>
              </a:spcAft>
              <a:buNone/>
            </a:pPr>
            <a:endParaRPr sz="1600" b="1">
              <a:latin typeface="Helvetica Neue"/>
              <a:ea typeface="Helvetica Neue"/>
              <a:cs typeface="Helvetica Neue"/>
              <a:sym typeface="Helvetica Neue"/>
            </a:endParaRPr>
          </a:p>
        </p:txBody>
      </p:sp>
      <p:sp>
        <p:nvSpPr>
          <p:cNvPr id="160" name="Google Shape;160;p24"/>
          <p:cNvSpPr txBox="1"/>
          <p:nvPr/>
        </p:nvSpPr>
        <p:spPr>
          <a:xfrm>
            <a:off x="1097328" y="4508420"/>
            <a:ext cx="16230600" cy="1745400"/>
          </a:xfrm>
          <a:prstGeom prst="rect">
            <a:avLst/>
          </a:prstGeom>
          <a:noFill/>
          <a:ln>
            <a:noFill/>
          </a:ln>
        </p:spPr>
        <p:txBody>
          <a:bodyPr spcFirstLastPara="1" wrap="square" lIns="0" tIns="0" rIns="0" bIns="0" anchor="t" anchorCtr="0">
            <a:spAutoFit/>
          </a:bodyPr>
          <a:lstStyle/>
          <a:p>
            <a:pPr marL="0" marR="0" lvl="0" indent="0" algn="l" rtl="0">
              <a:lnSpc>
                <a:spcPct val="110003"/>
              </a:lnSpc>
              <a:spcBef>
                <a:spcPts val="0"/>
              </a:spcBef>
              <a:spcAft>
                <a:spcPts val="0"/>
              </a:spcAft>
              <a:buNone/>
            </a:pPr>
            <a:r>
              <a:rPr lang="en-US" sz="5400" b="1" i="0" u="sng" strike="noStrike" cap="none">
                <a:solidFill>
                  <a:srgbClr val="000000"/>
                </a:solidFill>
                <a:latin typeface="Helvetica Neue"/>
                <a:ea typeface="Helvetica Neue"/>
                <a:cs typeface="Helvetica Neue"/>
                <a:sym typeface="Helvetica Neue"/>
              </a:rPr>
              <a:t>M</a:t>
            </a:r>
            <a:r>
              <a:rPr lang="en-US" sz="5400" i="0" u="none" strike="noStrike" cap="none">
                <a:solidFill>
                  <a:srgbClr val="000000"/>
                </a:solidFill>
                <a:latin typeface="Helvetica Neue"/>
                <a:ea typeface="Helvetica Neue"/>
                <a:cs typeface="Helvetica Neue"/>
                <a:sym typeface="Helvetica Neue"/>
              </a:rPr>
              <a:t>inimally </a:t>
            </a:r>
            <a:r>
              <a:rPr lang="en-US" sz="5400" b="1" i="0" u="sng" strike="noStrike" cap="none">
                <a:solidFill>
                  <a:srgbClr val="000000"/>
                </a:solidFill>
                <a:latin typeface="Helvetica Neue"/>
                <a:ea typeface="Helvetica Neue"/>
                <a:cs typeface="Helvetica Neue"/>
                <a:sym typeface="Helvetica Neue"/>
              </a:rPr>
              <a:t>I</a:t>
            </a:r>
            <a:r>
              <a:rPr lang="en-US" sz="5400" i="0" u="none" strike="noStrike" cap="none">
                <a:solidFill>
                  <a:srgbClr val="000000"/>
                </a:solidFill>
                <a:latin typeface="Helvetica Neue"/>
                <a:ea typeface="Helvetica Neue"/>
                <a:cs typeface="Helvetica Neue"/>
                <a:sym typeface="Helvetica Neue"/>
              </a:rPr>
              <a:t>nvasive </a:t>
            </a:r>
            <a:r>
              <a:rPr lang="en-US" sz="5400" b="1" i="0" u="sng" strike="noStrike" cap="none">
                <a:solidFill>
                  <a:srgbClr val="000000"/>
                </a:solidFill>
                <a:latin typeface="Helvetica Neue"/>
                <a:ea typeface="Helvetica Neue"/>
                <a:cs typeface="Helvetica Neue"/>
                <a:sym typeface="Helvetica Neue"/>
              </a:rPr>
              <a:t>N</a:t>
            </a:r>
            <a:r>
              <a:rPr lang="en-US" sz="5400" i="0" u="none" strike="noStrike" cap="none">
                <a:solidFill>
                  <a:srgbClr val="000000"/>
                </a:solidFill>
                <a:latin typeface="Helvetica Neue"/>
                <a:ea typeface="Helvetica Neue"/>
                <a:cs typeface="Helvetica Neue"/>
                <a:sym typeface="Helvetica Neue"/>
              </a:rPr>
              <a:t>euroendoscopic </a:t>
            </a:r>
            <a:r>
              <a:rPr lang="en-US" sz="5400" b="1" i="0" u="sng" strike="noStrike" cap="none">
                <a:solidFill>
                  <a:srgbClr val="000000"/>
                </a:solidFill>
                <a:latin typeface="Helvetica Neue"/>
                <a:ea typeface="Helvetica Neue"/>
                <a:cs typeface="Helvetica Neue"/>
                <a:sym typeface="Helvetica Neue"/>
              </a:rPr>
              <a:t>U</a:t>
            </a:r>
            <a:r>
              <a:rPr lang="en-US" sz="5400" i="0" u="none" strike="noStrike" cap="none">
                <a:solidFill>
                  <a:srgbClr val="000000"/>
                </a:solidFill>
                <a:latin typeface="Helvetica Neue"/>
                <a:ea typeface="Helvetica Neue"/>
                <a:cs typeface="Helvetica Neue"/>
                <a:sym typeface="Helvetica Neue"/>
              </a:rPr>
              <a:t>ltra-Early </a:t>
            </a:r>
            <a:r>
              <a:rPr lang="en-US" sz="5400" b="1" i="0" u="sng" strike="noStrike" cap="none">
                <a:solidFill>
                  <a:srgbClr val="000000"/>
                </a:solidFill>
                <a:latin typeface="Helvetica Neue"/>
                <a:ea typeface="Helvetica Neue"/>
                <a:cs typeface="Helvetica Neue"/>
                <a:sym typeface="Helvetica Neue"/>
              </a:rPr>
              <a:t>T</a:t>
            </a:r>
            <a:r>
              <a:rPr lang="en-US" sz="5400" i="0" u="none" strike="noStrike" cap="none">
                <a:solidFill>
                  <a:srgbClr val="000000"/>
                </a:solidFill>
                <a:latin typeface="Helvetica Neue"/>
                <a:ea typeface="Helvetica Neue"/>
                <a:cs typeface="Helvetica Neue"/>
                <a:sym typeface="Helvetica Neue"/>
              </a:rPr>
              <a:t>argeted ICH </a:t>
            </a:r>
            <a:r>
              <a:rPr lang="en-US" sz="5400" b="1" i="0" u="sng" strike="noStrike" cap="none">
                <a:solidFill>
                  <a:srgbClr val="000000"/>
                </a:solidFill>
                <a:latin typeface="Helvetica Neue"/>
                <a:ea typeface="Helvetica Neue"/>
                <a:cs typeface="Helvetica Neue"/>
                <a:sym typeface="Helvetica Neue"/>
              </a:rPr>
              <a:t>E</a:t>
            </a:r>
            <a:r>
              <a:rPr lang="en-US" sz="5400" i="0" u="none" strike="noStrike" cap="none">
                <a:solidFill>
                  <a:srgbClr val="000000"/>
                </a:solidFill>
                <a:latin typeface="Helvetica Neue"/>
                <a:ea typeface="Helvetica Neue"/>
                <a:cs typeface="Helvetica Neue"/>
                <a:sym typeface="Helvetica Neue"/>
              </a:rPr>
              <a:t>vacuation​ (MINUTE)</a:t>
            </a:r>
            <a:endParaRPr sz="1400">
              <a:latin typeface="Helvetica Neue"/>
              <a:ea typeface="Helvetica Neue"/>
              <a:cs typeface="Helvetica Neue"/>
              <a:sym typeface="Helvetica Neue"/>
            </a:endParaRPr>
          </a:p>
        </p:txBody>
      </p:sp>
      <p:sp>
        <p:nvSpPr>
          <p:cNvPr id="161" name="Google Shape;161;p24"/>
          <p:cNvSpPr txBox="1"/>
          <p:nvPr/>
        </p:nvSpPr>
        <p:spPr>
          <a:xfrm>
            <a:off x="1097325" y="6529725"/>
            <a:ext cx="9134400" cy="1034400"/>
          </a:xfrm>
          <a:prstGeom prst="rect">
            <a:avLst/>
          </a:prstGeom>
          <a:noFill/>
          <a:ln>
            <a:noFill/>
          </a:ln>
        </p:spPr>
        <p:txBody>
          <a:bodyPr spcFirstLastPara="1" wrap="square" lIns="0" tIns="0" rIns="0" bIns="0" anchor="ctr" anchorCtr="0">
            <a:noAutofit/>
          </a:bodyPr>
          <a:lstStyle/>
          <a:p>
            <a:pPr marL="0" marR="0" lvl="0" indent="0" algn="l" rtl="0">
              <a:lnSpc>
                <a:spcPct val="140010"/>
              </a:lnSpc>
              <a:spcBef>
                <a:spcPts val="0"/>
              </a:spcBef>
              <a:spcAft>
                <a:spcPts val="0"/>
              </a:spcAft>
              <a:buNone/>
            </a:pPr>
            <a:r>
              <a:rPr lang="en-US" sz="3400" b="1" i="0" u="none" strike="noStrike" cap="none">
                <a:solidFill>
                  <a:srgbClr val="000000"/>
                </a:solidFill>
                <a:latin typeface="Helvetica Neue"/>
                <a:ea typeface="Helvetica Neue"/>
                <a:cs typeface="Helvetica Neue"/>
                <a:sym typeface="Helvetica Neue"/>
              </a:rPr>
              <a:t>Protocol </a:t>
            </a:r>
            <a:r>
              <a:rPr lang="en-US" sz="3400" b="1">
                <a:latin typeface="Helvetica Neue"/>
                <a:ea typeface="Helvetica Neue"/>
                <a:cs typeface="Helvetica Neue"/>
                <a:sym typeface="Helvetica Neue"/>
              </a:rPr>
              <a:t>Training </a:t>
            </a:r>
            <a:endParaRPr sz="1000">
              <a:latin typeface="Helvetica Neue"/>
              <a:ea typeface="Helvetica Neue"/>
              <a:cs typeface="Helvetica Neue"/>
              <a:sym typeface="Helvetica Neue"/>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33"/>
          <p:cNvSpPr/>
          <p:nvPr/>
        </p:nvSpPr>
        <p:spPr>
          <a:xfrm>
            <a:off x="0" y="9809819"/>
            <a:ext cx="18425253" cy="476971"/>
          </a:xfrm>
          <a:custGeom>
            <a:avLst/>
            <a:gdLst/>
            <a:ahLst/>
            <a:cxnLst/>
            <a:rect l="l" t="t" r="r" b="b"/>
            <a:pathLst>
              <a:path w="6724545" h="174077" extrusionOk="0">
                <a:moveTo>
                  <a:pt x="0" y="0"/>
                </a:moveTo>
                <a:lnTo>
                  <a:pt x="6724545" y="0"/>
                </a:lnTo>
                <a:lnTo>
                  <a:pt x="6724545" y="174077"/>
                </a:lnTo>
                <a:lnTo>
                  <a:pt x="0" y="174077"/>
                </a:lnTo>
                <a:close/>
              </a:path>
            </a:pathLst>
          </a:custGeom>
          <a:solidFill>
            <a:srgbClr val="97C0E2"/>
          </a:solidFill>
          <a:ln>
            <a:noFill/>
          </a:ln>
        </p:spPr>
        <p:txBody>
          <a:bodyPr/>
          <a:lstStyle/>
          <a:p>
            <a:endParaRPr lang="en-US"/>
          </a:p>
        </p:txBody>
      </p:sp>
      <p:cxnSp>
        <p:nvCxnSpPr>
          <p:cNvPr id="299" name="Google Shape;299;p33"/>
          <p:cNvCxnSpPr/>
          <p:nvPr/>
        </p:nvCxnSpPr>
        <p:spPr>
          <a:xfrm rot="5083">
            <a:off x="1028691" y="2463063"/>
            <a:ext cx="16230618" cy="0"/>
          </a:xfrm>
          <a:prstGeom prst="straightConnector1">
            <a:avLst/>
          </a:prstGeom>
          <a:noFill/>
          <a:ln w="95250" cap="flat" cmpd="sng">
            <a:solidFill>
              <a:srgbClr val="DAD9D6"/>
            </a:solidFill>
            <a:prstDash val="solid"/>
            <a:round/>
            <a:headEnd type="none" w="sm" len="sm"/>
            <a:tailEnd type="none" w="sm" len="sm"/>
          </a:ln>
        </p:spPr>
      </p:cxnSp>
      <p:sp>
        <p:nvSpPr>
          <p:cNvPr id="300" name="Google Shape;300;p33"/>
          <p:cNvSpPr/>
          <p:nvPr/>
        </p:nvSpPr>
        <p:spPr>
          <a:xfrm>
            <a:off x="17085056" y="9154068"/>
            <a:ext cx="1202944" cy="1132932"/>
          </a:xfrm>
          <a:custGeom>
            <a:avLst/>
            <a:gdLst/>
            <a:ahLst/>
            <a:cxnLst/>
            <a:rect l="l" t="t" r="r" b="b"/>
            <a:pathLst>
              <a:path w="1202944" h="1132932" extrusionOk="0">
                <a:moveTo>
                  <a:pt x="0" y="0"/>
                </a:moveTo>
                <a:lnTo>
                  <a:pt x="1202944" y="0"/>
                </a:lnTo>
                <a:lnTo>
                  <a:pt x="1202944" y="1132932"/>
                </a:lnTo>
                <a:lnTo>
                  <a:pt x="0" y="1132932"/>
                </a:lnTo>
                <a:lnTo>
                  <a:pt x="0" y="0"/>
                </a:lnTo>
                <a:close/>
              </a:path>
            </a:pathLst>
          </a:custGeom>
          <a:blipFill rotWithShape="1">
            <a:blip r:embed="rId3">
              <a:alphaModFix/>
            </a:blip>
            <a:stretch>
              <a:fillRect/>
            </a:stretch>
          </a:blipFill>
          <a:ln>
            <a:noFill/>
          </a:ln>
        </p:spPr>
        <p:txBody>
          <a:bodyPr/>
          <a:lstStyle/>
          <a:p>
            <a:endParaRPr lang="en-US"/>
          </a:p>
        </p:txBody>
      </p:sp>
      <p:sp>
        <p:nvSpPr>
          <p:cNvPr id="301" name="Google Shape;301;p33"/>
          <p:cNvSpPr/>
          <p:nvPr/>
        </p:nvSpPr>
        <p:spPr>
          <a:xfrm>
            <a:off x="1191986" y="4596493"/>
            <a:ext cx="1738993" cy="1738993"/>
          </a:xfrm>
          <a:custGeom>
            <a:avLst/>
            <a:gdLst/>
            <a:ahLst/>
            <a:cxnLst/>
            <a:rect l="l" t="t" r="r" b="b"/>
            <a:pathLst>
              <a:path w="1738993" h="1738993" extrusionOk="0">
                <a:moveTo>
                  <a:pt x="0" y="0"/>
                </a:moveTo>
                <a:lnTo>
                  <a:pt x="1738993" y="0"/>
                </a:lnTo>
                <a:lnTo>
                  <a:pt x="1738993" y="1738993"/>
                </a:lnTo>
                <a:lnTo>
                  <a:pt x="0" y="1738993"/>
                </a:lnTo>
                <a:lnTo>
                  <a:pt x="0" y="0"/>
                </a:lnTo>
                <a:close/>
              </a:path>
            </a:pathLst>
          </a:custGeom>
          <a:blipFill rotWithShape="1">
            <a:blip r:embed="rId4">
              <a:alphaModFix/>
            </a:blip>
            <a:stretch>
              <a:fillRect/>
            </a:stretch>
          </a:blipFill>
          <a:ln>
            <a:noFill/>
          </a:ln>
        </p:spPr>
        <p:txBody>
          <a:bodyPr/>
          <a:lstStyle/>
          <a:p>
            <a:endParaRPr lang="en-US"/>
          </a:p>
        </p:txBody>
      </p:sp>
      <p:sp>
        <p:nvSpPr>
          <p:cNvPr id="302" name="Google Shape;302;p33"/>
          <p:cNvSpPr txBox="1"/>
          <p:nvPr/>
        </p:nvSpPr>
        <p:spPr>
          <a:xfrm>
            <a:off x="1028700" y="1095375"/>
            <a:ext cx="14915400" cy="1169700"/>
          </a:xfrm>
          <a:prstGeom prst="rect">
            <a:avLst/>
          </a:prstGeom>
          <a:noFill/>
          <a:ln>
            <a:noFill/>
          </a:ln>
        </p:spPr>
        <p:txBody>
          <a:bodyPr spcFirstLastPara="1" wrap="square" lIns="0" tIns="0" rIns="0" bIns="0" anchor="t" anchorCtr="0">
            <a:spAutoFit/>
          </a:bodyPr>
          <a:lstStyle/>
          <a:p>
            <a:pPr marL="0" marR="0" lvl="0" indent="0" algn="l" rtl="0">
              <a:lnSpc>
                <a:spcPct val="110000"/>
              </a:lnSpc>
              <a:spcBef>
                <a:spcPts val="0"/>
              </a:spcBef>
              <a:spcAft>
                <a:spcPts val="0"/>
              </a:spcAft>
              <a:buNone/>
            </a:pPr>
            <a:r>
              <a:rPr lang="en-US" sz="7600" b="0" i="0" u="none" strike="noStrike" cap="none">
                <a:solidFill>
                  <a:srgbClr val="000000"/>
                </a:solidFill>
                <a:latin typeface="Montserrat"/>
                <a:ea typeface="Montserrat"/>
                <a:cs typeface="Montserrat"/>
                <a:sym typeface="Montserrat"/>
              </a:rPr>
              <a:t>Key Exclusion Criteria</a:t>
            </a:r>
            <a:endParaRPr sz="1400"/>
          </a:p>
        </p:txBody>
      </p:sp>
      <p:sp>
        <p:nvSpPr>
          <p:cNvPr id="303" name="Google Shape;303;p33"/>
          <p:cNvSpPr txBox="1"/>
          <p:nvPr/>
        </p:nvSpPr>
        <p:spPr>
          <a:xfrm>
            <a:off x="3819514" y="2937724"/>
            <a:ext cx="12834000" cy="60276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2200">
                <a:latin typeface="Montserrat"/>
                <a:ea typeface="Montserrat"/>
                <a:cs typeface="Montserrat"/>
                <a:sym typeface="Montserrat"/>
              </a:rPr>
              <a:t>11. Any comorbid disease or condition expected to compromise survival or ability to complete follow-up assessments through 365 days</a:t>
            </a:r>
            <a:endParaRPr sz="2200">
              <a:latin typeface="Montserrat"/>
              <a:ea typeface="Montserrat"/>
              <a:cs typeface="Montserrat"/>
              <a:sym typeface="Montserrat"/>
            </a:endParaRPr>
          </a:p>
          <a:p>
            <a:pPr marL="0" marR="0" lvl="0" indent="0" algn="l" rtl="0">
              <a:lnSpc>
                <a:spcPct val="140000"/>
              </a:lnSpc>
              <a:spcBef>
                <a:spcPts val="0"/>
              </a:spcBef>
              <a:spcAft>
                <a:spcPts val="0"/>
              </a:spcAft>
              <a:buNone/>
            </a:pPr>
            <a:r>
              <a:rPr lang="en-US" sz="2200">
                <a:latin typeface="Montserrat"/>
                <a:ea typeface="Montserrat"/>
                <a:cs typeface="Montserrat"/>
                <a:sym typeface="Montserrat"/>
              </a:rPr>
              <a:t>12. Intraventricular extension of the hemorrhage is visually estimated to involve &gt; 50% of either of the lateral ventricles</a:t>
            </a:r>
            <a:endParaRPr sz="2200">
              <a:latin typeface="Montserrat"/>
              <a:ea typeface="Montserrat"/>
              <a:cs typeface="Montserrat"/>
              <a:sym typeface="Montserrat"/>
            </a:endParaRPr>
          </a:p>
          <a:p>
            <a:pPr marL="0" marR="0" lvl="0" indent="0" algn="l" rtl="0">
              <a:lnSpc>
                <a:spcPct val="140000"/>
              </a:lnSpc>
              <a:spcBef>
                <a:spcPts val="0"/>
              </a:spcBef>
              <a:spcAft>
                <a:spcPts val="0"/>
              </a:spcAft>
              <a:buNone/>
            </a:pPr>
            <a:r>
              <a:rPr lang="en-US" sz="2200">
                <a:latin typeface="Montserrat"/>
                <a:ea typeface="Montserrat"/>
                <a:cs typeface="Montserrat"/>
                <a:sym typeface="Montserrat"/>
              </a:rPr>
              <a:t>13. Pregnancy (women of childbearing potential must have a negative pregnancy test to participate)</a:t>
            </a:r>
            <a:endParaRPr sz="2200">
              <a:latin typeface="Montserrat"/>
              <a:ea typeface="Montserrat"/>
              <a:cs typeface="Montserrat"/>
              <a:sym typeface="Montserrat"/>
            </a:endParaRPr>
          </a:p>
          <a:p>
            <a:pPr marL="0" marR="0" lvl="0" indent="0" algn="l" rtl="0">
              <a:lnSpc>
                <a:spcPct val="140000"/>
              </a:lnSpc>
              <a:spcBef>
                <a:spcPts val="0"/>
              </a:spcBef>
              <a:spcAft>
                <a:spcPts val="0"/>
              </a:spcAft>
              <a:buNone/>
            </a:pPr>
            <a:r>
              <a:rPr lang="en-US" sz="2200">
                <a:latin typeface="Montserrat"/>
                <a:ea typeface="Montserrat"/>
                <a:cs typeface="Montserrat"/>
                <a:sym typeface="Montserrat"/>
              </a:rPr>
              <a:t>14. Based on investigator’s judgment, the patient does not have the necessary mental capacity to participate or is unwilling to comply with the protocol follow-up schedule</a:t>
            </a:r>
            <a:endParaRPr sz="2200">
              <a:latin typeface="Montserrat"/>
              <a:ea typeface="Montserrat"/>
              <a:cs typeface="Montserrat"/>
              <a:sym typeface="Montserrat"/>
            </a:endParaRPr>
          </a:p>
          <a:p>
            <a:pPr marL="0" marR="0" lvl="0" indent="0" algn="l" rtl="0">
              <a:lnSpc>
                <a:spcPct val="140000"/>
              </a:lnSpc>
              <a:spcBef>
                <a:spcPts val="0"/>
              </a:spcBef>
              <a:spcAft>
                <a:spcPts val="0"/>
              </a:spcAft>
              <a:buNone/>
            </a:pPr>
            <a:r>
              <a:rPr lang="en-US" sz="2200">
                <a:latin typeface="Montserrat"/>
                <a:ea typeface="Montserrat"/>
                <a:cs typeface="Montserrat"/>
                <a:sym typeface="Montserrat"/>
              </a:rPr>
              <a:t>15. </a:t>
            </a:r>
            <a:r>
              <a:rPr lang="en-US" sz="2200" b="1">
                <a:latin typeface="Montserrat"/>
                <a:ea typeface="Montserrat"/>
                <a:cs typeface="Montserrat"/>
                <a:sym typeface="Montserrat"/>
              </a:rPr>
              <a:t>Current participation in another interventional (drug or device) trial</a:t>
            </a:r>
            <a:endParaRPr sz="2200" b="1">
              <a:latin typeface="Montserrat"/>
              <a:ea typeface="Montserrat"/>
              <a:cs typeface="Montserrat"/>
              <a:sym typeface="Montserrat"/>
            </a:endParaRPr>
          </a:p>
          <a:p>
            <a:pPr marL="0" marR="0" lvl="0" indent="0" algn="l" rtl="0">
              <a:lnSpc>
                <a:spcPct val="140000"/>
              </a:lnSpc>
              <a:spcBef>
                <a:spcPts val="0"/>
              </a:spcBef>
              <a:spcAft>
                <a:spcPts val="0"/>
              </a:spcAft>
              <a:buNone/>
            </a:pPr>
            <a:r>
              <a:rPr lang="en-US" sz="2200">
                <a:latin typeface="Montserrat"/>
                <a:ea typeface="Montserrat"/>
                <a:cs typeface="Montserrat"/>
                <a:sym typeface="Montserrat"/>
              </a:rPr>
              <a:t>16. Pre-existing Do Not Resuscitate (</a:t>
            </a:r>
            <a:r>
              <a:rPr lang="en-US" sz="2200" b="1">
                <a:latin typeface="Montserrat"/>
                <a:ea typeface="Montserrat"/>
                <a:cs typeface="Montserrat"/>
                <a:sym typeface="Montserrat"/>
              </a:rPr>
              <a:t>DNR</a:t>
            </a:r>
            <a:r>
              <a:rPr lang="en-US" sz="2200">
                <a:latin typeface="Montserrat"/>
                <a:ea typeface="Montserrat"/>
                <a:cs typeface="Montserrat"/>
                <a:sym typeface="Montserrat"/>
              </a:rPr>
              <a:t>)/Do Not Intubate (</a:t>
            </a:r>
            <a:r>
              <a:rPr lang="en-US" sz="2200" b="1">
                <a:latin typeface="Montserrat"/>
                <a:ea typeface="Montserrat"/>
                <a:cs typeface="Montserrat"/>
                <a:sym typeface="Montserrat"/>
              </a:rPr>
              <a:t>DNI</a:t>
            </a:r>
            <a:r>
              <a:rPr lang="en-US" sz="2200">
                <a:latin typeface="Montserrat"/>
                <a:ea typeface="Montserrat"/>
                <a:cs typeface="Montserrat"/>
                <a:sym typeface="Montserrat"/>
              </a:rPr>
              <a:t>) status</a:t>
            </a:r>
            <a:endParaRPr sz="2200">
              <a:latin typeface="Montserrat"/>
              <a:ea typeface="Montserrat"/>
              <a:cs typeface="Montserrat"/>
              <a:sym typeface="Montserrat"/>
            </a:endParaRPr>
          </a:p>
          <a:p>
            <a:pPr marL="0" marR="0" lvl="0" indent="0" algn="l" rtl="0">
              <a:lnSpc>
                <a:spcPct val="140000"/>
              </a:lnSpc>
              <a:spcBef>
                <a:spcPts val="0"/>
              </a:spcBef>
              <a:spcAft>
                <a:spcPts val="0"/>
              </a:spcAft>
              <a:buNone/>
            </a:pPr>
            <a:r>
              <a:rPr lang="en-US" sz="2200">
                <a:latin typeface="Montserrat"/>
                <a:ea typeface="Montserrat"/>
                <a:cs typeface="Montserrat"/>
                <a:sym typeface="Montserrat"/>
              </a:rPr>
              <a:t>17. History of </a:t>
            </a:r>
            <a:r>
              <a:rPr lang="en-US" sz="2200" b="1">
                <a:latin typeface="Montserrat"/>
                <a:ea typeface="Montserrat"/>
                <a:cs typeface="Montserrat"/>
                <a:sym typeface="Montserrat"/>
              </a:rPr>
              <a:t>severe dementia</a:t>
            </a:r>
            <a:endParaRPr sz="2200" b="1">
              <a:latin typeface="Montserrat"/>
              <a:ea typeface="Montserrat"/>
              <a:cs typeface="Montserrat"/>
              <a:sym typeface="Montserrat"/>
            </a:endParaRPr>
          </a:p>
          <a:p>
            <a:pPr marL="0" marR="0" lvl="0" indent="0" algn="l" rtl="0">
              <a:lnSpc>
                <a:spcPct val="140000"/>
              </a:lnSpc>
              <a:spcBef>
                <a:spcPts val="0"/>
              </a:spcBef>
              <a:spcAft>
                <a:spcPts val="0"/>
              </a:spcAft>
              <a:buNone/>
            </a:pPr>
            <a:endParaRPr sz="2200">
              <a:latin typeface="Montserrat"/>
              <a:ea typeface="Montserrat"/>
              <a:cs typeface="Montserrat"/>
              <a:sym typeface="Montserrat"/>
            </a:endParaRPr>
          </a:p>
          <a:p>
            <a:pPr marL="0" marR="0" lvl="0" indent="0" algn="l" rtl="0">
              <a:lnSpc>
                <a:spcPct val="186666"/>
              </a:lnSpc>
              <a:spcBef>
                <a:spcPts val="0"/>
              </a:spcBef>
              <a:spcAft>
                <a:spcPts val="0"/>
              </a:spcAft>
              <a:buNone/>
            </a:pPr>
            <a:endParaRPr sz="2200" b="0" i="0" u="none" strike="noStrike" cap="none">
              <a:solidFill>
                <a:srgbClr val="000000"/>
              </a:solidFill>
              <a:latin typeface="Montserrat"/>
              <a:ea typeface="Montserrat"/>
              <a:cs typeface="Montserrat"/>
              <a:sym typeface="Montserra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34"/>
          <p:cNvSpPr/>
          <p:nvPr/>
        </p:nvSpPr>
        <p:spPr>
          <a:xfrm>
            <a:off x="0" y="9809819"/>
            <a:ext cx="18425253" cy="476971"/>
          </a:xfrm>
          <a:custGeom>
            <a:avLst/>
            <a:gdLst/>
            <a:ahLst/>
            <a:cxnLst/>
            <a:rect l="l" t="t" r="r" b="b"/>
            <a:pathLst>
              <a:path w="6724545" h="174077" extrusionOk="0">
                <a:moveTo>
                  <a:pt x="0" y="0"/>
                </a:moveTo>
                <a:lnTo>
                  <a:pt x="6724545" y="0"/>
                </a:lnTo>
                <a:lnTo>
                  <a:pt x="6724545" y="174077"/>
                </a:lnTo>
                <a:lnTo>
                  <a:pt x="0" y="174077"/>
                </a:lnTo>
                <a:close/>
              </a:path>
            </a:pathLst>
          </a:custGeom>
          <a:solidFill>
            <a:srgbClr val="97C0E2"/>
          </a:solidFill>
          <a:ln>
            <a:noFill/>
          </a:ln>
        </p:spPr>
        <p:txBody>
          <a:bodyPr/>
          <a:lstStyle/>
          <a:p>
            <a:endParaRPr lang="en-US"/>
          </a:p>
        </p:txBody>
      </p:sp>
      <p:cxnSp>
        <p:nvCxnSpPr>
          <p:cNvPr id="309" name="Google Shape;309;p34"/>
          <p:cNvCxnSpPr/>
          <p:nvPr/>
        </p:nvCxnSpPr>
        <p:spPr>
          <a:xfrm rot="5083">
            <a:off x="1028691" y="1509463"/>
            <a:ext cx="16230618" cy="0"/>
          </a:xfrm>
          <a:prstGeom prst="straightConnector1">
            <a:avLst/>
          </a:prstGeom>
          <a:noFill/>
          <a:ln w="95250" cap="flat" cmpd="sng">
            <a:solidFill>
              <a:srgbClr val="DAD9D6"/>
            </a:solidFill>
            <a:prstDash val="solid"/>
            <a:round/>
            <a:headEnd type="none" w="sm" len="sm"/>
            <a:tailEnd type="none" w="sm" len="sm"/>
          </a:ln>
        </p:spPr>
      </p:cxnSp>
      <p:sp>
        <p:nvSpPr>
          <p:cNvPr id="310" name="Google Shape;310;p34"/>
          <p:cNvSpPr/>
          <p:nvPr/>
        </p:nvSpPr>
        <p:spPr>
          <a:xfrm>
            <a:off x="17085056" y="9154068"/>
            <a:ext cx="1202944" cy="1132932"/>
          </a:xfrm>
          <a:custGeom>
            <a:avLst/>
            <a:gdLst/>
            <a:ahLst/>
            <a:cxnLst/>
            <a:rect l="l" t="t" r="r" b="b"/>
            <a:pathLst>
              <a:path w="1202944" h="1132932" extrusionOk="0">
                <a:moveTo>
                  <a:pt x="0" y="0"/>
                </a:moveTo>
                <a:lnTo>
                  <a:pt x="1202944" y="0"/>
                </a:lnTo>
                <a:lnTo>
                  <a:pt x="1202944" y="1132932"/>
                </a:lnTo>
                <a:lnTo>
                  <a:pt x="0" y="1132932"/>
                </a:lnTo>
                <a:lnTo>
                  <a:pt x="0" y="0"/>
                </a:lnTo>
                <a:close/>
              </a:path>
            </a:pathLst>
          </a:custGeom>
          <a:blipFill rotWithShape="1">
            <a:blip r:embed="rId3">
              <a:alphaModFix/>
            </a:blip>
            <a:stretch>
              <a:fillRect/>
            </a:stretch>
          </a:blipFill>
          <a:ln>
            <a:noFill/>
          </a:ln>
        </p:spPr>
        <p:txBody>
          <a:bodyPr/>
          <a:lstStyle/>
          <a:p>
            <a:endParaRPr lang="en-US"/>
          </a:p>
        </p:txBody>
      </p:sp>
      <p:sp>
        <p:nvSpPr>
          <p:cNvPr id="311" name="Google Shape;311;p34"/>
          <p:cNvSpPr txBox="1"/>
          <p:nvPr/>
        </p:nvSpPr>
        <p:spPr>
          <a:xfrm>
            <a:off x="1028700" y="618575"/>
            <a:ext cx="14915400" cy="738900"/>
          </a:xfrm>
          <a:prstGeom prst="rect">
            <a:avLst/>
          </a:prstGeom>
          <a:noFill/>
          <a:ln>
            <a:noFill/>
          </a:ln>
        </p:spPr>
        <p:txBody>
          <a:bodyPr spcFirstLastPara="1" wrap="square" lIns="0" tIns="0" rIns="0" bIns="0" anchor="t" anchorCtr="0">
            <a:spAutoFit/>
          </a:bodyPr>
          <a:lstStyle/>
          <a:p>
            <a:pPr marL="0" marR="0" lvl="0" indent="0" algn="l" rtl="0">
              <a:lnSpc>
                <a:spcPct val="110000"/>
              </a:lnSpc>
              <a:spcBef>
                <a:spcPts val="0"/>
              </a:spcBef>
              <a:spcAft>
                <a:spcPts val="0"/>
              </a:spcAft>
              <a:buNone/>
            </a:pPr>
            <a:r>
              <a:rPr lang="en-US" sz="4800">
                <a:latin typeface="Montserrat"/>
                <a:ea typeface="Montserrat"/>
                <a:cs typeface="Montserrat"/>
                <a:sym typeface="Montserrat"/>
              </a:rPr>
              <a:t>Study </a:t>
            </a:r>
            <a:r>
              <a:rPr lang="en-US" sz="4800">
                <a:solidFill>
                  <a:schemeClr val="dk1"/>
                </a:solidFill>
                <a:latin typeface="Montserrat"/>
                <a:ea typeface="Montserrat"/>
                <a:cs typeface="Montserrat"/>
                <a:sym typeface="Montserrat"/>
              </a:rPr>
              <a:t>Workflow </a:t>
            </a:r>
            <a:endParaRPr sz="4800">
              <a:solidFill>
                <a:schemeClr val="dk1"/>
              </a:solidFill>
            </a:endParaRPr>
          </a:p>
        </p:txBody>
      </p:sp>
      <p:sp>
        <p:nvSpPr>
          <p:cNvPr id="312" name="Google Shape;312;p34"/>
          <p:cNvSpPr txBox="1"/>
          <p:nvPr/>
        </p:nvSpPr>
        <p:spPr>
          <a:xfrm>
            <a:off x="4291800" y="8644225"/>
            <a:ext cx="868500" cy="477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3200">
              <a:solidFill>
                <a:schemeClr val="dk1"/>
              </a:solidFill>
              <a:latin typeface="Calibri"/>
              <a:ea typeface="Calibri"/>
              <a:cs typeface="Calibri"/>
              <a:sym typeface="Calibri"/>
            </a:endParaRPr>
          </a:p>
        </p:txBody>
      </p:sp>
      <p:sp>
        <p:nvSpPr>
          <p:cNvPr id="313" name="Google Shape;313;p34"/>
          <p:cNvSpPr/>
          <p:nvPr/>
        </p:nvSpPr>
        <p:spPr>
          <a:xfrm>
            <a:off x="645400" y="4356450"/>
            <a:ext cx="2530500" cy="15741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1600">
                <a:solidFill>
                  <a:schemeClr val="dk1"/>
                </a:solidFill>
                <a:highlight>
                  <a:srgbClr val="FFFFFF"/>
                </a:highlight>
                <a:latin typeface="Montserrat"/>
                <a:ea typeface="Montserrat"/>
                <a:cs typeface="Montserrat"/>
                <a:sym typeface="Montserrat"/>
              </a:rPr>
              <a:t>Note: The whole enrollment process is less than or equal to 16 hours from ICH onset or LKW.</a:t>
            </a:r>
            <a:endParaRPr sz="1900">
              <a:solidFill>
                <a:schemeClr val="dk1"/>
              </a:solidFill>
              <a:latin typeface="Montserrat"/>
              <a:ea typeface="Montserrat"/>
              <a:cs typeface="Montserrat"/>
              <a:sym typeface="Montserrat"/>
            </a:endParaRPr>
          </a:p>
        </p:txBody>
      </p:sp>
      <p:pic>
        <p:nvPicPr>
          <p:cNvPr id="314" name="Google Shape;314;p34"/>
          <p:cNvPicPr preferRelativeResize="0"/>
          <p:nvPr/>
        </p:nvPicPr>
        <p:blipFill>
          <a:blip r:embed="rId4">
            <a:alphaModFix/>
          </a:blip>
          <a:stretch>
            <a:fillRect/>
          </a:stretch>
        </p:blipFill>
        <p:spPr>
          <a:xfrm>
            <a:off x="3328300" y="1673877"/>
            <a:ext cx="10625860" cy="798287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35"/>
          <p:cNvSpPr/>
          <p:nvPr/>
        </p:nvSpPr>
        <p:spPr>
          <a:xfrm>
            <a:off x="0" y="9809819"/>
            <a:ext cx="18425253" cy="476971"/>
          </a:xfrm>
          <a:custGeom>
            <a:avLst/>
            <a:gdLst/>
            <a:ahLst/>
            <a:cxnLst/>
            <a:rect l="l" t="t" r="r" b="b"/>
            <a:pathLst>
              <a:path w="6724545" h="174077" extrusionOk="0">
                <a:moveTo>
                  <a:pt x="0" y="0"/>
                </a:moveTo>
                <a:lnTo>
                  <a:pt x="6724545" y="0"/>
                </a:lnTo>
                <a:lnTo>
                  <a:pt x="6724545" y="174077"/>
                </a:lnTo>
                <a:lnTo>
                  <a:pt x="0" y="174077"/>
                </a:lnTo>
                <a:close/>
              </a:path>
            </a:pathLst>
          </a:custGeom>
          <a:solidFill>
            <a:srgbClr val="97C0E2"/>
          </a:solidFill>
          <a:ln>
            <a:noFill/>
          </a:ln>
        </p:spPr>
        <p:txBody>
          <a:bodyPr/>
          <a:lstStyle/>
          <a:p>
            <a:endParaRPr lang="en-US"/>
          </a:p>
        </p:txBody>
      </p:sp>
      <p:cxnSp>
        <p:nvCxnSpPr>
          <p:cNvPr id="320" name="Google Shape;320;p35"/>
          <p:cNvCxnSpPr/>
          <p:nvPr/>
        </p:nvCxnSpPr>
        <p:spPr>
          <a:xfrm rot="5083">
            <a:off x="1028691" y="1216838"/>
            <a:ext cx="16230618" cy="0"/>
          </a:xfrm>
          <a:prstGeom prst="straightConnector1">
            <a:avLst/>
          </a:prstGeom>
          <a:noFill/>
          <a:ln w="95250" cap="flat" cmpd="sng">
            <a:solidFill>
              <a:srgbClr val="DAD9D6"/>
            </a:solidFill>
            <a:prstDash val="solid"/>
            <a:round/>
            <a:headEnd type="none" w="sm" len="sm"/>
            <a:tailEnd type="none" w="sm" len="sm"/>
          </a:ln>
        </p:spPr>
      </p:cxnSp>
      <p:sp>
        <p:nvSpPr>
          <p:cNvPr id="321" name="Google Shape;321;p35"/>
          <p:cNvSpPr/>
          <p:nvPr/>
        </p:nvSpPr>
        <p:spPr>
          <a:xfrm>
            <a:off x="17085056" y="9154068"/>
            <a:ext cx="1202944" cy="1132932"/>
          </a:xfrm>
          <a:custGeom>
            <a:avLst/>
            <a:gdLst/>
            <a:ahLst/>
            <a:cxnLst/>
            <a:rect l="l" t="t" r="r" b="b"/>
            <a:pathLst>
              <a:path w="1202944" h="1132932" extrusionOk="0">
                <a:moveTo>
                  <a:pt x="0" y="0"/>
                </a:moveTo>
                <a:lnTo>
                  <a:pt x="1202944" y="0"/>
                </a:lnTo>
                <a:lnTo>
                  <a:pt x="1202944" y="1132932"/>
                </a:lnTo>
                <a:lnTo>
                  <a:pt x="0" y="1132932"/>
                </a:lnTo>
                <a:lnTo>
                  <a:pt x="0" y="0"/>
                </a:lnTo>
                <a:close/>
              </a:path>
            </a:pathLst>
          </a:custGeom>
          <a:blipFill rotWithShape="1">
            <a:blip r:embed="rId3">
              <a:alphaModFix/>
            </a:blip>
            <a:stretch>
              <a:fillRect/>
            </a:stretch>
          </a:blipFill>
          <a:ln>
            <a:noFill/>
          </a:ln>
        </p:spPr>
        <p:txBody>
          <a:bodyPr/>
          <a:lstStyle/>
          <a:p>
            <a:endParaRPr lang="en-US"/>
          </a:p>
        </p:txBody>
      </p:sp>
      <p:sp>
        <p:nvSpPr>
          <p:cNvPr id="322" name="Google Shape;322;p35"/>
          <p:cNvSpPr txBox="1"/>
          <p:nvPr/>
        </p:nvSpPr>
        <p:spPr>
          <a:xfrm>
            <a:off x="1028700" y="392450"/>
            <a:ext cx="14915400" cy="738900"/>
          </a:xfrm>
          <a:prstGeom prst="rect">
            <a:avLst/>
          </a:prstGeom>
          <a:noFill/>
          <a:ln>
            <a:noFill/>
          </a:ln>
        </p:spPr>
        <p:txBody>
          <a:bodyPr spcFirstLastPara="1" wrap="square" lIns="0" tIns="0" rIns="0" bIns="0" anchor="t" anchorCtr="0">
            <a:spAutoFit/>
          </a:bodyPr>
          <a:lstStyle/>
          <a:p>
            <a:pPr marL="0" marR="0" lvl="0" indent="0" algn="l" rtl="0">
              <a:lnSpc>
                <a:spcPct val="110000"/>
              </a:lnSpc>
              <a:spcBef>
                <a:spcPts val="0"/>
              </a:spcBef>
              <a:spcAft>
                <a:spcPts val="0"/>
              </a:spcAft>
              <a:buNone/>
            </a:pPr>
            <a:r>
              <a:rPr lang="en-US" sz="4800">
                <a:latin typeface="Montserrat"/>
                <a:ea typeface="Montserrat"/>
                <a:cs typeface="Montserrat"/>
                <a:sym typeface="Montserrat"/>
              </a:rPr>
              <a:t>Study Workflow </a:t>
            </a:r>
            <a:endParaRPr sz="4800" b="1">
              <a:latin typeface="Montserrat"/>
              <a:ea typeface="Montserrat"/>
              <a:cs typeface="Montserrat"/>
              <a:sym typeface="Montserrat"/>
            </a:endParaRPr>
          </a:p>
        </p:txBody>
      </p:sp>
      <p:sp>
        <p:nvSpPr>
          <p:cNvPr id="323" name="Google Shape;323;p35"/>
          <p:cNvSpPr/>
          <p:nvPr/>
        </p:nvSpPr>
        <p:spPr>
          <a:xfrm>
            <a:off x="10298075" y="1661475"/>
            <a:ext cx="3763200" cy="16389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highlight>
                <a:schemeClr val="lt1"/>
              </a:highlight>
              <a:latin typeface="Calibri"/>
              <a:ea typeface="Calibri"/>
              <a:cs typeface="Calibri"/>
              <a:sym typeface="Calibri"/>
            </a:endParaRPr>
          </a:p>
        </p:txBody>
      </p:sp>
      <p:pic>
        <p:nvPicPr>
          <p:cNvPr id="324" name="Google Shape;324;p35"/>
          <p:cNvPicPr preferRelativeResize="0"/>
          <p:nvPr/>
        </p:nvPicPr>
        <p:blipFill>
          <a:blip r:embed="rId4">
            <a:alphaModFix/>
          </a:blip>
          <a:stretch>
            <a:fillRect/>
          </a:stretch>
        </p:blipFill>
        <p:spPr>
          <a:xfrm>
            <a:off x="6614338" y="1358050"/>
            <a:ext cx="2770986" cy="83503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36"/>
          <p:cNvSpPr/>
          <p:nvPr/>
        </p:nvSpPr>
        <p:spPr>
          <a:xfrm>
            <a:off x="0" y="9809819"/>
            <a:ext cx="18425253" cy="476971"/>
          </a:xfrm>
          <a:custGeom>
            <a:avLst/>
            <a:gdLst/>
            <a:ahLst/>
            <a:cxnLst/>
            <a:rect l="l" t="t" r="r" b="b"/>
            <a:pathLst>
              <a:path w="6724545" h="174077" extrusionOk="0">
                <a:moveTo>
                  <a:pt x="0" y="0"/>
                </a:moveTo>
                <a:lnTo>
                  <a:pt x="6724545" y="0"/>
                </a:lnTo>
                <a:lnTo>
                  <a:pt x="6724545" y="174077"/>
                </a:lnTo>
                <a:lnTo>
                  <a:pt x="0" y="174077"/>
                </a:lnTo>
                <a:close/>
              </a:path>
            </a:pathLst>
          </a:custGeom>
          <a:solidFill>
            <a:srgbClr val="97C0E2"/>
          </a:solidFill>
          <a:ln>
            <a:noFill/>
          </a:ln>
        </p:spPr>
        <p:txBody>
          <a:bodyPr/>
          <a:lstStyle/>
          <a:p>
            <a:endParaRPr lang="en-US"/>
          </a:p>
        </p:txBody>
      </p:sp>
      <p:cxnSp>
        <p:nvCxnSpPr>
          <p:cNvPr id="330" name="Google Shape;330;p36"/>
          <p:cNvCxnSpPr/>
          <p:nvPr/>
        </p:nvCxnSpPr>
        <p:spPr>
          <a:xfrm rot="5083">
            <a:off x="1097316" y="1217363"/>
            <a:ext cx="16230618" cy="0"/>
          </a:xfrm>
          <a:prstGeom prst="straightConnector1">
            <a:avLst/>
          </a:prstGeom>
          <a:noFill/>
          <a:ln w="95250" cap="flat" cmpd="sng">
            <a:solidFill>
              <a:srgbClr val="DAD9D6"/>
            </a:solidFill>
            <a:prstDash val="solid"/>
            <a:round/>
            <a:headEnd type="none" w="sm" len="sm"/>
            <a:tailEnd type="none" w="sm" len="sm"/>
          </a:ln>
        </p:spPr>
      </p:cxnSp>
      <p:sp>
        <p:nvSpPr>
          <p:cNvPr id="331" name="Google Shape;331;p36"/>
          <p:cNvSpPr/>
          <p:nvPr/>
        </p:nvSpPr>
        <p:spPr>
          <a:xfrm>
            <a:off x="17085056" y="9154068"/>
            <a:ext cx="1202944" cy="1132932"/>
          </a:xfrm>
          <a:custGeom>
            <a:avLst/>
            <a:gdLst/>
            <a:ahLst/>
            <a:cxnLst/>
            <a:rect l="l" t="t" r="r" b="b"/>
            <a:pathLst>
              <a:path w="1202944" h="1132932" extrusionOk="0">
                <a:moveTo>
                  <a:pt x="0" y="0"/>
                </a:moveTo>
                <a:lnTo>
                  <a:pt x="1202944" y="0"/>
                </a:lnTo>
                <a:lnTo>
                  <a:pt x="1202944" y="1132932"/>
                </a:lnTo>
                <a:lnTo>
                  <a:pt x="0" y="1132932"/>
                </a:lnTo>
                <a:lnTo>
                  <a:pt x="0" y="0"/>
                </a:lnTo>
                <a:close/>
              </a:path>
            </a:pathLst>
          </a:custGeom>
          <a:blipFill rotWithShape="1">
            <a:blip r:embed="rId3">
              <a:alphaModFix/>
            </a:blip>
            <a:stretch>
              <a:fillRect/>
            </a:stretch>
          </a:blipFill>
          <a:ln>
            <a:noFill/>
          </a:ln>
        </p:spPr>
        <p:txBody>
          <a:bodyPr/>
          <a:lstStyle/>
          <a:p>
            <a:endParaRPr lang="en-US"/>
          </a:p>
        </p:txBody>
      </p:sp>
      <p:sp>
        <p:nvSpPr>
          <p:cNvPr id="332" name="Google Shape;332;p36"/>
          <p:cNvSpPr txBox="1"/>
          <p:nvPr/>
        </p:nvSpPr>
        <p:spPr>
          <a:xfrm>
            <a:off x="1028700" y="389975"/>
            <a:ext cx="14915400" cy="738900"/>
          </a:xfrm>
          <a:prstGeom prst="rect">
            <a:avLst/>
          </a:prstGeom>
          <a:noFill/>
          <a:ln>
            <a:noFill/>
          </a:ln>
        </p:spPr>
        <p:txBody>
          <a:bodyPr spcFirstLastPara="1" wrap="square" lIns="0" tIns="0" rIns="0" bIns="0" anchor="t" anchorCtr="0">
            <a:spAutoFit/>
          </a:bodyPr>
          <a:lstStyle/>
          <a:p>
            <a:pPr marL="0" marR="0" lvl="0" indent="0" algn="l" rtl="0">
              <a:lnSpc>
                <a:spcPct val="110000"/>
              </a:lnSpc>
              <a:spcBef>
                <a:spcPts val="0"/>
              </a:spcBef>
              <a:spcAft>
                <a:spcPts val="0"/>
              </a:spcAft>
              <a:buNone/>
            </a:pPr>
            <a:r>
              <a:rPr lang="en-US" sz="4800">
                <a:latin typeface="Montserrat"/>
                <a:ea typeface="Montserrat"/>
                <a:cs typeface="Montserrat"/>
                <a:sym typeface="Montserrat"/>
              </a:rPr>
              <a:t>Schedule of Activities (SOA)</a:t>
            </a:r>
            <a:endParaRPr sz="4800" b="1">
              <a:latin typeface="Montserrat"/>
              <a:ea typeface="Montserrat"/>
              <a:cs typeface="Montserrat"/>
              <a:sym typeface="Montserrat"/>
            </a:endParaRPr>
          </a:p>
        </p:txBody>
      </p:sp>
      <p:sp>
        <p:nvSpPr>
          <p:cNvPr id="333" name="Google Shape;333;p36"/>
          <p:cNvSpPr/>
          <p:nvPr/>
        </p:nvSpPr>
        <p:spPr>
          <a:xfrm>
            <a:off x="10759875" y="2343000"/>
            <a:ext cx="3647700" cy="22290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highlight>
                <a:schemeClr val="lt1"/>
              </a:highlight>
              <a:latin typeface="Calibri"/>
              <a:ea typeface="Calibri"/>
              <a:cs typeface="Calibri"/>
              <a:sym typeface="Calibri"/>
            </a:endParaRPr>
          </a:p>
        </p:txBody>
      </p:sp>
      <p:graphicFrame>
        <p:nvGraphicFramePr>
          <p:cNvPr id="334" name="Google Shape;334;p36"/>
          <p:cNvGraphicFramePr/>
          <p:nvPr>
            <p:extLst>
              <p:ext uri="{D42A27DB-BD31-4B8C-83A1-F6EECF244321}">
                <p14:modId xmlns:p14="http://schemas.microsoft.com/office/powerpoint/2010/main" val="1008044458"/>
              </p:ext>
            </p:extLst>
          </p:nvPr>
        </p:nvGraphicFramePr>
        <p:xfrm>
          <a:off x="1612500" y="1420175"/>
          <a:ext cx="14562700" cy="8508175"/>
        </p:xfrm>
        <a:graphic>
          <a:graphicData uri="http://schemas.openxmlformats.org/drawingml/2006/table">
            <a:tbl>
              <a:tblPr>
                <a:noFill/>
                <a:tableStyleId>{BB9EFCA2-6671-48B2-B6DE-7BE3B54AB51C}</a:tableStyleId>
              </a:tblPr>
              <a:tblGrid>
                <a:gridCol w="5083200">
                  <a:extLst>
                    <a:ext uri="{9D8B030D-6E8A-4147-A177-3AD203B41FA5}">
                      <a16:colId xmlns:a16="http://schemas.microsoft.com/office/drawing/2014/main" val="20000"/>
                    </a:ext>
                  </a:extLst>
                </a:gridCol>
                <a:gridCol w="1101900">
                  <a:extLst>
                    <a:ext uri="{9D8B030D-6E8A-4147-A177-3AD203B41FA5}">
                      <a16:colId xmlns:a16="http://schemas.microsoft.com/office/drawing/2014/main" val="20001"/>
                    </a:ext>
                  </a:extLst>
                </a:gridCol>
                <a:gridCol w="1227050">
                  <a:extLst>
                    <a:ext uri="{9D8B030D-6E8A-4147-A177-3AD203B41FA5}">
                      <a16:colId xmlns:a16="http://schemas.microsoft.com/office/drawing/2014/main" val="20002"/>
                    </a:ext>
                  </a:extLst>
                </a:gridCol>
                <a:gridCol w="1707875">
                  <a:extLst>
                    <a:ext uri="{9D8B030D-6E8A-4147-A177-3AD203B41FA5}">
                      <a16:colId xmlns:a16="http://schemas.microsoft.com/office/drawing/2014/main" val="20003"/>
                    </a:ext>
                  </a:extLst>
                </a:gridCol>
                <a:gridCol w="1239650">
                  <a:extLst>
                    <a:ext uri="{9D8B030D-6E8A-4147-A177-3AD203B41FA5}">
                      <a16:colId xmlns:a16="http://schemas.microsoft.com/office/drawing/2014/main" val="20004"/>
                    </a:ext>
                  </a:extLst>
                </a:gridCol>
                <a:gridCol w="1070000">
                  <a:extLst>
                    <a:ext uri="{9D8B030D-6E8A-4147-A177-3AD203B41FA5}">
                      <a16:colId xmlns:a16="http://schemas.microsoft.com/office/drawing/2014/main" val="20005"/>
                    </a:ext>
                  </a:extLst>
                </a:gridCol>
                <a:gridCol w="1023700">
                  <a:extLst>
                    <a:ext uri="{9D8B030D-6E8A-4147-A177-3AD203B41FA5}">
                      <a16:colId xmlns:a16="http://schemas.microsoft.com/office/drawing/2014/main" val="20006"/>
                    </a:ext>
                  </a:extLst>
                </a:gridCol>
                <a:gridCol w="1062075">
                  <a:extLst>
                    <a:ext uri="{9D8B030D-6E8A-4147-A177-3AD203B41FA5}">
                      <a16:colId xmlns:a16="http://schemas.microsoft.com/office/drawing/2014/main" val="20007"/>
                    </a:ext>
                  </a:extLst>
                </a:gridCol>
                <a:gridCol w="1047250">
                  <a:extLst>
                    <a:ext uri="{9D8B030D-6E8A-4147-A177-3AD203B41FA5}">
                      <a16:colId xmlns:a16="http://schemas.microsoft.com/office/drawing/2014/main" val="20008"/>
                    </a:ext>
                  </a:extLst>
                </a:gridCol>
              </a:tblGrid>
              <a:tr h="881125">
                <a:tc>
                  <a:txBody>
                    <a:bodyPr/>
                    <a:lstStyle/>
                    <a:p>
                      <a:pPr marL="0" lvl="0" indent="0" algn="ctr" rtl="0">
                        <a:spcBef>
                          <a:spcPts val="0"/>
                        </a:spcBef>
                        <a:spcAft>
                          <a:spcPts val="0"/>
                        </a:spcAft>
                        <a:buNone/>
                      </a:pPr>
                      <a:r>
                        <a:rPr lang="en-US" sz="1300" b="1">
                          <a:latin typeface="Montserrat"/>
                          <a:ea typeface="Montserrat"/>
                          <a:cs typeface="Montserrat"/>
                          <a:sym typeface="Montserrat"/>
                        </a:rPr>
                        <a:t>Procedures</a:t>
                      </a:r>
                      <a:endParaRPr sz="1300" b="1">
                        <a:latin typeface="Montserrat"/>
                        <a:ea typeface="Montserrat"/>
                        <a:cs typeface="Montserrat"/>
                        <a:sym typeface="Montserrat"/>
                      </a:endParaRPr>
                    </a:p>
                  </a:txBody>
                  <a:tcPr marL="63500" marR="63500" marT="63500" marB="63500" anchor="ctr"/>
                </a:tc>
                <a:tc>
                  <a:txBody>
                    <a:bodyPr/>
                    <a:lstStyle/>
                    <a:p>
                      <a:pPr marL="0" lvl="0" indent="0" algn="ctr" rtl="0">
                        <a:spcBef>
                          <a:spcPts val="0"/>
                        </a:spcBef>
                        <a:spcAft>
                          <a:spcPts val="0"/>
                        </a:spcAft>
                        <a:buNone/>
                      </a:pPr>
                      <a:r>
                        <a:rPr lang="en-US" sz="1300" b="1">
                          <a:latin typeface="Montserrat"/>
                          <a:ea typeface="Montserrat"/>
                          <a:cs typeface="Montserrat"/>
                          <a:sym typeface="Montserrat"/>
                        </a:rPr>
                        <a:t>Baseline</a:t>
                      </a:r>
                      <a:endParaRPr sz="1300" b="1">
                        <a:latin typeface="Montserrat"/>
                        <a:ea typeface="Montserrat"/>
                        <a:cs typeface="Montserrat"/>
                        <a:sym typeface="Montserrat"/>
                      </a:endParaRPr>
                    </a:p>
                  </a:txBody>
                  <a:tcPr marL="63500" marR="63500" marT="63500" marB="63500" anchor="ctr"/>
                </a:tc>
                <a:tc>
                  <a:txBody>
                    <a:bodyPr/>
                    <a:lstStyle/>
                    <a:p>
                      <a:pPr marL="0" lvl="0" indent="0" algn="ctr" rtl="0">
                        <a:spcBef>
                          <a:spcPts val="0"/>
                        </a:spcBef>
                        <a:spcAft>
                          <a:spcPts val="0"/>
                        </a:spcAft>
                        <a:buNone/>
                      </a:pPr>
                      <a:r>
                        <a:rPr lang="en-US" sz="1300" b="1">
                          <a:latin typeface="Montserrat"/>
                          <a:ea typeface="Montserrat"/>
                          <a:cs typeface="Montserrat"/>
                          <a:sym typeface="Montserrat"/>
                        </a:rPr>
                        <a:t>Day 0 Baseline</a:t>
                      </a:r>
                      <a:endParaRPr b="1">
                        <a:latin typeface="Montserrat"/>
                        <a:ea typeface="Montserrat"/>
                        <a:cs typeface="Montserrat"/>
                        <a:sym typeface="Montserrat"/>
                      </a:endParaRPr>
                    </a:p>
                  </a:txBody>
                  <a:tcPr marL="63500" marR="63500" marT="63500" marB="63500" anchor="ctr"/>
                </a:tc>
                <a:tc>
                  <a:txBody>
                    <a:bodyPr/>
                    <a:lstStyle/>
                    <a:p>
                      <a:pPr marL="0" lvl="0" indent="0" algn="ctr" rtl="0">
                        <a:spcBef>
                          <a:spcPts val="0"/>
                        </a:spcBef>
                        <a:spcAft>
                          <a:spcPts val="0"/>
                        </a:spcAft>
                        <a:buNone/>
                      </a:pPr>
                      <a:r>
                        <a:rPr lang="en-US" sz="1300" b="1">
                          <a:latin typeface="Montserrat"/>
                          <a:ea typeface="Montserrat"/>
                          <a:cs typeface="Montserrat"/>
                          <a:sym typeface="Montserrat"/>
                        </a:rPr>
                        <a:t>Day 1, 24 ± 6 hours after Randomization</a:t>
                      </a:r>
                      <a:endParaRPr sz="1300" b="1">
                        <a:latin typeface="Montserrat"/>
                        <a:ea typeface="Montserrat"/>
                        <a:cs typeface="Montserrat"/>
                        <a:sym typeface="Montserrat"/>
                      </a:endParaRPr>
                    </a:p>
                  </a:txBody>
                  <a:tcPr marL="63500" marR="63500" marT="63500" marB="63500" anchor="ctr"/>
                </a:tc>
                <a:tc>
                  <a:txBody>
                    <a:bodyPr/>
                    <a:lstStyle/>
                    <a:p>
                      <a:pPr marL="0" lvl="0" indent="0" algn="ctr" rtl="0">
                        <a:spcBef>
                          <a:spcPts val="0"/>
                        </a:spcBef>
                        <a:spcAft>
                          <a:spcPts val="0"/>
                        </a:spcAft>
                        <a:buNone/>
                      </a:pPr>
                      <a:r>
                        <a:rPr lang="en-US" sz="1300" b="1">
                          <a:latin typeface="Montserrat"/>
                          <a:ea typeface="Montserrat"/>
                          <a:cs typeface="Montserrat"/>
                          <a:sym typeface="Montserrat"/>
                        </a:rPr>
                        <a:t>Day 7 or Discharge*</a:t>
                      </a:r>
                      <a:endParaRPr sz="1100" b="1">
                        <a:latin typeface="Montserrat"/>
                        <a:ea typeface="Montserrat"/>
                        <a:cs typeface="Montserrat"/>
                        <a:sym typeface="Montserrat"/>
                      </a:endParaRPr>
                    </a:p>
                  </a:txBody>
                  <a:tcPr marL="63500" marR="63500" marT="63500" marB="63500" anchor="ctr"/>
                </a:tc>
                <a:tc>
                  <a:txBody>
                    <a:bodyPr/>
                    <a:lstStyle/>
                    <a:p>
                      <a:pPr marL="0" lvl="0" indent="0" algn="ctr" rtl="0">
                        <a:spcBef>
                          <a:spcPts val="0"/>
                        </a:spcBef>
                        <a:spcAft>
                          <a:spcPts val="0"/>
                        </a:spcAft>
                        <a:buNone/>
                      </a:pPr>
                      <a:r>
                        <a:rPr lang="en-US" sz="1300" b="1">
                          <a:latin typeface="Montserrat"/>
                          <a:ea typeface="Montserrat"/>
                          <a:cs typeface="Montserrat"/>
                          <a:sym typeface="Montserrat"/>
                        </a:rPr>
                        <a:t>Day 30 ± 7 days</a:t>
                      </a:r>
                      <a:endParaRPr sz="1300" b="1">
                        <a:latin typeface="Montserrat"/>
                        <a:ea typeface="Montserrat"/>
                        <a:cs typeface="Montserrat"/>
                        <a:sym typeface="Montserrat"/>
                      </a:endParaRPr>
                    </a:p>
                  </a:txBody>
                  <a:tcPr marL="63500" marR="63500" marT="63500" marB="63500" anchor="ctr"/>
                </a:tc>
                <a:tc>
                  <a:txBody>
                    <a:bodyPr/>
                    <a:lstStyle/>
                    <a:p>
                      <a:pPr marL="0" lvl="0" indent="0" algn="ctr" rtl="0">
                        <a:spcBef>
                          <a:spcPts val="0"/>
                        </a:spcBef>
                        <a:spcAft>
                          <a:spcPts val="0"/>
                        </a:spcAft>
                        <a:buNone/>
                      </a:pPr>
                      <a:r>
                        <a:rPr lang="en-US" sz="1300" b="1">
                          <a:latin typeface="Montserrat"/>
                          <a:ea typeface="Montserrat"/>
                          <a:cs typeface="Montserrat"/>
                          <a:sym typeface="Montserrat"/>
                        </a:rPr>
                        <a:t>Day 90 ± 30 days</a:t>
                      </a:r>
                      <a:endParaRPr sz="1300" b="1">
                        <a:latin typeface="Montserrat"/>
                        <a:ea typeface="Montserrat"/>
                        <a:cs typeface="Montserrat"/>
                        <a:sym typeface="Montserrat"/>
                      </a:endParaRPr>
                    </a:p>
                  </a:txBody>
                  <a:tcPr marL="63500" marR="63500" marT="63500" marB="63500" anchor="ctr"/>
                </a:tc>
                <a:tc>
                  <a:txBody>
                    <a:bodyPr/>
                    <a:lstStyle/>
                    <a:p>
                      <a:pPr marL="0" lvl="0" indent="0" algn="ctr" rtl="0">
                        <a:spcBef>
                          <a:spcPts val="0"/>
                        </a:spcBef>
                        <a:spcAft>
                          <a:spcPts val="0"/>
                        </a:spcAft>
                        <a:buNone/>
                      </a:pPr>
                      <a:r>
                        <a:rPr lang="en-US" sz="1300" b="1">
                          <a:latin typeface="Montserrat"/>
                          <a:ea typeface="Montserrat"/>
                          <a:cs typeface="Montserrat"/>
                          <a:sym typeface="Montserrat"/>
                        </a:rPr>
                        <a:t>Day 180 ± 30 days</a:t>
                      </a:r>
                      <a:endParaRPr sz="1300" b="1">
                        <a:latin typeface="Montserrat"/>
                        <a:ea typeface="Montserrat"/>
                        <a:cs typeface="Montserrat"/>
                        <a:sym typeface="Montserrat"/>
                      </a:endParaRPr>
                    </a:p>
                  </a:txBody>
                  <a:tcPr marL="63500" marR="63500" marT="63500" marB="63500" anchor="ctr"/>
                </a:tc>
                <a:tc>
                  <a:txBody>
                    <a:bodyPr/>
                    <a:lstStyle/>
                    <a:p>
                      <a:pPr marL="0" lvl="0" indent="0" algn="ctr" rtl="0">
                        <a:spcBef>
                          <a:spcPts val="0"/>
                        </a:spcBef>
                        <a:spcAft>
                          <a:spcPts val="0"/>
                        </a:spcAft>
                        <a:buNone/>
                      </a:pPr>
                      <a:r>
                        <a:rPr lang="en-US" sz="1300" b="1">
                          <a:latin typeface="Montserrat"/>
                          <a:ea typeface="Montserrat"/>
                          <a:cs typeface="Montserrat"/>
                          <a:sym typeface="Montserrat"/>
                        </a:rPr>
                        <a:t>Day 365 ± 30 days</a:t>
                      </a:r>
                      <a:endParaRPr sz="1300" b="1">
                        <a:latin typeface="Montserrat"/>
                        <a:ea typeface="Montserrat"/>
                        <a:cs typeface="Montserrat"/>
                        <a:sym typeface="Montserrat"/>
                      </a:endParaRPr>
                    </a:p>
                  </a:txBody>
                  <a:tcPr marL="63500" marR="63500" marT="63500" marB="63500" anchor="ctr"/>
                </a:tc>
                <a:extLst>
                  <a:ext uri="{0D108BD9-81ED-4DB2-BD59-A6C34878D82A}">
                    <a16:rowId xmlns:a16="http://schemas.microsoft.com/office/drawing/2014/main" val="10000"/>
                  </a:ext>
                </a:extLst>
              </a:tr>
              <a:tr h="331225">
                <a:tc>
                  <a:txBody>
                    <a:bodyPr/>
                    <a:lstStyle/>
                    <a:p>
                      <a:pPr marL="0" lvl="0" indent="0" algn="l" rtl="0">
                        <a:spcBef>
                          <a:spcPts val="0"/>
                        </a:spcBef>
                        <a:spcAft>
                          <a:spcPts val="0"/>
                        </a:spcAft>
                        <a:buNone/>
                      </a:pPr>
                      <a:r>
                        <a:rPr lang="en-US" sz="1300" b="1">
                          <a:latin typeface="Montserrat"/>
                          <a:ea typeface="Montserrat"/>
                          <a:cs typeface="Montserrat"/>
                          <a:sym typeface="Montserrat"/>
                        </a:rPr>
                        <a:t>Inclusion/Exclusion Criteria</a:t>
                      </a:r>
                      <a:endParaRPr sz="1300" b="1">
                        <a:latin typeface="Montserrat"/>
                        <a:ea typeface="Montserrat"/>
                        <a:cs typeface="Montserrat"/>
                        <a:sym typeface="Montserrat"/>
                      </a:endParaRPr>
                    </a:p>
                  </a:txBody>
                  <a:tcPr marL="63500" marR="63500" marT="63500" marB="63500"/>
                </a:tc>
                <a:tc>
                  <a:txBody>
                    <a:bodyPr/>
                    <a:lstStyle/>
                    <a:p>
                      <a:pPr marL="0" lvl="0" indent="0" algn="ctr" rtl="0">
                        <a:spcBef>
                          <a:spcPts val="0"/>
                        </a:spcBef>
                        <a:spcAft>
                          <a:spcPts val="0"/>
                        </a:spcAft>
                        <a:buNone/>
                      </a:pPr>
                      <a:r>
                        <a:rPr lang="en-US" sz="1300">
                          <a:latin typeface="Montserrat"/>
                          <a:ea typeface="Montserrat"/>
                          <a:cs typeface="Montserrat"/>
                          <a:sym typeface="Montserrat"/>
                        </a:rPr>
                        <a:t>X</a:t>
                      </a:r>
                      <a:endParaRPr sz="1300">
                        <a:latin typeface="Montserrat"/>
                        <a:ea typeface="Montserrat"/>
                        <a:cs typeface="Montserrat"/>
                        <a:sym typeface="Montserrat"/>
                      </a:endParaRPr>
                    </a:p>
                  </a:txBody>
                  <a:tcPr marL="63500" marR="63500" marT="63500" marB="63500" anchor="ctr"/>
                </a:tc>
                <a:tc>
                  <a:txBody>
                    <a:bodyPr/>
                    <a:lstStyle/>
                    <a:p>
                      <a:pPr marL="0" lvl="0" indent="0" algn="ctr" rtl="0">
                        <a:spcBef>
                          <a:spcPts val="0"/>
                        </a:spcBef>
                        <a:spcAft>
                          <a:spcPts val="0"/>
                        </a:spcAft>
                        <a:buNone/>
                      </a:pPr>
                      <a:endParaRPr sz="1300">
                        <a:latin typeface="Montserrat"/>
                        <a:ea typeface="Montserrat"/>
                        <a:cs typeface="Montserrat"/>
                        <a:sym typeface="Montserrat"/>
                      </a:endParaRPr>
                    </a:p>
                  </a:txBody>
                  <a:tcPr marL="63500" marR="63500" marT="63500" marB="63500" anchor="ctr"/>
                </a:tc>
                <a:tc>
                  <a:txBody>
                    <a:bodyPr/>
                    <a:lstStyle/>
                    <a:p>
                      <a:pPr marL="0" lvl="0" indent="0" algn="ctr" rtl="0">
                        <a:spcBef>
                          <a:spcPts val="0"/>
                        </a:spcBef>
                        <a:spcAft>
                          <a:spcPts val="0"/>
                        </a:spcAft>
                        <a:buNone/>
                      </a:pPr>
                      <a:endParaRPr sz="1300">
                        <a:latin typeface="Montserrat"/>
                        <a:ea typeface="Montserrat"/>
                        <a:cs typeface="Montserrat"/>
                        <a:sym typeface="Montserrat"/>
                      </a:endParaRPr>
                    </a:p>
                  </a:txBody>
                  <a:tcPr marL="63500" marR="63500" marT="63500" marB="63500" anchor="ctr"/>
                </a:tc>
                <a:tc>
                  <a:txBody>
                    <a:bodyPr/>
                    <a:lstStyle/>
                    <a:p>
                      <a:pPr marL="0" lvl="0" indent="0" algn="ctr" rtl="0">
                        <a:spcBef>
                          <a:spcPts val="0"/>
                        </a:spcBef>
                        <a:spcAft>
                          <a:spcPts val="0"/>
                        </a:spcAft>
                        <a:buNone/>
                      </a:pPr>
                      <a:endParaRPr sz="1300">
                        <a:latin typeface="Montserrat"/>
                        <a:ea typeface="Montserrat"/>
                        <a:cs typeface="Montserrat"/>
                        <a:sym typeface="Montserrat"/>
                      </a:endParaRPr>
                    </a:p>
                  </a:txBody>
                  <a:tcPr marL="63500" marR="63500" marT="63500" marB="63500" anchor="ctr"/>
                </a:tc>
                <a:tc>
                  <a:txBody>
                    <a:bodyPr/>
                    <a:lstStyle/>
                    <a:p>
                      <a:pPr marL="0" lvl="0" indent="0" algn="ctr" rtl="0">
                        <a:spcBef>
                          <a:spcPts val="0"/>
                        </a:spcBef>
                        <a:spcAft>
                          <a:spcPts val="0"/>
                        </a:spcAft>
                        <a:buNone/>
                      </a:pPr>
                      <a:endParaRPr sz="1300">
                        <a:latin typeface="Montserrat"/>
                        <a:ea typeface="Montserrat"/>
                        <a:cs typeface="Montserrat"/>
                        <a:sym typeface="Montserrat"/>
                      </a:endParaRPr>
                    </a:p>
                  </a:txBody>
                  <a:tcPr marL="63500" marR="63500" marT="63500" marB="63500" anchor="ctr"/>
                </a:tc>
                <a:tc>
                  <a:txBody>
                    <a:bodyPr/>
                    <a:lstStyle/>
                    <a:p>
                      <a:pPr marL="0" lvl="0" indent="0" algn="ctr" rtl="0">
                        <a:spcBef>
                          <a:spcPts val="0"/>
                        </a:spcBef>
                        <a:spcAft>
                          <a:spcPts val="0"/>
                        </a:spcAft>
                        <a:buNone/>
                      </a:pPr>
                      <a:endParaRPr sz="1300">
                        <a:latin typeface="Montserrat"/>
                        <a:ea typeface="Montserrat"/>
                        <a:cs typeface="Montserrat"/>
                        <a:sym typeface="Montserrat"/>
                      </a:endParaRPr>
                    </a:p>
                  </a:txBody>
                  <a:tcPr marL="63500" marR="63500" marT="63500" marB="63500" anchor="ctr"/>
                </a:tc>
                <a:tc>
                  <a:txBody>
                    <a:bodyPr/>
                    <a:lstStyle/>
                    <a:p>
                      <a:pPr marL="0" lvl="0" indent="0" algn="ctr" rtl="0">
                        <a:spcBef>
                          <a:spcPts val="0"/>
                        </a:spcBef>
                        <a:spcAft>
                          <a:spcPts val="0"/>
                        </a:spcAft>
                        <a:buNone/>
                      </a:pPr>
                      <a:endParaRPr sz="1300">
                        <a:latin typeface="Montserrat"/>
                        <a:ea typeface="Montserrat"/>
                        <a:cs typeface="Montserrat"/>
                        <a:sym typeface="Montserrat"/>
                      </a:endParaRPr>
                    </a:p>
                  </a:txBody>
                  <a:tcPr marL="63500" marR="63500" marT="63500" marB="63500" anchor="ctr"/>
                </a:tc>
                <a:tc>
                  <a:txBody>
                    <a:bodyPr/>
                    <a:lstStyle/>
                    <a:p>
                      <a:pPr marL="0" lvl="0" indent="0" algn="ctr" rtl="0">
                        <a:spcBef>
                          <a:spcPts val="0"/>
                        </a:spcBef>
                        <a:spcAft>
                          <a:spcPts val="0"/>
                        </a:spcAft>
                        <a:buNone/>
                      </a:pPr>
                      <a:endParaRPr sz="1300">
                        <a:latin typeface="Montserrat"/>
                        <a:ea typeface="Montserrat"/>
                        <a:cs typeface="Montserrat"/>
                        <a:sym typeface="Montserrat"/>
                      </a:endParaRPr>
                    </a:p>
                  </a:txBody>
                  <a:tcPr marL="63500" marR="63500" marT="63500" marB="63500" anchor="ctr"/>
                </a:tc>
                <a:extLst>
                  <a:ext uri="{0D108BD9-81ED-4DB2-BD59-A6C34878D82A}">
                    <a16:rowId xmlns:a16="http://schemas.microsoft.com/office/drawing/2014/main" val="10001"/>
                  </a:ext>
                </a:extLst>
              </a:tr>
              <a:tr h="331225">
                <a:tc>
                  <a:txBody>
                    <a:bodyPr/>
                    <a:lstStyle/>
                    <a:p>
                      <a:pPr marL="0" lvl="0" indent="0" algn="l" rtl="0">
                        <a:spcBef>
                          <a:spcPts val="0"/>
                        </a:spcBef>
                        <a:spcAft>
                          <a:spcPts val="0"/>
                        </a:spcAft>
                        <a:buNone/>
                      </a:pPr>
                      <a:r>
                        <a:rPr lang="en-US" sz="1300" b="1">
                          <a:latin typeface="Montserrat"/>
                          <a:ea typeface="Montserrat"/>
                          <a:cs typeface="Montserrat"/>
                          <a:sym typeface="Montserrat"/>
                        </a:rPr>
                        <a:t>Demographics</a:t>
                      </a:r>
                      <a:endParaRPr sz="1300" b="1">
                        <a:latin typeface="Montserrat"/>
                        <a:ea typeface="Montserrat"/>
                        <a:cs typeface="Montserrat"/>
                        <a:sym typeface="Montserrat"/>
                      </a:endParaRPr>
                    </a:p>
                  </a:txBody>
                  <a:tcPr marL="63500" marR="63500" marT="63500" marB="63500"/>
                </a:tc>
                <a:tc>
                  <a:txBody>
                    <a:bodyPr/>
                    <a:lstStyle/>
                    <a:p>
                      <a:pPr marL="0" lvl="0" indent="0" algn="ctr" rtl="0">
                        <a:spcBef>
                          <a:spcPts val="0"/>
                        </a:spcBef>
                        <a:spcAft>
                          <a:spcPts val="0"/>
                        </a:spcAft>
                        <a:buNone/>
                      </a:pPr>
                      <a:r>
                        <a:rPr lang="en-US" sz="1300">
                          <a:latin typeface="Montserrat"/>
                          <a:ea typeface="Montserrat"/>
                          <a:cs typeface="Montserrat"/>
                          <a:sym typeface="Montserrat"/>
                        </a:rPr>
                        <a:t>X</a:t>
                      </a:r>
                      <a:endParaRPr sz="1300">
                        <a:latin typeface="Montserrat"/>
                        <a:ea typeface="Montserrat"/>
                        <a:cs typeface="Montserrat"/>
                        <a:sym typeface="Montserrat"/>
                      </a:endParaRPr>
                    </a:p>
                  </a:txBody>
                  <a:tcPr marL="63500" marR="63500" marT="63500" marB="63500" anchor="ctr"/>
                </a:tc>
                <a:tc>
                  <a:txBody>
                    <a:bodyPr/>
                    <a:lstStyle/>
                    <a:p>
                      <a:pPr marL="0" lvl="0" indent="0" algn="ctr" rtl="0">
                        <a:spcBef>
                          <a:spcPts val="0"/>
                        </a:spcBef>
                        <a:spcAft>
                          <a:spcPts val="0"/>
                        </a:spcAft>
                        <a:buNone/>
                      </a:pPr>
                      <a:endParaRPr sz="1300">
                        <a:latin typeface="Montserrat"/>
                        <a:ea typeface="Montserrat"/>
                        <a:cs typeface="Montserrat"/>
                        <a:sym typeface="Montserrat"/>
                      </a:endParaRPr>
                    </a:p>
                  </a:txBody>
                  <a:tcPr marL="63500" marR="63500" marT="63500" marB="63500" anchor="ctr"/>
                </a:tc>
                <a:tc>
                  <a:txBody>
                    <a:bodyPr/>
                    <a:lstStyle/>
                    <a:p>
                      <a:pPr marL="0" lvl="0" indent="0" algn="ctr" rtl="0">
                        <a:spcBef>
                          <a:spcPts val="0"/>
                        </a:spcBef>
                        <a:spcAft>
                          <a:spcPts val="0"/>
                        </a:spcAft>
                        <a:buNone/>
                      </a:pPr>
                      <a:endParaRPr sz="1300">
                        <a:latin typeface="Montserrat"/>
                        <a:ea typeface="Montserrat"/>
                        <a:cs typeface="Montserrat"/>
                        <a:sym typeface="Montserrat"/>
                      </a:endParaRPr>
                    </a:p>
                  </a:txBody>
                  <a:tcPr marL="63500" marR="63500" marT="63500" marB="63500" anchor="ctr"/>
                </a:tc>
                <a:tc>
                  <a:txBody>
                    <a:bodyPr/>
                    <a:lstStyle/>
                    <a:p>
                      <a:pPr marL="0" lvl="0" indent="0" algn="ctr" rtl="0">
                        <a:spcBef>
                          <a:spcPts val="0"/>
                        </a:spcBef>
                        <a:spcAft>
                          <a:spcPts val="0"/>
                        </a:spcAft>
                        <a:buNone/>
                      </a:pPr>
                      <a:endParaRPr sz="1300">
                        <a:latin typeface="Montserrat"/>
                        <a:ea typeface="Montserrat"/>
                        <a:cs typeface="Montserrat"/>
                        <a:sym typeface="Montserrat"/>
                      </a:endParaRPr>
                    </a:p>
                  </a:txBody>
                  <a:tcPr marL="63500" marR="63500" marT="63500" marB="63500" anchor="ctr"/>
                </a:tc>
                <a:tc>
                  <a:txBody>
                    <a:bodyPr/>
                    <a:lstStyle/>
                    <a:p>
                      <a:pPr marL="0" lvl="0" indent="0" algn="ctr" rtl="0">
                        <a:spcBef>
                          <a:spcPts val="0"/>
                        </a:spcBef>
                        <a:spcAft>
                          <a:spcPts val="0"/>
                        </a:spcAft>
                        <a:buNone/>
                      </a:pPr>
                      <a:endParaRPr sz="1300">
                        <a:latin typeface="Montserrat"/>
                        <a:ea typeface="Montserrat"/>
                        <a:cs typeface="Montserrat"/>
                        <a:sym typeface="Montserrat"/>
                      </a:endParaRPr>
                    </a:p>
                  </a:txBody>
                  <a:tcPr marL="63500" marR="63500" marT="63500" marB="63500" anchor="ctr"/>
                </a:tc>
                <a:tc>
                  <a:txBody>
                    <a:bodyPr/>
                    <a:lstStyle/>
                    <a:p>
                      <a:pPr marL="0" lvl="0" indent="0" algn="ctr" rtl="0">
                        <a:spcBef>
                          <a:spcPts val="0"/>
                        </a:spcBef>
                        <a:spcAft>
                          <a:spcPts val="0"/>
                        </a:spcAft>
                        <a:buNone/>
                      </a:pPr>
                      <a:endParaRPr sz="1300">
                        <a:latin typeface="Montserrat"/>
                        <a:ea typeface="Montserrat"/>
                        <a:cs typeface="Montserrat"/>
                        <a:sym typeface="Montserrat"/>
                      </a:endParaRPr>
                    </a:p>
                  </a:txBody>
                  <a:tcPr marL="63500" marR="63500" marT="63500" marB="63500" anchor="ctr"/>
                </a:tc>
                <a:tc>
                  <a:txBody>
                    <a:bodyPr/>
                    <a:lstStyle/>
                    <a:p>
                      <a:pPr marL="0" lvl="0" indent="0" algn="ctr" rtl="0">
                        <a:spcBef>
                          <a:spcPts val="0"/>
                        </a:spcBef>
                        <a:spcAft>
                          <a:spcPts val="0"/>
                        </a:spcAft>
                        <a:buNone/>
                      </a:pPr>
                      <a:endParaRPr sz="1300">
                        <a:latin typeface="Montserrat"/>
                        <a:ea typeface="Montserrat"/>
                        <a:cs typeface="Montserrat"/>
                        <a:sym typeface="Montserrat"/>
                      </a:endParaRPr>
                    </a:p>
                  </a:txBody>
                  <a:tcPr marL="63500" marR="63500" marT="63500" marB="63500" anchor="ctr"/>
                </a:tc>
                <a:tc>
                  <a:txBody>
                    <a:bodyPr/>
                    <a:lstStyle/>
                    <a:p>
                      <a:pPr marL="0" lvl="0" indent="0" algn="ctr" rtl="0">
                        <a:spcBef>
                          <a:spcPts val="0"/>
                        </a:spcBef>
                        <a:spcAft>
                          <a:spcPts val="0"/>
                        </a:spcAft>
                        <a:buNone/>
                      </a:pPr>
                      <a:endParaRPr sz="1300">
                        <a:latin typeface="Montserrat"/>
                        <a:ea typeface="Montserrat"/>
                        <a:cs typeface="Montserrat"/>
                        <a:sym typeface="Montserrat"/>
                      </a:endParaRPr>
                    </a:p>
                  </a:txBody>
                  <a:tcPr marL="63500" marR="63500" marT="63500" marB="63500" anchor="ctr"/>
                </a:tc>
                <a:extLst>
                  <a:ext uri="{0D108BD9-81ED-4DB2-BD59-A6C34878D82A}">
                    <a16:rowId xmlns:a16="http://schemas.microsoft.com/office/drawing/2014/main" val="10002"/>
                  </a:ext>
                </a:extLst>
              </a:tr>
              <a:tr h="331225">
                <a:tc>
                  <a:txBody>
                    <a:bodyPr/>
                    <a:lstStyle/>
                    <a:p>
                      <a:pPr marL="0" lvl="0" indent="0" algn="l" rtl="0">
                        <a:spcBef>
                          <a:spcPts val="0"/>
                        </a:spcBef>
                        <a:spcAft>
                          <a:spcPts val="0"/>
                        </a:spcAft>
                        <a:buNone/>
                      </a:pPr>
                      <a:r>
                        <a:rPr lang="en-US" sz="1300" b="1">
                          <a:latin typeface="Montserrat"/>
                          <a:ea typeface="Montserrat"/>
                          <a:cs typeface="Montserrat"/>
                          <a:sym typeface="Montserrat"/>
                        </a:rPr>
                        <a:t>Medical History</a:t>
                      </a:r>
                      <a:endParaRPr sz="1300" b="1">
                        <a:latin typeface="Montserrat"/>
                        <a:ea typeface="Montserrat"/>
                        <a:cs typeface="Montserrat"/>
                        <a:sym typeface="Montserrat"/>
                      </a:endParaRPr>
                    </a:p>
                  </a:txBody>
                  <a:tcPr marL="63500" marR="63500" marT="63500" marB="63500"/>
                </a:tc>
                <a:tc>
                  <a:txBody>
                    <a:bodyPr/>
                    <a:lstStyle/>
                    <a:p>
                      <a:pPr marL="0" lvl="0" indent="0" algn="ctr" rtl="0">
                        <a:spcBef>
                          <a:spcPts val="0"/>
                        </a:spcBef>
                        <a:spcAft>
                          <a:spcPts val="0"/>
                        </a:spcAft>
                        <a:buNone/>
                      </a:pPr>
                      <a:r>
                        <a:rPr lang="en-US" sz="1300">
                          <a:latin typeface="Montserrat"/>
                          <a:ea typeface="Montserrat"/>
                          <a:cs typeface="Montserrat"/>
                          <a:sym typeface="Montserrat"/>
                        </a:rPr>
                        <a:t>X</a:t>
                      </a:r>
                      <a:endParaRPr sz="1300">
                        <a:latin typeface="Montserrat"/>
                        <a:ea typeface="Montserrat"/>
                        <a:cs typeface="Montserrat"/>
                        <a:sym typeface="Montserrat"/>
                      </a:endParaRPr>
                    </a:p>
                  </a:txBody>
                  <a:tcPr marL="63500" marR="63500" marT="63500" marB="63500" anchor="ctr"/>
                </a:tc>
                <a:tc>
                  <a:txBody>
                    <a:bodyPr/>
                    <a:lstStyle/>
                    <a:p>
                      <a:pPr marL="0" lvl="0" indent="0" algn="ctr" rtl="0">
                        <a:spcBef>
                          <a:spcPts val="0"/>
                        </a:spcBef>
                        <a:spcAft>
                          <a:spcPts val="0"/>
                        </a:spcAft>
                        <a:buNone/>
                      </a:pPr>
                      <a:endParaRPr sz="1300">
                        <a:latin typeface="Montserrat"/>
                        <a:ea typeface="Montserrat"/>
                        <a:cs typeface="Montserrat"/>
                        <a:sym typeface="Montserrat"/>
                      </a:endParaRPr>
                    </a:p>
                  </a:txBody>
                  <a:tcPr marL="63500" marR="63500" marT="63500" marB="63500" anchor="ctr"/>
                </a:tc>
                <a:tc>
                  <a:txBody>
                    <a:bodyPr/>
                    <a:lstStyle/>
                    <a:p>
                      <a:pPr marL="0" lvl="0" indent="0" algn="ctr" rtl="0">
                        <a:spcBef>
                          <a:spcPts val="0"/>
                        </a:spcBef>
                        <a:spcAft>
                          <a:spcPts val="0"/>
                        </a:spcAft>
                        <a:buNone/>
                      </a:pPr>
                      <a:endParaRPr sz="1300">
                        <a:latin typeface="Montserrat"/>
                        <a:ea typeface="Montserrat"/>
                        <a:cs typeface="Montserrat"/>
                        <a:sym typeface="Montserrat"/>
                      </a:endParaRPr>
                    </a:p>
                  </a:txBody>
                  <a:tcPr marL="63500" marR="63500" marT="63500" marB="63500" anchor="ctr"/>
                </a:tc>
                <a:tc>
                  <a:txBody>
                    <a:bodyPr/>
                    <a:lstStyle/>
                    <a:p>
                      <a:pPr marL="0" lvl="0" indent="0" algn="ctr" rtl="0">
                        <a:spcBef>
                          <a:spcPts val="0"/>
                        </a:spcBef>
                        <a:spcAft>
                          <a:spcPts val="0"/>
                        </a:spcAft>
                        <a:buNone/>
                      </a:pPr>
                      <a:endParaRPr sz="1300">
                        <a:latin typeface="Montserrat"/>
                        <a:ea typeface="Montserrat"/>
                        <a:cs typeface="Montserrat"/>
                        <a:sym typeface="Montserrat"/>
                      </a:endParaRPr>
                    </a:p>
                  </a:txBody>
                  <a:tcPr marL="63500" marR="63500" marT="63500" marB="63500" anchor="ctr"/>
                </a:tc>
                <a:tc>
                  <a:txBody>
                    <a:bodyPr/>
                    <a:lstStyle/>
                    <a:p>
                      <a:pPr marL="0" lvl="0" indent="0" algn="ctr" rtl="0">
                        <a:spcBef>
                          <a:spcPts val="0"/>
                        </a:spcBef>
                        <a:spcAft>
                          <a:spcPts val="0"/>
                        </a:spcAft>
                        <a:buNone/>
                      </a:pPr>
                      <a:endParaRPr sz="1300">
                        <a:latin typeface="Montserrat"/>
                        <a:ea typeface="Montserrat"/>
                        <a:cs typeface="Montserrat"/>
                        <a:sym typeface="Montserrat"/>
                      </a:endParaRPr>
                    </a:p>
                  </a:txBody>
                  <a:tcPr marL="63500" marR="63500" marT="63500" marB="63500" anchor="ctr"/>
                </a:tc>
                <a:tc>
                  <a:txBody>
                    <a:bodyPr/>
                    <a:lstStyle/>
                    <a:p>
                      <a:pPr marL="0" lvl="0" indent="0" algn="ctr" rtl="0">
                        <a:spcBef>
                          <a:spcPts val="0"/>
                        </a:spcBef>
                        <a:spcAft>
                          <a:spcPts val="0"/>
                        </a:spcAft>
                        <a:buNone/>
                      </a:pPr>
                      <a:endParaRPr sz="1300">
                        <a:latin typeface="Montserrat"/>
                        <a:ea typeface="Montserrat"/>
                        <a:cs typeface="Montserrat"/>
                        <a:sym typeface="Montserrat"/>
                      </a:endParaRPr>
                    </a:p>
                  </a:txBody>
                  <a:tcPr marL="63500" marR="63500" marT="63500" marB="63500" anchor="ctr"/>
                </a:tc>
                <a:tc>
                  <a:txBody>
                    <a:bodyPr/>
                    <a:lstStyle/>
                    <a:p>
                      <a:pPr marL="0" lvl="0" indent="0" algn="ctr" rtl="0">
                        <a:spcBef>
                          <a:spcPts val="0"/>
                        </a:spcBef>
                        <a:spcAft>
                          <a:spcPts val="0"/>
                        </a:spcAft>
                        <a:buNone/>
                      </a:pPr>
                      <a:endParaRPr sz="1300">
                        <a:latin typeface="Montserrat"/>
                        <a:ea typeface="Montserrat"/>
                        <a:cs typeface="Montserrat"/>
                        <a:sym typeface="Montserrat"/>
                      </a:endParaRPr>
                    </a:p>
                  </a:txBody>
                  <a:tcPr marL="63500" marR="63500" marT="63500" marB="63500" anchor="ctr"/>
                </a:tc>
                <a:tc>
                  <a:txBody>
                    <a:bodyPr/>
                    <a:lstStyle/>
                    <a:p>
                      <a:pPr marL="0" lvl="0" indent="0" algn="ctr" rtl="0">
                        <a:spcBef>
                          <a:spcPts val="0"/>
                        </a:spcBef>
                        <a:spcAft>
                          <a:spcPts val="0"/>
                        </a:spcAft>
                        <a:buNone/>
                      </a:pPr>
                      <a:endParaRPr sz="1300">
                        <a:latin typeface="Montserrat"/>
                        <a:ea typeface="Montserrat"/>
                        <a:cs typeface="Montserrat"/>
                        <a:sym typeface="Montserrat"/>
                      </a:endParaRPr>
                    </a:p>
                  </a:txBody>
                  <a:tcPr marL="63500" marR="63500" marT="63500" marB="63500" anchor="ctr"/>
                </a:tc>
                <a:extLst>
                  <a:ext uri="{0D108BD9-81ED-4DB2-BD59-A6C34878D82A}">
                    <a16:rowId xmlns:a16="http://schemas.microsoft.com/office/drawing/2014/main" val="10003"/>
                  </a:ext>
                </a:extLst>
              </a:tr>
              <a:tr h="331225">
                <a:tc>
                  <a:txBody>
                    <a:bodyPr/>
                    <a:lstStyle/>
                    <a:p>
                      <a:pPr marL="0" lvl="0" indent="0" algn="l" rtl="0">
                        <a:spcBef>
                          <a:spcPts val="0"/>
                        </a:spcBef>
                        <a:spcAft>
                          <a:spcPts val="0"/>
                        </a:spcAft>
                        <a:buNone/>
                      </a:pPr>
                      <a:r>
                        <a:rPr lang="en-US" sz="1300" b="1">
                          <a:latin typeface="Montserrat"/>
                          <a:ea typeface="Montserrat"/>
                          <a:cs typeface="Montserrat"/>
                          <a:sym typeface="Montserrat"/>
                        </a:rPr>
                        <a:t>Prior Medication Review</a:t>
                      </a:r>
                      <a:endParaRPr sz="1300" b="1">
                        <a:latin typeface="Montserrat"/>
                        <a:ea typeface="Montserrat"/>
                        <a:cs typeface="Montserrat"/>
                        <a:sym typeface="Montserrat"/>
                      </a:endParaRPr>
                    </a:p>
                  </a:txBody>
                  <a:tcPr marL="63500" marR="63500" marT="63500" marB="63500"/>
                </a:tc>
                <a:tc>
                  <a:txBody>
                    <a:bodyPr/>
                    <a:lstStyle/>
                    <a:p>
                      <a:pPr marL="0" lvl="0" indent="0" algn="ctr" rtl="0">
                        <a:spcBef>
                          <a:spcPts val="0"/>
                        </a:spcBef>
                        <a:spcAft>
                          <a:spcPts val="0"/>
                        </a:spcAft>
                        <a:buNone/>
                      </a:pPr>
                      <a:r>
                        <a:rPr lang="en-US" sz="1300">
                          <a:latin typeface="Montserrat"/>
                          <a:ea typeface="Montserrat"/>
                          <a:cs typeface="Montserrat"/>
                          <a:sym typeface="Montserrat"/>
                        </a:rPr>
                        <a:t>X</a:t>
                      </a:r>
                      <a:endParaRPr sz="1300">
                        <a:latin typeface="Montserrat"/>
                        <a:ea typeface="Montserrat"/>
                        <a:cs typeface="Montserrat"/>
                        <a:sym typeface="Montserrat"/>
                      </a:endParaRPr>
                    </a:p>
                  </a:txBody>
                  <a:tcPr marL="63500" marR="63500" marT="63500" marB="63500" anchor="ctr"/>
                </a:tc>
                <a:tc>
                  <a:txBody>
                    <a:bodyPr/>
                    <a:lstStyle/>
                    <a:p>
                      <a:pPr marL="0" lvl="0" indent="0" algn="ctr" rtl="0">
                        <a:spcBef>
                          <a:spcPts val="0"/>
                        </a:spcBef>
                        <a:spcAft>
                          <a:spcPts val="0"/>
                        </a:spcAft>
                        <a:buNone/>
                      </a:pPr>
                      <a:endParaRPr sz="1300">
                        <a:latin typeface="Montserrat"/>
                        <a:ea typeface="Montserrat"/>
                        <a:cs typeface="Montserrat"/>
                        <a:sym typeface="Montserrat"/>
                      </a:endParaRPr>
                    </a:p>
                  </a:txBody>
                  <a:tcPr marL="63500" marR="63500" marT="63500" marB="63500" anchor="ctr"/>
                </a:tc>
                <a:tc>
                  <a:txBody>
                    <a:bodyPr/>
                    <a:lstStyle/>
                    <a:p>
                      <a:pPr marL="0" lvl="0" indent="0" algn="ctr" rtl="0">
                        <a:spcBef>
                          <a:spcPts val="0"/>
                        </a:spcBef>
                        <a:spcAft>
                          <a:spcPts val="0"/>
                        </a:spcAft>
                        <a:buNone/>
                      </a:pPr>
                      <a:endParaRPr sz="1300">
                        <a:latin typeface="Montserrat"/>
                        <a:ea typeface="Montserrat"/>
                        <a:cs typeface="Montserrat"/>
                        <a:sym typeface="Montserrat"/>
                      </a:endParaRPr>
                    </a:p>
                  </a:txBody>
                  <a:tcPr marL="63500" marR="63500" marT="63500" marB="63500" anchor="ctr"/>
                </a:tc>
                <a:tc>
                  <a:txBody>
                    <a:bodyPr/>
                    <a:lstStyle/>
                    <a:p>
                      <a:pPr marL="0" lvl="0" indent="0" algn="ctr" rtl="0">
                        <a:spcBef>
                          <a:spcPts val="0"/>
                        </a:spcBef>
                        <a:spcAft>
                          <a:spcPts val="0"/>
                        </a:spcAft>
                        <a:buNone/>
                      </a:pPr>
                      <a:endParaRPr sz="1300">
                        <a:latin typeface="Montserrat"/>
                        <a:ea typeface="Montserrat"/>
                        <a:cs typeface="Montserrat"/>
                        <a:sym typeface="Montserrat"/>
                      </a:endParaRPr>
                    </a:p>
                  </a:txBody>
                  <a:tcPr marL="63500" marR="63500" marT="63500" marB="63500" anchor="ctr"/>
                </a:tc>
                <a:tc>
                  <a:txBody>
                    <a:bodyPr/>
                    <a:lstStyle/>
                    <a:p>
                      <a:pPr marL="0" lvl="0" indent="0" algn="ctr" rtl="0">
                        <a:spcBef>
                          <a:spcPts val="0"/>
                        </a:spcBef>
                        <a:spcAft>
                          <a:spcPts val="0"/>
                        </a:spcAft>
                        <a:buNone/>
                      </a:pPr>
                      <a:endParaRPr sz="1300">
                        <a:latin typeface="Montserrat"/>
                        <a:ea typeface="Montserrat"/>
                        <a:cs typeface="Montserrat"/>
                        <a:sym typeface="Montserrat"/>
                      </a:endParaRPr>
                    </a:p>
                  </a:txBody>
                  <a:tcPr marL="63500" marR="63500" marT="63500" marB="63500" anchor="ctr"/>
                </a:tc>
                <a:tc>
                  <a:txBody>
                    <a:bodyPr/>
                    <a:lstStyle/>
                    <a:p>
                      <a:pPr marL="0" lvl="0" indent="0" algn="ctr" rtl="0">
                        <a:spcBef>
                          <a:spcPts val="0"/>
                        </a:spcBef>
                        <a:spcAft>
                          <a:spcPts val="0"/>
                        </a:spcAft>
                        <a:buNone/>
                      </a:pPr>
                      <a:endParaRPr sz="1300">
                        <a:latin typeface="Montserrat"/>
                        <a:ea typeface="Montserrat"/>
                        <a:cs typeface="Montserrat"/>
                        <a:sym typeface="Montserrat"/>
                      </a:endParaRPr>
                    </a:p>
                  </a:txBody>
                  <a:tcPr marL="63500" marR="63500" marT="63500" marB="63500" anchor="ctr"/>
                </a:tc>
                <a:tc>
                  <a:txBody>
                    <a:bodyPr/>
                    <a:lstStyle/>
                    <a:p>
                      <a:pPr marL="0" lvl="0" indent="0" algn="ctr" rtl="0">
                        <a:spcBef>
                          <a:spcPts val="0"/>
                        </a:spcBef>
                        <a:spcAft>
                          <a:spcPts val="0"/>
                        </a:spcAft>
                        <a:buNone/>
                      </a:pPr>
                      <a:endParaRPr sz="1300">
                        <a:latin typeface="Montserrat"/>
                        <a:ea typeface="Montserrat"/>
                        <a:cs typeface="Montserrat"/>
                        <a:sym typeface="Montserrat"/>
                      </a:endParaRPr>
                    </a:p>
                  </a:txBody>
                  <a:tcPr marL="63500" marR="63500" marT="63500" marB="63500" anchor="ctr"/>
                </a:tc>
                <a:tc>
                  <a:txBody>
                    <a:bodyPr/>
                    <a:lstStyle/>
                    <a:p>
                      <a:pPr marL="0" lvl="0" indent="0" algn="ctr" rtl="0">
                        <a:spcBef>
                          <a:spcPts val="0"/>
                        </a:spcBef>
                        <a:spcAft>
                          <a:spcPts val="0"/>
                        </a:spcAft>
                        <a:buNone/>
                      </a:pPr>
                      <a:endParaRPr sz="1300">
                        <a:latin typeface="Montserrat"/>
                        <a:ea typeface="Montserrat"/>
                        <a:cs typeface="Montserrat"/>
                        <a:sym typeface="Montserrat"/>
                      </a:endParaRPr>
                    </a:p>
                  </a:txBody>
                  <a:tcPr marL="63500" marR="63500" marT="63500" marB="63500" anchor="ctr"/>
                </a:tc>
                <a:extLst>
                  <a:ext uri="{0D108BD9-81ED-4DB2-BD59-A6C34878D82A}">
                    <a16:rowId xmlns:a16="http://schemas.microsoft.com/office/drawing/2014/main" val="10004"/>
                  </a:ext>
                </a:extLst>
              </a:tr>
              <a:tr h="331225">
                <a:tc>
                  <a:txBody>
                    <a:bodyPr/>
                    <a:lstStyle/>
                    <a:p>
                      <a:pPr marL="0" lvl="0" indent="0" algn="l" rtl="0">
                        <a:spcBef>
                          <a:spcPts val="0"/>
                        </a:spcBef>
                        <a:spcAft>
                          <a:spcPts val="0"/>
                        </a:spcAft>
                        <a:buNone/>
                      </a:pPr>
                      <a:r>
                        <a:rPr lang="en-US" sz="1300" b="1">
                          <a:latin typeface="Montserrat"/>
                          <a:ea typeface="Montserrat"/>
                          <a:cs typeface="Montserrat"/>
                          <a:sym typeface="Montserrat"/>
                        </a:rPr>
                        <a:t>Pregnancy Test</a:t>
                      </a:r>
                      <a:endParaRPr sz="1300" b="1">
                        <a:latin typeface="Montserrat"/>
                        <a:ea typeface="Montserrat"/>
                        <a:cs typeface="Montserrat"/>
                        <a:sym typeface="Montserrat"/>
                      </a:endParaRPr>
                    </a:p>
                  </a:txBody>
                  <a:tcPr marL="63500" marR="63500" marT="63500" marB="63500"/>
                </a:tc>
                <a:tc>
                  <a:txBody>
                    <a:bodyPr/>
                    <a:lstStyle/>
                    <a:p>
                      <a:pPr marL="0" lvl="0" indent="0" algn="ctr" rtl="0">
                        <a:spcBef>
                          <a:spcPts val="0"/>
                        </a:spcBef>
                        <a:spcAft>
                          <a:spcPts val="0"/>
                        </a:spcAft>
                        <a:buNone/>
                      </a:pPr>
                      <a:r>
                        <a:rPr lang="en-US" sz="1300">
                          <a:latin typeface="Montserrat"/>
                          <a:ea typeface="Montserrat"/>
                          <a:cs typeface="Montserrat"/>
                          <a:sym typeface="Montserrat"/>
                        </a:rPr>
                        <a:t>X</a:t>
                      </a:r>
                      <a:endParaRPr sz="1300">
                        <a:latin typeface="Montserrat"/>
                        <a:ea typeface="Montserrat"/>
                        <a:cs typeface="Montserrat"/>
                        <a:sym typeface="Montserrat"/>
                      </a:endParaRPr>
                    </a:p>
                  </a:txBody>
                  <a:tcPr marL="63500" marR="63500" marT="63500" marB="63500" anchor="ctr"/>
                </a:tc>
                <a:tc>
                  <a:txBody>
                    <a:bodyPr/>
                    <a:lstStyle/>
                    <a:p>
                      <a:pPr marL="0" lvl="0" indent="0" algn="ctr" rtl="0">
                        <a:spcBef>
                          <a:spcPts val="0"/>
                        </a:spcBef>
                        <a:spcAft>
                          <a:spcPts val="0"/>
                        </a:spcAft>
                        <a:buNone/>
                      </a:pPr>
                      <a:endParaRPr sz="1300">
                        <a:latin typeface="Montserrat"/>
                        <a:ea typeface="Montserrat"/>
                        <a:cs typeface="Montserrat"/>
                        <a:sym typeface="Montserrat"/>
                      </a:endParaRPr>
                    </a:p>
                  </a:txBody>
                  <a:tcPr marL="63500" marR="63500" marT="63500" marB="63500" anchor="ctr"/>
                </a:tc>
                <a:tc>
                  <a:txBody>
                    <a:bodyPr/>
                    <a:lstStyle/>
                    <a:p>
                      <a:pPr marL="0" lvl="0" indent="0" algn="ctr" rtl="0">
                        <a:spcBef>
                          <a:spcPts val="0"/>
                        </a:spcBef>
                        <a:spcAft>
                          <a:spcPts val="0"/>
                        </a:spcAft>
                        <a:buNone/>
                      </a:pPr>
                      <a:endParaRPr sz="1300">
                        <a:latin typeface="Montserrat"/>
                        <a:ea typeface="Montserrat"/>
                        <a:cs typeface="Montserrat"/>
                        <a:sym typeface="Montserrat"/>
                      </a:endParaRPr>
                    </a:p>
                  </a:txBody>
                  <a:tcPr marL="63500" marR="63500" marT="63500" marB="63500" anchor="ctr"/>
                </a:tc>
                <a:tc>
                  <a:txBody>
                    <a:bodyPr/>
                    <a:lstStyle/>
                    <a:p>
                      <a:pPr marL="0" lvl="0" indent="0" algn="ctr" rtl="0">
                        <a:spcBef>
                          <a:spcPts val="0"/>
                        </a:spcBef>
                        <a:spcAft>
                          <a:spcPts val="0"/>
                        </a:spcAft>
                        <a:buNone/>
                      </a:pPr>
                      <a:endParaRPr sz="1300">
                        <a:latin typeface="Montserrat"/>
                        <a:ea typeface="Montserrat"/>
                        <a:cs typeface="Montserrat"/>
                        <a:sym typeface="Montserrat"/>
                      </a:endParaRPr>
                    </a:p>
                  </a:txBody>
                  <a:tcPr marL="63500" marR="63500" marT="63500" marB="63500" anchor="ctr"/>
                </a:tc>
                <a:tc>
                  <a:txBody>
                    <a:bodyPr/>
                    <a:lstStyle/>
                    <a:p>
                      <a:pPr marL="0" lvl="0" indent="0" algn="ctr" rtl="0">
                        <a:spcBef>
                          <a:spcPts val="0"/>
                        </a:spcBef>
                        <a:spcAft>
                          <a:spcPts val="0"/>
                        </a:spcAft>
                        <a:buNone/>
                      </a:pPr>
                      <a:endParaRPr sz="1300">
                        <a:latin typeface="Montserrat"/>
                        <a:ea typeface="Montserrat"/>
                        <a:cs typeface="Montserrat"/>
                        <a:sym typeface="Montserrat"/>
                      </a:endParaRPr>
                    </a:p>
                  </a:txBody>
                  <a:tcPr marL="63500" marR="63500" marT="63500" marB="63500" anchor="ctr"/>
                </a:tc>
                <a:tc>
                  <a:txBody>
                    <a:bodyPr/>
                    <a:lstStyle/>
                    <a:p>
                      <a:pPr marL="0" lvl="0" indent="0" algn="ctr" rtl="0">
                        <a:spcBef>
                          <a:spcPts val="0"/>
                        </a:spcBef>
                        <a:spcAft>
                          <a:spcPts val="0"/>
                        </a:spcAft>
                        <a:buNone/>
                      </a:pPr>
                      <a:endParaRPr sz="1300">
                        <a:latin typeface="Montserrat"/>
                        <a:ea typeface="Montserrat"/>
                        <a:cs typeface="Montserrat"/>
                        <a:sym typeface="Montserrat"/>
                      </a:endParaRPr>
                    </a:p>
                  </a:txBody>
                  <a:tcPr marL="63500" marR="63500" marT="63500" marB="63500" anchor="ctr"/>
                </a:tc>
                <a:tc>
                  <a:txBody>
                    <a:bodyPr/>
                    <a:lstStyle/>
                    <a:p>
                      <a:pPr marL="0" lvl="0" indent="0" algn="ctr" rtl="0">
                        <a:spcBef>
                          <a:spcPts val="0"/>
                        </a:spcBef>
                        <a:spcAft>
                          <a:spcPts val="0"/>
                        </a:spcAft>
                        <a:buNone/>
                      </a:pPr>
                      <a:endParaRPr sz="1300">
                        <a:latin typeface="Montserrat"/>
                        <a:ea typeface="Montserrat"/>
                        <a:cs typeface="Montserrat"/>
                        <a:sym typeface="Montserrat"/>
                      </a:endParaRPr>
                    </a:p>
                  </a:txBody>
                  <a:tcPr marL="63500" marR="63500" marT="63500" marB="63500" anchor="ctr"/>
                </a:tc>
                <a:tc>
                  <a:txBody>
                    <a:bodyPr/>
                    <a:lstStyle/>
                    <a:p>
                      <a:pPr marL="0" lvl="0" indent="0" algn="ctr" rtl="0">
                        <a:spcBef>
                          <a:spcPts val="0"/>
                        </a:spcBef>
                        <a:spcAft>
                          <a:spcPts val="0"/>
                        </a:spcAft>
                        <a:buNone/>
                      </a:pPr>
                      <a:endParaRPr sz="1300">
                        <a:latin typeface="Montserrat"/>
                        <a:ea typeface="Montserrat"/>
                        <a:cs typeface="Montserrat"/>
                        <a:sym typeface="Montserrat"/>
                      </a:endParaRPr>
                    </a:p>
                  </a:txBody>
                  <a:tcPr marL="63500" marR="63500" marT="63500" marB="63500" anchor="ctr"/>
                </a:tc>
                <a:extLst>
                  <a:ext uri="{0D108BD9-81ED-4DB2-BD59-A6C34878D82A}">
                    <a16:rowId xmlns:a16="http://schemas.microsoft.com/office/drawing/2014/main" val="10005"/>
                  </a:ext>
                </a:extLst>
              </a:tr>
              <a:tr h="544150">
                <a:tc>
                  <a:txBody>
                    <a:bodyPr/>
                    <a:lstStyle/>
                    <a:p>
                      <a:pPr marL="0" lvl="0" indent="0" algn="l" rtl="0">
                        <a:spcBef>
                          <a:spcPts val="0"/>
                        </a:spcBef>
                        <a:spcAft>
                          <a:spcPts val="0"/>
                        </a:spcAft>
                        <a:buNone/>
                      </a:pPr>
                      <a:r>
                        <a:rPr lang="en-US" sz="1300" b="1">
                          <a:latin typeface="Montserrat"/>
                          <a:ea typeface="Montserrat"/>
                          <a:cs typeface="Montserrat"/>
                          <a:sym typeface="Montserrat"/>
                        </a:rPr>
                        <a:t>Review of Standard-of-Care Labs (CBC and Coagulation Panel)</a:t>
                      </a:r>
                      <a:endParaRPr sz="1300" b="1">
                        <a:latin typeface="Montserrat"/>
                        <a:ea typeface="Montserrat"/>
                        <a:cs typeface="Montserrat"/>
                        <a:sym typeface="Montserrat"/>
                      </a:endParaRPr>
                    </a:p>
                  </a:txBody>
                  <a:tcPr marL="63500" marR="63500" marT="63500" marB="63500"/>
                </a:tc>
                <a:tc>
                  <a:txBody>
                    <a:bodyPr/>
                    <a:lstStyle/>
                    <a:p>
                      <a:pPr marL="0" lvl="0" indent="0" algn="ctr" rtl="0">
                        <a:spcBef>
                          <a:spcPts val="0"/>
                        </a:spcBef>
                        <a:spcAft>
                          <a:spcPts val="0"/>
                        </a:spcAft>
                        <a:buNone/>
                      </a:pPr>
                      <a:r>
                        <a:rPr lang="en-US" sz="1300">
                          <a:latin typeface="Montserrat"/>
                          <a:ea typeface="Montserrat"/>
                          <a:cs typeface="Montserrat"/>
                          <a:sym typeface="Montserrat"/>
                        </a:rPr>
                        <a:t>X</a:t>
                      </a:r>
                      <a:endParaRPr sz="1300">
                        <a:latin typeface="Montserrat"/>
                        <a:ea typeface="Montserrat"/>
                        <a:cs typeface="Montserrat"/>
                        <a:sym typeface="Montserrat"/>
                      </a:endParaRPr>
                    </a:p>
                  </a:txBody>
                  <a:tcPr marL="63500" marR="63500" marT="63500" marB="63500" anchor="ctr"/>
                </a:tc>
                <a:tc>
                  <a:txBody>
                    <a:bodyPr/>
                    <a:lstStyle/>
                    <a:p>
                      <a:pPr marL="0" lvl="0" indent="0" algn="ctr" rtl="0">
                        <a:spcBef>
                          <a:spcPts val="0"/>
                        </a:spcBef>
                        <a:spcAft>
                          <a:spcPts val="0"/>
                        </a:spcAft>
                        <a:buNone/>
                      </a:pPr>
                      <a:endParaRPr sz="1300">
                        <a:latin typeface="Montserrat"/>
                        <a:ea typeface="Montserrat"/>
                        <a:cs typeface="Montserrat"/>
                        <a:sym typeface="Montserrat"/>
                      </a:endParaRPr>
                    </a:p>
                  </a:txBody>
                  <a:tcPr marL="63500" marR="63500" marT="63500" marB="63500" anchor="ctr"/>
                </a:tc>
                <a:tc>
                  <a:txBody>
                    <a:bodyPr/>
                    <a:lstStyle/>
                    <a:p>
                      <a:pPr marL="0" lvl="0" indent="0" algn="ctr" rtl="0">
                        <a:spcBef>
                          <a:spcPts val="0"/>
                        </a:spcBef>
                        <a:spcAft>
                          <a:spcPts val="0"/>
                        </a:spcAft>
                        <a:buNone/>
                      </a:pPr>
                      <a:r>
                        <a:rPr lang="en-US" sz="1300">
                          <a:latin typeface="Montserrat"/>
                          <a:ea typeface="Montserrat"/>
                          <a:cs typeface="Montserrat"/>
                          <a:sym typeface="Montserrat"/>
                        </a:rPr>
                        <a:t>X</a:t>
                      </a:r>
                      <a:endParaRPr sz="1300">
                        <a:latin typeface="Montserrat"/>
                        <a:ea typeface="Montserrat"/>
                        <a:cs typeface="Montserrat"/>
                        <a:sym typeface="Montserrat"/>
                      </a:endParaRPr>
                    </a:p>
                  </a:txBody>
                  <a:tcPr marL="63500" marR="63500" marT="63500" marB="63500" anchor="ctr"/>
                </a:tc>
                <a:tc>
                  <a:txBody>
                    <a:bodyPr/>
                    <a:lstStyle/>
                    <a:p>
                      <a:pPr marL="0" lvl="0" indent="0" algn="ctr" rtl="0">
                        <a:spcBef>
                          <a:spcPts val="0"/>
                        </a:spcBef>
                        <a:spcAft>
                          <a:spcPts val="0"/>
                        </a:spcAft>
                        <a:buNone/>
                      </a:pPr>
                      <a:r>
                        <a:rPr lang="en-US" sz="1300">
                          <a:latin typeface="Montserrat"/>
                          <a:ea typeface="Montserrat"/>
                          <a:cs typeface="Montserrat"/>
                          <a:sym typeface="Montserrat"/>
                        </a:rPr>
                        <a:t>X</a:t>
                      </a:r>
                      <a:endParaRPr sz="1300">
                        <a:latin typeface="Montserrat"/>
                        <a:ea typeface="Montserrat"/>
                        <a:cs typeface="Montserrat"/>
                        <a:sym typeface="Montserrat"/>
                      </a:endParaRPr>
                    </a:p>
                  </a:txBody>
                  <a:tcPr marL="63500" marR="63500" marT="63500" marB="63500" anchor="ctr"/>
                </a:tc>
                <a:tc>
                  <a:txBody>
                    <a:bodyPr/>
                    <a:lstStyle/>
                    <a:p>
                      <a:pPr marL="0" lvl="0" indent="0" algn="ctr" rtl="0">
                        <a:spcBef>
                          <a:spcPts val="0"/>
                        </a:spcBef>
                        <a:spcAft>
                          <a:spcPts val="0"/>
                        </a:spcAft>
                        <a:buNone/>
                      </a:pPr>
                      <a:endParaRPr sz="1300">
                        <a:latin typeface="Montserrat"/>
                        <a:ea typeface="Montserrat"/>
                        <a:cs typeface="Montserrat"/>
                        <a:sym typeface="Montserrat"/>
                      </a:endParaRPr>
                    </a:p>
                  </a:txBody>
                  <a:tcPr marL="63500" marR="63500" marT="63500" marB="63500" anchor="ctr"/>
                </a:tc>
                <a:tc>
                  <a:txBody>
                    <a:bodyPr/>
                    <a:lstStyle/>
                    <a:p>
                      <a:pPr marL="0" lvl="0" indent="0" algn="ctr" rtl="0">
                        <a:spcBef>
                          <a:spcPts val="0"/>
                        </a:spcBef>
                        <a:spcAft>
                          <a:spcPts val="0"/>
                        </a:spcAft>
                        <a:buNone/>
                      </a:pPr>
                      <a:endParaRPr sz="1300">
                        <a:latin typeface="Montserrat"/>
                        <a:ea typeface="Montserrat"/>
                        <a:cs typeface="Montserrat"/>
                        <a:sym typeface="Montserrat"/>
                      </a:endParaRPr>
                    </a:p>
                  </a:txBody>
                  <a:tcPr marL="63500" marR="63500" marT="63500" marB="63500" anchor="ctr"/>
                </a:tc>
                <a:tc>
                  <a:txBody>
                    <a:bodyPr/>
                    <a:lstStyle/>
                    <a:p>
                      <a:pPr marL="0" lvl="0" indent="0" algn="ctr" rtl="0">
                        <a:spcBef>
                          <a:spcPts val="0"/>
                        </a:spcBef>
                        <a:spcAft>
                          <a:spcPts val="0"/>
                        </a:spcAft>
                        <a:buNone/>
                      </a:pPr>
                      <a:endParaRPr sz="1300">
                        <a:latin typeface="Montserrat"/>
                        <a:ea typeface="Montserrat"/>
                        <a:cs typeface="Montserrat"/>
                        <a:sym typeface="Montserrat"/>
                      </a:endParaRPr>
                    </a:p>
                  </a:txBody>
                  <a:tcPr marL="63500" marR="63500" marT="63500" marB="63500" anchor="ctr"/>
                </a:tc>
                <a:tc>
                  <a:txBody>
                    <a:bodyPr/>
                    <a:lstStyle/>
                    <a:p>
                      <a:pPr marL="0" lvl="0" indent="0" algn="ctr" rtl="0">
                        <a:spcBef>
                          <a:spcPts val="0"/>
                        </a:spcBef>
                        <a:spcAft>
                          <a:spcPts val="0"/>
                        </a:spcAft>
                        <a:buNone/>
                      </a:pPr>
                      <a:endParaRPr sz="1300">
                        <a:latin typeface="Montserrat"/>
                        <a:ea typeface="Montserrat"/>
                        <a:cs typeface="Montserrat"/>
                        <a:sym typeface="Montserrat"/>
                      </a:endParaRPr>
                    </a:p>
                  </a:txBody>
                  <a:tcPr marL="63500" marR="63500" marT="63500" marB="63500" anchor="ctr"/>
                </a:tc>
                <a:extLst>
                  <a:ext uri="{0D108BD9-81ED-4DB2-BD59-A6C34878D82A}">
                    <a16:rowId xmlns:a16="http://schemas.microsoft.com/office/drawing/2014/main" val="10006"/>
                  </a:ext>
                </a:extLst>
              </a:tr>
              <a:tr h="544150">
                <a:tc>
                  <a:txBody>
                    <a:bodyPr/>
                    <a:lstStyle/>
                    <a:p>
                      <a:pPr marL="0" lvl="0" indent="0" algn="l" rtl="0">
                        <a:spcBef>
                          <a:spcPts val="0"/>
                        </a:spcBef>
                        <a:spcAft>
                          <a:spcPts val="0"/>
                        </a:spcAft>
                        <a:buNone/>
                      </a:pPr>
                      <a:r>
                        <a:rPr lang="en-US" sz="1300" b="1" dirty="0">
                          <a:latin typeface="Montserrat"/>
                          <a:ea typeface="Montserrat"/>
                          <a:cs typeface="Montserrat"/>
                          <a:sym typeface="Montserrat"/>
                        </a:rPr>
                        <a:t>Diagnostic CT (ICH location and volume, determined by ABC/2)</a:t>
                      </a:r>
                      <a:endParaRPr sz="1300" b="1" dirty="0">
                        <a:latin typeface="Montserrat"/>
                        <a:ea typeface="Montserrat"/>
                        <a:cs typeface="Montserrat"/>
                        <a:sym typeface="Montserrat"/>
                      </a:endParaRPr>
                    </a:p>
                  </a:txBody>
                  <a:tcPr marL="63500" marR="63500" marT="63500" marB="63500"/>
                </a:tc>
                <a:tc>
                  <a:txBody>
                    <a:bodyPr/>
                    <a:lstStyle/>
                    <a:p>
                      <a:pPr marL="0" lvl="0" indent="0" algn="ctr" rtl="0">
                        <a:spcBef>
                          <a:spcPts val="0"/>
                        </a:spcBef>
                        <a:spcAft>
                          <a:spcPts val="0"/>
                        </a:spcAft>
                        <a:buNone/>
                      </a:pPr>
                      <a:r>
                        <a:rPr lang="en-US" sz="1300">
                          <a:latin typeface="Montserrat"/>
                          <a:ea typeface="Montserrat"/>
                          <a:cs typeface="Montserrat"/>
                          <a:sym typeface="Montserrat"/>
                        </a:rPr>
                        <a:t>X</a:t>
                      </a:r>
                      <a:endParaRPr sz="1300">
                        <a:latin typeface="Montserrat"/>
                        <a:ea typeface="Montserrat"/>
                        <a:cs typeface="Montserrat"/>
                        <a:sym typeface="Montserrat"/>
                      </a:endParaRPr>
                    </a:p>
                  </a:txBody>
                  <a:tcPr marL="63500" marR="63500" marT="63500" marB="63500" anchor="ctr"/>
                </a:tc>
                <a:tc>
                  <a:txBody>
                    <a:bodyPr/>
                    <a:lstStyle/>
                    <a:p>
                      <a:pPr marL="0" lvl="0" indent="0" algn="ctr" rtl="0">
                        <a:spcBef>
                          <a:spcPts val="0"/>
                        </a:spcBef>
                        <a:spcAft>
                          <a:spcPts val="0"/>
                        </a:spcAft>
                        <a:buNone/>
                      </a:pPr>
                      <a:r>
                        <a:rPr lang="en-US" sz="1300">
                          <a:latin typeface="Montserrat"/>
                          <a:ea typeface="Montserrat"/>
                          <a:cs typeface="Montserrat"/>
                          <a:sym typeface="Montserrat"/>
                        </a:rPr>
                        <a:t>X^</a:t>
                      </a:r>
                      <a:endParaRPr sz="1300">
                        <a:latin typeface="Montserrat"/>
                        <a:ea typeface="Montserrat"/>
                        <a:cs typeface="Montserrat"/>
                        <a:sym typeface="Montserrat"/>
                      </a:endParaRPr>
                    </a:p>
                  </a:txBody>
                  <a:tcPr marL="63500" marR="63500" marT="63500" marB="63500" anchor="ctr"/>
                </a:tc>
                <a:tc>
                  <a:txBody>
                    <a:bodyPr/>
                    <a:lstStyle/>
                    <a:p>
                      <a:pPr marL="0" lvl="0" indent="0" algn="ctr" rtl="0">
                        <a:spcBef>
                          <a:spcPts val="0"/>
                        </a:spcBef>
                        <a:spcAft>
                          <a:spcPts val="0"/>
                        </a:spcAft>
                        <a:buNone/>
                      </a:pPr>
                      <a:r>
                        <a:rPr lang="en-US" sz="1300">
                          <a:latin typeface="Montserrat"/>
                          <a:ea typeface="Montserrat"/>
                          <a:cs typeface="Montserrat"/>
                          <a:sym typeface="Montserrat"/>
                        </a:rPr>
                        <a:t>X</a:t>
                      </a:r>
                      <a:endParaRPr sz="1300">
                        <a:latin typeface="Montserrat"/>
                        <a:ea typeface="Montserrat"/>
                        <a:cs typeface="Montserrat"/>
                        <a:sym typeface="Montserrat"/>
                      </a:endParaRPr>
                    </a:p>
                  </a:txBody>
                  <a:tcPr marL="63500" marR="63500" marT="63500" marB="63500" anchor="ctr"/>
                </a:tc>
                <a:tc>
                  <a:txBody>
                    <a:bodyPr/>
                    <a:lstStyle/>
                    <a:p>
                      <a:pPr marL="0" lvl="0" indent="0" algn="ctr" rtl="0">
                        <a:spcBef>
                          <a:spcPts val="0"/>
                        </a:spcBef>
                        <a:spcAft>
                          <a:spcPts val="0"/>
                        </a:spcAft>
                        <a:buNone/>
                      </a:pPr>
                      <a:endParaRPr sz="1300">
                        <a:latin typeface="Montserrat"/>
                        <a:ea typeface="Montserrat"/>
                        <a:cs typeface="Montserrat"/>
                        <a:sym typeface="Montserrat"/>
                      </a:endParaRPr>
                    </a:p>
                  </a:txBody>
                  <a:tcPr marL="63500" marR="63500" marT="63500" marB="63500" anchor="ctr"/>
                </a:tc>
                <a:tc>
                  <a:txBody>
                    <a:bodyPr/>
                    <a:lstStyle/>
                    <a:p>
                      <a:pPr marL="0" lvl="0" indent="0" algn="ctr" rtl="0">
                        <a:spcBef>
                          <a:spcPts val="0"/>
                        </a:spcBef>
                        <a:spcAft>
                          <a:spcPts val="0"/>
                        </a:spcAft>
                        <a:buNone/>
                      </a:pPr>
                      <a:endParaRPr sz="1300">
                        <a:latin typeface="Montserrat"/>
                        <a:ea typeface="Montserrat"/>
                        <a:cs typeface="Montserrat"/>
                        <a:sym typeface="Montserrat"/>
                      </a:endParaRPr>
                    </a:p>
                  </a:txBody>
                  <a:tcPr marL="63500" marR="63500" marT="63500" marB="63500" anchor="ctr"/>
                </a:tc>
                <a:tc>
                  <a:txBody>
                    <a:bodyPr/>
                    <a:lstStyle/>
                    <a:p>
                      <a:pPr marL="0" lvl="0" indent="0" algn="ctr" rtl="0">
                        <a:spcBef>
                          <a:spcPts val="0"/>
                        </a:spcBef>
                        <a:spcAft>
                          <a:spcPts val="0"/>
                        </a:spcAft>
                        <a:buNone/>
                      </a:pPr>
                      <a:endParaRPr sz="1300">
                        <a:latin typeface="Montserrat"/>
                        <a:ea typeface="Montserrat"/>
                        <a:cs typeface="Montserrat"/>
                        <a:sym typeface="Montserrat"/>
                      </a:endParaRPr>
                    </a:p>
                  </a:txBody>
                  <a:tcPr marL="63500" marR="63500" marT="63500" marB="63500" anchor="ctr"/>
                </a:tc>
                <a:tc>
                  <a:txBody>
                    <a:bodyPr/>
                    <a:lstStyle/>
                    <a:p>
                      <a:pPr marL="0" lvl="0" indent="0" algn="ctr" rtl="0">
                        <a:spcBef>
                          <a:spcPts val="0"/>
                        </a:spcBef>
                        <a:spcAft>
                          <a:spcPts val="0"/>
                        </a:spcAft>
                        <a:buNone/>
                      </a:pPr>
                      <a:endParaRPr sz="1300">
                        <a:latin typeface="Montserrat"/>
                        <a:ea typeface="Montserrat"/>
                        <a:cs typeface="Montserrat"/>
                        <a:sym typeface="Montserrat"/>
                      </a:endParaRPr>
                    </a:p>
                  </a:txBody>
                  <a:tcPr marL="63500" marR="63500" marT="63500" marB="63500" anchor="ctr"/>
                </a:tc>
                <a:tc>
                  <a:txBody>
                    <a:bodyPr/>
                    <a:lstStyle/>
                    <a:p>
                      <a:pPr marL="0" lvl="0" indent="0" algn="ctr" rtl="0">
                        <a:spcBef>
                          <a:spcPts val="0"/>
                        </a:spcBef>
                        <a:spcAft>
                          <a:spcPts val="0"/>
                        </a:spcAft>
                        <a:buNone/>
                      </a:pPr>
                      <a:endParaRPr sz="1300">
                        <a:latin typeface="Montserrat"/>
                        <a:ea typeface="Montserrat"/>
                        <a:cs typeface="Montserrat"/>
                        <a:sym typeface="Montserrat"/>
                      </a:endParaRPr>
                    </a:p>
                  </a:txBody>
                  <a:tcPr marL="63500" marR="63500" marT="63500" marB="63500" anchor="ctr"/>
                </a:tc>
                <a:extLst>
                  <a:ext uri="{0D108BD9-81ED-4DB2-BD59-A6C34878D82A}">
                    <a16:rowId xmlns:a16="http://schemas.microsoft.com/office/drawing/2014/main" val="10007"/>
                  </a:ext>
                </a:extLst>
              </a:tr>
              <a:tr h="331225">
                <a:tc>
                  <a:txBody>
                    <a:bodyPr/>
                    <a:lstStyle/>
                    <a:p>
                      <a:pPr marL="0" lvl="0" indent="0" algn="l" rtl="0">
                        <a:spcBef>
                          <a:spcPts val="0"/>
                        </a:spcBef>
                        <a:spcAft>
                          <a:spcPts val="0"/>
                        </a:spcAft>
                        <a:buNone/>
                      </a:pPr>
                      <a:r>
                        <a:rPr lang="en-US" sz="1300" b="1">
                          <a:latin typeface="Montserrat"/>
                          <a:ea typeface="Montserrat"/>
                          <a:cs typeface="Montserrat"/>
                          <a:sym typeface="Montserrat"/>
                        </a:rPr>
                        <a:t>Diagnostic Pre-Operative CTA or MRA</a:t>
                      </a:r>
                      <a:endParaRPr sz="1300" b="1">
                        <a:latin typeface="Montserrat"/>
                        <a:ea typeface="Montserrat"/>
                        <a:cs typeface="Montserrat"/>
                        <a:sym typeface="Montserrat"/>
                      </a:endParaRPr>
                    </a:p>
                  </a:txBody>
                  <a:tcPr marL="63500" marR="63500" marT="63500" marB="63500"/>
                </a:tc>
                <a:tc>
                  <a:txBody>
                    <a:bodyPr/>
                    <a:lstStyle/>
                    <a:p>
                      <a:pPr marL="0" lvl="0" indent="0" algn="ctr" rtl="0">
                        <a:spcBef>
                          <a:spcPts val="0"/>
                        </a:spcBef>
                        <a:spcAft>
                          <a:spcPts val="0"/>
                        </a:spcAft>
                        <a:buNone/>
                      </a:pPr>
                      <a:r>
                        <a:rPr lang="en-US" sz="1300">
                          <a:latin typeface="Montserrat"/>
                          <a:ea typeface="Montserrat"/>
                          <a:cs typeface="Montserrat"/>
                          <a:sym typeface="Montserrat"/>
                        </a:rPr>
                        <a:t>X</a:t>
                      </a:r>
                      <a:endParaRPr sz="1300">
                        <a:latin typeface="Montserrat"/>
                        <a:ea typeface="Montserrat"/>
                        <a:cs typeface="Montserrat"/>
                        <a:sym typeface="Montserrat"/>
                      </a:endParaRPr>
                    </a:p>
                  </a:txBody>
                  <a:tcPr marL="63500" marR="63500" marT="63500" marB="63500" anchor="ctr"/>
                </a:tc>
                <a:tc>
                  <a:txBody>
                    <a:bodyPr/>
                    <a:lstStyle/>
                    <a:p>
                      <a:pPr marL="0" lvl="0" indent="0" algn="ctr" rtl="0">
                        <a:spcBef>
                          <a:spcPts val="0"/>
                        </a:spcBef>
                        <a:spcAft>
                          <a:spcPts val="0"/>
                        </a:spcAft>
                        <a:buNone/>
                      </a:pPr>
                      <a:endParaRPr sz="1300">
                        <a:latin typeface="Montserrat"/>
                        <a:ea typeface="Montserrat"/>
                        <a:cs typeface="Montserrat"/>
                        <a:sym typeface="Montserrat"/>
                      </a:endParaRPr>
                    </a:p>
                  </a:txBody>
                  <a:tcPr marL="63500" marR="63500" marT="63500" marB="63500" anchor="ctr"/>
                </a:tc>
                <a:tc>
                  <a:txBody>
                    <a:bodyPr/>
                    <a:lstStyle/>
                    <a:p>
                      <a:pPr marL="0" lvl="0" indent="0" algn="ctr" rtl="0">
                        <a:spcBef>
                          <a:spcPts val="0"/>
                        </a:spcBef>
                        <a:spcAft>
                          <a:spcPts val="0"/>
                        </a:spcAft>
                        <a:buNone/>
                      </a:pPr>
                      <a:endParaRPr sz="1300">
                        <a:latin typeface="Montserrat"/>
                        <a:ea typeface="Montserrat"/>
                        <a:cs typeface="Montserrat"/>
                        <a:sym typeface="Montserrat"/>
                      </a:endParaRPr>
                    </a:p>
                  </a:txBody>
                  <a:tcPr marL="63500" marR="63500" marT="63500" marB="63500" anchor="ctr"/>
                </a:tc>
                <a:tc>
                  <a:txBody>
                    <a:bodyPr/>
                    <a:lstStyle/>
                    <a:p>
                      <a:pPr marL="0" lvl="0" indent="0" algn="ctr" rtl="0">
                        <a:spcBef>
                          <a:spcPts val="0"/>
                        </a:spcBef>
                        <a:spcAft>
                          <a:spcPts val="0"/>
                        </a:spcAft>
                        <a:buNone/>
                      </a:pPr>
                      <a:endParaRPr sz="1300">
                        <a:latin typeface="Montserrat"/>
                        <a:ea typeface="Montserrat"/>
                        <a:cs typeface="Montserrat"/>
                        <a:sym typeface="Montserrat"/>
                      </a:endParaRPr>
                    </a:p>
                  </a:txBody>
                  <a:tcPr marL="63500" marR="63500" marT="63500" marB="63500" anchor="ctr"/>
                </a:tc>
                <a:tc>
                  <a:txBody>
                    <a:bodyPr/>
                    <a:lstStyle/>
                    <a:p>
                      <a:pPr marL="0" lvl="0" indent="0" algn="ctr" rtl="0">
                        <a:spcBef>
                          <a:spcPts val="0"/>
                        </a:spcBef>
                        <a:spcAft>
                          <a:spcPts val="0"/>
                        </a:spcAft>
                        <a:buNone/>
                      </a:pPr>
                      <a:endParaRPr sz="1300">
                        <a:latin typeface="Montserrat"/>
                        <a:ea typeface="Montserrat"/>
                        <a:cs typeface="Montserrat"/>
                        <a:sym typeface="Montserrat"/>
                      </a:endParaRPr>
                    </a:p>
                  </a:txBody>
                  <a:tcPr marL="63500" marR="63500" marT="63500" marB="63500" anchor="ctr"/>
                </a:tc>
                <a:tc>
                  <a:txBody>
                    <a:bodyPr/>
                    <a:lstStyle/>
                    <a:p>
                      <a:pPr marL="0" lvl="0" indent="0" algn="ctr" rtl="0">
                        <a:spcBef>
                          <a:spcPts val="0"/>
                        </a:spcBef>
                        <a:spcAft>
                          <a:spcPts val="0"/>
                        </a:spcAft>
                        <a:buNone/>
                      </a:pPr>
                      <a:endParaRPr sz="1300">
                        <a:latin typeface="Montserrat"/>
                        <a:ea typeface="Montserrat"/>
                        <a:cs typeface="Montserrat"/>
                        <a:sym typeface="Montserrat"/>
                      </a:endParaRPr>
                    </a:p>
                  </a:txBody>
                  <a:tcPr marL="63500" marR="63500" marT="63500" marB="63500" anchor="ctr"/>
                </a:tc>
                <a:tc>
                  <a:txBody>
                    <a:bodyPr/>
                    <a:lstStyle/>
                    <a:p>
                      <a:pPr marL="0" lvl="0" indent="0" algn="ctr" rtl="0">
                        <a:spcBef>
                          <a:spcPts val="0"/>
                        </a:spcBef>
                        <a:spcAft>
                          <a:spcPts val="0"/>
                        </a:spcAft>
                        <a:buNone/>
                      </a:pPr>
                      <a:endParaRPr sz="1300">
                        <a:latin typeface="Montserrat"/>
                        <a:ea typeface="Montserrat"/>
                        <a:cs typeface="Montserrat"/>
                        <a:sym typeface="Montserrat"/>
                      </a:endParaRPr>
                    </a:p>
                  </a:txBody>
                  <a:tcPr marL="63500" marR="63500" marT="63500" marB="63500" anchor="ctr"/>
                </a:tc>
                <a:tc>
                  <a:txBody>
                    <a:bodyPr/>
                    <a:lstStyle/>
                    <a:p>
                      <a:pPr marL="0" lvl="0" indent="0" algn="ctr" rtl="0">
                        <a:spcBef>
                          <a:spcPts val="0"/>
                        </a:spcBef>
                        <a:spcAft>
                          <a:spcPts val="0"/>
                        </a:spcAft>
                        <a:buNone/>
                      </a:pPr>
                      <a:endParaRPr sz="1300">
                        <a:latin typeface="Montserrat"/>
                        <a:ea typeface="Montserrat"/>
                        <a:cs typeface="Montserrat"/>
                        <a:sym typeface="Montserrat"/>
                      </a:endParaRPr>
                    </a:p>
                  </a:txBody>
                  <a:tcPr marL="63500" marR="63500" marT="63500" marB="63500" anchor="ctr"/>
                </a:tc>
                <a:extLst>
                  <a:ext uri="{0D108BD9-81ED-4DB2-BD59-A6C34878D82A}">
                    <a16:rowId xmlns:a16="http://schemas.microsoft.com/office/drawing/2014/main" val="10008"/>
                  </a:ext>
                </a:extLst>
              </a:tr>
              <a:tr h="331225">
                <a:tc>
                  <a:txBody>
                    <a:bodyPr/>
                    <a:lstStyle/>
                    <a:p>
                      <a:pPr marL="0" lvl="0" indent="0" algn="l" rtl="0">
                        <a:spcBef>
                          <a:spcPts val="0"/>
                        </a:spcBef>
                        <a:spcAft>
                          <a:spcPts val="0"/>
                        </a:spcAft>
                        <a:buNone/>
                      </a:pPr>
                      <a:r>
                        <a:rPr lang="en-US" sz="1300" b="1">
                          <a:latin typeface="Montserrat"/>
                          <a:ea typeface="Montserrat"/>
                          <a:cs typeface="Montserrat"/>
                          <a:sym typeface="Montserrat"/>
                        </a:rPr>
                        <a:t>Informed Consent</a:t>
                      </a:r>
                      <a:endParaRPr sz="1300" b="1">
                        <a:latin typeface="Montserrat"/>
                        <a:ea typeface="Montserrat"/>
                        <a:cs typeface="Montserrat"/>
                        <a:sym typeface="Montserrat"/>
                      </a:endParaRPr>
                    </a:p>
                  </a:txBody>
                  <a:tcPr marL="63500" marR="63500" marT="63500" marB="63500"/>
                </a:tc>
                <a:tc>
                  <a:txBody>
                    <a:bodyPr/>
                    <a:lstStyle/>
                    <a:p>
                      <a:pPr marL="0" lvl="0" indent="0" algn="ctr" rtl="0">
                        <a:spcBef>
                          <a:spcPts val="0"/>
                        </a:spcBef>
                        <a:spcAft>
                          <a:spcPts val="0"/>
                        </a:spcAft>
                        <a:buNone/>
                      </a:pPr>
                      <a:r>
                        <a:rPr lang="en-US" sz="1300">
                          <a:latin typeface="Montserrat"/>
                          <a:ea typeface="Montserrat"/>
                          <a:cs typeface="Montserrat"/>
                          <a:sym typeface="Montserrat"/>
                        </a:rPr>
                        <a:t>X</a:t>
                      </a:r>
                      <a:endParaRPr sz="1300">
                        <a:latin typeface="Montserrat"/>
                        <a:ea typeface="Montserrat"/>
                        <a:cs typeface="Montserrat"/>
                        <a:sym typeface="Montserrat"/>
                      </a:endParaRPr>
                    </a:p>
                  </a:txBody>
                  <a:tcPr marL="63500" marR="63500" marT="63500" marB="63500" anchor="ctr"/>
                </a:tc>
                <a:tc>
                  <a:txBody>
                    <a:bodyPr/>
                    <a:lstStyle/>
                    <a:p>
                      <a:pPr marL="0" lvl="0" indent="0" algn="ctr" rtl="0">
                        <a:spcBef>
                          <a:spcPts val="0"/>
                        </a:spcBef>
                        <a:spcAft>
                          <a:spcPts val="0"/>
                        </a:spcAft>
                        <a:buNone/>
                      </a:pPr>
                      <a:endParaRPr sz="1300">
                        <a:latin typeface="Montserrat"/>
                        <a:ea typeface="Montserrat"/>
                        <a:cs typeface="Montserrat"/>
                        <a:sym typeface="Montserrat"/>
                      </a:endParaRPr>
                    </a:p>
                  </a:txBody>
                  <a:tcPr marL="63500" marR="63500" marT="63500" marB="63500" anchor="ctr"/>
                </a:tc>
                <a:tc>
                  <a:txBody>
                    <a:bodyPr/>
                    <a:lstStyle/>
                    <a:p>
                      <a:pPr marL="0" lvl="0" indent="0" algn="ctr" rtl="0">
                        <a:spcBef>
                          <a:spcPts val="0"/>
                        </a:spcBef>
                        <a:spcAft>
                          <a:spcPts val="0"/>
                        </a:spcAft>
                        <a:buNone/>
                      </a:pPr>
                      <a:endParaRPr sz="1300">
                        <a:latin typeface="Montserrat"/>
                        <a:ea typeface="Montserrat"/>
                        <a:cs typeface="Montserrat"/>
                        <a:sym typeface="Montserrat"/>
                      </a:endParaRPr>
                    </a:p>
                  </a:txBody>
                  <a:tcPr marL="63500" marR="63500" marT="63500" marB="63500" anchor="ctr"/>
                </a:tc>
                <a:tc>
                  <a:txBody>
                    <a:bodyPr/>
                    <a:lstStyle/>
                    <a:p>
                      <a:pPr marL="0" lvl="0" indent="0" algn="ctr" rtl="0">
                        <a:spcBef>
                          <a:spcPts val="0"/>
                        </a:spcBef>
                        <a:spcAft>
                          <a:spcPts val="0"/>
                        </a:spcAft>
                        <a:buNone/>
                      </a:pPr>
                      <a:endParaRPr sz="1300">
                        <a:latin typeface="Montserrat"/>
                        <a:ea typeface="Montserrat"/>
                        <a:cs typeface="Montserrat"/>
                        <a:sym typeface="Montserrat"/>
                      </a:endParaRPr>
                    </a:p>
                  </a:txBody>
                  <a:tcPr marL="63500" marR="63500" marT="63500" marB="63500" anchor="ctr"/>
                </a:tc>
                <a:tc>
                  <a:txBody>
                    <a:bodyPr/>
                    <a:lstStyle/>
                    <a:p>
                      <a:pPr marL="0" lvl="0" indent="0" algn="ctr" rtl="0">
                        <a:spcBef>
                          <a:spcPts val="0"/>
                        </a:spcBef>
                        <a:spcAft>
                          <a:spcPts val="0"/>
                        </a:spcAft>
                        <a:buNone/>
                      </a:pPr>
                      <a:endParaRPr sz="1300">
                        <a:latin typeface="Montserrat"/>
                        <a:ea typeface="Montserrat"/>
                        <a:cs typeface="Montserrat"/>
                        <a:sym typeface="Montserrat"/>
                      </a:endParaRPr>
                    </a:p>
                  </a:txBody>
                  <a:tcPr marL="63500" marR="63500" marT="63500" marB="63500" anchor="ctr"/>
                </a:tc>
                <a:tc>
                  <a:txBody>
                    <a:bodyPr/>
                    <a:lstStyle/>
                    <a:p>
                      <a:pPr marL="0" lvl="0" indent="0" algn="ctr" rtl="0">
                        <a:spcBef>
                          <a:spcPts val="0"/>
                        </a:spcBef>
                        <a:spcAft>
                          <a:spcPts val="0"/>
                        </a:spcAft>
                        <a:buNone/>
                      </a:pPr>
                      <a:endParaRPr sz="1300">
                        <a:latin typeface="Montserrat"/>
                        <a:ea typeface="Montserrat"/>
                        <a:cs typeface="Montserrat"/>
                        <a:sym typeface="Montserrat"/>
                      </a:endParaRPr>
                    </a:p>
                  </a:txBody>
                  <a:tcPr marL="63500" marR="63500" marT="63500" marB="63500" anchor="ctr"/>
                </a:tc>
                <a:tc>
                  <a:txBody>
                    <a:bodyPr/>
                    <a:lstStyle/>
                    <a:p>
                      <a:pPr marL="0" lvl="0" indent="0" algn="ctr" rtl="0">
                        <a:spcBef>
                          <a:spcPts val="0"/>
                        </a:spcBef>
                        <a:spcAft>
                          <a:spcPts val="0"/>
                        </a:spcAft>
                        <a:buNone/>
                      </a:pPr>
                      <a:endParaRPr sz="1300">
                        <a:latin typeface="Montserrat"/>
                        <a:ea typeface="Montserrat"/>
                        <a:cs typeface="Montserrat"/>
                        <a:sym typeface="Montserrat"/>
                      </a:endParaRPr>
                    </a:p>
                  </a:txBody>
                  <a:tcPr marL="63500" marR="63500" marT="63500" marB="63500" anchor="ctr"/>
                </a:tc>
                <a:tc>
                  <a:txBody>
                    <a:bodyPr/>
                    <a:lstStyle/>
                    <a:p>
                      <a:pPr marL="0" lvl="0" indent="0" algn="ctr" rtl="0">
                        <a:spcBef>
                          <a:spcPts val="0"/>
                        </a:spcBef>
                        <a:spcAft>
                          <a:spcPts val="0"/>
                        </a:spcAft>
                        <a:buNone/>
                      </a:pPr>
                      <a:endParaRPr sz="1300">
                        <a:latin typeface="Montserrat"/>
                        <a:ea typeface="Montserrat"/>
                        <a:cs typeface="Montserrat"/>
                        <a:sym typeface="Montserrat"/>
                      </a:endParaRPr>
                    </a:p>
                  </a:txBody>
                  <a:tcPr marL="63500" marR="63500" marT="63500" marB="63500" anchor="ctr"/>
                </a:tc>
                <a:extLst>
                  <a:ext uri="{0D108BD9-81ED-4DB2-BD59-A6C34878D82A}">
                    <a16:rowId xmlns:a16="http://schemas.microsoft.com/office/drawing/2014/main" val="10009"/>
                  </a:ext>
                </a:extLst>
              </a:tr>
              <a:tr h="331225">
                <a:tc>
                  <a:txBody>
                    <a:bodyPr/>
                    <a:lstStyle/>
                    <a:p>
                      <a:pPr marL="0" lvl="0" indent="0" algn="l">
                        <a:spcBef>
                          <a:spcPts val="0"/>
                        </a:spcBef>
                        <a:spcAft>
                          <a:spcPts val="0"/>
                        </a:spcAft>
                        <a:buNone/>
                      </a:pPr>
                      <a:r>
                        <a:rPr lang="en-US" sz="1300" b="1">
                          <a:latin typeface="Montserrat"/>
                          <a:ea typeface="Montserrat"/>
                          <a:cs typeface="Montserrat"/>
                        </a:rPr>
                        <a:t>Vital Signs</a:t>
                      </a:r>
                      <a:endParaRPr sz="1300" b="1" dirty="0">
                        <a:latin typeface="Montserrat"/>
                        <a:ea typeface="Montserrat"/>
                        <a:cs typeface="Montserrat"/>
                        <a:sym typeface="Montserrat"/>
                      </a:endParaRPr>
                    </a:p>
                  </a:txBody>
                  <a:tcPr marL="63500" marR="63500" marT="63500" marB="63500"/>
                </a:tc>
                <a:tc>
                  <a:txBody>
                    <a:bodyPr/>
                    <a:lstStyle/>
                    <a:p>
                      <a:pPr marL="0" lvl="0" indent="0" algn="ctr">
                        <a:spcBef>
                          <a:spcPts val="0"/>
                        </a:spcBef>
                        <a:spcAft>
                          <a:spcPts val="0"/>
                        </a:spcAft>
                        <a:buNone/>
                      </a:pPr>
                      <a:endParaRPr sz="1300" dirty="0">
                        <a:latin typeface="Montserrat"/>
                        <a:ea typeface="Montserrat"/>
                        <a:cs typeface="Montserrat"/>
                        <a:sym typeface="Montserrat"/>
                      </a:endParaRPr>
                    </a:p>
                  </a:txBody>
                  <a:tcPr marL="63500" marR="63500" marT="63500" marB="63500" anchor="ctr"/>
                </a:tc>
                <a:tc>
                  <a:txBody>
                    <a:bodyPr/>
                    <a:lstStyle/>
                    <a:p>
                      <a:pPr marL="0" lvl="0" indent="0" algn="ctr">
                        <a:spcBef>
                          <a:spcPts val="0"/>
                        </a:spcBef>
                        <a:spcAft>
                          <a:spcPts val="0"/>
                        </a:spcAft>
                        <a:buNone/>
                      </a:pPr>
                      <a:r>
                        <a:rPr lang="en-US" sz="1300">
                          <a:latin typeface="Montserrat"/>
                          <a:ea typeface="Montserrat"/>
                          <a:cs typeface="Montserrat"/>
                        </a:rPr>
                        <a:t>X</a:t>
                      </a:r>
                      <a:endParaRPr sz="1300" dirty="0">
                        <a:latin typeface="Montserrat"/>
                        <a:ea typeface="Montserrat"/>
                        <a:cs typeface="Montserrat"/>
                        <a:sym typeface="Montserrat"/>
                      </a:endParaRPr>
                    </a:p>
                  </a:txBody>
                  <a:tcPr marL="63500" marR="63500" marT="63500" marB="63500" anchor="ctr"/>
                </a:tc>
                <a:tc>
                  <a:txBody>
                    <a:bodyPr/>
                    <a:lstStyle/>
                    <a:p>
                      <a:pPr marL="0" lvl="0" indent="0" algn="ctr">
                        <a:spcBef>
                          <a:spcPts val="0"/>
                        </a:spcBef>
                        <a:spcAft>
                          <a:spcPts val="0"/>
                        </a:spcAft>
                        <a:buNone/>
                      </a:pPr>
                      <a:endParaRPr sz="1300" dirty="0">
                        <a:latin typeface="Montserrat"/>
                        <a:ea typeface="Montserrat"/>
                        <a:cs typeface="Montserrat"/>
                        <a:sym typeface="Montserrat"/>
                      </a:endParaRPr>
                    </a:p>
                  </a:txBody>
                  <a:tcPr marL="63500" marR="63500" marT="63500" marB="63500" anchor="ctr"/>
                </a:tc>
                <a:tc>
                  <a:txBody>
                    <a:bodyPr/>
                    <a:lstStyle/>
                    <a:p>
                      <a:pPr marL="0" lvl="0" indent="0" algn="ctr">
                        <a:spcBef>
                          <a:spcPts val="0"/>
                        </a:spcBef>
                        <a:spcAft>
                          <a:spcPts val="0"/>
                        </a:spcAft>
                        <a:buNone/>
                      </a:pPr>
                      <a:endParaRPr sz="1300" dirty="0">
                        <a:latin typeface="Montserrat"/>
                        <a:ea typeface="Montserrat"/>
                        <a:cs typeface="Montserrat"/>
                        <a:sym typeface="Montserrat"/>
                      </a:endParaRPr>
                    </a:p>
                  </a:txBody>
                  <a:tcPr marL="63500" marR="63500" marT="63500" marB="63500" anchor="ctr"/>
                </a:tc>
                <a:tc>
                  <a:txBody>
                    <a:bodyPr/>
                    <a:lstStyle/>
                    <a:p>
                      <a:pPr marL="0" lvl="0" indent="0" algn="ctr">
                        <a:spcBef>
                          <a:spcPts val="0"/>
                        </a:spcBef>
                        <a:spcAft>
                          <a:spcPts val="0"/>
                        </a:spcAft>
                        <a:buNone/>
                      </a:pPr>
                      <a:endParaRPr sz="1300" dirty="0">
                        <a:latin typeface="Montserrat"/>
                        <a:ea typeface="Montserrat"/>
                        <a:cs typeface="Montserrat"/>
                        <a:sym typeface="Montserrat"/>
                      </a:endParaRPr>
                    </a:p>
                  </a:txBody>
                  <a:tcPr marL="63500" marR="63500" marT="63500" marB="63500" anchor="ctr"/>
                </a:tc>
                <a:tc>
                  <a:txBody>
                    <a:bodyPr/>
                    <a:lstStyle/>
                    <a:p>
                      <a:pPr marL="0" lvl="0" indent="0" algn="ctr">
                        <a:spcBef>
                          <a:spcPts val="0"/>
                        </a:spcBef>
                        <a:spcAft>
                          <a:spcPts val="0"/>
                        </a:spcAft>
                        <a:buNone/>
                      </a:pPr>
                      <a:endParaRPr sz="1300" dirty="0">
                        <a:latin typeface="Montserrat"/>
                        <a:ea typeface="Montserrat"/>
                        <a:cs typeface="Montserrat"/>
                        <a:sym typeface="Montserrat"/>
                      </a:endParaRPr>
                    </a:p>
                  </a:txBody>
                  <a:tcPr marL="63500" marR="63500" marT="63500" marB="63500" anchor="ctr"/>
                </a:tc>
                <a:tc>
                  <a:txBody>
                    <a:bodyPr/>
                    <a:lstStyle/>
                    <a:p>
                      <a:pPr marL="0" lvl="0" indent="0" algn="ctr">
                        <a:spcBef>
                          <a:spcPts val="0"/>
                        </a:spcBef>
                        <a:spcAft>
                          <a:spcPts val="0"/>
                        </a:spcAft>
                        <a:buNone/>
                      </a:pPr>
                      <a:endParaRPr sz="1300" dirty="0">
                        <a:latin typeface="Montserrat"/>
                        <a:ea typeface="Montserrat"/>
                        <a:cs typeface="Montserrat"/>
                        <a:sym typeface="Montserrat"/>
                      </a:endParaRPr>
                    </a:p>
                  </a:txBody>
                  <a:tcPr marL="63500" marR="63500" marT="63500" marB="63500" anchor="ctr"/>
                </a:tc>
                <a:tc>
                  <a:txBody>
                    <a:bodyPr/>
                    <a:lstStyle/>
                    <a:p>
                      <a:pPr marL="0" lvl="0" indent="0" algn="ctr">
                        <a:spcBef>
                          <a:spcPts val="0"/>
                        </a:spcBef>
                        <a:spcAft>
                          <a:spcPts val="0"/>
                        </a:spcAft>
                        <a:buNone/>
                      </a:pPr>
                      <a:endParaRPr sz="1300" dirty="0">
                        <a:latin typeface="Montserrat"/>
                        <a:ea typeface="Montserrat"/>
                        <a:cs typeface="Montserrat"/>
                        <a:sym typeface="Montserrat"/>
                      </a:endParaRPr>
                    </a:p>
                  </a:txBody>
                  <a:tcPr marL="63500" marR="63500" marT="63500" marB="63500" anchor="ctr"/>
                </a:tc>
                <a:extLst>
                  <a:ext uri="{0D108BD9-81ED-4DB2-BD59-A6C34878D82A}">
                    <a16:rowId xmlns:a16="http://schemas.microsoft.com/office/drawing/2014/main" val="2758400356"/>
                  </a:ext>
                </a:extLst>
              </a:tr>
              <a:tr h="331225">
                <a:tc>
                  <a:txBody>
                    <a:bodyPr/>
                    <a:lstStyle/>
                    <a:p>
                      <a:pPr marL="0" lvl="0" indent="0" algn="l" rtl="0">
                        <a:spcBef>
                          <a:spcPts val="0"/>
                        </a:spcBef>
                        <a:spcAft>
                          <a:spcPts val="0"/>
                        </a:spcAft>
                        <a:buNone/>
                      </a:pPr>
                      <a:r>
                        <a:rPr lang="en-US" sz="1300" b="1">
                          <a:latin typeface="Montserrat"/>
                          <a:ea typeface="Montserrat"/>
                          <a:cs typeface="Montserrat"/>
                          <a:sym typeface="Montserrat"/>
                        </a:rPr>
                        <a:t>Randomization</a:t>
                      </a:r>
                      <a:endParaRPr sz="1300" b="1">
                        <a:latin typeface="Montserrat"/>
                        <a:ea typeface="Montserrat"/>
                        <a:cs typeface="Montserrat"/>
                        <a:sym typeface="Montserrat"/>
                      </a:endParaRPr>
                    </a:p>
                  </a:txBody>
                  <a:tcPr marL="63500" marR="63500" marT="63500" marB="63500"/>
                </a:tc>
                <a:tc>
                  <a:txBody>
                    <a:bodyPr/>
                    <a:lstStyle/>
                    <a:p>
                      <a:pPr marL="0" lvl="0" indent="0" algn="ctr" rtl="0">
                        <a:spcBef>
                          <a:spcPts val="0"/>
                        </a:spcBef>
                        <a:spcAft>
                          <a:spcPts val="0"/>
                        </a:spcAft>
                        <a:buNone/>
                      </a:pPr>
                      <a:endParaRPr sz="1300">
                        <a:latin typeface="Montserrat"/>
                        <a:ea typeface="Montserrat"/>
                        <a:cs typeface="Montserrat"/>
                        <a:sym typeface="Montserrat"/>
                      </a:endParaRPr>
                    </a:p>
                  </a:txBody>
                  <a:tcPr marL="63500" marR="63500" marT="63500" marB="63500" anchor="ctr"/>
                </a:tc>
                <a:tc>
                  <a:txBody>
                    <a:bodyPr/>
                    <a:lstStyle/>
                    <a:p>
                      <a:pPr marL="0" lvl="0" indent="0" algn="ctr" rtl="0">
                        <a:spcBef>
                          <a:spcPts val="0"/>
                        </a:spcBef>
                        <a:spcAft>
                          <a:spcPts val="0"/>
                        </a:spcAft>
                        <a:buNone/>
                      </a:pPr>
                      <a:r>
                        <a:rPr lang="en-US" sz="1300">
                          <a:latin typeface="Montserrat"/>
                          <a:ea typeface="Montserrat"/>
                          <a:cs typeface="Montserrat"/>
                          <a:sym typeface="Montserrat"/>
                        </a:rPr>
                        <a:t>X</a:t>
                      </a:r>
                      <a:endParaRPr sz="1300">
                        <a:latin typeface="Montserrat"/>
                        <a:ea typeface="Montserrat"/>
                        <a:cs typeface="Montserrat"/>
                        <a:sym typeface="Montserrat"/>
                      </a:endParaRPr>
                    </a:p>
                  </a:txBody>
                  <a:tcPr marL="63500" marR="63500" marT="63500" marB="63500" anchor="ctr"/>
                </a:tc>
                <a:tc>
                  <a:txBody>
                    <a:bodyPr/>
                    <a:lstStyle/>
                    <a:p>
                      <a:pPr marL="0" lvl="0" indent="0" algn="ctr" rtl="0">
                        <a:spcBef>
                          <a:spcPts val="0"/>
                        </a:spcBef>
                        <a:spcAft>
                          <a:spcPts val="0"/>
                        </a:spcAft>
                        <a:buNone/>
                      </a:pPr>
                      <a:endParaRPr sz="1300">
                        <a:latin typeface="Montserrat"/>
                        <a:ea typeface="Montserrat"/>
                        <a:cs typeface="Montserrat"/>
                        <a:sym typeface="Montserrat"/>
                      </a:endParaRPr>
                    </a:p>
                  </a:txBody>
                  <a:tcPr marL="63500" marR="63500" marT="63500" marB="63500" anchor="ctr"/>
                </a:tc>
                <a:tc>
                  <a:txBody>
                    <a:bodyPr/>
                    <a:lstStyle/>
                    <a:p>
                      <a:pPr marL="0" lvl="0" indent="0" algn="ctr" rtl="0">
                        <a:spcBef>
                          <a:spcPts val="0"/>
                        </a:spcBef>
                        <a:spcAft>
                          <a:spcPts val="0"/>
                        </a:spcAft>
                        <a:buNone/>
                      </a:pPr>
                      <a:endParaRPr sz="1300">
                        <a:latin typeface="Montserrat"/>
                        <a:ea typeface="Montserrat"/>
                        <a:cs typeface="Montserrat"/>
                        <a:sym typeface="Montserrat"/>
                      </a:endParaRPr>
                    </a:p>
                  </a:txBody>
                  <a:tcPr marL="63500" marR="63500" marT="63500" marB="63500" anchor="ctr"/>
                </a:tc>
                <a:tc>
                  <a:txBody>
                    <a:bodyPr/>
                    <a:lstStyle/>
                    <a:p>
                      <a:pPr marL="0" lvl="0" indent="0" algn="ctr" rtl="0">
                        <a:spcBef>
                          <a:spcPts val="0"/>
                        </a:spcBef>
                        <a:spcAft>
                          <a:spcPts val="0"/>
                        </a:spcAft>
                        <a:buNone/>
                      </a:pPr>
                      <a:endParaRPr sz="1300">
                        <a:latin typeface="Montserrat"/>
                        <a:ea typeface="Montserrat"/>
                        <a:cs typeface="Montserrat"/>
                        <a:sym typeface="Montserrat"/>
                      </a:endParaRPr>
                    </a:p>
                  </a:txBody>
                  <a:tcPr marL="63500" marR="63500" marT="63500" marB="63500" anchor="ctr"/>
                </a:tc>
                <a:tc>
                  <a:txBody>
                    <a:bodyPr/>
                    <a:lstStyle/>
                    <a:p>
                      <a:pPr marL="0" lvl="0" indent="0" algn="ctr" rtl="0">
                        <a:spcBef>
                          <a:spcPts val="0"/>
                        </a:spcBef>
                        <a:spcAft>
                          <a:spcPts val="0"/>
                        </a:spcAft>
                        <a:buNone/>
                      </a:pPr>
                      <a:endParaRPr sz="1300">
                        <a:latin typeface="Montserrat"/>
                        <a:ea typeface="Montserrat"/>
                        <a:cs typeface="Montserrat"/>
                        <a:sym typeface="Montserrat"/>
                      </a:endParaRPr>
                    </a:p>
                  </a:txBody>
                  <a:tcPr marL="63500" marR="63500" marT="63500" marB="63500" anchor="ctr"/>
                </a:tc>
                <a:tc>
                  <a:txBody>
                    <a:bodyPr/>
                    <a:lstStyle/>
                    <a:p>
                      <a:pPr marL="0" lvl="0" indent="0" algn="ctr" rtl="0">
                        <a:spcBef>
                          <a:spcPts val="0"/>
                        </a:spcBef>
                        <a:spcAft>
                          <a:spcPts val="0"/>
                        </a:spcAft>
                        <a:buNone/>
                      </a:pPr>
                      <a:endParaRPr sz="1300">
                        <a:latin typeface="Montserrat"/>
                        <a:ea typeface="Montserrat"/>
                        <a:cs typeface="Montserrat"/>
                        <a:sym typeface="Montserrat"/>
                      </a:endParaRPr>
                    </a:p>
                  </a:txBody>
                  <a:tcPr marL="63500" marR="63500" marT="63500" marB="63500" anchor="ctr"/>
                </a:tc>
                <a:tc>
                  <a:txBody>
                    <a:bodyPr/>
                    <a:lstStyle/>
                    <a:p>
                      <a:pPr marL="0" lvl="0" indent="0" algn="ctr" rtl="0">
                        <a:spcBef>
                          <a:spcPts val="0"/>
                        </a:spcBef>
                        <a:spcAft>
                          <a:spcPts val="0"/>
                        </a:spcAft>
                        <a:buNone/>
                      </a:pPr>
                      <a:endParaRPr sz="1300">
                        <a:latin typeface="Montserrat"/>
                        <a:ea typeface="Montserrat"/>
                        <a:cs typeface="Montserrat"/>
                        <a:sym typeface="Montserrat"/>
                      </a:endParaRPr>
                    </a:p>
                  </a:txBody>
                  <a:tcPr marL="63500" marR="63500" marT="63500" marB="63500" anchor="ctr"/>
                </a:tc>
                <a:extLst>
                  <a:ext uri="{0D108BD9-81ED-4DB2-BD59-A6C34878D82A}">
                    <a16:rowId xmlns:a16="http://schemas.microsoft.com/office/drawing/2014/main" val="10010"/>
                  </a:ext>
                </a:extLst>
              </a:tr>
              <a:tr h="331225">
                <a:tc>
                  <a:txBody>
                    <a:bodyPr/>
                    <a:lstStyle/>
                    <a:p>
                      <a:pPr marL="0" lvl="0" indent="0" algn="l" rtl="0">
                        <a:spcBef>
                          <a:spcPts val="0"/>
                        </a:spcBef>
                        <a:spcAft>
                          <a:spcPts val="0"/>
                        </a:spcAft>
                        <a:buNone/>
                      </a:pPr>
                      <a:r>
                        <a:rPr lang="en-US" sz="1300" b="1">
                          <a:latin typeface="Montserrat"/>
                          <a:ea typeface="Montserrat"/>
                          <a:cs typeface="Montserrat"/>
                          <a:sym typeface="Montserrat"/>
                        </a:rPr>
                        <a:t>Endoscopic Evacuation of the Hematoma</a:t>
                      </a:r>
                      <a:r>
                        <a:rPr lang="en-US" sz="1300" b="1" baseline="30000">
                          <a:latin typeface="Montserrat"/>
                          <a:ea typeface="Montserrat"/>
                          <a:cs typeface="Montserrat"/>
                          <a:sym typeface="Montserrat"/>
                        </a:rPr>
                        <a:t>#</a:t>
                      </a:r>
                      <a:endParaRPr sz="1300" b="1" baseline="30000">
                        <a:latin typeface="Montserrat"/>
                        <a:ea typeface="Montserrat"/>
                        <a:cs typeface="Montserrat"/>
                        <a:sym typeface="Montserrat"/>
                      </a:endParaRPr>
                    </a:p>
                  </a:txBody>
                  <a:tcPr marL="63500" marR="63500" marT="63500" marB="63500"/>
                </a:tc>
                <a:tc>
                  <a:txBody>
                    <a:bodyPr/>
                    <a:lstStyle/>
                    <a:p>
                      <a:pPr marL="0" lvl="0" indent="0" algn="ctr" rtl="0">
                        <a:spcBef>
                          <a:spcPts val="0"/>
                        </a:spcBef>
                        <a:spcAft>
                          <a:spcPts val="0"/>
                        </a:spcAft>
                        <a:buNone/>
                      </a:pPr>
                      <a:endParaRPr sz="1300">
                        <a:latin typeface="Montserrat"/>
                        <a:ea typeface="Montserrat"/>
                        <a:cs typeface="Montserrat"/>
                        <a:sym typeface="Montserrat"/>
                      </a:endParaRPr>
                    </a:p>
                  </a:txBody>
                  <a:tcPr marL="63500" marR="63500" marT="63500" marB="63500" anchor="ctr"/>
                </a:tc>
                <a:tc>
                  <a:txBody>
                    <a:bodyPr/>
                    <a:lstStyle/>
                    <a:p>
                      <a:pPr marL="0" lvl="0" indent="0" algn="ctr" rtl="0">
                        <a:spcBef>
                          <a:spcPts val="0"/>
                        </a:spcBef>
                        <a:spcAft>
                          <a:spcPts val="0"/>
                        </a:spcAft>
                        <a:buNone/>
                      </a:pPr>
                      <a:r>
                        <a:rPr lang="en-US" sz="1300">
                          <a:latin typeface="Montserrat"/>
                          <a:ea typeface="Montserrat"/>
                          <a:cs typeface="Montserrat"/>
                          <a:sym typeface="Montserrat"/>
                        </a:rPr>
                        <a:t>X</a:t>
                      </a:r>
                      <a:endParaRPr sz="1300">
                        <a:latin typeface="Montserrat"/>
                        <a:ea typeface="Montserrat"/>
                        <a:cs typeface="Montserrat"/>
                        <a:sym typeface="Montserrat"/>
                      </a:endParaRPr>
                    </a:p>
                  </a:txBody>
                  <a:tcPr marL="63500" marR="63500" marT="63500" marB="63500" anchor="ctr"/>
                </a:tc>
                <a:tc>
                  <a:txBody>
                    <a:bodyPr/>
                    <a:lstStyle/>
                    <a:p>
                      <a:pPr marL="0" lvl="0" indent="0" algn="ctr" rtl="0">
                        <a:spcBef>
                          <a:spcPts val="0"/>
                        </a:spcBef>
                        <a:spcAft>
                          <a:spcPts val="0"/>
                        </a:spcAft>
                        <a:buNone/>
                      </a:pPr>
                      <a:endParaRPr sz="1300">
                        <a:latin typeface="Montserrat"/>
                        <a:ea typeface="Montserrat"/>
                        <a:cs typeface="Montserrat"/>
                        <a:sym typeface="Montserrat"/>
                      </a:endParaRPr>
                    </a:p>
                  </a:txBody>
                  <a:tcPr marL="63500" marR="63500" marT="63500" marB="63500" anchor="ctr"/>
                </a:tc>
                <a:tc>
                  <a:txBody>
                    <a:bodyPr/>
                    <a:lstStyle/>
                    <a:p>
                      <a:pPr marL="0" lvl="0" indent="0" algn="ctr" rtl="0">
                        <a:spcBef>
                          <a:spcPts val="0"/>
                        </a:spcBef>
                        <a:spcAft>
                          <a:spcPts val="0"/>
                        </a:spcAft>
                        <a:buNone/>
                      </a:pPr>
                      <a:endParaRPr sz="1300">
                        <a:latin typeface="Montserrat"/>
                        <a:ea typeface="Montserrat"/>
                        <a:cs typeface="Montserrat"/>
                        <a:sym typeface="Montserrat"/>
                      </a:endParaRPr>
                    </a:p>
                  </a:txBody>
                  <a:tcPr marL="63500" marR="63500" marT="63500" marB="63500" anchor="ctr"/>
                </a:tc>
                <a:tc>
                  <a:txBody>
                    <a:bodyPr/>
                    <a:lstStyle/>
                    <a:p>
                      <a:pPr marL="0" lvl="0" indent="0" algn="ctr" rtl="0">
                        <a:spcBef>
                          <a:spcPts val="0"/>
                        </a:spcBef>
                        <a:spcAft>
                          <a:spcPts val="0"/>
                        </a:spcAft>
                        <a:buNone/>
                      </a:pPr>
                      <a:endParaRPr sz="1300">
                        <a:latin typeface="Montserrat"/>
                        <a:ea typeface="Montserrat"/>
                        <a:cs typeface="Montserrat"/>
                        <a:sym typeface="Montserrat"/>
                      </a:endParaRPr>
                    </a:p>
                  </a:txBody>
                  <a:tcPr marL="63500" marR="63500" marT="63500" marB="63500" anchor="ctr"/>
                </a:tc>
                <a:tc>
                  <a:txBody>
                    <a:bodyPr/>
                    <a:lstStyle/>
                    <a:p>
                      <a:pPr marL="0" lvl="0" indent="0" algn="ctr" rtl="0">
                        <a:spcBef>
                          <a:spcPts val="0"/>
                        </a:spcBef>
                        <a:spcAft>
                          <a:spcPts val="0"/>
                        </a:spcAft>
                        <a:buNone/>
                      </a:pPr>
                      <a:endParaRPr sz="1300">
                        <a:latin typeface="Montserrat"/>
                        <a:ea typeface="Montserrat"/>
                        <a:cs typeface="Montserrat"/>
                        <a:sym typeface="Montserrat"/>
                      </a:endParaRPr>
                    </a:p>
                  </a:txBody>
                  <a:tcPr marL="63500" marR="63500" marT="63500" marB="63500" anchor="ctr"/>
                </a:tc>
                <a:tc>
                  <a:txBody>
                    <a:bodyPr/>
                    <a:lstStyle/>
                    <a:p>
                      <a:pPr marL="0" lvl="0" indent="0" algn="ctr" rtl="0">
                        <a:spcBef>
                          <a:spcPts val="0"/>
                        </a:spcBef>
                        <a:spcAft>
                          <a:spcPts val="0"/>
                        </a:spcAft>
                        <a:buNone/>
                      </a:pPr>
                      <a:endParaRPr sz="1300">
                        <a:latin typeface="Montserrat"/>
                        <a:ea typeface="Montserrat"/>
                        <a:cs typeface="Montserrat"/>
                        <a:sym typeface="Montserrat"/>
                      </a:endParaRPr>
                    </a:p>
                  </a:txBody>
                  <a:tcPr marL="63500" marR="63500" marT="63500" marB="63500" anchor="ctr"/>
                </a:tc>
                <a:tc>
                  <a:txBody>
                    <a:bodyPr/>
                    <a:lstStyle/>
                    <a:p>
                      <a:pPr marL="0" lvl="0" indent="0" algn="ctr" rtl="0">
                        <a:spcBef>
                          <a:spcPts val="0"/>
                        </a:spcBef>
                        <a:spcAft>
                          <a:spcPts val="0"/>
                        </a:spcAft>
                        <a:buNone/>
                      </a:pPr>
                      <a:endParaRPr sz="1300">
                        <a:latin typeface="Montserrat"/>
                        <a:ea typeface="Montserrat"/>
                        <a:cs typeface="Montserrat"/>
                        <a:sym typeface="Montserrat"/>
                      </a:endParaRPr>
                    </a:p>
                  </a:txBody>
                  <a:tcPr marL="63500" marR="63500" marT="63500" marB="63500" anchor="ctr"/>
                </a:tc>
                <a:extLst>
                  <a:ext uri="{0D108BD9-81ED-4DB2-BD59-A6C34878D82A}">
                    <a16:rowId xmlns:a16="http://schemas.microsoft.com/office/drawing/2014/main" val="10011"/>
                  </a:ext>
                </a:extLst>
              </a:tr>
              <a:tr h="331225">
                <a:tc>
                  <a:txBody>
                    <a:bodyPr/>
                    <a:lstStyle/>
                    <a:p>
                      <a:pPr marL="0" lvl="0" indent="0" algn="l" rtl="0">
                        <a:spcBef>
                          <a:spcPts val="0"/>
                        </a:spcBef>
                        <a:spcAft>
                          <a:spcPts val="0"/>
                        </a:spcAft>
                        <a:buNone/>
                      </a:pPr>
                      <a:r>
                        <a:rPr lang="en-US" sz="1300" b="1">
                          <a:latin typeface="Montserrat"/>
                          <a:ea typeface="Montserrat"/>
                          <a:cs typeface="Montserrat"/>
                          <a:sym typeface="Montserrat"/>
                        </a:rPr>
                        <a:t>National Institutes of Health Stroke Scale (NIHSS)</a:t>
                      </a:r>
                      <a:endParaRPr sz="1300" b="1">
                        <a:latin typeface="Montserrat"/>
                        <a:ea typeface="Montserrat"/>
                        <a:cs typeface="Montserrat"/>
                        <a:sym typeface="Montserrat"/>
                      </a:endParaRPr>
                    </a:p>
                  </a:txBody>
                  <a:tcPr marL="63500" marR="63500" marT="63500" marB="63500"/>
                </a:tc>
                <a:tc>
                  <a:txBody>
                    <a:bodyPr/>
                    <a:lstStyle/>
                    <a:p>
                      <a:pPr marL="0" lvl="0" indent="0" algn="ctr" rtl="0">
                        <a:spcBef>
                          <a:spcPts val="0"/>
                        </a:spcBef>
                        <a:spcAft>
                          <a:spcPts val="0"/>
                        </a:spcAft>
                        <a:buNone/>
                      </a:pPr>
                      <a:r>
                        <a:rPr lang="en-US" sz="1300">
                          <a:latin typeface="Montserrat"/>
                          <a:ea typeface="Montserrat"/>
                          <a:cs typeface="Montserrat"/>
                          <a:sym typeface="Montserrat"/>
                        </a:rPr>
                        <a:t>X</a:t>
                      </a:r>
                      <a:endParaRPr sz="1300">
                        <a:latin typeface="Montserrat"/>
                        <a:ea typeface="Montserrat"/>
                        <a:cs typeface="Montserrat"/>
                        <a:sym typeface="Montserrat"/>
                      </a:endParaRPr>
                    </a:p>
                  </a:txBody>
                  <a:tcPr marL="63500" marR="63500" marT="63500" marB="63500" anchor="ctr"/>
                </a:tc>
                <a:tc>
                  <a:txBody>
                    <a:bodyPr/>
                    <a:lstStyle/>
                    <a:p>
                      <a:pPr marL="0" lvl="0" indent="0" algn="ctr" rtl="0">
                        <a:spcBef>
                          <a:spcPts val="0"/>
                        </a:spcBef>
                        <a:spcAft>
                          <a:spcPts val="0"/>
                        </a:spcAft>
                        <a:buNone/>
                      </a:pPr>
                      <a:endParaRPr sz="1300">
                        <a:latin typeface="Montserrat"/>
                        <a:ea typeface="Montserrat"/>
                        <a:cs typeface="Montserrat"/>
                        <a:sym typeface="Montserrat"/>
                      </a:endParaRPr>
                    </a:p>
                  </a:txBody>
                  <a:tcPr marL="63500" marR="63500" marT="63500" marB="63500" anchor="ctr"/>
                </a:tc>
                <a:tc>
                  <a:txBody>
                    <a:bodyPr/>
                    <a:lstStyle/>
                    <a:p>
                      <a:pPr marL="0" lvl="0" indent="0" algn="ctr" rtl="0">
                        <a:spcBef>
                          <a:spcPts val="0"/>
                        </a:spcBef>
                        <a:spcAft>
                          <a:spcPts val="0"/>
                        </a:spcAft>
                        <a:buNone/>
                      </a:pPr>
                      <a:r>
                        <a:rPr lang="en-US" sz="1300">
                          <a:latin typeface="Montserrat"/>
                          <a:ea typeface="Montserrat"/>
                          <a:cs typeface="Montserrat"/>
                          <a:sym typeface="Montserrat"/>
                        </a:rPr>
                        <a:t>X</a:t>
                      </a:r>
                      <a:endParaRPr sz="1300">
                        <a:latin typeface="Montserrat"/>
                        <a:ea typeface="Montserrat"/>
                        <a:cs typeface="Montserrat"/>
                        <a:sym typeface="Montserrat"/>
                      </a:endParaRPr>
                    </a:p>
                  </a:txBody>
                  <a:tcPr marL="63500" marR="63500" marT="63500" marB="63500" anchor="ctr"/>
                </a:tc>
                <a:tc>
                  <a:txBody>
                    <a:bodyPr/>
                    <a:lstStyle/>
                    <a:p>
                      <a:pPr marL="0" lvl="0" indent="0" algn="ctr" rtl="0">
                        <a:spcBef>
                          <a:spcPts val="0"/>
                        </a:spcBef>
                        <a:spcAft>
                          <a:spcPts val="0"/>
                        </a:spcAft>
                        <a:buNone/>
                      </a:pPr>
                      <a:r>
                        <a:rPr lang="en-US" sz="1300">
                          <a:latin typeface="Montserrat"/>
                          <a:ea typeface="Montserrat"/>
                          <a:cs typeface="Montserrat"/>
                          <a:sym typeface="Montserrat"/>
                        </a:rPr>
                        <a:t>X</a:t>
                      </a:r>
                      <a:endParaRPr sz="1300">
                        <a:latin typeface="Montserrat"/>
                        <a:ea typeface="Montserrat"/>
                        <a:cs typeface="Montserrat"/>
                        <a:sym typeface="Montserrat"/>
                      </a:endParaRPr>
                    </a:p>
                  </a:txBody>
                  <a:tcPr marL="63500" marR="63500" marT="63500" marB="63500" anchor="ctr"/>
                </a:tc>
                <a:tc>
                  <a:txBody>
                    <a:bodyPr/>
                    <a:lstStyle/>
                    <a:p>
                      <a:pPr marL="0" lvl="0" indent="0" algn="ctr" rtl="0">
                        <a:spcBef>
                          <a:spcPts val="0"/>
                        </a:spcBef>
                        <a:spcAft>
                          <a:spcPts val="0"/>
                        </a:spcAft>
                        <a:buNone/>
                      </a:pPr>
                      <a:endParaRPr sz="1300">
                        <a:latin typeface="Montserrat"/>
                        <a:ea typeface="Montserrat"/>
                        <a:cs typeface="Montserrat"/>
                        <a:sym typeface="Montserrat"/>
                      </a:endParaRPr>
                    </a:p>
                  </a:txBody>
                  <a:tcPr marL="63500" marR="63500" marT="63500" marB="63500" anchor="ctr"/>
                </a:tc>
                <a:tc>
                  <a:txBody>
                    <a:bodyPr/>
                    <a:lstStyle/>
                    <a:p>
                      <a:pPr marL="0" lvl="0" indent="0" algn="ctr" rtl="0">
                        <a:spcBef>
                          <a:spcPts val="0"/>
                        </a:spcBef>
                        <a:spcAft>
                          <a:spcPts val="0"/>
                        </a:spcAft>
                        <a:buNone/>
                      </a:pPr>
                      <a:endParaRPr sz="1300">
                        <a:latin typeface="Montserrat"/>
                        <a:ea typeface="Montserrat"/>
                        <a:cs typeface="Montserrat"/>
                        <a:sym typeface="Montserrat"/>
                      </a:endParaRPr>
                    </a:p>
                  </a:txBody>
                  <a:tcPr marL="63500" marR="63500" marT="63500" marB="63500" anchor="ctr"/>
                </a:tc>
                <a:tc>
                  <a:txBody>
                    <a:bodyPr/>
                    <a:lstStyle/>
                    <a:p>
                      <a:pPr marL="0" lvl="0" indent="0" algn="ctr" rtl="0">
                        <a:spcBef>
                          <a:spcPts val="0"/>
                        </a:spcBef>
                        <a:spcAft>
                          <a:spcPts val="0"/>
                        </a:spcAft>
                        <a:buNone/>
                      </a:pPr>
                      <a:endParaRPr sz="1300">
                        <a:latin typeface="Montserrat"/>
                        <a:ea typeface="Montserrat"/>
                        <a:cs typeface="Montserrat"/>
                        <a:sym typeface="Montserrat"/>
                      </a:endParaRPr>
                    </a:p>
                  </a:txBody>
                  <a:tcPr marL="63500" marR="63500" marT="63500" marB="63500" anchor="ctr"/>
                </a:tc>
                <a:tc>
                  <a:txBody>
                    <a:bodyPr/>
                    <a:lstStyle/>
                    <a:p>
                      <a:pPr marL="0" lvl="0" indent="0" algn="ctr" rtl="0">
                        <a:spcBef>
                          <a:spcPts val="0"/>
                        </a:spcBef>
                        <a:spcAft>
                          <a:spcPts val="0"/>
                        </a:spcAft>
                        <a:buNone/>
                      </a:pPr>
                      <a:endParaRPr sz="1300">
                        <a:latin typeface="Montserrat"/>
                        <a:ea typeface="Montserrat"/>
                        <a:cs typeface="Montserrat"/>
                        <a:sym typeface="Montserrat"/>
                      </a:endParaRPr>
                    </a:p>
                  </a:txBody>
                  <a:tcPr marL="63500" marR="63500" marT="63500" marB="63500" anchor="ctr"/>
                </a:tc>
                <a:extLst>
                  <a:ext uri="{0D108BD9-81ED-4DB2-BD59-A6C34878D82A}">
                    <a16:rowId xmlns:a16="http://schemas.microsoft.com/office/drawing/2014/main" val="10012"/>
                  </a:ext>
                </a:extLst>
              </a:tr>
              <a:tr h="331225">
                <a:tc>
                  <a:txBody>
                    <a:bodyPr/>
                    <a:lstStyle/>
                    <a:p>
                      <a:pPr marL="0" lvl="0" indent="0" algn="l" rtl="0">
                        <a:spcBef>
                          <a:spcPts val="0"/>
                        </a:spcBef>
                        <a:spcAft>
                          <a:spcPts val="0"/>
                        </a:spcAft>
                        <a:buNone/>
                      </a:pPr>
                      <a:r>
                        <a:rPr lang="en-US" sz="1300" b="1">
                          <a:latin typeface="Montserrat"/>
                          <a:ea typeface="Montserrat"/>
                          <a:cs typeface="Montserrat"/>
                          <a:sym typeface="Montserrat"/>
                        </a:rPr>
                        <a:t>Glasgow Coma Scale (GCS)</a:t>
                      </a:r>
                      <a:endParaRPr sz="1300" b="1">
                        <a:latin typeface="Montserrat"/>
                        <a:ea typeface="Montserrat"/>
                        <a:cs typeface="Montserrat"/>
                        <a:sym typeface="Montserrat"/>
                      </a:endParaRPr>
                    </a:p>
                  </a:txBody>
                  <a:tcPr marL="63500" marR="63500" marT="63500" marB="63500"/>
                </a:tc>
                <a:tc>
                  <a:txBody>
                    <a:bodyPr/>
                    <a:lstStyle/>
                    <a:p>
                      <a:pPr marL="0" lvl="0" indent="0" algn="ctr" rtl="0">
                        <a:spcBef>
                          <a:spcPts val="0"/>
                        </a:spcBef>
                        <a:spcAft>
                          <a:spcPts val="0"/>
                        </a:spcAft>
                        <a:buNone/>
                      </a:pPr>
                      <a:r>
                        <a:rPr lang="en-US" sz="1300">
                          <a:latin typeface="Montserrat"/>
                          <a:ea typeface="Montserrat"/>
                          <a:cs typeface="Montserrat"/>
                          <a:sym typeface="Montserrat"/>
                        </a:rPr>
                        <a:t>X</a:t>
                      </a:r>
                      <a:endParaRPr sz="1300">
                        <a:latin typeface="Montserrat"/>
                        <a:ea typeface="Montserrat"/>
                        <a:cs typeface="Montserrat"/>
                        <a:sym typeface="Montserrat"/>
                      </a:endParaRPr>
                    </a:p>
                  </a:txBody>
                  <a:tcPr marL="63500" marR="63500" marT="63500" marB="63500" anchor="ctr"/>
                </a:tc>
                <a:tc>
                  <a:txBody>
                    <a:bodyPr/>
                    <a:lstStyle/>
                    <a:p>
                      <a:pPr marL="0" lvl="0" indent="0" algn="ctr" rtl="0">
                        <a:spcBef>
                          <a:spcPts val="0"/>
                        </a:spcBef>
                        <a:spcAft>
                          <a:spcPts val="0"/>
                        </a:spcAft>
                        <a:buNone/>
                      </a:pPr>
                      <a:endParaRPr sz="1300">
                        <a:latin typeface="Montserrat"/>
                        <a:ea typeface="Montserrat"/>
                        <a:cs typeface="Montserrat"/>
                        <a:sym typeface="Montserrat"/>
                      </a:endParaRPr>
                    </a:p>
                  </a:txBody>
                  <a:tcPr marL="63500" marR="63500" marT="63500" marB="63500" anchor="ctr"/>
                </a:tc>
                <a:tc>
                  <a:txBody>
                    <a:bodyPr/>
                    <a:lstStyle/>
                    <a:p>
                      <a:pPr marL="0" lvl="0" indent="0" algn="ctr" rtl="0">
                        <a:spcBef>
                          <a:spcPts val="0"/>
                        </a:spcBef>
                        <a:spcAft>
                          <a:spcPts val="0"/>
                        </a:spcAft>
                        <a:buNone/>
                      </a:pPr>
                      <a:r>
                        <a:rPr lang="en-US" sz="1300">
                          <a:latin typeface="Montserrat"/>
                          <a:ea typeface="Montserrat"/>
                          <a:cs typeface="Montserrat"/>
                          <a:sym typeface="Montserrat"/>
                        </a:rPr>
                        <a:t>X</a:t>
                      </a:r>
                      <a:endParaRPr sz="1300">
                        <a:latin typeface="Montserrat"/>
                        <a:ea typeface="Montserrat"/>
                        <a:cs typeface="Montserrat"/>
                        <a:sym typeface="Montserrat"/>
                      </a:endParaRPr>
                    </a:p>
                  </a:txBody>
                  <a:tcPr marL="63500" marR="63500" marT="63500" marB="63500" anchor="ctr"/>
                </a:tc>
                <a:tc>
                  <a:txBody>
                    <a:bodyPr/>
                    <a:lstStyle/>
                    <a:p>
                      <a:pPr marL="0" lvl="0" indent="0" algn="ctr" rtl="0">
                        <a:spcBef>
                          <a:spcPts val="0"/>
                        </a:spcBef>
                        <a:spcAft>
                          <a:spcPts val="0"/>
                        </a:spcAft>
                        <a:buNone/>
                      </a:pPr>
                      <a:r>
                        <a:rPr lang="en-US" sz="1300">
                          <a:latin typeface="Montserrat"/>
                          <a:ea typeface="Montserrat"/>
                          <a:cs typeface="Montserrat"/>
                          <a:sym typeface="Montserrat"/>
                        </a:rPr>
                        <a:t>X</a:t>
                      </a:r>
                      <a:endParaRPr sz="1300">
                        <a:latin typeface="Montserrat"/>
                        <a:ea typeface="Montserrat"/>
                        <a:cs typeface="Montserrat"/>
                        <a:sym typeface="Montserrat"/>
                      </a:endParaRPr>
                    </a:p>
                  </a:txBody>
                  <a:tcPr marL="63500" marR="63500" marT="63500" marB="63500" anchor="ctr"/>
                </a:tc>
                <a:tc>
                  <a:txBody>
                    <a:bodyPr/>
                    <a:lstStyle/>
                    <a:p>
                      <a:pPr marL="0" lvl="0" indent="0" algn="ctr" rtl="0">
                        <a:spcBef>
                          <a:spcPts val="0"/>
                        </a:spcBef>
                        <a:spcAft>
                          <a:spcPts val="0"/>
                        </a:spcAft>
                        <a:buNone/>
                      </a:pPr>
                      <a:endParaRPr sz="1300">
                        <a:latin typeface="Montserrat"/>
                        <a:ea typeface="Montserrat"/>
                        <a:cs typeface="Montserrat"/>
                        <a:sym typeface="Montserrat"/>
                      </a:endParaRPr>
                    </a:p>
                  </a:txBody>
                  <a:tcPr marL="63500" marR="63500" marT="63500" marB="63500" anchor="ctr"/>
                </a:tc>
                <a:tc>
                  <a:txBody>
                    <a:bodyPr/>
                    <a:lstStyle/>
                    <a:p>
                      <a:pPr marL="0" lvl="0" indent="0" algn="ctr" rtl="0">
                        <a:spcBef>
                          <a:spcPts val="0"/>
                        </a:spcBef>
                        <a:spcAft>
                          <a:spcPts val="0"/>
                        </a:spcAft>
                        <a:buNone/>
                      </a:pPr>
                      <a:endParaRPr sz="1300">
                        <a:latin typeface="Montserrat"/>
                        <a:ea typeface="Montserrat"/>
                        <a:cs typeface="Montserrat"/>
                        <a:sym typeface="Montserrat"/>
                      </a:endParaRPr>
                    </a:p>
                  </a:txBody>
                  <a:tcPr marL="63500" marR="63500" marT="63500" marB="63500" anchor="ctr"/>
                </a:tc>
                <a:tc>
                  <a:txBody>
                    <a:bodyPr/>
                    <a:lstStyle/>
                    <a:p>
                      <a:pPr marL="0" lvl="0" indent="0" algn="ctr" rtl="0">
                        <a:spcBef>
                          <a:spcPts val="0"/>
                        </a:spcBef>
                        <a:spcAft>
                          <a:spcPts val="0"/>
                        </a:spcAft>
                        <a:buNone/>
                      </a:pPr>
                      <a:endParaRPr sz="1300">
                        <a:latin typeface="Montserrat"/>
                        <a:ea typeface="Montserrat"/>
                        <a:cs typeface="Montserrat"/>
                        <a:sym typeface="Montserrat"/>
                      </a:endParaRPr>
                    </a:p>
                  </a:txBody>
                  <a:tcPr marL="63500" marR="63500" marT="63500" marB="63500" anchor="ctr"/>
                </a:tc>
                <a:tc>
                  <a:txBody>
                    <a:bodyPr/>
                    <a:lstStyle/>
                    <a:p>
                      <a:pPr marL="0" lvl="0" indent="0" algn="ctr" rtl="0">
                        <a:spcBef>
                          <a:spcPts val="0"/>
                        </a:spcBef>
                        <a:spcAft>
                          <a:spcPts val="0"/>
                        </a:spcAft>
                        <a:buNone/>
                      </a:pPr>
                      <a:endParaRPr sz="1300">
                        <a:latin typeface="Montserrat"/>
                        <a:ea typeface="Montserrat"/>
                        <a:cs typeface="Montserrat"/>
                        <a:sym typeface="Montserrat"/>
                      </a:endParaRPr>
                    </a:p>
                  </a:txBody>
                  <a:tcPr marL="63500" marR="63500" marT="63500" marB="63500" anchor="ctr"/>
                </a:tc>
                <a:extLst>
                  <a:ext uri="{0D108BD9-81ED-4DB2-BD59-A6C34878D82A}">
                    <a16:rowId xmlns:a16="http://schemas.microsoft.com/office/drawing/2014/main" val="10013"/>
                  </a:ext>
                </a:extLst>
              </a:tr>
              <a:tr h="331225">
                <a:tc>
                  <a:txBody>
                    <a:bodyPr/>
                    <a:lstStyle/>
                    <a:p>
                      <a:pPr marL="0" lvl="0" indent="0" algn="l" rtl="0">
                        <a:spcBef>
                          <a:spcPts val="0"/>
                        </a:spcBef>
                        <a:spcAft>
                          <a:spcPts val="0"/>
                        </a:spcAft>
                        <a:buNone/>
                      </a:pPr>
                      <a:r>
                        <a:rPr lang="en-US" sz="1300" b="1" dirty="0">
                          <a:latin typeface="Montserrat"/>
                          <a:ea typeface="Montserrat"/>
                          <a:cs typeface="Montserrat"/>
                          <a:sym typeface="Montserrat"/>
                        </a:rPr>
                        <a:t>Modified Rankin Scale (</a:t>
                      </a:r>
                      <a:r>
                        <a:rPr lang="en-US" sz="1300" b="1" dirty="0" err="1">
                          <a:latin typeface="Montserrat"/>
                          <a:ea typeface="Montserrat"/>
                          <a:cs typeface="Montserrat"/>
                          <a:sym typeface="Montserrat"/>
                        </a:rPr>
                        <a:t>mRS</a:t>
                      </a:r>
                      <a:r>
                        <a:rPr lang="en-US" sz="1300" b="1" dirty="0">
                          <a:latin typeface="Montserrat"/>
                          <a:ea typeface="Montserrat"/>
                          <a:cs typeface="Montserrat"/>
                          <a:sym typeface="Montserrat"/>
                        </a:rPr>
                        <a:t>)</a:t>
                      </a:r>
                      <a:endParaRPr sz="1300" b="1" dirty="0">
                        <a:latin typeface="Montserrat"/>
                        <a:ea typeface="Montserrat"/>
                        <a:cs typeface="Montserrat"/>
                        <a:sym typeface="Montserrat"/>
                      </a:endParaRPr>
                    </a:p>
                  </a:txBody>
                  <a:tcPr marL="63500" marR="63500" marT="63500" marB="63500"/>
                </a:tc>
                <a:tc>
                  <a:txBody>
                    <a:bodyPr/>
                    <a:lstStyle/>
                    <a:p>
                      <a:pPr marL="0" lvl="0" indent="0" algn="ctr" rtl="0">
                        <a:spcBef>
                          <a:spcPts val="0"/>
                        </a:spcBef>
                        <a:spcAft>
                          <a:spcPts val="0"/>
                        </a:spcAft>
                        <a:buNone/>
                      </a:pPr>
                      <a:r>
                        <a:rPr lang="en-US" sz="1300">
                          <a:latin typeface="Montserrat"/>
                          <a:ea typeface="Montserrat"/>
                          <a:cs typeface="Montserrat"/>
                          <a:sym typeface="Montserrat"/>
                        </a:rPr>
                        <a:t>X</a:t>
                      </a:r>
                      <a:endParaRPr sz="1300">
                        <a:latin typeface="Montserrat"/>
                        <a:ea typeface="Montserrat"/>
                        <a:cs typeface="Montserrat"/>
                        <a:sym typeface="Montserrat"/>
                      </a:endParaRPr>
                    </a:p>
                  </a:txBody>
                  <a:tcPr marL="63500" marR="63500" marT="63500" marB="63500" anchor="ctr"/>
                </a:tc>
                <a:tc>
                  <a:txBody>
                    <a:bodyPr/>
                    <a:lstStyle/>
                    <a:p>
                      <a:pPr marL="0" lvl="0" indent="0" algn="ctr" rtl="0">
                        <a:spcBef>
                          <a:spcPts val="0"/>
                        </a:spcBef>
                        <a:spcAft>
                          <a:spcPts val="0"/>
                        </a:spcAft>
                        <a:buNone/>
                      </a:pPr>
                      <a:endParaRPr sz="1300">
                        <a:latin typeface="Montserrat"/>
                        <a:ea typeface="Montserrat"/>
                        <a:cs typeface="Montserrat"/>
                        <a:sym typeface="Montserrat"/>
                      </a:endParaRPr>
                    </a:p>
                  </a:txBody>
                  <a:tcPr marL="63500" marR="63500" marT="63500" marB="63500" anchor="ctr"/>
                </a:tc>
                <a:tc>
                  <a:txBody>
                    <a:bodyPr/>
                    <a:lstStyle/>
                    <a:p>
                      <a:pPr marL="0" lvl="0" indent="0" algn="ctr" rtl="0">
                        <a:spcBef>
                          <a:spcPts val="0"/>
                        </a:spcBef>
                        <a:spcAft>
                          <a:spcPts val="0"/>
                        </a:spcAft>
                        <a:buNone/>
                      </a:pPr>
                      <a:endParaRPr sz="1300">
                        <a:latin typeface="Montserrat"/>
                        <a:ea typeface="Montserrat"/>
                        <a:cs typeface="Montserrat"/>
                        <a:sym typeface="Montserrat"/>
                      </a:endParaRPr>
                    </a:p>
                  </a:txBody>
                  <a:tcPr marL="63500" marR="63500" marT="63500" marB="63500" anchor="ctr"/>
                </a:tc>
                <a:tc>
                  <a:txBody>
                    <a:bodyPr/>
                    <a:lstStyle/>
                    <a:p>
                      <a:pPr marL="0" lvl="0" indent="0" algn="ctr" rtl="0">
                        <a:spcBef>
                          <a:spcPts val="0"/>
                        </a:spcBef>
                        <a:spcAft>
                          <a:spcPts val="0"/>
                        </a:spcAft>
                        <a:buNone/>
                      </a:pPr>
                      <a:endParaRPr sz="1300">
                        <a:latin typeface="Montserrat"/>
                        <a:ea typeface="Montserrat"/>
                        <a:cs typeface="Montserrat"/>
                        <a:sym typeface="Montserrat"/>
                      </a:endParaRPr>
                    </a:p>
                  </a:txBody>
                  <a:tcPr marL="63500" marR="63500" marT="63500" marB="63500" anchor="ctr"/>
                </a:tc>
                <a:tc>
                  <a:txBody>
                    <a:bodyPr/>
                    <a:lstStyle/>
                    <a:p>
                      <a:pPr marL="0" lvl="0" indent="0" algn="ctr" rtl="0">
                        <a:spcBef>
                          <a:spcPts val="0"/>
                        </a:spcBef>
                        <a:spcAft>
                          <a:spcPts val="0"/>
                        </a:spcAft>
                        <a:buNone/>
                      </a:pPr>
                      <a:r>
                        <a:rPr lang="en-US" sz="1300">
                          <a:latin typeface="Montserrat"/>
                          <a:ea typeface="Montserrat"/>
                          <a:cs typeface="Montserrat"/>
                          <a:sym typeface="Montserrat"/>
                        </a:rPr>
                        <a:t>X</a:t>
                      </a:r>
                      <a:endParaRPr sz="1300">
                        <a:latin typeface="Montserrat"/>
                        <a:ea typeface="Montserrat"/>
                        <a:cs typeface="Montserrat"/>
                        <a:sym typeface="Montserrat"/>
                      </a:endParaRPr>
                    </a:p>
                  </a:txBody>
                  <a:tcPr marL="63500" marR="63500" marT="63500" marB="63500" anchor="ctr"/>
                </a:tc>
                <a:tc>
                  <a:txBody>
                    <a:bodyPr/>
                    <a:lstStyle/>
                    <a:p>
                      <a:pPr marL="0" lvl="0" indent="0" algn="ctr" rtl="0">
                        <a:spcBef>
                          <a:spcPts val="0"/>
                        </a:spcBef>
                        <a:spcAft>
                          <a:spcPts val="0"/>
                        </a:spcAft>
                        <a:buNone/>
                      </a:pPr>
                      <a:r>
                        <a:rPr lang="en-US" sz="1300">
                          <a:latin typeface="Montserrat"/>
                          <a:ea typeface="Montserrat"/>
                          <a:cs typeface="Montserrat"/>
                          <a:sym typeface="Montserrat"/>
                        </a:rPr>
                        <a:t>X</a:t>
                      </a:r>
                      <a:endParaRPr sz="1300">
                        <a:latin typeface="Montserrat"/>
                        <a:ea typeface="Montserrat"/>
                        <a:cs typeface="Montserrat"/>
                        <a:sym typeface="Montserrat"/>
                      </a:endParaRPr>
                    </a:p>
                  </a:txBody>
                  <a:tcPr marL="63500" marR="63500" marT="63500" marB="63500" anchor="ctr"/>
                </a:tc>
                <a:tc>
                  <a:txBody>
                    <a:bodyPr/>
                    <a:lstStyle/>
                    <a:p>
                      <a:pPr marL="0" lvl="0" indent="0" algn="ctr" rtl="0">
                        <a:spcBef>
                          <a:spcPts val="0"/>
                        </a:spcBef>
                        <a:spcAft>
                          <a:spcPts val="0"/>
                        </a:spcAft>
                        <a:buNone/>
                      </a:pPr>
                      <a:r>
                        <a:rPr lang="en-US" sz="1300">
                          <a:latin typeface="Montserrat"/>
                          <a:ea typeface="Montserrat"/>
                          <a:cs typeface="Montserrat"/>
                          <a:sym typeface="Montserrat"/>
                        </a:rPr>
                        <a:t>X</a:t>
                      </a:r>
                      <a:endParaRPr sz="1300">
                        <a:latin typeface="Montserrat"/>
                        <a:ea typeface="Montserrat"/>
                        <a:cs typeface="Montserrat"/>
                        <a:sym typeface="Montserrat"/>
                      </a:endParaRPr>
                    </a:p>
                  </a:txBody>
                  <a:tcPr marL="63500" marR="63500" marT="63500" marB="63500" anchor="ctr"/>
                </a:tc>
                <a:tc>
                  <a:txBody>
                    <a:bodyPr/>
                    <a:lstStyle/>
                    <a:p>
                      <a:pPr marL="0" lvl="0" indent="0" algn="ctr" rtl="0">
                        <a:spcBef>
                          <a:spcPts val="0"/>
                        </a:spcBef>
                        <a:spcAft>
                          <a:spcPts val="0"/>
                        </a:spcAft>
                        <a:buNone/>
                      </a:pPr>
                      <a:r>
                        <a:rPr lang="en-US" sz="1300">
                          <a:latin typeface="Montserrat"/>
                          <a:ea typeface="Montserrat"/>
                          <a:cs typeface="Montserrat"/>
                          <a:sym typeface="Montserrat"/>
                        </a:rPr>
                        <a:t>X</a:t>
                      </a:r>
                      <a:endParaRPr sz="1300">
                        <a:latin typeface="Montserrat"/>
                        <a:ea typeface="Montserrat"/>
                        <a:cs typeface="Montserrat"/>
                        <a:sym typeface="Montserrat"/>
                      </a:endParaRPr>
                    </a:p>
                  </a:txBody>
                  <a:tcPr marL="63500" marR="63500" marT="63500" marB="63500" anchor="ctr"/>
                </a:tc>
                <a:extLst>
                  <a:ext uri="{0D108BD9-81ED-4DB2-BD59-A6C34878D82A}">
                    <a16:rowId xmlns:a16="http://schemas.microsoft.com/office/drawing/2014/main" val="10014"/>
                  </a:ext>
                </a:extLst>
              </a:tr>
              <a:tr h="331225">
                <a:tc>
                  <a:txBody>
                    <a:bodyPr/>
                    <a:lstStyle/>
                    <a:p>
                      <a:pPr marL="0" lvl="0" indent="0" algn="l" rtl="0">
                        <a:spcBef>
                          <a:spcPts val="0"/>
                        </a:spcBef>
                        <a:spcAft>
                          <a:spcPts val="0"/>
                        </a:spcAft>
                        <a:buNone/>
                      </a:pPr>
                      <a:r>
                        <a:rPr lang="en-US" sz="1300" b="1">
                          <a:latin typeface="Montserrat"/>
                          <a:ea typeface="Montserrat"/>
                          <a:cs typeface="Montserrat"/>
                          <a:sym typeface="Montserrat"/>
                        </a:rPr>
                        <a:t>EuroQol-5D Quality of Life</a:t>
                      </a:r>
                      <a:endParaRPr sz="1300" b="1">
                        <a:latin typeface="Montserrat"/>
                        <a:ea typeface="Montserrat"/>
                        <a:cs typeface="Montserrat"/>
                        <a:sym typeface="Montserrat"/>
                      </a:endParaRPr>
                    </a:p>
                  </a:txBody>
                  <a:tcPr marL="63500" marR="63500" marT="63500" marB="63500"/>
                </a:tc>
                <a:tc>
                  <a:txBody>
                    <a:bodyPr/>
                    <a:lstStyle/>
                    <a:p>
                      <a:pPr marL="0" lvl="0" indent="0" algn="ctr" rtl="0">
                        <a:spcBef>
                          <a:spcPts val="0"/>
                        </a:spcBef>
                        <a:spcAft>
                          <a:spcPts val="0"/>
                        </a:spcAft>
                        <a:buNone/>
                      </a:pPr>
                      <a:endParaRPr sz="1300">
                        <a:latin typeface="Montserrat"/>
                        <a:ea typeface="Montserrat"/>
                        <a:cs typeface="Montserrat"/>
                        <a:sym typeface="Montserrat"/>
                      </a:endParaRPr>
                    </a:p>
                  </a:txBody>
                  <a:tcPr marL="63500" marR="63500" marT="63500" marB="63500" anchor="ctr"/>
                </a:tc>
                <a:tc>
                  <a:txBody>
                    <a:bodyPr/>
                    <a:lstStyle/>
                    <a:p>
                      <a:pPr marL="0" lvl="0" indent="0" algn="ctr" rtl="0">
                        <a:spcBef>
                          <a:spcPts val="0"/>
                        </a:spcBef>
                        <a:spcAft>
                          <a:spcPts val="0"/>
                        </a:spcAft>
                        <a:buNone/>
                      </a:pPr>
                      <a:endParaRPr sz="1300">
                        <a:latin typeface="Montserrat"/>
                        <a:ea typeface="Montserrat"/>
                        <a:cs typeface="Montserrat"/>
                        <a:sym typeface="Montserrat"/>
                      </a:endParaRPr>
                    </a:p>
                  </a:txBody>
                  <a:tcPr marL="63500" marR="63500" marT="63500" marB="63500" anchor="ctr"/>
                </a:tc>
                <a:tc>
                  <a:txBody>
                    <a:bodyPr/>
                    <a:lstStyle/>
                    <a:p>
                      <a:pPr marL="0" lvl="0" indent="0" algn="ctr" rtl="0">
                        <a:spcBef>
                          <a:spcPts val="0"/>
                        </a:spcBef>
                        <a:spcAft>
                          <a:spcPts val="0"/>
                        </a:spcAft>
                        <a:buNone/>
                      </a:pPr>
                      <a:endParaRPr sz="1300">
                        <a:latin typeface="Montserrat"/>
                        <a:ea typeface="Montserrat"/>
                        <a:cs typeface="Montserrat"/>
                        <a:sym typeface="Montserrat"/>
                      </a:endParaRPr>
                    </a:p>
                  </a:txBody>
                  <a:tcPr marL="63500" marR="63500" marT="63500" marB="63500" anchor="ctr"/>
                </a:tc>
                <a:tc>
                  <a:txBody>
                    <a:bodyPr/>
                    <a:lstStyle/>
                    <a:p>
                      <a:pPr marL="0" lvl="0" indent="0" algn="ctr" rtl="0">
                        <a:spcBef>
                          <a:spcPts val="0"/>
                        </a:spcBef>
                        <a:spcAft>
                          <a:spcPts val="0"/>
                        </a:spcAft>
                        <a:buNone/>
                      </a:pPr>
                      <a:endParaRPr sz="1300">
                        <a:latin typeface="Montserrat"/>
                        <a:ea typeface="Montserrat"/>
                        <a:cs typeface="Montserrat"/>
                        <a:sym typeface="Montserrat"/>
                      </a:endParaRPr>
                    </a:p>
                  </a:txBody>
                  <a:tcPr marL="63500" marR="63500" marT="63500" marB="63500" anchor="ctr"/>
                </a:tc>
                <a:tc>
                  <a:txBody>
                    <a:bodyPr/>
                    <a:lstStyle/>
                    <a:p>
                      <a:pPr marL="0" lvl="0" indent="0" algn="ctr" rtl="0">
                        <a:spcBef>
                          <a:spcPts val="0"/>
                        </a:spcBef>
                        <a:spcAft>
                          <a:spcPts val="0"/>
                        </a:spcAft>
                        <a:buNone/>
                      </a:pPr>
                      <a:endParaRPr sz="1300">
                        <a:latin typeface="Montserrat"/>
                        <a:ea typeface="Montserrat"/>
                        <a:cs typeface="Montserrat"/>
                        <a:sym typeface="Montserrat"/>
                      </a:endParaRPr>
                    </a:p>
                  </a:txBody>
                  <a:tcPr marL="63500" marR="63500" marT="63500" marB="63500" anchor="ctr"/>
                </a:tc>
                <a:tc>
                  <a:txBody>
                    <a:bodyPr/>
                    <a:lstStyle/>
                    <a:p>
                      <a:pPr marL="0" lvl="0" indent="0" algn="ctr" rtl="0">
                        <a:spcBef>
                          <a:spcPts val="0"/>
                        </a:spcBef>
                        <a:spcAft>
                          <a:spcPts val="0"/>
                        </a:spcAft>
                        <a:buNone/>
                      </a:pPr>
                      <a:endParaRPr sz="1300">
                        <a:latin typeface="Montserrat"/>
                        <a:ea typeface="Montserrat"/>
                        <a:cs typeface="Montserrat"/>
                        <a:sym typeface="Montserrat"/>
                      </a:endParaRPr>
                    </a:p>
                  </a:txBody>
                  <a:tcPr marL="63500" marR="63500" marT="63500" marB="63500" anchor="ctr"/>
                </a:tc>
                <a:tc>
                  <a:txBody>
                    <a:bodyPr/>
                    <a:lstStyle/>
                    <a:p>
                      <a:pPr marL="0" lvl="0" indent="0" algn="ctr" rtl="0">
                        <a:spcBef>
                          <a:spcPts val="0"/>
                        </a:spcBef>
                        <a:spcAft>
                          <a:spcPts val="0"/>
                        </a:spcAft>
                        <a:buNone/>
                      </a:pPr>
                      <a:r>
                        <a:rPr lang="en-US" sz="1300">
                          <a:latin typeface="Montserrat"/>
                          <a:ea typeface="Montserrat"/>
                          <a:cs typeface="Montserrat"/>
                          <a:sym typeface="Montserrat"/>
                        </a:rPr>
                        <a:t>X</a:t>
                      </a:r>
                      <a:endParaRPr sz="1300">
                        <a:latin typeface="Montserrat"/>
                        <a:ea typeface="Montserrat"/>
                        <a:cs typeface="Montserrat"/>
                        <a:sym typeface="Montserrat"/>
                      </a:endParaRPr>
                    </a:p>
                  </a:txBody>
                  <a:tcPr marL="63500" marR="63500" marT="63500" marB="63500" anchor="ctr"/>
                </a:tc>
                <a:tc>
                  <a:txBody>
                    <a:bodyPr/>
                    <a:lstStyle/>
                    <a:p>
                      <a:pPr marL="0" lvl="0" indent="0" algn="ctr" rtl="0">
                        <a:spcBef>
                          <a:spcPts val="0"/>
                        </a:spcBef>
                        <a:spcAft>
                          <a:spcPts val="0"/>
                        </a:spcAft>
                        <a:buNone/>
                      </a:pPr>
                      <a:r>
                        <a:rPr lang="en-US" sz="1300">
                          <a:latin typeface="Montserrat"/>
                          <a:ea typeface="Montserrat"/>
                          <a:cs typeface="Montserrat"/>
                          <a:sym typeface="Montserrat"/>
                        </a:rPr>
                        <a:t>X</a:t>
                      </a:r>
                      <a:endParaRPr sz="1300">
                        <a:latin typeface="Montserrat"/>
                        <a:ea typeface="Montserrat"/>
                        <a:cs typeface="Montserrat"/>
                        <a:sym typeface="Montserrat"/>
                      </a:endParaRPr>
                    </a:p>
                  </a:txBody>
                  <a:tcPr marL="63500" marR="63500" marT="63500" marB="63500" anchor="ctr"/>
                </a:tc>
                <a:extLst>
                  <a:ext uri="{0D108BD9-81ED-4DB2-BD59-A6C34878D82A}">
                    <a16:rowId xmlns:a16="http://schemas.microsoft.com/office/drawing/2014/main" val="10015"/>
                  </a:ext>
                </a:extLst>
              </a:tr>
              <a:tr h="331225">
                <a:tc>
                  <a:txBody>
                    <a:bodyPr/>
                    <a:lstStyle/>
                    <a:p>
                      <a:pPr marL="0" lvl="0" indent="0" algn="l" rtl="0">
                        <a:spcBef>
                          <a:spcPts val="0"/>
                        </a:spcBef>
                        <a:spcAft>
                          <a:spcPts val="0"/>
                        </a:spcAft>
                        <a:buNone/>
                      </a:pPr>
                      <a:r>
                        <a:rPr lang="en-US" sz="1300" b="1">
                          <a:latin typeface="Montserrat"/>
                          <a:ea typeface="Montserrat"/>
                          <a:cs typeface="Montserrat"/>
                          <a:sym typeface="Montserrat"/>
                        </a:rPr>
                        <a:t>Adverse Events</a:t>
                      </a:r>
                      <a:endParaRPr sz="1300" b="1">
                        <a:latin typeface="Montserrat"/>
                        <a:ea typeface="Montserrat"/>
                        <a:cs typeface="Montserrat"/>
                        <a:sym typeface="Montserrat"/>
                      </a:endParaRPr>
                    </a:p>
                  </a:txBody>
                  <a:tcPr marL="63500" marR="63500" marT="63500" marB="63500"/>
                </a:tc>
                <a:tc>
                  <a:txBody>
                    <a:bodyPr/>
                    <a:lstStyle/>
                    <a:p>
                      <a:pPr marL="0" lvl="0" indent="0" algn="ctr" rtl="0">
                        <a:spcBef>
                          <a:spcPts val="0"/>
                        </a:spcBef>
                        <a:spcAft>
                          <a:spcPts val="0"/>
                        </a:spcAft>
                        <a:buNone/>
                      </a:pPr>
                      <a:endParaRPr sz="1300">
                        <a:latin typeface="Montserrat"/>
                        <a:ea typeface="Montserrat"/>
                        <a:cs typeface="Montserrat"/>
                        <a:sym typeface="Montserrat"/>
                      </a:endParaRPr>
                    </a:p>
                  </a:txBody>
                  <a:tcPr marL="63500" marR="63500" marT="63500" marB="63500" anchor="ctr"/>
                </a:tc>
                <a:tc>
                  <a:txBody>
                    <a:bodyPr/>
                    <a:lstStyle/>
                    <a:p>
                      <a:pPr marL="0" lvl="0" indent="0" algn="ctr" rtl="0">
                        <a:spcBef>
                          <a:spcPts val="0"/>
                        </a:spcBef>
                        <a:spcAft>
                          <a:spcPts val="0"/>
                        </a:spcAft>
                        <a:buNone/>
                      </a:pPr>
                      <a:r>
                        <a:rPr lang="en-US" sz="1300">
                          <a:latin typeface="Montserrat"/>
                          <a:ea typeface="Montserrat"/>
                          <a:cs typeface="Montserrat"/>
                          <a:sym typeface="Montserrat"/>
                        </a:rPr>
                        <a:t>X</a:t>
                      </a:r>
                      <a:endParaRPr sz="1300">
                        <a:latin typeface="Montserrat"/>
                        <a:ea typeface="Montserrat"/>
                        <a:cs typeface="Montserrat"/>
                        <a:sym typeface="Montserrat"/>
                      </a:endParaRPr>
                    </a:p>
                  </a:txBody>
                  <a:tcPr marL="63500" marR="63500" marT="63500" marB="63500" anchor="ctr"/>
                </a:tc>
                <a:tc>
                  <a:txBody>
                    <a:bodyPr/>
                    <a:lstStyle/>
                    <a:p>
                      <a:pPr marL="0" lvl="0" indent="0" algn="ctr" rtl="0">
                        <a:spcBef>
                          <a:spcPts val="0"/>
                        </a:spcBef>
                        <a:spcAft>
                          <a:spcPts val="0"/>
                        </a:spcAft>
                        <a:buNone/>
                      </a:pPr>
                      <a:r>
                        <a:rPr lang="en-US" sz="1300">
                          <a:latin typeface="Montserrat"/>
                          <a:ea typeface="Montserrat"/>
                          <a:cs typeface="Montserrat"/>
                          <a:sym typeface="Montserrat"/>
                        </a:rPr>
                        <a:t>X</a:t>
                      </a:r>
                      <a:endParaRPr sz="1300">
                        <a:latin typeface="Montserrat"/>
                        <a:ea typeface="Montserrat"/>
                        <a:cs typeface="Montserrat"/>
                        <a:sym typeface="Montserrat"/>
                      </a:endParaRPr>
                    </a:p>
                  </a:txBody>
                  <a:tcPr marL="63500" marR="63500" marT="63500" marB="63500" anchor="ctr"/>
                </a:tc>
                <a:tc>
                  <a:txBody>
                    <a:bodyPr/>
                    <a:lstStyle/>
                    <a:p>
                      <a:pPr marL="0" lvl="0" indent="0" algn="ctr" rtl="0">
                        <a:spcBef>
                          <a:spcPts val="0"/>
                        </a:spcBef>
                        <a:spcAft>
                          <a:spcPts val="0"/>
                        </a:spcAft>
                        <a:buNone/>
                      </a:pPr>
                      <a:r>
                        <a:rPr lang="en-US" sz="1300">
                          <a:latin typeface="Montserrat"/>
                          <a:ea typeface="Montserrat"/>
                          <a:cs typeface="Montserrat"/>
                          <a:sym typeface="Montserrat"/>
                        </a:rPr>
                        <a:t>X</a:t>
                      </a:r>
                      <a:endParaRPr sz="1300">
                        <a:latin typeface="Montserrat"/>
                        <a:ea typeface="Montserrat"/>
                        <a:cs typeface="Montserrat"/>
                        <a:sym typeface="Montserrat"/>
                      </a:endParaRPr>
                    </a:p>
                  </a:txBody>
                  <a:tcPr marL="63500" marR="63500" marT="63500" marB="63500" anchor="ctr"/>
                </a:tc>
                <a:tc>
                  <a:txBody>
                    <a:bodyPr/>
                    <a:lstStyle/>
                    <a:p>
                      <a:pPr marL="0" lvl="0" indent="0" algn="ctr" rtl="0">
                        <a:spcBef>
                          <a:spcPts val="0"/>
                        </a:spcBef>
                        <a:spcAft>
                          <a:spcPts val="0"/>
                        </a:spcAft>
                        <a:buNone/>
                      </a:pPr>
                      <a:endParaRPr sz="1300">
                        <a:latin typeface="Montserrat"/>
                        <a:ea typeface="Montserrat"/>
                        <a:cs typeface="Montserrat"/>
                        <a:sym typeface="Montserrat"/>
                      </a:endParaRPr>
                    </a:p>
                  </a:txBody>
                  <a:tcPr marL="63500" marR="63500" marT="63500" marB="63500" anchor="ctr"/>
                </a:tc>
                <a:tc>
                  <a:txBody>
                    <a:bodyPr/>
                    <a:lstStyle/>
                    <a:p>
                      <a:pPr marL="0" lvl="0" indent="0" algn="ctr" rtl="0">
                        <a:spcBef>
                          <a:spcPts val="0"/>
                        </a:spcBef>
                        <a:spcAft>
                          <a:spcPts val="0"/>
                        </a:spcAft>
                        <a:buNone/>
                      </a:pPr>
                      <a:endParaRPr sz="1300">
                        <a:latin typeface="Montserrat"/>
                        <a:ea typeface="Montserrat"/>
                        <a:cs typeface="Montserrat"/>
                        <a:sym typeface="Montserrat"/>
                      </a:endParaRPr>
                    </a:p>
                  </a:txBody>
                  <a:tcPr marL="63500" marR="63500" marT="63500" marB="63500" anchor="ctr"/>
                </a:tc>
                <a:tc>
                  <a:txBody>
                    <a:bodyPr/>
                    <a:lstStyle/>
                    <a:p>
                      <a:pPr marL="0" lvl="0" indent="0" algn="ctr" rtl="0">
                        <a:spcBef>
                          <a:spcPts val="0"/>
                        </a:spcBef>
                        <a:spcAft>
                          <a:spcPts val="0"/>
                        </a:spcAft>
                        <a:buNone/>
                      </a:pPr>
                      <a:endParaRPr sz="1300">
                        <a:latin typeface="Montserrat"/>
                        <a:ea typeface="Montserrat"/>
                        <a:cs typeface="Montserrat"/>
                        <a:sym typeface="Montserrat"/>
                      </a:endParaRPr>
                    </a:p>
                  </a:txBody>
                  <a:tcPr marL="63500" marR="63500" marT="63500" marB="63500" anchor="ctr"/>
                </a:tc>
                <a:tc>
                  <a:txBody>
                    <a:bodyPr/>
                    <a:lstStyle/>
                    <a:p>
                      <a:pPr marL="0" lvl="0" indent="0" algn="ctr" rtl="0">
                        <a:spcBef>
                          <a:spcPts val="0"/>
                        </a:spcBef>
                        <a:spcAft>
                          <a:spcPts val="0"/>
                        </a:spcAft>
                        <a:buNone/>
                      </a:pPr>
                      <a:endParaRPr sz="1300">
                        <a:latin typeface="Montserrat"/>
                        <a:ea typeface="Montserrat"/>
                        <a:cs typeface="Montserrat"/>
                        <a:sym typeface="Montserrat"/>
                      </a:endParaRPr>
                    </a:p>
                  </a:txBody>
                  <a:tcPr marL="63500" marR="63500" marT="63500" marB="63500" anchor="ctr"/>
                </a:tc>
                <a:extLst>
                  <a:ext uri="{0D108BD9-81ED-4DB2-BD59-A6C34878D82A}">
                    <a16:rowId xmlns:a16="http://schemas.microsoft.com/office/drawing/2014/main" val="10016"/>
                  </a:ext>
                </a:extLst>
              </a:tr>
              <a:tr h="331225">
                <a:tc>
                  <a:txBody>
                    <a:bodyPr/>
                    <a:lstStyle/>
                    <a:p>
                      <a:pPr marL="0" lvl="0" indent="0" algn="l" rtl="0">
                        <a:spcBef>
                          <a:spcPts val="0"/>
                        </a:spcBef>
                        <a:spcAft>
                          <a:spcPts val="0"/>
                        </a:spcAft>
                        <a:buNone/>
                      </a:pPr>
                      <a:r>
                        <a:rPr lang="en-US" sz="1300" b="1">
                          <a:latin typeface="Montserrat"/>
                          <a:ea typeface="Montserrat"/>
                          <a:cs typeface="Montserrat"/>
                          <a:sym typeface="Montserrat"/>
                        </a:rPr>
                        <a:t>Serious Adverse Events</a:t>
                      </a:r>
                      <a:endParaRPr sz="1300" b="1">
                        <a:latin typeface="Montserrat"/>
                        <a:ea typeface="Montserrat"/>
                        <a:cs typeface="Montserrat"/>
                        <a:sym typeface="Montserrat"/>
                      </a:endParaRPr>
                    </a:p>
                  </a:txBody>
                  <a:tcPr marL="63500" marR="63500" marT="63500" marB="63500"/>
                </a:tc>
                <a:tc>
                  <a:txBody>
                    <a:bodyPr/>
                    <a:lstStyle/>
                    <a:p>
                      <a:pPr marL="0" lvl="0" indent="0" algn="ctr" rtl="0">
                        <a:spcBef>
                          <a:spcPts val="0"/>
                        </a:spcBef>
                        <a:spcAft>
                          <a:spcPts val="0"/>
                        </a:spcAft>
                        <a:buNone/>
                      </a:pPr>
                      <a:endParaRPr sz="1300">
                        <a:latin typeface="Montserrat"/>
                        <a:ea typeface="Montserrat"/>
                        <a:cs typeface="Montserrat"/>
                        <a:sym typeface="Montserrat"/>
                      </a:endParaRPr>
                    </a:p>
                  </a:txBody>
                  <a:tcPr marL="63500" marR="63500" marT="63500" marB="63500" anchor="ctr"/>
                </a:tc>
                <a:tc>
                  <a:txBody>
                    <a:bodyPr/>
                    <a:lstStyle/>
                    <a:p>
                      <a:pPr marL="0" lvl="0" indent="0" algn="ctr" rtl="0">
                        <a:spcBef>
                          <a:spcPts val="0"/>
                        </a:spcBef>
                        <a:spcAft>
                          <a:spcPts val="0"/>
                        </a:spcAft>
                        <a:buNone/>
                      </a:pPr>
                      <a:r>
                        <a:rPr lang="en-US" sz="1300">
                          <a:latin typeface="Montserrat"/>
                          <a:ea typeface="Montserrat"/>
                          <a:cs typeface="Montserrat"/>
                          <a:sym typeface="Montserrat"/>
                        </a:rPr>
                        <a:t>X</a:t>
                      </a:r>
                      <a:endParaRPr sz="1300">
                        <a:latin typeface="Montserrat"/>
                        <a:ea typeface="Montserrat"/>
                        <a:cs typeface="Montserrat"/>
                        <a:sym typeface="Montserrat"/>
                      </a:endParaRPr>
                    </a:p>
                  </a:txBody>
                  <a:tcPr marL="63500" marR="63500" marT="63500" marB="63500" anchor="ctr"/>
                </a:tc>
                <a:tc>
                  <a:txBody>
                    <a:bodyPr/>
                    <a:lstStyle/>
                    <a:p>
                      <a:pPr marL="0" lvl="0" indent="0" algn="ctr" rtl="0">
                        <a:spcBef>
                          <a:spcPts val="0"/>
                        </a:spcBef>
                        <a:spcAft>
                          <a:spcPts val="0"/>
                        </a:spcAft>
                        <a:buNone/>
                      </a:pPr>
                      <a:r>
                        <a:rPr lang="en-US" sz="1300">
                          <a:latin typeface="Montserrat"/>
                          <a:ea typeface="Montserrat"/>
                          <a:cs typeface="Montserrat"/>
                          <a:sym typeface="Montserrat"/>
                        </a:rPr>
                        <a:t>X</a:t>
                      </a:r>
                      <a:endParaRPr sz="1300">
                        <a:latin typeface="Montserrat"/>
                        <a:ea typeface="Montserrat"/>
                        <a:cs typeface="Montserrat"/>
                        <a:sym typeface="Montserrat"/>
                      </a:endParaRPr>
                    </a:p>
                  </a:txBody>
                  <a:tcPr marL="63500" marR="63500" marT="63500" marB="63500" anchor="ctr"/>
                </a:tc>
                <a:tc>
                  <a:txBody>
                    <a:bodyPr/>
                    <a:lstStyle/>
                    <a:p>
                      <a:pPr marL="0" lvl="0" indent="0" algn="ctr" rtl="0">
                        <a:spcBef>
                          <a:spcPts val="0"/>
                        </a:spcBef>
                        <a:spcAft>
                          <a:spcPts val="0"/>
                        </a:spcAft>
                        <a:buNone/>
                      </a:pPr>
                      <a:r>
                        <a:rPr lang="en-US" sz="1300">
                          <a:latin typeface="Montserrat"/>
                          <a:ea typeface="Montserrat"/>
                          <a:cs typeface="Montserrat"/>
                          <a:sym typeface="Montserrat"/>
                        </a:rPr>
                        <a:t>X</a:t>
                      </a:r>
                      <a:endParaRPr sz="1300">
                        <a:latin typeface="Montserrat"/>
                        <a:ea typeface="Montserrat"/>
                        <a:cs typeface="Montserrat"/>
                        <a:sym typeface="Montserrat"/>
                      </a:endParaRPr>
                    </a:p>
                  </a:txBody>
                  <a:tcPr marL="63500" marR="63500" marT="63500" marB="63500" anchor="ctr"/>
                </a:tc>
                <a:tc>
                  <a:txBody>
                    <a:bodyPr/>
                    <a:lstStyle/>
                    <a:p>
                      <a:pPr marL="0" lvl="0" indent="0" algn="ctr" rtl="0">
                        <a:spcBef>
                          <a:spcPts val="0"/>
                        </a:spcBef>
                        <a:spcAft>
                          <a:spcPts val="0"/>
                        </a:spcAft>
                        <a:buNone/>
                      </a:pPr>
                      <a:r>
                        <a:rPr lang="en-US" sz="1300">
                          <a:latin typeface="Montserrat"/>
                          <a:ea typeface="Montserrat"/>
                          <a:cs typeface="Montserrat"/>
                          <a:sym typeface="Montserrat"/>
                        </a:rPr>
                        <a:t>X</a:t>
                      </a:r>
                      <a:endParaRPr sz="1300">
                        <a:latin typeface="Montserrat"/>
                        <a:ea typeface="Montserrat"/>
                        <a:cs typeface="Montserrat"/>
                        <a:sym typeface="Montserrat"/>
                      </a:endParaRPr>
                    </a:p>
                  </a:txBody>
                  <a:tcPr marL="63500" marR="63500" marT="63500" marB="63500" anchor="ctr"/>
                </a:tc>
                <a:tc>
                  <a:txBody>
                    <a:bodyPr/>
                    <a:lstStyle/>
                    <a:p>
                      <a:pPr marL="0" lvl="0" indent="0" algn="ctr" rtl="0">
                        <a:spcBef>
                          <a:spcPts val="0"/>
                        </a:spcBef>
                        <a:spcAft>
                          <a:spcPts val="0"/>
                        </a:spcAft>
                        <a:buNone/>
                      </a:pPr>
                      <a:r>
                        <a:rPr lang="en-US" sz="1300">
                          <a:latin typeface="Montserrat"/>
                          <a:ea typeface="Montserrat"/>
                          <a:cs typeface="Montserrat"/>
                          <a:sym typeface="Montserrat"/>
                        </a:rPr>
                        <a:t>X</a:t>
                      </a:r>
                      <a:endParaRPr sz="1300">
                        <a:latin typeface="Montserrat"/>
                        <a:ea typeface="Montserrat"/>
                        <a:cs typeface="Montserrat"/>
                        <a:sym typeface="Montserrat"/>
                      </a:endParaRPr>
                    </a:p>
                  </a:txBody>
                  <a:tcPr marL="63500" marR="63500" marT="63500" marB="63500" anchor="ctr"/>
                </a:tc>
                <a:tc>
                  <a:txBody>
                    <a:bodyPr/>
                    <a:lstStyle/>
                    <a:p>
                      <a:pPr marL="0" lvl="0" indent="0" algn="ctr" rtl="0">
                        <a:spcBef>
                          <a:spcPts val="0"/>
                        </a:spcBef>
                        <a:spcAft>
                          <a:spcPts val="0"/>
                        </a:spcAft>
                        <a:buNone/>
                      </a:pPr>
                      <a:r>
                        <a:rPr lang="en-US" sz="1300">
                          <a:latin typeface="Montserrat"/>
                          <a:ea typeface="Montserrat"/>
                          <a:cs typeface="Montserrat"/>
                          <a:sym typeface="Montserrat"/>
                        </a:rPr>
                        <a:t>X</a:t>
                      </a:r>
                      <a:endParaRPr sz="1300">
                        <a:latin typeface="Montserrat"/>
                        <a:ea typeface="Montserrat"/>
                        <a:cs typeface="Montserrat"/>
                        <a:sym typeface="Montserrat"/>
                      </a:endParaRPr>
                    </a:p>
                  </a:txBody>
                  <a:tcPr marL="63500" marR="63500" marT="63500" marB="63500" anchor="ctr"/>
                </a:tc>
                <a:tc>
                  <a:txBody>
                    <a:bodyPr/>
                    <a:lstStyle/>
                    <a:p>
                      <a:pPr marL="0" lvl="0" indent="0" algn="ctr" rtl="0">
                        <a:spcBef>
                          <a:spcPts val="0"/>
                        </a:spcBef>
                        <a:spcAft>
                          <a:spcPts val="0"/>
                        </a:spcAft>
                        <a:buNone/>
                      </a:pPr>
                      <a:r>
                        <a:rPr lang="en-US" sz="1300">
                          <a:latin typeface="Montserrat"/>
                          <a:ea typeface="Montserrat"/>
                          <a:cs typeface="Montserrat"/>
                          <a:sym typeface="Montserrat"/>
                        </a:rPr>
                        <a:t>X</a:t>
                      </a:r>
                      <a:endParaRPr sz="1300">
                        <a:latin typeface="Montserrat"/>
                        <a:ea typeface="Montserrat"/>
                        <a:cs typeface="Montserrat"/>
                        <a:sym typeface="Montserrat"/>
                      </a:endParaRPr>
                    </a:p>
                  </a:txBody>
                  <a:tcPr marL="63500" marR="63500" marT="63500" marB="63500" anchor="ctr"/>
                </a:tc>
                <a:extLst>
                  <a:ext uri="{0D108BD9-81ED-4DB2-BD59-A6C34878D82A}">
                    <a16:rowId xmlns:a16="http://schemas.microsoft.com/office/drawing/2014/main" val="10017"/>
                  </a:ext>
                </a:extLst>
              </a:tr>
              <a:tr h="331225">
                <a:tc>
                  <a:txBody>
                    <a:bodyPr/>
                    <a:lstStyle/>
                    <a:p>
                      <a:pPr marL="0" lvl="0" indent="0" algn="l" rtl="0">
                        <a:spcBef>
                          <a:spcPts val="0"/>
                        </a:spcBef>
                        <a:spcAft>
                          <a:spcPts val="0"/>
                        </a:spcAft>
                        <a:buNone/>
                      </a:pPr>
                      <a:r>
                        <a:rPr lang="en-US" sz="1300" b="1">
                          <a:latin typeface="Montserrat"/>
                          <a:ea typeface="Montserrat"/>
                          <a:cs typeface="Montserrat"/>
                          <a:sym typeface="Montserrat"/>
                        </a:rPr>
                        <a:t>Concomitant Medications</a:t>
                      </a:r>
                      <a:endParaRPr sz="1300" b="1">
                        <a:latin typeface="Montserrat"/>
                        <a:ea typeface="Montserrat"/>
                        <a:cs typeface="Montserrat"/>
                        <a:sym typeface="Montserrat"/>
                      </a:endParaRPr>
                    </a:p>
                  </a:txBody>
                  <a:tcPr marL="63500" marR="63500" marT="63500" marB="63500"/>
                </a:tc>
                <a:tc>
                  <a:txBody>
                    <a:bodyPr/>
                    <a:lstStyle/>
                    <a:p>
                      <a:pPr marL="0" lvl="0" indent="0" algn="ctr" rtl="0">
                        <a:spcBef>
                          <a:spcPts val="0"/>
                        </a:spcBef>
                        <a:spcAft>
                          <a:spcPts val="0"/>
                        </a:spcAft>
                        <a:buNone/>
                      </a:pPr>
                      <a:endParaRPr sz="1300">
                        <a:latin typeface="Montserrat"/>
                        <a:ea typeface="Montserrat"/>
                        <a:cs typeface="Montserrat"/>
                        <a:sym typeface="Montserrat"/>
                      </a:endParaRPr>
                    </a:p>
                  </a:txBody>
                  <a:tcPr marL="63500" marR="63500" marT="63500" marB="63500" anchor="ctr"/>
                </a:tc>
                <a:tc>
                  <a:txBody>
                    <a:bodyPr/>
                    <a:lstStyle/>
                    <a:p>
                      <a:pPr marL="0" lvl="0" indent="0" algn="ctr" rtl="0">
                        <a:spcBef>
                          <a:spcPts val="0"/>
                        </a:spcBef>
                        <a:spcAft>
                          <a:spcPts val="0"/>
                        </a:spcAft>
                        <a:buNone/>
                      </a:pPr>
                      <a:r>
                        <a:rPr lang="en-US" sz="1300">
                          <a:latin typeface="Montserrat"/>
                          <a:ea typeface="Montserrat"/>
                          <a:cs typeface="Montserrat"/>
                          <a:sym typeface="Montserrat"/>
                        </a:rPr>
                        <a:t>X</a:t>
                      </a:r>
                      <a:endParaRPr sz="1300">
                        <a:latin typeface="Montserrat"/>
                        <a:ea typeface="Montserrat"/>
                        <a:cs typeface="Montserrat"/>
                        <a:sym typeface="Montserrat"/>
                      </a:endParaRPr>
                    </a:p>
                  </a:txBody>
                  <a:tcPr marL="63500" marR="63500" marT="63500" marB="63500" anchor="ctr"/>
                </a:tc>
                <a:tc>
                  <a:txBody>
                    <a:bodyPr/>
                    <a:lstStyle/>
                    <a:p>
                      <a:pPr marL="0" lvl="0" indent="0" algn="ctr" rtl="0">
                        <a:spcBef>
                          <a:spcPts val="0"/>
                        </a:spcBef>
                        <a:spcAft>
                          <a:spcPts val="0"/>
                        </a:spcAft>
                        <a:buNone/>
                      </a:pPr>
                      <a:r>
                        <a:rPr lang="en-US" sz="1300">
                          <a:latin typeface="Montserrat"/>
                          <a:ea typeface="Montserrat"/>
                          <a:cs typeface="Montserrat"/>
                          <a:sym typeface="Montserrat"/>
                        </a:rPr>
                        <a:t>X</a:t>
                      </a:r>
                      <a:endParaRPr sz="1300">
                        <a:latin typeface="Montserrat"/>
                        <a:ea typeface="Montserrat"/>
                        <a:cs typeface="Montserrat"/>
                        <a:sym typeface="Montserrat"/>
                      </a:endParaRPr>
                    </a:p>
                  </a:txBody>
                  <a:tcPr marL="63500" marR="63500" marT="63500" marB="63500" anchor="ctr"/>
                </a:tc>
                <a:tc>
                  <a:txBody>
                    <a:bodyPr/>
                    <a:lstStyle/>
                    <a:p>
                      <a:pPr marL="0" lvl="0" indent="0" algn="ctr" rtl="0">
                        <a:spcBef>
                          <a:spcPts val="0"/>
                        </a:spcBef>
                        <a:spcAft>
                          <a:spcPts val="0"/>
                        </a:spcAft>
                        <a:buNone/>
                      </a:pPr>
                      <a:r>
                        <a:rPr lang="en-US" sz="1300">
                          <a:latin typeface="Montserrat"/>
                          <a:ea typeface="Montserrat"/>
                          <a:cs typeface="Montserrat"/>
                          <a:sym typeface="Montserrat"/>
                        </a:rPr>
                        <a:t>X</a:t>
                      </a:r>
                      <a:endParaRPr sz="1300">
                        <a:latin typeface="Montserrat"/>
                        <a:ea typeface="Montserrat"/>
                        <a:cs typeface="Montserrat"/>
                        <a:sym typeface="Montserrat"/>
                      </a:endParaRPr>
                    </a:p>
                  </a:txBody>
                  <a:tcPr marL="63500" marR="63500" marT="63500" marB="63500" anchor="ctr"/>
                </a:tc>
                <a:tc>
                  <a:txBody>
                    <a:bodyPr/>
                    <a:lstStyle/>
                    <a:p>
                      <a:pPr marL="0" lvl="0" indent="0" algn="ctr" rtl="0">
                        <a:spcBef>
                          <a:spcPts val="0"/>
                        </a:spcBef>
                        <a:spcAft>
                          <a:spcPts val="0"/>
                        </a:spcAft>
                        <a:buNone/>
                      </a:pPr>
                      <a:r>
                        <a:rPr lang="en-US" sz="1300">
                          <a:latin typeface="Montserrat"/>
                          <a:ea typeface="Montserrat"/>
                          <a:cs typeface="Montserrat"/>
                          <a:sym typeface="Montserrat"/>
                        </a:rPr>
                        <a:t>X</a:t>
                      </a:r>
                      <a:endParaRPr sz="1300">
                        <a:latin typeface="Montserrat"/>
                        <a:ea typeface="Montserrat"/>
                        <a:cs typeface="Montserrat"/>
                        <a:sym typeface="Montserrat"/>
                      </a:endParaRPr>
                    </a:p>
                  </a:txBody>
                  <a:tcPr marL="63500" marR="63500" marT="63500" marB="63500" anchor="ctr"/>
                </a:tc>
                <a:tc>
                  <a:txBody>
                    <a:bodyPr/>
                    <a:lstStyle/>
                    <a:p>
                      <a:pPr marL="0" lvl="0" indent="0" algn="ctr" rtl="0">
                        <a:spcBef>
                          <a:spcPts val="0"/>
                        </a:spcBef>
                        <a:spcAft>
                          <a:spcPts val="0"/>
                        </a:spcAft>
                        <a:buNone/>
                      </a:pPr>
                      <a:r>
                        <a:rPr lang="en-US" sz="1300">
                          <a:latin typeface="Montserrat"/>
                          <a:ea typeface="Montserrat"/>
                          <a:cs typeface="Montserrat"/>
                          <a:sym typeface="Montserrat"/>
                        </a:rPr>
                        <a:t>X</a:t>
                      </a:r>
                      <a:endParaRPr sz="1300">
                        <a:latin typeface="Montserrat"/>
                        <a:ea typeface="Montserrat"/>
                        <a:cs typeface="Montserrat"/>
                        <a:sym typeface="Montserrat"/>
                      </a:endParaRPr>
                    </a:p>
                  </a:txBody>
                  <a:tcPr marL="63500" marR="63500" marT="63500" marB="63500" anchor="ctr"/>
                </a:tc>
                <a:tc>
                  <a:txBody>
                    <a:bodyPr/>
                    <a:lstStyle/>
                    <a:p>
                      <a:pPr marL="0" lvl="0" indent="0" algn="ctr" rtl="0">
                        <a:spcBef>
                          <a:spcPts val="0"/>
                        </a:spcBef>
                        <a:spcAft>
                          <a:spcPts val="0"/>
                        </a:spcAft>
                        <a:buNone/>
                      </a:pPr>
                      <a:r>
                        <a:rPr lang="en-US" sz="1300">
                          <a:latin typeface="Montserrat"/>
                          <a:ea typeface="Montserrat"/>
                          <a:cs typeface="Montserrat"/>
                          <a:sym typeface="Montserrat"/>
                        </a:rPr>
                        <a:t>X</a:t>
                      </a:r>
                      <a:endParaRPr sz="1300">
                        <a:latin typeface="Montserrat"/>
                        <a:ea typeface="Montserrat"/>
                        <a:cs typeface="Montserrat"/>
                        <a:sym typeface="Montserrat"/>
                      </a:endParaRPr>
                    </a:p>
                  </a:txBody>
                  <a:tcPr marL="63500" marR="63500" marT="63500" marB="63500" anchor="ctr"/>
                </a:tc>
                <a:tc>
                  <a:txBody>
                    <a:bodyPr/>
                    <a:lstStyle/>
                    <a:p>
                      <a:pPr marL="0" lvl="0" indent="0" algn="ctr" rtl="0">
                        <a:spcBef>
                          <a:spcPts val="0"/>
                        </a:spcBef>
                        <a:spcAft>
                          <a:spcPts val="0"/>
                        </a:spcAft>
                        <a:buNone/>
                      </a:pPr>
                      <a:r>
                        <a:rPr lang="en-US" sz="1300">
                          <a:latin typeface="Montserrat"/>
                          <a:ea typeface="Montserrat"/>
                          <a:cs typeface="Montserrat"/>
                          <a:sym typeface="Montserrat"/>
                        </a:rPr>
                        <a:t>X</a:t>
                      </a:r>
                      <a:endParaRPr sz="1300">
                        <a:latin typeface="Montserrat"/>
                        <a:ea typeface="Montserrat"/>
                        <a:cs typeface="Montserrat"/>
                        <a:sym typeface="Montserrat"/>
                      </a:endParaRPr>
                    </a:p>
                  </a:txBody>
                  <a:tcPr marL="63500" marR="63500" marT="63500" marB="63500" anchor="ctr"/>
                </a:tc>
                <a:extLst>
                  <a:ext uri="{0D108BD9-81ED-4DB2-BD59-A6C34878D82A}">
                    <a16:rowId xmlns:a16="http://schemas.microsoft.com/office/drawing/2014/main" val="10018"/>
                  </a:ext>
                </a:extLst>
              </a:tr>
              <a:tr h="907925">
                <a:tc gridSpan="9">
                  <a:txBody>
                    <a:bodyPr/>
                    <a:lstStyle/>
                    <a:p>
                      <a:pPr marL="0" lvl="0" indent="0" algn="l" rtl="0">
                        <a:spcBef>
                          <a:spcPts val="0"/>
                        </a:spcBef>
                        <a:spcAft>
                          <a:spcPts val="0"/>
                        </a:spcAft>
                        <a:buNone/>
                      </a:pPr>
                      <a:r>
                        <a:rPr lang="en-US" sz="1100">
                          <a:latin typeface="Montserrat"/>
                          <a:ea typeface="Montserrat"/>
                          <a:cs typeface="Montserrat"/>
                          <a:sym typeface="Montserrat"/>
                        </a:rPr>
                        <a:t># Only for the SCUBA surgical arm</a:t>
                      </a:r>
                      <a:endParaRPr sz="1100">
                        <a:latin typeface="Montserrat"/>
                        <a:ea typeface="Montserrat"/>
                        <a:cs typeface="Montserrat"/>
                        <a:sym typeface="Montserrat"/>
                      </a:endParaRPr>
                    </a:p>
                    <a:p>
                      <a:pPr marL="0" lvl="0" indent="0" algn="l" rtl="0">
                        <a:spcBef>
                          <a:spcPts val="0"/>
                        </a:spcBef>
                        <a:spcAft>
                          <a:spcPts val="0"/>
                        </a:spcAft>
                        <a:buNone/>
                      </a:pPr>
                      <a:r>
                        <a:rPr lang="en-US" dirty="0">
                          <a:latin typeface="Montserrat"/>
                          <a:ea typeface="Montserrat"/>
                          <a:cs typeface="Montserrat"/>
                          <a:sym typeface="Montserrat"/>
                        </a:rPr>
                        <a:t>^</a:t>
                      </a:r>
                      <a:r>
                        <a:rPr lang="en-US" sz="1100" dirty="0">
                          <a:latin typeface="Montserrat"/>
                          <a:ea typeface="Montserrat"/>
                          <a:cs typeface="Montserrat"/>
                          <a:sym typeface="Montserrat"/>
                        </a:rPr>
                        <a:t>In the medical management arm: stability CT scan 4-8 hours after randomization; in the SCUBA surgical arm: CT scan immediately post-evacuation</a:t>
                      </a:r>
                      <a:endParaRPr sz="1100" dirty="0">
                        <a:latin typeface="Montserrat"/>
                        <a:ea typeface="Montserrat"/>
                        <a:cs typeface="Montserrat"/>
                        <a:sym typeface="Montserrat"/>
                      </a:endParaRPr>
                    </a:p>
                    <a:p>
                      <a:pPr marL="0" lvl="0" indent="0" algn="l" rtl="0">
                        <a:spcBef>
                          <a:spcPts val="0"/>
                        </a:spcBef>
                        <a:spcAft>
                          <a:spcPts val="0"/>
                        </a:spcAft>
                        <a:buNone/>
                      </a:pPr>
                      <a:r>
                        <a:rPr lang="en-US" sz="1100">
                          <a:latin typeface="Montserrat"/>
                          <a:ea typeface="Montserrat"/>
                          <a:cs typeface="Montserrat"/>
                          <a:sym typeface="Montserrat"/>
                        </a:rPr>
                        <a:t>* Visit performed on Day 7 or on the day of discharge, whichever comes first</a:t>
                      </a:r>
                      <a:endParaRPr sz="1100">
                        <a:latin typeface="Montserrat"/>
                        <a:ea typeface="Montserrat"/>
                        <a:cs typeface="Montserrat"/>
                        <a:sym typeface="Montserrat"/>
                      </a:endParaRPr>
                    </a:p>
                  </a:txBody>
                  <a:tcPr marL="63500" marR="63500" marT="63500" marB="6350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9"/>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37"/>
          <p:cNvSpPr/>
          <p:nvPr/>
        </p:nvSpPr>
        <p:spPr>
          <a:xfrm>
            <a:off x="0" y="9809819"/>
            <a:ext cx="18425253" cy="476971"/>
          </a:xfrm>
          <a:custGeom>
            <a:avLst/>
            <a:gdLst/>
            <a:ahLst/>
            <a:cxnLst/>
            <a:rect l="l" t="t" r="r" b="b"/>
            <a:pathLst>
              <a:path w="6724545" h="174077" extrusionOk="0">
                <a:moveTo>
                  <a:pt x="0" y="0"/>
                </a:moveTo>
                <a:lnTo>
                  <a:pt x="6724545" y="0"/>
                </a:lnTo>
                <a:lnTo>
                  <a:pt x="6724545" y="174077"/>
                </a:lnTo>
                <a:lnTo>
                  <a:pt x="0" y="174077"/>
                </a:lnTo>
                <a:close/>
              </a:path>
            </a:pathLst>
          </a:custGeom>
          <a:solidFill>
            <a:srgbClr val="97C0E2"/>
          </a:solidFill>
          <a:ln>
            <a:noFill/>
          </a:ln>
        </p:spPr>
        <p:txBody>
          <a:bodyPr/>
          <a:lstStyle/>
          <a:p>
            <a:endParaRPr lang="en-US"/>
          </a:p>
        </p:txBody>
      </p:sp>
      <p:cxnSp>
        <p:nvCxnSpPr>
          <p:cNvPr id="340" name="Google Shape;340;p37"/>
          <p:cNvCxnSpPr/>
          <p:nvPr/>
        </p:nvCxnSpPr>
        <p:spPr>
          <a:xfrm rot="5083">
            <a:off x="1101378" y="1726463"/>
            <a:ext cx="16230618" cy="0"/>
          </a:xfrm>
          <a:prstGeom prst="straightConnector1">
            <a:avLst/>
          </a:prstGeom>
          <a:noFill/>
          <a:ln w="95250" cap="flat" cmpd="sng">
            <a:solidFill>
              <a:srgbClr val="DAD9D6"/>
            </a:solidFill>
            <a:prstDash val="solid"/>
            <a:round/>
            <a:headEnd type="none" w="sm" len="sm"/>
            <a:tailEnd type="none" w="sm" len="sm"/>
          </a:ln>
        </p:spPr>
      </p:cxnSp>
      <p:sp>
        <p:nvSpPr>
          <p:cNvPr id="341" name="Google Shape;341;p37"/>
          <p:cNvSpPr/>
          <p:nvPr/>
        </p:nvSpPr>
        <p:spPr>
          <a:xfrm>
            <a:off x="17085056" y="9154068"/>
            <a:ext cx="1202944" cy="1132932"/>
          </a:xfrm>
          <a:custGeom>
            <a:avLst/>
            <a:gdLst/>
            <a:ahLst/>
            <a:cxnLst/>
            <a:rect l="l" t="t" r="r" b="b"/>
            <a:pathLst>
              <a:path w="1202944" h="1132932" extrusionOk="0">
                <a:moveTo>
                  <a:pt x="0" y="0"/>
                </a:moveTo>
                <a:lnTo>
                  <a:pt x="1202944" y="0"/>
                </a:lnTo>
                <a:lnTo>
                  <a:pt x="1202944" y="1132932"/>
                </a:lnTo>
                <a:lnTo>
                  <a:pt x="0" y="1132932"/>
                </a:lnTo>
                <a:lnTo>
                  <a:pt x="0" y="0"/>
                </a:lnTo>
                <a:close/>
              </a:path>
            </a:pathLst>
          </a:custGeom>
          <a:blipFill rotWithShape="1">
            <a:blip r:embed="rId3">
              <a:alphaModFix/>
            </a:blip>
            <a:stretch>
              <a:fillRect/>
            </a:stretch>
          </a:blipFill>
          <a:ln>
            <a:noFill/>
          </a:ln>
        </p:spPr>
        <p:txBody>
          <a:bodyPr/>
          <a:lstStyle/>
          <a:p>
            <a:endParaRPr lang="en-US"/>
          </a:p>
        </p:txBody>
      </p:sp>
      <p:sp>
        <p:nvSpPr>
          <p:cNvPr id="342" name="Google Shape;342;p37"/>
          <p:cNvSpPr/>
          <p:nvPr/>
        </p:nvSpPr>
        <p:spPr>
          <a:xfrm>
            <a:off x="5546681" y="2328824"/>
            <a:ext cx="6806613" cy="2407839"/>
          </a:xfrm>
          <a:custGeom>
            <a:avLst/>
            <a:gdLst/>
            <a:ahLst/>
            <a:cxnLst/>
            <a:rect l="l" t="t" r="r" b="b"/>
            <a:pathLst>
              <a:path w="6806613" h="2407839" extrusionOk="0">
                <a:moveTo>
                  <a:pt x="0" y="0"/>
                </a:moveTo>
                <a:lnTo>
                  <a:pt x="6806613" y="0"/>
                </a:lnTo>
                <a:lnTo>
                  <a:pt x="6806613" y="2407840"/>
                </a:lnTo>
                <a:lnTo>
                  <a:pt x="0" y="2407840"/>
                </a:lnTo>
                <a:lnTo>
                  <a:pt x="0" y="0"/>
                </a:lnTo>
                <a:close/>
              </a:path>
            </a:pathLst>
          </a:custGeom>
          <a:blipFill rotWithShape="1">
            <a:blip r:embed="rId4">
              <a:alphaModFix/>
            </a:blip>
            <a:stretch>
              <a:fillRect/>
            </a:stretch>
          </a:blipFill>
          <a:ln>
            <a:noFill/>
          </a:ln>
        </p:spPr>
        <p:txBody>
          <a:bodyPr/>
          <a:lstStyle/>
          <a:p>
            <a:endParaRPr lang="en-US"/>
          </a:p>
        </p:txBody>
      </p:sp>
      <p:sp>
        <p:nvSpPr>
          <p:cNvPr id="343" name="Google Shape;343;p37"/>
          <p:cNvSpPr txBox="1"/>
          <p:nvPr/>
        </p:nvSpPr>
        <p:spPr>
          <a:xfrm>
            <a:off x="1104900" y="777875"/>
            <a:ext cx="14915400" cy="738900"/>
          </a:xfrm>
          <a:prstGeom prst="rect">
            <a:avLst/>
          </a:prstGeom>
          <a:noFill/>
          <a:ln>
            <a:noFill/>
          </a:ln>
        </p:spPr>
        <p:txBody>
          <a:bodyPr spcFirstLastPara="1" wrap="square" lIns="0" tIns="0" rIns="0" bIns="0" anchor="t" anchorCtr="0">
            <a:spAutoFit/>
          </a:bodyPr>
          <a:lstStyle/>
          <a:p>
            <a:pPr marL="0" marR="0" lvl="0" indent="0" algn="l" rtl="0">
              <a:lnSpc>
                <a:spcPct val="110000"/>
              </a:lnSpc>
              <a:spcBef>
                <a:spcPts val="0"/>
              </a:spcBef>
              <a:spcAft>
                <a:spcPts val="0"/>
              </a:spcAft>
              <a:buNone/>
            </a:pPr>
            <a:r>
              <a:rPr lang="en-US" sz="4800" b="0" i="0" u="none" strike="noStrike" cap="none">
                <a:solidFill>
                  <a:srgbClr val="000000"/>
                </a:solidFill>
                <a:latin typeface="Montserrat"/>
                <a:ea typeface="Montserrat"/>
                <a:cs typeface="Montserrat"/>
                <a:sym typeface="Montserrat"/>
              </a:rPr>
              <a:t>Intervention: SCUBA</a:t>
            </a:r>
            <a:endParaRPr sz="4800"/>
          </a:p>
        </p:txBody>
      </p:sp>
      <p:sp>
        <p:nvSpPr>
          <p:cNvPr id="344" name="Google Shape;344;p37"/>
          <p:cNvSpPr txBox="1"/>
          <p:nvPr/>
        </p:nvSpPr>
        <p:spPr>
          <a:xfrm>
            <a:off x="1101375" y="5114500"/>
            <a:ext cx="14456100" cy="36327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endParaRPr sz="1400" b="1" i="0" u="none" strike="noStrike" cap="none">
              <a:solidFill>
                <a:srgbClr val="000000"/>
              </a:solidFill>
              <a:latin typeface="Montserrat"/>
              <a:ea typeface="Montserrat"/>
              <a:cs typeface="Montserrat"/>
              <a:sym typeface="Montserrat"/>
            </a:endParaRPr>
          </a:p>
          <a:p>
            <a:pPr marL="0" marR="0" lvl="0" indent="0" algn="l" rtl="0">
              <a:lnSpc>
                <a:spcPct val="140000"/>
              </a:lnSpc>
              <a:spcBef>
                <a:spcPts val="0"/>
              </a:spcBef>
              <a:spcAft>
                <a:spcPts val="0"/>
              </a:spcAft>
              <a:buNone/>
            </a:pPr>
            <a:r>
              <a:rPr lang="en-US" sz="2600" b="0" i="0" u="none" strike="noStrike" cap="none">
                <a:solidFill>
                  <a:srgbClr val="000000"/>
                </a:solidFill>
                <a:latin typeface="Montserrat"/>
                <a:ea typeface="Montserrat"/>
                <a:cs typeface="Montserrat"/>
                <a:sym typeface="Montserrat"/>
              </a:rPr>
              <a:t>SCUBA: </a:t>
            </a:r>
            <a:r>
              <a:rPr lang="en-US" sz="2600" i="1">
                <a:solidFill>
                  <a:schemeClr val="dk1"/>
                </a:solidFill>
                <a:latin typeface="Montserrat"/>
                <a:ea typeface="Montserrat"/>
                <a:cs typeface="Montserrat"/>
                <a:sym typeface="Montserrat"/>
              </a:rPr>
              <a:t>Stereotactic Cerebral Underwater Blood Aspiration</a:t>
            </a:r>
            <a:endParaRPr sz="1200"/>
          </a:p>
          <a:p>
            <a:pPr marL="609600" marR="0" lvl="1" indent="-266700" algn="l" rtl="0">
              <a:lnSpc>
                <a:spcPct val="140000"/>
              </a:lnSpc>
              <a:spcBef>
                <a:spcPts val="0"/>
              </a:spcBef>
              <a:spcAft>
                <a:spcPts val="0"/>
              </a:spcAft>
              <a:buClr>
                <a:srgbClr val="000000"/>
              </a:buClr>
              <a:buSzPts val="2200"/>
              <a:buFont typeface="Arial"/>
              <a:buChar char="•"/>
            </a:pPr>
            <a:r>
              <a:rPr lang="en-US" sz="2200" b="0" i="0" u="none" strike="noStrike" cap="none">
                <a:solidFill>
                  <a:srgbClr val="000000"/>
                </a:solidFill>
                <a:latin typeface="Montserrat"/>
                <a:ea typeface="Montserrat"/>
                <a:cs typeface="Montserrat"/>
                <a:sym typeface="Montserrat"/>
              </a:rPr>
              <a:t>Goal: ≤10ml residual hematoma on post-op CT</a:t>
            </a:r>
            <a:endParaRPr sz="2200" b="0" i="0" u="none" strike="noStrike" cap="none">
              <a:solidFill>
                <a:srgbClr val="000000"/>
              </a:solidFill>
              <a:latin typeface="Montserrat"/>
              <a:ea typeface="Montserrat"/>
              <a:cs typeface="Montserrat"/>
              <a:sym typeface="Montserrat"/>
            </a:endParaRPr>
          </a:p>
          <a:p>
            <a:pPr marL="609600" marR="0" lvl="1" indent="-266700" algn="l" rtl="0">
              <a:lnSpc>
                <a:spcPct val="140000"/>
              </a:lnSpc>
              <a:spcBef>
                <a:spcPts val="0"/>
              </a:spcBef>
              <a:spcAft>
                <a:spcPts val="0"/>
              </a:spcAft>
              <a:buSzPts val="2200"/>
              <a:buFont typeface="Montserrat"/>
              <a:buChar char="•"/>
            </a:pPr>
            <a:r>
              <a:rPr lang="en-US" sz="2200" b="1">
                <a:latin typeface="Montserrat"/>
                <a:ea typeface="Montserrat"/>
                <a:cs typeface="Montserrat"/>
                <a:sym typeface="Montserrat"/>
              </a:rPr>
              <a:t>It’s a surgical technique and is not device specific.</a:t>
            </a:r>
            <a:r>
              <a:rPr lang="en-US" sz="2200">
                <a:latin typeface="Montserrat"/>
                <a:ea typeface="Montserrat"/>
                <a:cs typeface="Montserrat"/>
                <a:sym typeface="Montserrat"/>
              </a:rPr>
              <a:t> FDA exemption letter available. </a:t>
            </a:r>
            <a:endParaRPr sz="2200">
              <a:latin typeface="Montserrat"/>
              <a:ea typeface="Montserrat"/>
              <a:cs typeface="Montserrat"/>
              <a:sym typeface="Montserrat"/>
            </a:endParaRPr>
          </a:p>
          <a:p>
            <a:pPr marL="609600" marR="0" lvl="1" indent="-266700" algn="l" rtl="0">
              <a:lnSpc>
                <a:spcPct val="140000"/>
              </a:lnSpc>
              <a:spcBef>
                <a:spcPts val="0"/>
              </a:spcBef>
              <a:spcAft>
                <a:spcPts val="0"/>
              </a:spcAft>
              <a:buSzPts val="2200"/>
              <a:buFont typeface="Montserrat"/>
              <a:buChar char="•"/>
            </a:pPr>
            <a:r>
              <a:rPr lang="en-US" sz="2200">
                <a:latin typeface="Montserrat"/>
                <a:ea typeface="Montserrat"/>
                <a:cs typeface="Montserrat"/>
                <a:sym typeface="Montserrat"/>
              </a:rPr>
              <a:t>Multiple different evacuation devices have been used in SCUBA cases, such as </a:t>
            </a:r>
            <a:r>
              <a:rPr lang="en-US" sz="2200" i="1">
                <a:latin typeface="Montserrat"/>
                <a:ea typeface="Montserrat"/>
                <a:cs typeface="Montserrat"/>
                <a:sym typeface="Montserrat"/>
              </a:rPr>
              <a:t>Apollo</a:t>
            </a:r>
            <a:r>
              <a:rPr lang="en-US" sz="2200">
                <a:latin typeface="Montserrat"/>
                <a:ea typeface="Montserrat"/>
                <a:cs typeface="Montserrat"/>
                <a:sym typeface="Montserrat"/>
              </a:rPr>
              <a:t> (Penumbra), </a:t>
            </a:r>
            <a:r>
              <a:rPr lang="en-US" sz="2200" i="1">
                <a:latin typeface="Montserrat"/>
                <a:ea typeface="Montserrat"/>
                <a:cs typeface="Montserrat"/>
                <a:sym typeface="Montserrat"/>
              </a:rPr>
              <a:t>Artemis</a:t>
            </a:r>
            <a:r>
              <a:rPr lang="en-US" sz="2200">
                <a:latin typeface="Montserrat"/>
                <a:ea typeface="Montserrat"/>
                <a:cs typeface="Montserrat"/>
                <a:sym typeface="Montserrat"/>
              </a:rPr>
              <a:t> (Penumbra), </a:t>
            </a:r>
            <a:r>
              <a:rPr lang="en-US" sz="2200" i="1">
                <a:latin typeface="Montserrat"/>
                <a:ea typeface="Montserrat"/>
                <a:cs typeface="Montserrat"/>
                <a:sym typeface="Montserrat"/>
              </a:rPr>
              <a:t>Myriad</a:t>
            </a:r>
            <a:r>
              <a:rPr lang="en-US" sz="2200">
                <a:latin typeface="Montserrat"/>
                <a:ea typeface="Montserrat"/>
                <a:cs typeface="Montserrat"/>
                <a:sym typeface="Montserrat"/>
              </a:rPr>
              <a:t> (NICO), and standard endoscopic tools (Storz).</a:t>
            </a:r>
            <a:endParaRPr sz="2200">
              <a:latin typeface="Montserrat"/>
              <a:ea typeface="Montserrat"/>
              <a:cs typeface="Montserrat"/>
              <a:sym typeface="Montserrat"/>
            </a:endParaRPr>
          </a:p>
          <a:p>
            <a:pPr marL="609600" marR="0" lvl="1" indent="-266700" algn="l" rtl="0">
              <a:lnSpc>
                <a:spcPct val="140000"/>
              </a:lnSpc>
              <a:spcBef>
                <a:spcPts val="0"/>
              </a:spcBef>
              <a:spcAft>
                <a:spcPts val="0"/>
              </a:spcAft>
              <a:buSzPts val="2200"/>
              <a:buFont typeface="Montserrat"/>
              <a:buChar char="•"/>
            </a:pPr>
            <a:r>
              <a:rPr lang="en-US" sz="2200">
                <a:latin typeface="Montserrat"/>
                <a:ea typeface="Montserrat"/>
                <a:cs typeface="Montserrat"/>
                <a:sym typeface="Montserrat"/>
              </a:rPr>
              <a:t>SCUBA avoids traditional craniotomy and emphasizes minimal brain and soft tissue disruption.</a:t>
            </a:r>
            <a:endParaRPr sz="2200">
              <a:latin typeface="Montserrat"/>
              <a:ea typeface="Montserrat"/>
              <a:cs typeface="Montserrat"/>
              <a:sym typeface="Montserrat"/>
            </a:endParaRPr>
          </a:p>
          <a:p>
            <a:pPr marL="1828800" marR="0" lvl="0" indent="0" algn="l" rtl="0">
              <a:lnSpc>
                <a:spcPct val="140000"/>
              </a:lnSpc>
              <a:spcBef>
                <a:spcPts val="0"/>
              </a:spcBef>
              <a:spcAft>
                <a:spcPts val="0"/>
              </a:spcAft>
              <a:buNone/>
            </a:pPr>
            <a:endParaRPr sz="2600">
              <a:latin typeface="Montserrat"/>
              <a:ea typeface="Montserrat"/>
              <a:cs typeface="Montserrat"/>
              <a:sym typeface="Montserrat"/>
            </a:endParaRPr>
          </a:p>
        </p:txBody>
      </p:sp>
      <p:sp>
        <p:nvSpPr>
          <p:cNvPr id="345" name="Google Shape;345;p37"/>
          <p:cNvSpPr txBox="1"/>
          <p:nvPr/>
        </p:nvSpPr>
        <p:spPr>
          <a:xfrm>
            <a:off x="225025" y="9809825"/>
            <a:ext cx="14987400" cy="4434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1200" b="0" i="0" u="none" strike="noStrike" cap="none">
                <a:solidFill>
                  <a:srgbClr val="000000"/>
                </a:solidFill>
                <a:latin typeface="Montserrat"/>
                <a:ea typeface="Montserrat"/>
                <a:cs typeface="Montserrat"/>
                <a:sym typeface="Montserrat"/>
              </a:rPr>
              <a:t>Image credits: Kellner CP, Chartrain AG, Nistal DA, et al, The Stereotactic Intracerebral Hemorrhage Underwater Blood Aspiration (SCUBA) technique for minimally invasive endoscopic intracerebral hemorrhage evacuation, Journal of NeuroInterventional Surgery 2018;10:771-776.</a:t>
            </a:r>
            <a:endParaRPr sz="12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38"/>
          <p:cNvSpPr/>
          <p:nvPr/>
        </p:nvSpPr>
        <p:spPr>
          <a:xfrm>
            <a:off x="0" y="9809819"/>
            <a:ext cx="18425253" cy="476971"/>
          </a:xfrm>
          <a:custGeom>
            <a:avLst/>
            <a:gdLst/>
            <a:ahLst/>
            <a:cxnLst/>
            <a:rect l="l" t="t" r="r" b="b"/>
            <a:pathLst>
              <a:path w="6724545" h="174077" extrusionOk="0">
                <a:moveTo>
                  <a:pt x="0" y="0"/>
                </a:moveTo>
                <a:lnTo>
                  <a:pt x="6724545" y="0"/>
                </a:lnTo>
                <a:lnTo>
                  <a:pt x="6724545" y="174077"/>
                </a:lnTo>
                <a:lnTo>
                  <a:pt x="0" y="174077"/>
                </a:lnTo>
                <a:close/>
              </a:path>
            </a:pathLst>
          </a:custGeom>
          <a:solidFill>
            <a:srgbClr val="97C0E2"/>
          </a:solidFill>
          <a:ln>
            <a:noFill/>
          </a:ln>
        </p:spPr>
        <p:txBody>
          <a:bodyPr/>
          <a:lstStyle/>
          <a:p>
            <a:endParaRPr lang="en-US"/>
          </a:p>
        </p:txBody>
      </p:sp>
      <p:cxnSp>
        <p:nvCxnSpPr>
          <p:cNvPr id="351" name="Google Shape;351;p38"/>
          <p:cNvCxnSpPr/>
          <p:nvPr/>
        </p:nvCxnSpPr>
        <p:spPr>
          <a:xfrm rot="5083">
            <a:off x="1101378" y="1726463"/>
            <a:ext cx="16230618" cy="0"/>
          </a:xfrm>
          <a:prstGeom prst="straightConnector1">
            <a:avLst/>
          </a:prstGeom>
          <a:noFill/>
          <a:ln w="95250" cap="flat" cmpd="sng">
            <a:solidFill>
              <a:srgbClr val="DAD9D6"/>
            </a:solidFill>
            <a:prstDash val="solid"/>
            <a:round/>
            <a:headEnd type="none" w="sm" len="sm"/>
            <a:tailEnd type="none" w="sm" len="sm"/>
          </a:ln>
        </p:spPr>
      </p:cxnSp>
      <p:sp>
        <p:nvSpPr>
          <p:cNvPr id="352" name="Google Shape;352;p38"/>
          <p:cNvSpPr/>
          <p:nvPr/>
        </p:nvSpPr>
        <p:spPr>
          <a:xfrm>
            <a:off x="17085056" y="9154068"/>
            <a:ext cx="1202944" cy="1132932"/>
          </a:xfrm>
          <a:custGeom>
            <a:avLst/>
            <a:gdLst/>
            <a:ahLst/>
            <a:cxnLst/>
            <a:rect l="l" t="t" r="r" b="b"/>
            <a:pathLst>
              <a:path w="1202944" h="1132932" extrusionOk="0">
                <a:moveTo>
                  <a:pt x="0" y="0"/>
                </a:moveTo>
                <a:lnTo>
                  <a:pt x="1202944" y="0"/>
                </a:lnTo>
                <a:lnTo>
                  <a:pt x="1202944" y="1132932"/>
                </a:lnTo>
                <a:lnTo>
                  <a:pt x="0" y="1132932"/>
                </a:lnTo>
                <a:lnTo>
                  <a:pt x="0" y="0"/>
                </a:lnTo>
                <a:close/>
              </a:path>
            </a:pathLst>
          </a:custGeom>
          <a:blipFill rotWithShape="1">
            <a:blip r:embed="rId3">
              <a:alphaModFix/>
            </a:blip>
            <a:stretch>
              <a:fillRect/>
            </a:stretch>
          </a:blipFill>
          <a:ln>
            <a:noFill/>
          </a:ln>
        </p:spPr>
        <p:txBody>
          <a:bodyPr/>
          <a:lstStyle/>
          <a:p>
            <a:endParaRPr lang="en-US"/>
          </a:p>
        </p:txBody>
      </p:sp>
      <p:sp>
        <p:nvSpPr>
          <p:cNvPr id="353" name="Google Shape;353;p38"/>
          <p:cNvSpPr txBox="1"/>
          <p:nvPr/>
        </p:nvSpPr>
        <p:spPr>
          <a:xfrm>
            <a:off x="1104900" y="777875"/>
            <a:ext cx="14915400" cy="738900"/>
          </a:xfrm>
          <a:prstGeom prst="rect">
            <a:avLst/>
          </a:prstGeom>
          <a:noFill/>
          <a:ln>
            <a:noFill/>
          </a:ln>
        </p:spPr>
        <p:txBody>
          <a:bodyPr spcFirstLastPara="1" wrap="square" lIns="0" tIns="0" rIns="0" bIns="0" anchor="t" anchorCtr="0">
            <a:spAutoFit/>
          </a:bodyPr>
          <a:lstStyle/>
          <a:p>
            <a:pPr marL="0" marR="0" lvl="0" indent="0" algn="l" rtl="0">
              <a:lnSpc>
                <a:spcPct val="110000"/>
              </a:lnSpc>
              <a:spcBef>
                <a:spcPts val="0"/>
              </a:spcBef>
              <a:spcAft>
                <a:spcPts val="0"/>
              </a:spcAft>
              <a:buNone/>
            </a:pPr>
            <a:r>
              <a:rPr lang="en-US" sz="4800">
                <a:solidFill>
                  <a:schemeClr val="dk1"/>
                </a:solidFill>
                <a:latin typeface="Montserrat"/>
                <a:ea typeface="Montserrat"/>
                <a:cs typeface="Montserrat"/>
                <a:sym typeface="Montserrat"/>
              </a:rPr>
              <a:t>Concomitant Medications</a:t>
            </a:r>
            <a:endParaRPr sz="4800">
              <a:solidFill>
                <a:schemeClr val="dk1"/>
              </a:solidFill>
            </a:endParaRPr>
          </a:p>
        </p:txBody>
      </p:sp>
      <p:sp>
        <p:nvSpPr>
          <p:cNvPr id="354" name="Google Shape;354;p38"/>
          <p:cNvSpPr txBox="1"/>
          <p:nvPr/>
        </p:nvSpPr>
        <p:spPr>
          <a:xfrm>
            <a:off x="1104900" y="2273600"/>
            <a:ext cx="14456100" cy="64770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endParaRPr sz="1400" b="1" i="0" u="none" strike="noStrike" cap="none">
              <a:solidFill>
                <a:schemeClr val="dk1"/>
              </a:solidFill>
              <a:latin typeface="Montserrat"/>
              <a:ea typeface="Montserrat"/>
              <a:cs typeface="Montserrat"/>
              <a:sym typeface="Montserrat"/>
            </a:endParaRPr>
          </a:p>
          <a:p>
            <a:pPr marL="457200" marR="0" lvl="0" indent="-393700" algn="l" rtl="0">
              <a:lnSpc>
                <a:spcPct val="140000"/>
              </a:lnSpc>
              <a:spcBef>
                <a:spcPts val="0"/>
              </a:spcBef>
              <a:spcAft>
                <a:spcPts val="0"/>
              </a:spcAft>
              <a:buClr>
                <a:schemeClr val="dk1"/>
              </a:buClr>
              <a:buSzPts val="2600"/>
              <a:buFont typeface="Montserrat"/>
              <a:buChar char="●"/>
            </a:pPr>
            <a:r>
              <a:rPr lang="en-US" sz="2600">
                <a:solidFill>
                  <a:schemeClr val="dk1"/>
                </a:solidFill>
                <a:latin typeface="Montserrat"/>
                <a:ea typeface="Montserrat"/>
                <a:cs typeface="Montserrat"/>
                <a:sym typeface="Montserrat"/>
              </a:rPr>
              <a:t>The use of </a:t>
            </a:r>
            <a:r>
              <a:rPr lang="en-US" sz="2600" b="1">
                <a:solidFill>
                  <a:schemeClr val="dk1"/>
                </a:solidFill>
                <a:latin typeface="Montserrat"/>
                <a:ea typeface="Montserrat"/>
                <a:cs typeface="Montserrat"/>
                <a:sym typeface="Montserrat"/>
              </a:rPr>
              <a:t>low molecular weight fractionated and unfractionated heparin</a:t>
            </a:r>
            <a:r>
              <a:rPr lang="en-US" sz="2600">
                <a:solidFill>
                  <a:schemeClr val="dk1"/>
                </a:solidFill>
                <a:latin typeface="Montserrat"/>
                <a:ea typeface="Montserrat"/>
                <a:cs typeface="Montserrat"/>
                <a:sym typeface="Montserrat"/>
              </a:rPr>
              <a:t> for deep vein thrombosis and the use of </a:t>
            </a:r>
            <a:r>
              <a:rPr lang="en-US" sz="2600" b="1">
                <a:solidFill>
                  <a:schemeClr val="dk1"/>
                </a:solidFill>
                <a:latin typeface="Montserrat"/>
                <a:ea typeface="Montserrat"/>
                <a:cs typeface="Montserrat"/>
                <a:sym typeface="Montserrat"/>
              </a:rPr>
              <a:t>aspirin </a:t>
            </a:r>
            <a:r>
              <a:rPr lang="en-US" sz="2600">
                <a:solidFill>
                  <a:schemeClr val="dk1"/>
                </a:solidFill>
                <a:latin typeface="Montserrat"/>
                <a:ea typeface="Montserrat"/>
                <a:cs typeface="Montserrat"/>
                <a:sym typeface="Montserrat"/>
              </a:rPr>
              <a:t>as clinically indicated for an underlying condition are permitted </a:t>
            </a:r>
            <a:r>
              <a:rPr lang="en-US" sz="2600" b="1">
                <a:solidFill>
                  <a:schemeClr val="dk1"/>
                </a:solidFill>
                <a:latin typeface="Montserrat"/>
                <a:ea typeface="Montserrat"/>
                <a:cs typeface="Montserrat"/>
                <a:sym typeface="Montserrat"/>
              </a:rPr>
              <a:t>48 hours</a:t>
            </a:r>
            <a:r>
              <a:rPr lang="en-US" sz="2600">
                <a:solidFill>
                  <a:schemeClr val="dk1"/>
                </a:solidFill>
                <a:latin typeface="Montserrat"/>
                <a:ea typeface="Montserrat"/>
                <a:cs typeface="Montserrat"/>
                <a:sym typeface="Montserrat"/>
              </a:rPr>
              <a:t> after surgery, as long as repeat imaging assures ICH stability. </a:t>
            </a:r>
            <a:endParaRPr sz="2600">
              <a:solidFill>
                <a:schemeClr val="dk1"/>
              </a:solidFill>
              <a:latin typeface="Montserrat"/>
              <a:ea typeface="Montserrat"/>
              <a:cs typeface="Montserrat"/>
              <a:sym typeface="Montserrat"/>
            </a:endParaRPr>
          </a:p>
          <a:p>
            <a:pPr marL="457200" marR="0" lvl="0" indent="-393700" algn="l" rtl="0">
              <a:lnSpc>
                <a:spcPct val="140000"/>
              </a:lnSpc>
              <a:spcBef>
                <a:spcPts val="0"/>
              </a:spcBef>
              <a:spcAft>
                <a:spcPts val="0"/>
              </a:spcAft>
              <a:buClr>
                <a:schemeClr val="dk1"/>
              </a:buClr>
              <a:buSzPts val="2600"/>
              <a:buFont typeface="Montserrat"/>
              <a:buChar char="●"/>
            </a:pPr>
            <a:r>
              <a:rPr lang="en-US" sz="2600">
                <a:solidFill>
                  <a:schemeClr val="dk1"/>
                </a:solidFill>
                <a:latin typeface="Montserrat"/>
                <a:ea typeface="Montserrat"/>
                <a:cs typeface="Montserrat"/>
                <a:sym typeface="Montserrat"/>
              </a:rPr>
              <a:t>The use of other </a:t>
            </a:r>
            <a:r>
              <a:rPr lang="en-US" sz="2600" b="1">
                <a:solidFill>
                  <a:schemeClr val="dk1"/>
                </a:solidFill>
                <a:latin typeface="Montserrat"/>
                <a:ea typeface="Montserrat"/>
                <a:cs typeface="Montserrat"/>
                <a:sym typeface="Montserrat"/>
              </a:rPr>
              <a:t>antithrombotic agents</a:t>
            </a:r>
            <a:r>
              <a:rPr lang="en-US" sz="2600">
                <a:solidFill>
                  <a:schemeClr val="dk1"/>
                </a:solidFill>
                <a:latin typeface="Montserrat"/>
                <a:ea typeface="Montserrat"/>
                <a:cs typeface="Montserrat"/>
                <a:sym typeface="Montserrat"/>
              </a:rPr>
              <a:t>, such as warfarin, direct oral anticoagulants, antiplatelet agents, and IIb/IIIa inhibitors should be avoided as much as possible for 7 days after surgery. </a:t>
            </a:r>
            <a:endParaRPr sz="2600">
              <a:solidFill>
                <a:schemeClr val="dk1"/>
              </a:solidFill>
              <a:latin typeface="Montserrat"/>
              <a:ea typeface="Montserrat"/>
              <a:cs typeface="Montserrat"/>
              <a:sym typeface="Montserrat"/>
            </a:endParaRPr>
          </a:p>
          <a:p>
            <a:pPr marL="457200" marR="0" lvl="0" indent="-393700" algn="l" rtl="0">
              <a:lnSpc>
                <a:spcPct val="140000"/>
              </a:lnSpc>
              <a:spcBef>
                <a:spcPts val="0"/>
              </a:spcBef>
              <a:spcAft>
                <a:spcPts val="0"/>
              </a:spcAft>
              <a:buClr>
                <a:schemeClr val="dk1"/>
              </a:buClr>
              <a:buSzPts val="2600"/>
              <a:buFont typeface="Montserrat"/>
              <a:buChar char="●"/>
            </a:pPr>
            <a:r>
              <a:rPr lang="en-US" sz="2600" b="1">
                <a:solidFill>
                  <a:schemeClr val="dk1"/>
                </a:solidFill>
                <a:latin typeface="Montserrat"/>
                <a:ea typeface="Montserrat"/>
                <a:cs typeface="Montserrat"/>
                <a:sym typeface="Montserrat"/>
              </a:rPr>
              <a:t>Intraventricular thrombolytics is not allowed</a:t>
            </a:r>
            <a:r>
              <a:rPr lang="en-US" sz="2600">
                <a:solidFill>
                  <a:schemeClr val="dk1"/>
                </a:solidFill>
                <a:latin typeface="Montserrat"/>
                <a:ea typeface="Montserrat"/>
                <a:cs typeface="Montserrat"/>
                <a:sym typeface="Montserrat"/>
              </a:rPr>
              <a:t>. </a:t>
            </a:r>
            <a:endParaRPr sz="2600">
              <a:solidFill>
                <a:schemeClr val="dk1"/>
              </a:solidFill>
              <a:latin typeface="Montserrat"/>
              <a:ea typeface="Montserrat"/>
              <a:cs typeface="Montserrat"/>
              <a:sym typeface="Montserrat"/>
            </a:endParaRPr>
          </a:p>
          <a:p>
            <a:pPr marL="457200" marR="0" lvl="0" indent="0" algn="l" rtl="0">
              <a:lnSpc>
                <a:spcPct val="140000"/>
              </a:lnSpc>
              <a:spcBef>
                <a:spcPts val="0"/>
              </a:spcBef>
              <a:spcAft>
                <a:spcPts val="0"/>
              </a:spcAft>
              <a:buNone/>
            </a:pPr>
            <a:endParaRPr sz="2600">
              <a:solidFill>
                <a:schemeClr val="dk1"/>
              </a:solidFill>
              <a:latin typeface="Montserrat"/>
              <a:ea typeface="Montserrat"/>
              <a:cs typeface="Montserrat"/>
              <a:sym typeface="Montserrat"/>
            </a:endParaRPr>
          </a:p>
          <a:p>
            <a:pPr marL="0" marR="0" lvl="0" indent="0" algn="l" rtl="0">
              <a:lnSpc>
                <a:spcPct val="140000"/>
              </a:lnSpc>
              <a:spcBef>
                <a:spcPts val="0"/>
              </a:spcBef>
              <a:spcAft>
                <a:spcPts val="0"/>
              </a:spcAft>
              <a:buNone/>
            </a:pPr>
            <a:endParaRPr sz="1200"/>
          </a:p>
          <a:p>
            <a:pPr marL="1828800" marR="0" lvl="0" indent="0" algn="l" rtl="0">
              <a:lnSpc>
                <a:spcPct val="140000"/>
              </a:lnSpc>
              <a:spcBef>
                <a:spcPts val="0"/>
              </a:spcBef>
              <a:spcAft>
                <a:spcPts val="0"/>
              </a:spcAft>
              <a:buNone/>
            </a:pPr>
            <a:endParaRPr sz="2200">
              <a:latin typeface="Montserrat"/>
              <a:ea typeface="Montserrat"/>
              <a:cs typeface="Montserrat"/>
              <a:sym typeface="Montserrat"/>
            </a:endParaRPr>
          </a:p>
          <a:p>
            <a:pPr marL="1828800" marR="0" lvl="0" indent="0" algn="l" rtl="0">
              <a:lnSpc>
                <a:spcPct val="140000"/>
              </a:lnSpc>
              <a:spcBef>
                <a:spcPts val="0"/>
              </a:spcBef>
              <a:spcAft>
                <a:spcPts val="0"/>
              </a:spcAft>
              <a:buNone/>
            </a:pPr>
            <a:endParaRPr sz="2600">
              <a:latin typeface="Montserrat"/>
              <a:ea typeface="Montserrat"/>
              <a:cs typeface="Montserrat"/>
              <a:sym typeface="Montserra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39"/>
          <p:cNvSpPr/>
          <p:nvPr/>
        </p:nvSpPr>
        <p:spPr>
          <a:xfrm>
            <a:off x="0" y="9809819"/>
            <a:ext cx="18425253" cy="476971"/>
          </a:xfrm>
          <a:custGeom>
            <a:avLst/>
            <a:gdLst/>
            <a:ahLst/>
            <a:cxnLst/>
            <a:rect l="l" t="t" r="r" b="b"/>
            <a:pathLst>
              <a:path w="6724545" h="174077" extrusionOk="0">
                <a:moveTo>
                  <a:pt x="0" y="0"/>
                </a:moveTo>
                <a:lnTo>
                  <a:pt x="6724545" y="0"/>
                </a:lnTo>
                <a:lnTo>
                  <a:pt x="6724545" y="174077"/>
                </a:lnTo>
                <a:lnTo>
                  <a:pt x="0" y="174077"/>
                </a:lnTo>
                <a:close/>
              </a:path>
            </a:pathLst>
          </a:custGeom>
          <a:solidFill>
            <a:srgbClr val="97C0E2"/>
          </a:solidFill>
          <a:ln>
            <a:noFill/>
          </a:ln>
        </p:spPr>
        <p:txBody>
          <a:bodyPr/>
          <a:lstStyle/>
          <a:p>
            <a:endParaRPr lang="en-US"/>
          </a:p>
        </p:txBody>
      </p:sp>
      <p:cxnSp>
        <p:nvCxnSpPr>
          <p:cNvPr id="360" name="Google Shape;360;p39"/>
          <p:cNvCxnSpPr/>
          <p:nvPr/>
        </p:nvCxnSpPr>
        <p:spPr>
          <a:xfrm rot="5083">
            <a:off x="1028691" y="1819388"/>
            <a:ext cx="16230618" cy="0"/>
          </a:xfrm>
          <a:prstGeom prst="straightConnector1">
            <a:avLst/>
          </a:prstGeom>
          <a:noFill/>
          <a:ln w="95250" cap="flat" cmpd="sng">
            <a:solidFill>
              <a:srgbClr val="DAD9D6"/>
            </a:solidFill>
            <a:prstDash val="solid"/>
            <a:round/>
            <a:headEnd type="none" w="sm" len="sm"/>
            <a:tailEnd type="none" w="sm" len="sm"/>
          </a:ln>
        </p:spPr>
      </p:cxnSp>
      <p:sp>
        <p:nvSpPr>
          <p:cNvPr id="361" name="Google Shape;361;p39"/>
          <p:cNvSpPr/>
          <p:nvPr/>
        </p:nvSpPr>
        <p:spPr>
          <a:xfrm>
            <a:off x="17085056" y="9154068"/>
            <a:ext cx="1202944" cy="1132932"/>
          </a:xfrm>
          <a:custGeom>
            <a:avLst/>
            <a:gdLst/>
            <a:ahLst/>
            <a:cxnLst/>
            <a:rect l="l" t="t" r="r" b="b"/>
            <a:pathLst>
              <a:path w="1202944" h="1132932" extrusionOk="0">
                <a:moveTo>
                  <a:pt x="0" y="0"/>
                </a:moveTo>
                <a:lnTo>
                  <a:pt x="1202944" y="0"/>
                </a:lnTo>
                <a:lnTo>
                  <a:pt x="1202944" y="1132932"/>
                </a:lnTo>
                <a:lnTo>
                  <a:pt x="0" y="1132932"/>
                </a:lnTo>
                <a:lnTo>
                  <a:pt x="0" y="0"/>
                </a:lnTo>
                <a:close/>
              </a:path>
            </a:pathLst>
          </a:custGeom>
          <a:blipFill rotWithShape="1">
            <a:blip r:embed="rId3">
              <a:alphaModFix/>
            </a:blip>
            <a:stretch>
              <a:fillRect/>
            </a:stretch>
          </a:blipFill>
          <a:ln>
            <a:noFill/>
          </a:ln>
        </p:spPr>
        <p:txBody>
          <a:bodyPr/>
          <a:lstStyle/>
          <a:p>
            <a:endParaRPr lang="en-US"/>
          </a:p>
        </p:txBody>
      </p:sp>
      <p:sp>
        <p:nvSpPr>
          <p:cNvPr id="362" name="Google Shape;362;p39"/>
          <p:cNvSpPr txBox="1"/>
          <p:nvPr/>
        </p:nvSpPr>
        <p:spPr>
          <a:xfrm>
            <a:off x="1028700" y="833125"/>
            <a:ext cx="14915400" cy="554100"/>
          </a:xfrm>
          <a:prstGeom prst="rect">
            <a:avLst/>
          </a:prstGeom>
          <a:noFill/>
          <a:ln>
            <a:noFill/>
          </a:ln>
        </p:spPr>
        <p:txBody>
          <a:bodyPr spcFirstLastPara="1" wrap="square" lIns="0" tIns="0" rIns="0" bIns="0" anchor="t" anchorCtr="0">
            <a:spAutoFit/>
          </a:bodyPr>
          <a:lstStyle/>
          <a:p>
            <a:pPr marL="0" marR="0" lvl="0" indent="0" algn="l" rtl="0">
              <a:lnSpc>
                <a:spcPct val="110000"/>
              </a:lnSpc>
              <a:spcBef>
                <a:spcPts val="0"/>
              </a:spcBef>
              <a:spcAft>
                <a:spcPts val="0"/>
              </a:spcAft>
              <a:buNone/>
            </a:pPr>
            <a:r>
              <a:rPr lang="en-US" sz="3600">
                <a:latin typeface="Montserrat"/>
                <a:ea typeface="Montserrat"/>
                <a:cs typeface="Montserrat"/>
                <a:sym typeface="Montserrat"/>
              </a:rPr>
              <a:t>Surgical Leadership Committee (SLC) &amp; Surgical Training Center</a:t>
            </a:r>
            <a:endParaRPr sz="3600"/>
          </a:p>
        </p:txBody>
      </p:sp>
      <p:sp>
        <p:nvSpPr>
          <p:cNvPr id="363" name="Google Shape;363;p39"/>
          <p:cNvSpPr txBox="1"/>
          <p:nvPr/>
        </p:nvSpPr>
        <p:spPr>
          <a:xfrm>
            <a:off x="1089650" y="2095663"/>
            <a:ext cx="14990400" cy="74499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2200" b="1">
                <a:latin typeface="Montserrat"/>
                <a:ea typeface="Montserrat"/>
                <a:cs typeface="Montserrat"/>
                <a:sym typeface="Montserrat"/>
              </a:rPr>
              <a:t>Committee Composition:</a:t>
            </a:r>
            <a:endParaRPr sz="2200" b="1">
              <a:latin typeface="Montserrat"/>
              <a:ea typeface="Montserrat"/>
              <a:cs typeface="Montserrat"/>
              <a:sym typeface="Montserrat"/>
            </a:endParaRPr>
          </a:p>
          <a:p>
            <a:pPr marL="609600" marR="0" lvl="1" indent="-266700" algn="l" rtl="0">
              <a:lnSpc>
                <a:spcPct val="140000"/>
              </a:lnSpc>
              <a:spcBef>
                <a:spcPts val="0"/>
              </a:spcBef>
              <a:spcAft>
                <a:spcPts val="0"/>
              </a:spcAft>
              <a:buClr>
                <a:srgbClr val="000000"/>
              </a:buClr>
              <a:buSzPts val="2200"/>
              <a:buFont typeface="Arial"/>
              <a:buChar char="•"/>
            </a:pPr>
            <a:r>
              <a:rPr lang="en-US" sz="2200">
                <a:latin typeface="Montserrat"/>
                <a:ea typeface="Montserrat"/>
                <a:cs typeface="Montserrat"/>
                <a:sym typeface="Montserrat"/>
              </a:rPr>
              <a:t>The SLC consists of 3–5 experienced neurosurgeons; initially Drs. Mocco, Kellner, and Shigematsu will form the leadership team.</a:t>
            </a:r>
            <a:endParaRPr sz="2200">
              <a:latin typeface="Montserrat"/>
              <a:ea typeface="Montserrat"/>
              <a:cs typeface="Montserrat"/>
              <a:sym typeface="Montserrat"/>
            </a:endParaRPr>
          </a:p>
          <a:p>
            <a:pPr marL="0" marR="0" lvl="0" indent="0" algn="l" rtl="0">
              <a:lnSpc>
                <a:spcPct val="140000"/>
              </a:lnSpc>
              <a:spcBef>
                <a:spcPts val="0"/>
              </a:spcBef>
              <a:spcAft>
                <a:spcPts val="0"/>
              </a:spcAft>
              <a:buNone/>
            </a:pPr>
            <a:r>
              <a:rPr lang="en-US" sz="2200" b="1">
                <a:latin typeface="Montserrat"/>
                <a:ea typeface="Montserrat"/>
                <a:cs typeface="Montserrat"/>
                <a:sym typeface="Montserrat"/>
              </a:rPr>
              <a:t>Clinical &amp; Surgical Expertise:</a:t>
            </a:r>
            <a:endParaRPr sz="2200" b="1">
              <a:latin typeface="Montserrat"/>
              <a:ea typeface="Montserrat"/>
              <a:cs typeface="Montserrat"/>
              <a:sym typeface="Montserrat"/>
            </a:endParaRPr>
          </a:p>
          <a:p>
            <a:pPr marL="609600" marR="0" lvl="1" indent="-266700" algn="l" rtl="0">
              <a:lnSpc>
                <a:spcPct val="140000"/>
              </a:lnSpc>
              <a:spcBef>
                <a:spcPts val="0"/>
              </a:spcBef>
              <a:spcAft>
                <a:spcPts val="0"/>
              </a:spcAft>
              <a:buClr>
                <a:srgbClr val="000000"/>
              </a:buClr>
              <a:buSzPts val="2200"/>
              <a:buFont typeface="Arial"/>
              <a:buChar char="•"/>
            </a:pPr>
            <a:r>
              <a:rPr lang="en-US" sz="2200">
                <a:latin typeface="Montserrat"/>
                <a:ea typeface="Montserrat"/>
                <a:cs typeface="Montserrat"/>
                <a:sym typeface="Montserrat"/>
              </a:rPr>
              <a:t>All SLC members are fully trained neurosurgeons with extensive experience in intracerebral hemorrhage (ICH) care and endoscopic ICH evacuation.</a:t>
            </a:r>
            <a:endParaRPr sz="2200">
              <a:latin typeface="Montserrat"/>
              <a:ea typeface="Montserrat"/>
              <a:cs typeface="Montserrat"/>
              <a:sym typeface="Montserrat"/>
            </a:endParaRPr>
          </a:p>
          <a:p>
            <a:pPr marL="0" marR="0" lvl="0" indent="0" algn="l" rtl="0">
              <a:lnSpc>
                <a:spcPct val="140000"/>
              </a:lnSpc>
              <a:spcBef>
                <a:spcPts val="0"/>
              </a:spcBef>
              <a:spcAft>
                <a:spcPts val="0"/>
              </a:spcAft>
              <a:buNone/>
            </a:pPr>
            <a:r>
              <a:rPr lang="en-US" sz="2200" b="1">
                <a:latin typeface="Montserrat"/>
                <a:ea typeface="Montserrat"/>
                <a:cs typeface="Montserrat"/>
                <a:sym typeface="Montserrat"/>
              </a:rPr>
              <a:t>24/7 Surgical Support:</a:t>
            </a:r>
            <a:endParaRPr sz="2200" b="1">
              <a:latin typeface="Montserrat"/>
              <a:ea typeface="Montserrat"/>
              <a:cs typeface="Montserrat"/>
              <a:sym typeface="Montserrat"/>
            </a:endParaRPr>
          </a:p>
          <a:p>
            <a:pPr marL="609600" marR="0" lvl="1" indent="-266700" algn="l" rtl="0">
              <a:lnSpc>
                <a:spcPct val="140000"/>
              </a:lnSpc>
              <a:spcBef>
                <a:spcPts val="0"/>
              </a:spcBef>
              <a:spcAft>
                <a:spcPts val="0"/>
              </a:spcAft>
              <a:buClr>
                <a:srgbClr val="000000"/>
              </a:buClr>
              <a:buSzPts val="2200"/>
              <a:buFont typeface="Arial"/>
              <a:buChar char="•"/>
            </a:pPr>
            <a:r>
              <a:rPr lang="en-US" sz="2200">
                <a:latin typeface="Montserrat"/>
                <a:ea typeface="Montserrat"/>
                <a:cs typeface="Montserrat"/>
                <a:sym typeface="Montserrat"/>
              </a:rPr>
              <a:t>SLC members jointly staff a round-the-clock hotline providing pre-operative planning support and intra-operative tele-proctoring.</a:t>
            </a:r>
            <a:endParaRPr sz="2200">
              <a:latin typeface="Montserrat"/>
              <a:ea typeface="Montserrat"/>
              <a:cs typeface="Montserrat"/>
              <a:sym typeface="Montserrat"/>
            </a:endParaRPr>
          </a:p>
          <a:p>
            <a:pPr marL="0" marR="0" lvl="0" indent="0" algn="l" rtl="0">
              <a:lnSpc>
                <a:spcPct val="140000"/>
              </a:lnSpc>
              <a:spcBef>
                <a:spcPts val="0"/>
              </a:spcBef>
              <a:spcAft>
                <a:spcPts val="0"/>
              </a:spcAft>
              <a:buNone/>
            </a:pPr>
            <a:r>
              <a:rPr lang="en-US" sz="2200" b="1">
                <a:latin typeface="Montserrat"/>
                <a:ea typeface="Montserrat"/>
                <a:cs typeface="Montserrat"/>
                <a:sym typeface="Montserrat"/>
              </a:rPr>
              <a:t>Training &amp; Education:</a:t>
            </a:r>
            <a:endParaRPr sz="2200" b="1">
              <a:latin typeface="Montserrat"/>
              <a:ea typeface="Montserrat"/>
              <a:cs typeface="Montserrat"/>
              <a:sym typeface="Montserrat"/>
            </a:endParaRPr>
          </a:p>
          <a:p>
            <a:pPr marL="609600" marR="0" lvl="1" indent="-266700" algn="l" rtl="0">
              <a:lnSpc>
                <a:spcPct val="140000"/>
              </a:lnSpc>
              <a:spcBef>
                <a:spcPts val="0"/>
              </a:spcBef>
              <a:spcAft>
                <a:spcPts val="0"/>
              </a:spcAft>
              <a:buClr>
                <a:srgbClr val="000000"/>
              </a:buClr>
              <a:buSzPts val="2200"/>
              <a:buFont typeface="Arial"/>
              <a:buChar char="•"/>
            </a:pPr>
            <a:r>
              <a:rPr lang="en-US" sz="2200">
                <a:latin typeface="Montserrat"/>
                <a:ea typeface="Montserrat"/>
                <a:cs typeface="Montserrat"/>
                <a:sym typeface="Montserrat"/>
              </a:rPr>
              <a:t>The SLC will livestream ~20 endoscopic ICH evacuations annually from Mount Sinai using HIPAA-compliant technology and conduct one-day training courses and 3D model practice sessions.</a:t>
            </a:r>
            <a:endParaRPr sz="2200">
              <a:latin typeface="Montserrat"/>
              <a:ea typeface="Montserrat"/>
              <a:cs typeface="Montserrat"/>
              <a:sym typeface="Montserrat"/>
            </a:endParaRPr>
          </a:p>
          <a:p>
            <a:pPr marL="0" marR="0" lvl="0" indent="0" algn="l" rtl="0">
              <a:lnSpc>
                <a:spcPct val="140000"/>
              </a:lnSpc>
              <a:spcBef>
                <a:spcPts val="0"/>
              </a:spcBef>
              <a:spcAft>
                <a:spcPts val="0"/>
              </a:spcAft>
              <a:buNone/>
            </a:pPr>
            <a:r>
              <a:rPr lang="en-US" sz="2200" b="1">
                <a:latin typeface="Montserrat"/>
                <a:ea typeface="Montserrat"/>
                <a:cs typeface="Montserrat"/>
                <a:sym typeface="Montserrat"/>
              </a:rPr>
              <a:t>Leadership &amp; Membership:</a:t>
            </a:r>
            <a:endParaRPr sz="2200" b="1">
              <a:latin typeface="Montserrat"/>
              <a:ea typeface="Montserrat"/>
              <a:cs typeface="Montserrat"/>
              <a:sym typeface="Montserrat"/>
            </a:endParaRPr>
          </a:p>
          <a:p>
            <a:pPr marL="609600" marR="0" lvl="1" indent="-266700" algn="l" rtl="0">
              <a:lnSpc>
                <a:spcPct val="140000"/>
              </a:lnSpc>
              <a:spcBef>
                <a:spcPts val="0"/>
              </a:spcBef>
              <a:spcAft>
                <a:spcPts val="0"/>
              </a:spcAft>
              <a:buClr>
                <a:srgbClr val="000000"/>
              </a:buClr>
              <a:buSzPts val="2200"/>
              <a:buFont typeface="Arial"/>
              <a:buChar char="•"/>
            </a:pPr>
            <a:r>
              <a:rPr lang="en-US" sz="2200">
                <a:latin typeface="Montserrat"/>
                <a:ea typeface="Montserrat"/>
                <a:cs typeface="Montserrat"/>
                <a:sym typeface="Montserrat"/>
              </a:rPr>
              <a:t>Surgeons from participating centers may join the SLC after submitting &gt;7 cases; Dr. Kellner will lead the SLC throughout MINUTE, with membership rotating as needed once the committee reaches five members.</a:t>
            </a:r>
            <a:endParaRPr sz="2200">
              <a:latin typeface="Montserrat"/>
              <a:ea typeface="Montserrat"/>
              <a:cs typeface="Montserrat"/>
              <a:sym typeface="Montserra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40"/>
          <p:cNvSpPr/>
          <p:nvPr/>
        </p:nvSpPr>
        <p:spPr>
          <a:xfrm>
            <a:off x="0" y="9809819"/>
            <a:ext cx="18425253" cy="476971"/>
          </a:xfrm>
          <a:custGeom>
            <a:avLst/>
            <a:gdLst/>
            <a:ahLst/>
            <a:cxnLst/>
            <a:rect l="l" t="t" r="r" b="b"/>
            <a:pathLst>
              <a:path w="6724545" h="174077" extrusionOk="0">
                <a:moveTo>
                  <a:pt x="0" y="0"/>
                </a:moveTo>
                <a:lnTo>
                  <a:pt x="6724545" y="0"/>
                </a:lnTo>
                <a:lnTo>
                  <a:pt x="6724545" y="174077"/>
                </a:lnTo>
                <a:lnTo>
                  <a:pt x="0" y="174077"/>
                </a:lnTo>
                <a:close/>
              </a:path>
            </a:pathLst>
          </a:custGeom>
          <a:solidFill>
            <a:srgbClr val="97C0E2"/>
          </a:solidFill>
          <a:ln>
            <a:noFill/>
          </a:ln>
        </p:spPr>
        <p:txBody>
          <a:bodyPr/>
          <a:lstStyle/>
          <a:p>
            <a:endParaRPr lang="en-US"/>
          </a:p>
        </p:txBody>
      </p:sp>
      <p:cxnSp>
        <p:nvCxnSpPr>
          <p:cNvPr id="369" name="Google Shape;369;p40"/>
          <p:cNvCxnSpPr/>
          <p:nvPr/>
        </p:nvCxnSpPr>
        <p:spPr>
          <a:xfrm rot="5083">
            <a:off x="1097316" y="1980463"/>
            <a:ext cx="16230618" cy="0"/>
          </a:xfrm>
          <a:prstGeom prst="straightConnector1">
            <a:avLst/>
          </a:prstGeom>
          <a:noFill/>
          <a:ln w="95250" cap="flat" cmpd="sng">
            <a:solidFill>
              <a:srgbClr val="DAD9D6"/>
            </a:solidFill>
            <a:prstDash val="solid"/>
            <a:round/>
            <a:headEnd type="none" w="sm" len="sm"/>
            <a:tailEnd type="none" w="sm" len="sm"/>
          </a:ln>
        </p:spPr>
      </p:cxnSp>
      <p:sp>
        <p:nvSpPr>
          <p:cNvPr id="370" name="Google Shape;370;p40"/>
          <p:cNvSpPr/>
          <p:nvPr/>
        </p:nvSpPr>
        <p:spPr>
          <a:xfrm>
            <a:off x="17085056" y="9154068"/>
            <a:ext cx="1202944" cy="1132932"/>
          </a:xfrm>
          <a:custGeom>
            <a:avLst/>
            <a:gdLst/>
            <a:ahLst/>
            <a:cxnLst/>
            <a:rect l="l" t="t" r="r" b="b"/>
            <a:pathLst>
              <a:path w="1202944" h="1132932" extrusionOk="0">
                <a:moveTo>
                  <a:pt x="0" y="0"/>
                </a:moveTo>
                <a:lnTo>
                  <a:pt x="1202944" y="0"/>
                </a:lnTo>
                <a:lnTo>
                  <a:pt x="1202944" y="1132932"/>
                </a:lnTo>
                <a:lnTo>
                  <a:pt x="0" y="1132932"/>
                </a:lnTo>
                <a:lnTo>
                  <a:pt x="0" y="0"/>
                </a:lnTo>
                <a:close/>
              </a:path>
            </a:pathLst>
          </a:custGeom>
          <a:blipFill rotWithShape="1">
            <a:blip r:embed="rId3">
              <a:alphaModFix/>
            </a:blip>
            <a:stretch>
              <a:fillRect/>
            </a:stretch>
          </a:blipFill>
          <a:ln>
            <a:noFill/>
          </a:ln>
        </p:spPr>
        <p:txBody>
          <a:bodyPr/>
          <a:lstStyle/>
          <a:p>
            <a:endParaRPr lang="en-US"/>
          </a:p>
        </p:txBody>
      </p:sp>
      <p:sp>
        <p:nvSpPr>
          <p:cNvPr id="371" name="Google Shape;371;p40"/>
          <p:cNvSpPr/>
          <p:nvPr/>
        </p:nvSpPr>
        <p:spPr>
          <a:xfrm>
            <a:off x="1856890" y="4446916"/>
            <a:ext cx="1315275" cy="2308008"/>
          </a:xfrm>
          <a:custGeom>
            <a:avLst/>
            <a:gdLst/>
            <a:ahLst/>
            <a:cxnLst/>
            <a:rect l="l" t="t" r="r" b="b"/>
            <a:pathLst>
              <a:path w="1315275" h="2308008" extrusionOk="0">
                <a:moveTo>
                  <a:pt x="0" y="0"/>
                </a:moveTo>
                <a:lnTo>
                  <a:pt x="1315275" y="0"/>
                </a:lnTo>
                <a:lnTo>
                  <a:pt x="1315275" y="2308008"/>
                </a:lnTo>
                <a:lnTo>
                  <a:pt x="0" y="2308008"/>
                </a:lnTo>
                <a:lnTo>
                  <a:pt x="0" y="0"/>
                </a:lnTo>
                <a:close/>
              </a:path>
            </a:pathLst>
          </a:custGeom>
          <a:blipFill rotWithShape="1">
            <a:blip r:embed="rId4">
              <a:alphaModFix/>
            </a:blip>
            <a:stretch>
              <a:fillRect/>
            </a:stretch>
          </a:blipFill>
          <a:ln>
            <a:noFill/>
          </a:ln>
        </p:spPr>
        <p:txBody>
          <a:bodyPr/>
          <a:lstStyle/>
          <a:p>
            <a:endParaRPr lang="en-US"/>
          </a:p>
        </p:txBody>
      </p:sp>
      <p:sp>
        <p:nvSpPr>
          <p:cNvPr id="372" name="Google Shape;372;p40"/>
          <p:cNvSpPr txBox="1"/>
          <p:nvPr/>
        </p:nvSpPr>
        <p:spPr>
          <a:xfrm>
            <a:off x="1028700" y="879475"/>
            <a:ext cx="14915400" cy="738900"/>
          </a:xfrm>
          <a:prstGeom prst="rect">
            <a:avLst/>
          </a:prstGeom>
          <a:noFill/>
          <a:ln>
            <a:noFill/>
          </a:ln>
        </p:spPr>
        <p:txBody>
          <a:bodyPr spcFirstLastPara="1" wrap="square" lIns="0" tIns="0" rIns="0" bIns="0" anchor="t" anchorCtr="0">
            <a:spAutoFit/>
          </a:bodyPr>
          <a:lstStyle/>
          <a:p>
            <a:pPr marL="0" marR="0" lvl="0" indent="0" algn="l" rtl="0">
              <a:lnSpc>
                <a:spcPct val="110000"/>
              </a:lnSpc>
              <a:spcBef>
                <a:spcPts val="0"/>
              </a:spcBef>
              <a:spcAft>
                <a:spcPts val="0"/>
              </a:spcAft>
              <a:buNone/>
            </a:pPr>
            <a:r>
              <a:rPr lang="en-US" sz="4800" b="0" i="0" u="none" strike="noStrike" cap="none">
                <a:solidFill>
                  <a:srgbClr val="000000"/>
                </a:solidFill>
                <a:latin typeface="Montserrat"/>
                <a:ea typeface="Montserrat"/>
                <a:cs typeface="Montserrat"/>
                <a:sym typeface="Montserrat"/>
              </a:rPr>
              <a:t>Control Arm: Standard Medical Management</a:t>
            </a:r>
            <a:endParaRPr sz="4800"/>
          </a:p>
        </p:txBody>
      </p:sp>
      <p:sp>
        <p:nvSpPr>
          <p:cNvPr id="373" name="Google Shape;373;p40"/>
          <p:cNvSpPr txBox="1"/>
          <p:nvPr/>
        </p:nvSpPr>
        <p:spPr>
          <a:xfrm>
            <a:off x="4779024" y="2433516"/>
            <a:ext cx="9045000" cy="1746300"/>
          </a:xfrm>
          <a:prstGeom prst="rect">
            <a:avLst/>
          </a:prstGeom>
          <a:noFill/>
          <a:ln>
            <a:noFill/>
          </a:ln>
        </p:spPr>
        <p:txBody>
          <a:bodyPr spcFirstLastPara="1" wrap="square" lIns="0" tIns="0" rIns="0" bIns="0" anchor="t" anchorCtr="0">
            <a:spAutoFit/>
          </a:bodyPr>
          <a:lstStyle/>
          <a:p>
            <a:pPr marL="609600" marR="0" lvl="1" indent="-292100" algn="l" rtl="0">
              <a:lnSpc>
                <a:spcPct val="140000"/>
              </a:lnSpc>
              <a:spcBef>
                <a:spcPts val="0"/>
              </a:spcBef>
              <a:spcAft>
                <a:spcPts val="0"/>
              </a:spcAft>
              <a:buClr>
                <a:srgbClr val="000000"/>
              </a:buClr>
              <a:buSzPts val="2600"/>
              <a:buFont typeface="Arial"/>
              <a:buChar char="•"/>
            </a:pPr>
            <a:r>
              <a:rPr lang="en-US" sz="2600" b="0" i="0" u="none" strike="noStrike" cap="none">
                <a:solidFill>
                  <a:srgbClr val="000000"/>
                </a:solidFill>
                <a:latin typeface="Montserrat"/>
                <a:ea typeface="Montserrat"/>
                <a:cs typeface="Montserrat"/>
                <a:sym typeface="Montserrat"/>
              </a:rPr>
              <a:t>Standard medical management per </a:t>
            </a:r>
            <a:r>
              <a:rPr lang="en-US" sz="2600">
                <a:latin typeface="Montserrat"/>
                <a:ea typeface="Montserrat"/>
                <a:cs typeface="Montserrat"/>
                <a:sym typeface="Montserrat"/>
              </a:rPr>
              <a:t>AHA </a:t>
            </a:r>
            <a:r>
              <a:rPr lang="en-US" sz="2600" b="0" i="0" u="none" strike="noStrike" cap="none">
                <a:solidFill>
                  <a:srgbClr val="000000"/>
                </a:solidFill>
                <a:latin typeface="Montserrat"/>
                <a:ea typeface="Montserrat"/>
                <a:cs typeface="Montserrat"/>
                <a:sym typeface="Montserrat"/>
              </a:rPr>
              <a:t>ASA ICH guidelines​ for management of spontaneous ICH</a:t>
            </a:r>
            <a:endParaRPr sz="1200"/>
          </a:p>
          <a:p>
            <a:pPr marL="0" lvl="0" indent="0" algn="l" rtl="0">
              <a:lnSpc>
                <a:spcPct val="115000"/>
              </a:lnSpc>
              <a:spcBef>
                <a:spcPts val="0"/>
              </a:spcBef>
              <a:spcAft>
                <a:spcPts val="0"/>
              </a:spcAft>
              <a:buClr>
                <a:schemeClr val="dk1"/>
              </a:buClr>
              <a:buSzPts val="1100"/>
              <a:buFont typeface="Arial"/>
              <a:buNone/>
            </a:pPr>
            <a:endParaRPr sz="1100" u="sng">
              <a:solidFill>
                <a:srgbClr val="D13438"/>
              </a:solidFill>
              <a:highlight>
                <a:srgbClr val="FFFFFF"/>
              </a:highlight>
            </a:endParaRPr>
          </a:p>
          <a:p>
            <a:pPr marL="0" marR="0" lvl="0" indent="0" algn="l" rtl="0">
              <a:lnSpc>
                <a:spcPct val="140000"/>
              </a:lnSpc>
              <a:spcBef>
                <a:spcPts val="0"/>
              </a:spcBef>
              <a:spcAft>
                <a:spcPts val="0"/>
              </a:spcAft>
              <a:buNone/>
            </a:pPr>
            <a:endParaRPr sz="2800">
              <a:latin typeface="Montserrat"/>
              <a:ea typeface="Montserrat"/>
              <a:cs typeface="Montserrat"/>
              <a:sym typeface="Montserrat"/>
            </a:endParaRPr>
          </a:p>
        </p:txBody>
      </p:sp>
      <p:sp>
        <p:nvSpPr>
          <p:cNvPr id="374" name="Google Shape;374;p40"/>
          <p:cNvSpPr txBox="1"/>
          <p:nvPr/>
        </p:nvSpPr>
        <p:spPr>
          <a:xfrm>
            <a:off x="5007613" y="4040525"/>
            <a:ext cx="9903000" cy="5310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100" i="1">
                <a:latin typeface="Montserrat"/>
                <a:ea typeface="Montserrat"/>
                <a:cs typeface="Montserrat"/>
                <a:sym typeface="Montserrat"/>
              </a:rPr>
              <a:t>2022 Guideline for the Management of Patients With Spontaneous Intracerebral Hemorrhage: A Guideline From the American Heart Association/American Stroke Association </a:t>
            </a:r>
            <a:endParaRPr sz="2100" i="1">
              <a:latin typeface="Montserrat"/>
              <a:ea typeface="Montserrat"/>
              <a:cs typeface="Montserrat"/>
              <a:sym typeface="Montserrat"/>
            </a:endParaRPr>
          </a:p>
          <a:p>
            <a:pPr marL="0" lvl="0" indent="0" algn="l" rtl="0">
              <a:spcBef>
                <a:spcPts val="0"/>
              </a:spcBef>
              <a:spcAft>
                <a:spcPts val="0"/>
              </a:spcAft>
              <a:buNone/>
            </a:pPr>
            <a:endParaRPr sz="2100">
              <a:latin typeface="Montserrat"/>
              <a:ea typeface="Montserrat"/>
              <a:cs typeface="Montserrat"/>
              <a:sym typeface="Montserrat"/>
            </a:endParaRPr>
          </a:p>
          <a:p>
            <a:pPr marL="0" lvl="0" indent="0" algn="l" rtl="0">
              <a:spcBef>
                <a:spcPts val="0"/>
              </a:spcBef>
              <a:spcAft>
                <a:spcPts val="0"/>
              </a:spcAft>
              <a:buNone/>
            </a:pPr>
            <a:r>
              <a:rPr lang="en-US" sz="2100">
                <a:latin typeface="Montserrat"/>
                <a:ea typeface="Montserrat"/>
                <a:cs typeface="Montserrat"/>
                <a:sym typeface="Montserrat"/>
              </a:rPr>
              <a:t>Citation: Greenberg SM, Ziai WC, Cordonnier C, Dowlatshahi D, Francis B, Goldstein JN, Hemphill JC 3rd, Johnson R, Keigher KM, Mack WJ, Mocco J, Newton EJ, Ruff IM, Sansing LH, Schulman S, Selim MH, Sheth KN, Sprigg N, Sunnerhagen KS; American Heart Association/American Stroke Association. 2022 Guideline for the Management of Patients With Spontaneous Intracerebral Hemorrhage: A Guideline From the American Heart Association/American Stroke Association. Stroke. 2022 Jul;53(7):e282-e361. doi: 10.1161/STR.0000000000000407. Epub 2022 May 17. PMID: 35579034. </a:t>
            </a:r>
            <a:endParaRPr sz="2100">
              <a:latin typeface="Montserrat"/>
              <a:ea typeface="Montserrat"/>
              <a:cs typeface="Montserrat"/>
              <a:sym typeface="Montserrat"/>
            </a:endParaRPr>
          </a:p>
          <a:p>
            <a:pPr marL="0" lvl="0" indent="0" algn="l" rtl="0">
              <a:spcBef>
                <a:spcPts val="0"/>
              </a:spcBef>
              <a:spcAft>
                <a:spcPts val="0"/>
              </a:spcAft>
              <a:buNone/>
            </a:pPr>
            <a:endParaRPr sz="2100">
              <a:latin typeface="Montserrat"/>
              <a:ea typeface="Montserrat"/>
              <a:cs typeface="Montserrat"/>
              <a:sym typeface="Montserrat"/>
            </a:endParaRPr>
          </a:p>
          <a:p>
            <a:pPr marL="0" lvl="0" indent="0" algn="l" rtl="0">
              <a:spcBef>
                <a:spcPts val="0"/>
              </a:spcBef>
              <a:spcAft>
                <a:spcPts val="0"/>
              </a:spcAft>
              <a:buNone/>
            </a:pPr>
            <a:r>
              <a:rPr lang="en-US" sz="2100">
                <a:latin typeface="Montserrat"/>
                <a:ea typeface="Montserrat"/>
                <a:cs typeface="Montserrat"/>
                <a:sym typeface="Montserrat"/>
              </a:rPr>
              <a:t>Link: </a:t>
            </a:r>
            <a:r>
              <a:rPr lang="en-US" sz="2100" u="sng">
                <a:solidFill>
                  <a:schemeClr val="hlink"/>
                </a:solidFill>
                <a:latin typeface="Montserrat"/>
                <a:ea typeface="Montserrat"/>
                <a:cs typeface="Montserrat"/>
                <a:sym typeface="Montserrat"/>
                <a:hlinkClick r:id="rId5"/>
              </a:rPr>
              <a:t>https://pubmed.ncbi.nlm.nih.gov/35579034/</a:t>
            </a:r>
            <a:endParaRPr sz="2100">
              <a:latin typeface="Montserrat"/>
              <a:ea typeface="Montserrat"/>
              <a:cs typeface="Montserrat"/>
              <a:sym typeface="Montserrat"/>
            </a:endParaRPr>
          </a:p>
          <a:p>
            <a:pPr marL="0" lvl="0" indent="0" algn="l" rtl="0">
              <a:spcBef>
                <a:spcPts val="0"/>
              </a:spcBef>
              <a:spcAft>
                <a:spcPts val="0"/>
              </a:spcAft>
              <a:buNone/>
            </a:pPr>
            <a:endParaRPr sz="1800">
              <a:latin typeface="Montserrat"/>
              <a:ea typeface="Montserrat"/>
              <a:cs typeface="Montserrat"/>
              <a:sym typeface="Montserra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41"/>
          <p:cNvSpPr/>
          <p:nvPr/>
        </p:nvSpPr>
        <p:spPr>
          <a:xfrm>
            <a:off x="0" y="9809819"/>
            <a:ext cx="18425253" cy="476971"/>
          </a:xfrm>
          <a:custGeom>
            <a:avLst/>
            <a:gdLst/>
            <a:ahLst/>
            <a:cxnLst/>
            <a:rect l="l" t="t" r="r" b="b"/>
            <a:pathLst>
              <a:path w="6724545" h="174077" extrusionOk="0">
                <a:moveTo>
                  <a:pt x="0" y="0"/>
                </a:moveTo>
                <a:lnTo>
                  <a:pt x="6724545" y="0"/>
                </a:lnTo>
                <a:lnTo>
                  <a:pt x="6724545" y="174077"/>
                </a:lnTo>
                <a:lnTo>
                  <a:pt x="0" y="174077"/>
                </a:lnTo>
                <a:close/>
              </a:path>
            </a:pathLst>
          </a:custGeom>
          <a:solidFill>
            <a:srgbClr val="97C0E2"/>
          </a:solidFill>
          <a:ln>
            <a:noFill/>
          </a:ln>
        </p:spPr>
        <p:txBody>
          <a:bodyPr/>
          <a:lstStyle/>
          <a:p>
            <a:endParaRPr lang="en-US"/>
          </a:p>
        </p:txBody>
      </p:sp>
      <p:cxnSp>
        <p:nvCxnSpPr>
          <p:cNvPr id="380" name="Google Shape;380;p41"/>
          <p:cNvCxnSpPr/>
          <p:nvPr/>
        </p:nvCxnSpPr>
        <p:spPr>
          <a:xfrm rot="5083">
            <a:off x="1028691" y="2463063"/>
            <a:ext cx="16230618" cy="0"/>
          </a:xfrm>
          <a:prstGeom prst="straightConnector1">
            <a:avLst/>
          </a:prstGeom>
          <a:noFill/>
          <a:ln w="95250" cap="flat" cmpd="sng">
            <a:solidFill>
              <a:srgbClr val="DAD9D6"/>
            </a:solidFill>
            <a:prstDash val="solid"/>
            <a:round/>
            <a:headEnd type="none" w="sm" len="sm"/>
            <a:tailEnd type="none" w="sm" len="sm"/>
          </a:ln>
        </p:spPr>
      </p:cxnSp>
      <p:sp>
        <p:nvSpPr>
          <p:cNvPr id="381" name="Google Shape;381;p41"/>
          <p:cNvSpPr/>
          <p:nvPr/>
        </p:nvSpPr>
        <p:spPr>
          <a:xfrm>
            <a:off x="17085056" y="9154068"/>
            <a:ext cx="1202944" cy="1132932"/>
          </a:xfrm>
          <a:custGeom>
            <a:avLst/>
            <a:gdLst/>
            <a:ahLst/>
            <a:cxnLst/>
            <a:rect l="l" t="t" r="r" b="b"/>
            <a:pathLst>
              <a:path w="1202944" h="1132932" extrusionOk="0">
                <a:moveTo>
                  <a:pt x="0" y="0"/>
                </a:moveTo>
                <a:lnTo>
                  <a:pt x="1202944" y="0"/>
                </a:lnTo>
                <a:lnTo>
                  <a:pt x="1202944" y="1132932"/>
                </a:lnTo>
                <a:lnTo>
                  <a:pt x="0" y="1132932"/>
                </a:lnTo>
                <a:lnTo>
                  <a:pt x="0" y="0"/>
                </a:lnTo>
                <a:close/>
              </a:path>
            </a:pathLst>
          </a:custGeom>
          <a:blipFill rotWithShape="1">
            <a:blip r:embed="rId3">
              <a:alphaModFix/>
            </a:blip>
            <a:stretch>
              <a:fillRect/>
            </a:stretch>
          </a:blipFill>
          <a:ln>
            <a:noFill/>
          </a:ln>
        </p:spPr>
        <p:txBody>
          <a:bodyPr/>
          <a:lstStyle/>
          <a:p>
            <a:endParaRPr lang="en-US"/>
          </a:p>
        </p:txBody>
      </p:sp>
      <p:sp>
        <p:nvSpPr>
          <p:cNvPr id="382" name="Google Shape;382;p41"/>
          <p:cNvSpPr/>
          <p:nvPr/>
        </p:nvSpPr>
        <p:spPr>
          <a:xfrm>
            <a:off x="14171152" y="3391942"/>
            <a:ext cx="1898067" cy="1494297"/>
          </a:xfrm>
          <a:custGeom>
            <a:avLst/>
            <a:gdLst/>
            <a:ahLst/>
            <a:cxnLst/>
            <a:rect l="l" t="t" r="r" b="b"/>
            <a:pathLst>
              <a:path w="1898067" h="1494297" extrusionOk="0">
                <a:moveTo>
                  <a:pt x="0" y="0"/>
                </a:moveTo>
                <a:lnTo>
                  <a:pt x="1898067" y="0"/>
                </a:lnTo>
                <a:lnTo>
                  <a:pt x="1898067" y="1494297"/>
                </a:lnTo>
                <a:lnTo>
                  <a:pt x="0" y="1494297"/>
                </a:lnTo>
                <a:lnTo>
                  <a:pt x="0" y="0"/>
                </a:lnTo>
                <a:close/>
              </a:path>
            </a:pathLst>
          </a:custGeom>
          <a:blipFill rotWithShape="1">
            <a:blip r:embed="rId4">
              <a:alphaModFix/>
            </a:blip>
            <a:stretch>
              <a:fillRect/>
            </a:stretch>
          </a:blipFill>
          <a:ln>
            <a:noFill/>
          </a:ln>
        </p:spPr>
        <p:txBody>
          <a:bodyPr/>
          <a:lstStyle/>
          <a:p>
            <a:endParaRPr lang="en-US"/>
          </a:p>
        </p:txBody>
      </p:sp>
      <p:sp>
        <p:nvSpPr>
          <p:cNvPr id="383" name="Google Shape;383;p41"/>
          <p:cNvSpPr/>
          <p:nvPr/>
        </p:nvSpPr>
        <p:spPr>
          <a:xfrm>
            <a:off x="8740854" y="3452664"/>
            <a:ext cx="1365377" cy="1372865"/>
          </a:xfrm>
          <a:custGeom>
            <a:avLst/>
            <a:gdLst/>
            <a:ahLst/>
            <a:cxnLst/>
            <a:rect l="l" t="t" r="r" b="b"/>
            <a:pathLst>
              <a:path w="1365377" h="1372865" extrusionOk="0">
                <a:moveTo>
                  <a:pt x="0" y="0"/>
                </a:moveTo>
                <a:lnTo>
                  <a:pt x="1365377" y="0"/>
                </a:lnTo>
                <a:lnTo>
                  <a:pt x="1365377" y="1372865"/>
                </a:lnTo>
                <a:lnTo>
                  <a:pt x="0" y="1372865"/>
                </a:lnTo>
                <a:lnTo>
                  <a:pt x="0" y="0"/>
                </a:lnTo>
                <a:close/>
              </a:path>
            </a:pathLst>
          </a:custGeom>
          <a:blipFill rotWithShape="1">
            <a:blip r:embed="rId5">
              <a:alphaModFix/>
            </a:blip>
            <a:stretch>
              <a:fillRect/>
            </a:stretch>
          </a:blipFill>
          <a:ln>
            <a:noFill/>
          </a:ln>
        </p:spPr>
        <p:txBody>
          <a:bodyPr/>
          <a:lstStyle/>
          <a:p>
            <a:endParaRPr lang="en-US"/>
          </a:p>
        </p:txBody>
      </p:sp>
      <p:sp>
        <p:nvSpPr>
          <p:cNvPr id="384" name="Google Shape;384;p41"/>
          <p:cNvSpPr/>
          <p:nvPr/>
        </p:nvSpPr>
        <p:spPr>
          <a:xfrm>
            <a:off x="2019943" y="3404829"/>
            <a:ext cx="1711216" cy="1468535"/>
          </a:xfrm>
          <a:custGeom>
            <a:avLst/>
            <a:gdLst/>
            <a:ahLst/>
            <a:cxnLst/>
            <a:rect l="l" t="t" r="r" b="b"/>
            <a:pathLst>
              <a:path w="1711216" h="1468535" extrusionOk="0">
                <a:moveTo>
                  <a:pt x="0" y="0"/>
                </a:moveTo>
                <a:lnTo>
                  <a:pt x="1711217" y="0"/>
                </a:lnTo>
                <a:lnTo>
                  <a:pt x="1711217" y="1468535"/>
                </a:lnTo>
                <a:lnTo>
                  <a:pt x="0" y="1468535"/>
                </a:lnTo>
                <a:lnTo>
                  <a:pt x="0" y="0"/>
                </a:lnTo>
                <a:close/>
              </a:path>
            </a:pathLst>
          </a:custGeom>
          <a:blipFill rotWithShape="1">
            <a:blip r:embed="rId6">
              <a:alphaModFix/>
            </a:blip>
            <a:stretch>
              <a:fillRect/>
            </a:stretch>
          </a:blipFill>
          <a:ln>
            <a:noFill/>
          </a:ln>
        </p:spPr>
        <p:txBody>
          <a:bodyPr/>
          <a:lstStyle/>
          <a:p>
            <a:endParaRPr lang="en-US"/>
          </a:p>
        </p:txBody>
      </p:sp>
      <p:sp>
        <p:nvSpPr>
          <p:cNvPr id="385" name="Google Shape;385;p41"/>
          <p:cNvSpPr txBox="1"/>
          <p:nvPr/>
        </p:nvSpPr>
        <p:spPr>
          <a:xfrm>
            <a:off x="1028700" y="1095375"/>
            <a:ext cx="14915400" cy="1169700"/>
          </a:xfrm>
          <a:prstGeom prst="rect">
            <a:avLst/>
          </a:prstGeom>
          <a:noFill/>
          <a:ln>
            <a:noFill/>
          </a:ln>
        </p:spPr>
        <p:txBody>
          <a:bodyPr spcFirstLastPara="1" wrap="square" lIns="0" tIns="0" rIns="0" bIns="0" anchor="t" anchorCtr="0">
            <a:spAutoFit/>
          </a:bodyPr>
          <a:lstStyle/>
          <a:p>
            <a:pPr marL="0" marR="0" lvl="0" indent="0" algn="l" rtl="0">
              <a:lnSpc>
                <a:spcPct val="110000"/>
              </a:lnSpc>
              <a:spcBef>
                <a:spcPts val="0"/>
              </a:spcBef>
              <a:spcAft>
                <a:spcPts val="0"/>
              </a:spcAft>
              <a:buNone/>
            </a:pPr>
            <a:r>
              <a:rPr lang="en-US" sz="7600" b="0" i="0" u="none" strike="noStrike" cap="none">
                <a:solidFill>
                  <a:srgbClr val="000000"/>
                </a:solidFill>
                <a:latin typeface="Montserrat"/>
                <a:ea typeface="Montserrat"/>
                <a:cs typeface="Montserrat"/>
                <a:sym typeface="Montserrat"/>
              </a:rPr>
              <a:t>Outcomes &amp; Follow-up​</a:t>
            </a:r>
            <a:endParaRPr sz="1400"/>
          </a:p>
        </p:txBody>
      </p:sp>
      <p:sp>
        <p:nvSpPr>
          <p:cNvPr id="386" name="Google Shape;386;p41"/>
          <p:cNvSpPr txBox="1"/>
          <p:nvPr/>
        </p:nvSpPr>
        <p:spPr>
          <a:xfrm>
            <a:off x="962175" y="5375625"/>
            <a:ext cx="4146600" cy="22410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2800" b="0" i="0" u="none" strike="noStrike" cap="none">
                <a:solidFill>
                  <a:srgbClr val="000000"/>
                </a:solidFill>
                <a:latin typeface="Montserrat"/>
                <a:ea typeface="Montserrat"/>
                <a:cs typeface="Montserrat"/>
                <a:sym typeface="Montserrat"/>
              </a:rPr>
              <a:t>Primary: </a:t>
            </a:r>
            <a:endParaRPr sz="1400"/>
          </a:p>
          <a:p>
            <a:pPr marL="457200" marR="0" lvl="0" indent="-406400" algn="ctr" rtl="0">
              <a:lnSpc>
                <a:spcPct val="140000"/>
              </a:lnSpc>
              <a:spcBef>
                <a:spcPts val="0"/>
              </a:spcBef>
              <a:spcAft>
                <a:spcPts val="0"/>
              </a:spcAft>
              <a:buClr>
                <a:srgbClr val="000000"/>
              </a:buClr>
              <a:buSzPts val="2800"/>
              <a:buFont typeface="Montserrat"/>
              <a:buChar char="●"/>
            </a:pPr>
            <a:r>
              <a:rPr lang="en-US" sz="2800" b="0" i="0" u="none" strike="noStrike" cap="none">
                <a:solidFill>
                  <a:srgbClr val="000000"/>
                </a:solidFill>
                <a:latin typeface="Montserrat"/>
                <a:ea typeface="Montserrat"/>
                <a:cs typeface="Montserrat"/>
                <a:sym typeface="Montserrat"/>
              </a:rPr>
              <a:t>UW-mRS at Day 180</a:t>
            </a:r>
            <a:endParaRPr sz="2800" b="0" i="0" u="none" strike="noStrike" cap="none">
              <a:solidFill>
                <a:srgbClr val="000000"/>
              </a:solidFill>
              <a:latin typeface="Montserrat"/>
              <a:ea typeface="Montserrat"/>
              <a:cs typeface="Montserrat"/>
              <a:sym typeface="Montserrat"/>
            </a:endParaRPr>
          </a:p>
          <a:p>
            <a:pPr marL="457200" lvl="0" indent="-406400" algn="l" rtl="0">
              <a:lnSpc>
                <a:spcPct val="140000"/>
              </a:lnSpc>
              <a:spcBef>
                <a:spcPts val="0"/>
              </a:spcBef>
              <a:spcAft>
                <a:spcPts val="0"/>
              </a:spcAft>
              <a:buSzPts val="2800"/>
              <a:buFont typeface="Montserrat"/>
              <a:buChar char="●"/>
            </a:pPr>
            <a:r>
              <a:rPr lang="en-US" sz="2800">
                <a:solidFill>
                  <a:schemeClr val="dk1"/>
                </a:solidFill>
                <a:latin typeface="Montserrat"/>
                <a:ea typeface="Montserrat"/>
                <a:cs typeface="Montserrat"/>
                <a:sym typeface="Montserrat"/>
              </a:rPr>
              <a:t>Mortality (Day 30)</a:t>
            </a:r>
            <a:endParaRPr sz="2800">
              <a:solidFill>
                <a:schemeClr val="dk1"/>
              </a:solidFill>
              <a:latin typeface="Montserrat"/>
              <a:ea typeface="Montserrat"/>
              <a:cs typeface="Montserrat"/>
              <a:sym typeface="Montserrat"/>
            </a:endParaRPr>
          </a:p>
          <a:p>
            <a:pPr marL="0" lvl="0" indent="0" algn="l" rtl="0">
              <a:lnSpc>
                <a:spcPct val="140000"/>
              </a:lnSpc>
              <a:spcBef>
                <a:spcPts val="0"/>
              </a:spcBef>
              <a:spcAft>
                <a:spcPts val="0"/>
              </a:spcAft>
              <a:buNone/>
            </a:pPr>
            <a:endParaRPr sz="2800">
              <a:solidFill>
                <a:schemeClr val="dk1"/>
              </a:solidFill>
              <a:latin typeface="Montserrat"/>
              <a:ea typeface="Montserrat"/>
              <a:cs typeface="Montserrat"/>
              <a:sym typeface="Montserrat"/>
            </a:endParaRPr>
          </a:p>
        </p:txBody>
      </p:sp>
      <p:sp>
        <p:nvSpPr>
          <p:cNvPr id="387" name="Google Shape;387;p41"/>
          <p:cNvSpPr txBox="1"/>
          <p:nvPr/>
        </p:nvSpPr>
        <p:spPr>
          <a:xfrm>
            <a:off x="6200500" y="5375625"/>
            <a:ext cx="6446100" cy="40512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2800" b="0" i="0" u="none" strike="noStrike" cap="none">
                <a:solidFill>
                  <a:srgbClr val="000000"/>
                </a:solidFill>
                <a:latin typeface="Montserrat"/>
                <a:ea typeface="Montserrat"/>
                <a:cs typeface="Montserrat"/>
                <a:sym typeface="Montserrat"/>
              </a:rPr>
              <a:t>Secondary: </a:t>
            </a:r>
            <a:endParaRPr sz="1400"/>
          </a:p>
          <a:p>
            <a:pPr marL="1828800" marR="0" lvl="0" indent="0" algn="l" rtl="0">
              <a:lnSpc>
                <a:spcPct val="140000"/>
              </a:lnSpc>
              <a:spcBef>
                <a:spcPts val="0"/>
              </a:spcBef>
              <a:spcAft>
                <a:spcPts val="0"/>
              </a:spcAft>
              <a:buNone/>
            </a:pPr>
            <a:endParaRPr sz="800">
              <a:latin typeface="Montserrat"/>
              <a:ea typeface="Montserrat"/>
              <a:cs typeface="Montserrat"/>
              <a:sym typeface="Montserrat"/>
            </a:endParaRPr>
          </a:p>
          <a:p>
            <a:pPr marL="609600" marR="0" lvl="1" indent="-266700" algn="l" rtl="0">
              <a:lnSpc>
                <a:spcPct val="140000"/>
              </a:lnSpc>
              <a:spcBef>
                <a:spcPts val="0"/>
              </a:spcBef>
              <a:spcAft>
                <a:spcPts val="0"/>
              </a:spcAft>
              <a:buClr>
                <a:srgbClr val="000000"/>
              </a:buClr>
              <a:buSzPts val="2200"/>
              <a:buFont typeface="Montserrat"/>
              <a:buChar char="•"/>
            </a:pPr>
            <a:r>
              <a:rPr lang="en-US" sz="2200">
                <a:latin typeface="Montserrat"/>
                <a:ea typeface="Montserrat"/>
                <a:cs typeface="Montserrat"/>
                <a:sym typeface="Montserrat"/>
              </a:rPr>
              <a:t>Successful </a:t>
            </a:r>
            <a:r>
              <a:rPr lang="en-US" sz="2200" u="sng">
                <a:latin typeface="Montserrat"/>
                <a:ea typeface="Montserrat"/>
                <a:cs typeface="Montserrat"/>
                <a:sym typeface="Montserrat"/>
              </a:rPr>
              <a:t>clot removal with ≤10 mL</a:t>
            </a:r>
            <a:r>
              <a:rPr lang="en-US" sz="2200">
                <a:latin typeface="Montserrat"/>
                <a:ea typeface="Montserrat"/>
                <a:cs typeface="Montserrat"/>
                <a:sym typeface="Montserrat"/>
              </a:rPr>
              <a:t> remaining on the post-evacuation CT scan;  </a:t>
            </a:r>
            <a:endParaRPr sz="2200">
              <a:latin typeface="Montserrat"/>
              <a:ea typeface="Montserrat"/>
              <a:cs typeface="Montserrat"/>
              <a:sym typeface="Montserrat"/>
            </a:endParaRPr>
          </a:p>
          <a:p>
            <a:pPr marL="609600" marR="0" lvl="1" indent="-266700" algn="l" rtl="0">
              <a:lnSpc>
                <a:spcPct val="140000"/>
              </a:lnSpc>
              <a:spcBef>
                <a:spcPts val="0"/>
              </a:spcBef>
              <a:spcAft>
                <a:spcPts val="0"/>
              </a:spcAft>
              <a:buClr>
                <a:srgbClr val="000000"/>
              </a:buClr>
              <a:buSzPts val="2200"/>
              <a:buFont typeface="Montserrat"/>
              <a:buChar char="•"/>
            </a:pPr>
            <a:r>
              <a:rPr lang="en-US" sz="2200">
                <a:latin typeface="Montserrat"/>
                <a:ea typeface="Montserrat"/>
                <a:cs typeface="Montserrat"/>
                <a:sym typeface="Montserrat"/>
              </a:rPr>
              <a:t>ICH volume on the 24-hour CT scan; and  </a:t>
            </a:r>
            <a:endParaRPr sz="2200">
              <a:latin typeface="Montserrat"/>
              <a:ea typeface="Montserrat"/>
              <a:cs typeface="Montserrat"/>
              <a:sym typeface="Montserrat"/>
            </a:endParaRPr>
          </a:p>
          <a:p>
            <a:pPr marL="609600" marR="0" lvl="1" indent="-266700" algn="l" rtl="0">
              <a:lnSpc>
                <a:spcPct val="140000"/>
              </a:lnSpc>
              <a:spcBef>
                <a:spcPts val="0"/>
              </a:spcBef>
              <a:spcAft>
                <a:spcPts val="0"/>
              </a:spcAft>
              <a:buClr>
                <a:srgbClr val="000000"/>
              </a:buClr>
              <a:buSzPts val="2200"/>
              <a:buFont typeface="Montserrat"/>
              <a:buChar char="•"/>
            </a:pPr>
            <a:r>
              <a:rPr lang="en-US" sz="2200">
                <a:latin typeface="Montserrat"/>
                <a:ea typeface="Montserrat"/>
                <a:cs typeface="Montserrat"/>
                <a:sym typeface="Montserrat"/>
              </a:rPr>
              <a:t>Peri-cavity edema (PCE) on the 24-hour CT scan</a:t>
            </a:r>
            <a:endParaRPr sz="2200">
              <a:latin typeface="Montserrat"/>
              <a:ea typeface="Montserrat"/>
              <a:cs typeface="Montserrat"/>
              <a:sym typeface="Montserrat"/>
            </a:endParaRPr>
          </a:p>
          <a:p>
            <a:pPr marL="0" marR="0" lvl="0" indent="0" algn="ctr" rtl="0">
              <a:lnSpc>
                <a:spcPct val="140000"/>
              </a:lnSpc>
              <a:spcBef>
                <a:spcPts val="0"/>
              </a:spcBef>
              <a:spcAft>
                <a:spcPts val="0"/>
              </a:spcAft>
              <a:buNone/>
            </a:pPr>
            <a:endParaRPr sz="2800" b="0" i="0" u="none" strike="noStrike" cap="none">
              <a:solidFill>
                <a:srgbClr val="000000"/>
              </a:solidFill>
              <a:latin typeface="Montserrat"/>
              <a:ea typeface="Montserrat"/>
              <a:cs typeface="Montserrat"/>
              <a:sym typeface="Montserrat"/>
            </a:endParaRPr>
          </a:p>
        </p:txBody>
      </p:sp>
      <p:sp>
        <p:nvSpPr>
          <p:cNvPr id="388" name="Google Shape;388;p41"/>
          <p:cNvSpPr txBox="1"/>
          <p:nvPr/>
        </p:nvSpPr>
        <p:spPr>
          <a:xfrm>
            <a:off x="14171152" y="5375614"/>
            <a:ext cx="2116800" cy="1638000"/>
          </a:xfrm>
          <a:prstGeom prst="rect">
            <a:avLst/>
          </a:prstGeom>
          <a:noFill/>
          <a:ln>
            <a:noFill/>
          </a:ln>
        </p:spPr>
        <p:txBody>
          <a:bodyPr spcFirstLastPara="1" wrap="square" lIns="0" tIns="0" rIns="0" bIns="0" anchor="t" anchorCtr="0">
            <a:spAutoFit/>
          </a:bodyPr>
          <a:lstStyle/>
          <a:p>
            <a:pPr marL="0" marR="0" lvl="0" indent="0" algn="ctr" rtl="0">
              <a:lnSpc>
                <a:spcPct val="140014"/>
              </a:lnSpc>
              <a:spcBef>
                <a:spcPts val="0"/>
              </a:spcBef>
              <a:spcAft>
                <a:spcPts val="0"/>
              </a:spcAft>
              <a:buNone/>
            </a:pPr>
            <a:r>
              <a:rPr lang="en-US" sz="2800" b="0" i="0" u="none" strike="noStrike" cap="none">
                <a:solidFill>
                  <a:srgbClr val="000000"/>
                </a:solidFill>
                <a:latin typeface="Montserrat"/>
                <a:ea typeface="Montserrat"/>
                <a:cs typeface="Montserrat"/>
                <a:sym typeface="Montserrat"/>
              </a:rPr>
              <a:t>Follow-up: Day 1, 7, 30, 90, 180, 365</a:t>
            </a:r>
            <a:endParaRPr sz="14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42"/>
          <p:cNvSpPr/>
          <p:nvPr/>
        </p:nvSpPr>
        <p:spPr>
          <a:xfrm>
            <a:off x="0" y="9809819"/>
            <a:ext cx="18425253" cy="476971"/>
          </a:xfrm>
          <a:custGeom>
            <a:avLst/>
            <a:gdLst/>
            <a:ahLst/>
            <a:cxnLst/>
            <a:rect l="l" t="t" r="r" b="b"/>
            <a:pathLst>
              <a:path w="6724545" h="174077" extrusionOk="0">
                <a:moveTo>
                  <a:pt x="0" y="0"/>
                </a:moveTo>
                <a:lnTo>
                  <a:pt x="6724545" y="0"/>
                </a:lnTo>
                <a:lnTo>
                  <a:pt x="6724545" y="174077"/>
                </a:lnTo>
                <a:lnTo>
                  <a:pt x="0" y="174077"/>
                </a:lnTo>
                <a:close/>
              </a:path>
            </a:pathLst>
          </a:custGeom>
          <a:solidFill>
            <a:srgbClr val="97C0E2"/>
          </a:solidFill>
          <a:ln>
            <a:noFill/>
          </a:ln>
        </p:spPr>
        <p:txBody>
          <a:bodyPr/>
          <a:lstStyle/>
          <a:p>
            <a:endParaRPr lang="en-US"/>
          </a:p>
        </p:txBody>
      </p:sp>
      <p:cxnSp>
        <p:nvCxnSpPr>
          <p:cNvPr id="394" name="Google Shape;394;p42"/>
          <p:cNvCxnSpPr/>
          <p:nvPr/>
        </p:nvCxnSpPr>
        <p:spPr>
          <a:xfrm>
            <a:off x="854431" y="1427125"/>
            <a:ext cx="16230600" cy="24000"/>
          </a:xfrm>
          <a:prstGeom prst="straightConnector1">
            <a:avLst/>
          </a:prstGeom>
          <a:noFill/>
          <a:ln w="95250" cap="flat" cmpd="sng">
            <a:solidFill>
              <a:srgbClr val="DAD9D6"/>
            </a:solidFill>
            <a:prstDash val="solid"/>
            <a:round/>
            <a:headEnd type="none" w="sm" len="sm"/>
            <a:tailEnd type="none" w="sm" len="sm"/>
          </a:ln>
        </p:spPr>
      </p:cxnSp>
      <p:sp>
        <p:nvSpPr>
          <p:cNvPr id="395" name="Google Shape;395;p42"/>
          <p:cNvSpPr/>
          <p:nvPr/>
        </p:nvSpPr>
        <p:spPr>
          <a:xfrm>
            <a:off x="17085056" y="9154068"/>
            <a:ext cx="1202944" cy="1132932"/>
          </a:xfrm>
          <a:custGeom>
            <a:avLst/>
            <a:gdLst/>
            <a:ahLst/>
            <a:cxnLst/>
            <a:rect l="l" t="t" r="r" b="b"/>
            <a:pathLst>
              <a:path w="1202944" h="1132932" extrusionOk="0">
                <a:moveTo>
                  <a:pt x="0" y="0"/>
                </a:moveTo>
                <a:lnTo>
                  <a:pt x="1202944" y="0"/>
                </a:lnTo>
                <a:lnTo>
                  <a:pt x="1202944" y="1132932"/>
                </a:lnTo>
                <a:lnTo>
                  <a:pt x="0" y="1132932"/>
                </a:lnTo>
                <a:lnTo>
                  <a:pt x="0" y="0"/>
                </a:lnTo>
                <a:close/>
              </a:path>
            </a:pathLst>
          </a:custGeom>
          <a:blipFill rotWithShape="1">
            <a:blip r:embed="rId3">
              <a:alphaModFix/>
            </a:blip>
            <a:stretch>
              <a:fillRect/>
            </a:stretch>
          </a:blipFill>
          <a:ln>
            <a:noFill/>
          </a:ln>
        </p:spPr>
        <p:txBody>
          <a:bodyPr/>
          <a:lstStyle/>
          <a:p>
            <a:endParaRPr lang="en-US"/>
          </a:p>
        </p:txBody>
      </p:sp>
      <p:sp>
        <p:nvSpPr>
          <p:cNvPr id="396" name="Google Shape;396;p42"/>
          <p:cNvSpPr txBox="1"/>
          <p:nvPr/>
        </p:nvSpPr>
        <p:spPr>
          <a:xfrm>
            <a:off x="854421" y="420173"/>
            <a:ext cx="14915400" cy="738900"/>
          </a:xfrm>
          <a:prstGeom prst="rect">
            <a:avLst/>
          </a:prstGeom>
          <a:noFill/>
          <a:ln>
            <a:noFill/>
          </a:ln>
        </p:spPr>
        <p:txBody>
          <a:bodyPr spcFirstLastPara="1" wrap="square" lIns="0" tIns="0" rIns="0" bIns="0" anchor="t" anchorCtr="0">
            <a:spAutoFit/>
          </a:bodyPr>
          <a:lstStyle/>
          <a:p>
            <a:pPr marL="0" marR="0" lvl="0" indent="0" algn="l" rtl="0">
              <a:lnSpc>
                <a:spcPct val="110000"/>
              </a:lnSpc>
              <a:spcBef>
                <a:spcPts val="0"/>
              </a:spcBef>
              <a:spcAft>
                <a:spcPts val="0"/>
              </a:spcAft>
              <a:buNone/>
            </a:pPr>
            <a:r>
              <a:rPr lang="en-US" sz="4800">
                <a:latin typeface="Montserrat"/>
                <a:ea typeface="Montserrat"/>
                <a:cs typeface="Montserrat"/>
                <a:sym typeface="Montserrat"/>
              </a:rPr>
              <a:t>Statistical Considerations​</a:t>
            </a:r>
            <a:endParaRPr sz="1400"/>
          </a:p>
        </p:txBody>
      </p:sp>
      <p:sp>
        <p:nvSpPr>
          <p:cNvPr id="397" name="Google Shape;397;p42"/>
          <p:cNvSpPr txBox="1"/>
          <p:nvPr/>
        </p:nvSpPr>
        <p:spPr>
          <a:xfrm>
            <a:off x="854425" y="2022625"/>
            <a:ext cx="16968300" cy="6267900"/>
          </a:xfrm>
          <a:prstGeom prst="rect">
            <a:avLst/>
          </a:prstGeom>
          <a:noFill/>
          <a:ln>
            <a:noFill/>
          </a:ln>
        </p:spPr>
        <p:txBody>
          <a:bodyPr spcFirstLastPara="1" wrap="square" lIns="91425" tIns="91425" rIns="91425" bIns="91425" anchor="t" anchorCtr="0">
            <a:spAutoFit/>
          </a:bodyPr>
          <a:lstStyle/>
          <a:p>
            <a:pPr marL="457200" lvl="0" indent="-361950" algn="l" rtl="0">
              <a:lnSpc>
                <a:spcPct val="115000"/>
              </a:lnSpc>
              <a:spcBef>
                <a:spcPts val="1200"/>
              </a:spcBef>
              <a:spcAft>
                <a:spcPts val="0"/>
              </a:spcAft>
              <a:buClr>
                <a:schemeClr val="dk1"/>
              </a:buClr>
              <a:buSzPts val="2100"/>
              <a:buFont typeface="Montserrat"/>
              <a:buChar char="●"/>
            </a:pPr>
            <a:r>
              <a:rPr lang="en-US" sz="2400">
                <a:solidFill>
                  <a:schemeClr val="dk1"/>
                </a:solidFill>
                <a:latin typeface="Montserrat"/>
                <a:ea typeface="Montserrat"/>
                <a:cs typeface="Montserrat"/>
                <a:sym typeface="Montserrat"/>
              </a:rPr>
              <a:t>Sample size: 300 patients, powered for UW-mRS improvement ≥0.1​</a:t>
            </a:r>
            <a:endParaRPr sz="2400">
              <a:latin typeface="Montserrat"/>
              <a:ea typeface="Montserrat"/>
              <a:cs typeface="Montserrat"/>
              <a:sym typeface="Montserrat"/>
            </a:endParaRPr>
          </a:p>
          <a:p>
            <a:pPr marL="457200" lvl="0" indent="0" algn="l" rtl="0">
              <a:lnSpc>
                <a:spcPct val="115000"/>
              </a:lnSpc>
              <a:spcBef>
                <a:spcPts val="1200"/>
              </a:spcBef>
              <a:spcAft>
                <a:spcPts val="0"/>
              </a:spcAft>
              <a:buNone/>
            </a:pPr>
            <a:endParaRPr sz="2400">
              <a:latin typeface="Montserrat"/>
              <a:ea typeface="Montserrat"/>
              <a:cs typeface="Montserrat"/>
              <a:sym typeface="Montserrat"/>
            </a:endParaRPr>
          </a:p>
          <a:p>
            <a:pPr marL="457200" lvl="0" indent="-361950" algn="l" rtl="0">
              <a:lnSpc>
                <a:spcPct val="115000"/>
              </a:lnSpc>
              <a:spcBef>
                <a:spcPts val="1200"/>
              </a:spcBef>
              <a:spcAft>
                <a:spcPts val="0"/>
              </a:spcAft>
              <a:buClr>
                <a:schemeClr val="dk1"/>
              </a:buClr>
              <a:buSzPts val="2100"/>
              <a:buFont typeface="Montserrat"/>
              <a:buChar char="●"/>
            </a:pPr>
            <a:r>
              <a:rPr lang="en-US" sz="2400">
                <a:latin typeface="Montserrat"/>
                <a:ea typeface="Montserrat"/>
                <a:cs typeface="Montserrat"/>
                <a:sym typeface="Montserrat"/>
              </a:rPr>
              <a:t>Bayesian adaptive design: interim analyses for adaptive enrichment to determine optimal time window</a:t>
            </a:r>
            <a:endParaRPr sz="2400">
              <a:latin typeface="Montserrat"/>
              <a:ea typeface="Montserrat"/>
              <a:cs typeface="Montserrat"/>
              <a:sym typeface="Montserrat"/>
            </a:endParaRPr>
          </a:p>
          <a:p>
            <a:pPr marL="914400" lvl="1" indent="-381000" algn="l" rtl="0">
              <a:lnSpc>
                <a:spcPct val="115000"/>
              </a:lnSpc>
              <a:spcBef>
                <a:spcPts val="0"/>
              </a:spcBef>
              <a:spcAft>
                <a:spcPts val="0"/>
              </a:spcAft>
              <a:buClr>
                <a:schemeClr val="dk1"/>
              </a:buClr>
              <a:buSzPts val="2400"/>
              <a:buFont typeface="Montserrat"/>
              <a:buChar char="○"/>
            </a:pPr>
            <a:r>
              <a:rPr lang="en-US" sz="2400">
                <a:latin typeface="Montserrat"/>
                <a:ea typeface="Montserrat"/>
                <a:cs typeface="Montserrat"/>
                <a:sym typeface="Montserrat"/>
              </a:rPr>
              <a:t>if low probability that SCUBA has a clinically meaningful effect in a given time window, enrollment in that window will be discontinued</a:t>
            </a:r>
            <a:endParaRPr sz="2400">
              <a:latin typeface="Montserrat"/>
              <a:ea typeface="Montserrat"/>
              <a:cs typeface="Montserrat"/>
              <a:sym typeface="Montserrat"/>
            </a:endParaRPr>
          </a:p>
          <a:p>
            <a:pPr marL="914400" lvl="1" indent="-381000" algn="l" rtl="0">
              <a:lnSpc>
                <a:spcPct val="115000"/>
              </a:lnSpc>
              <a:spcBef>
                <a:spcPts val="0"/>
              </a:spcBef>
              <a:spcAft>
                <a:spcPts val="0"/>
              </a:spcAft>
              <a:buClr>
                <a:schemeClr val="dk1"/>
              </a:buClr>
              <a:buSzPts val="2400"/>
              <a:buFont typeface="Montserrat"/>
              <a:buChar char="○"/>
            </a:pPr>
            <a:r>
              <a:rPr lang="en-US" sz="2400">
                <a:latin typeface="Montserrat"/>
                <a:ea typeface="Montserrat"/>
                <a:cs typeface="Montserrat"/>
                <a:sym typeface="Montserrat"/>
              </a:rPr>
              <a:t>first interim after the first 100 patients have been randomized</a:t>
            </a:r>
            <a:endParaRPr sz="2400">
              <a:latin typeface="Montserrat"/>
              <a:ea typeface="Montserrat"/>
              <a:cs typeface="Montserrat"/>
              <a:sym typeface="Montserrat"/>
            </a:endParaRPr>
          </a:p>
          <a:p>
            <a:pPr marL="914400" lvl="1" indent="-381000" algn="l" rtl="0">
              <a:lnSpc>
                <a:spcPct val="115000"/>
              </a:lnSpc>
              <a:spcBef>
                <a:spcPts val="0"/>
              </a:spcBef>
              <a:spcAft>
                <a:spcPts val="0"/>
              </a:spcAft>
              <a:buClr>
                <a:schemeClr val="dk1"/>
              </a:buClr>
              <a:buSzPts val="2400"/>
              <a:buFont typeface="Montserrat"/>
              <a:buChar char="○"/>
            </a:pPr>
            <a:r>
              <a:rPr lang="en-US" sz="2400">
                <a:latin typeface="Montserrat"/>
                <a:ea typeface="Montserrat"/>
                <a:cs typeface="Montserrat"/>
                <a:sym typeface="Montserrat"/>
              </a:rPr>
              <a:t>subsequent interims occur after every additional 50 patients have been randomized</a:t>
            </a:r>
            <a:endParaRPr sz="2400">
              <a:latin typeface="Montserrat"/>
              <a:ea typeface="Montserrat"/>
              <a:cs typeface="Montserrat"/>
              <a:sym typeface="Montserrat"/>
            </a:endParaRPr>
          </a:p>
          <a:p>
            <a:pPr marL="457200" lvl="0" indent="0" algn="l" rtl="0">
              <a:lnSpc>
                <a:spcPct val="115000"/>
              </a:lnSpc>
              <a:spcBef>
                <a:spcPts val="1200"/>
              </a:spcBef>
              <a:spcAft>
                <a:spcPts val="0"/>
              </a:spcAft>
              <a:buNone/>
            </a:pPr>
            <a:endParaRPr sz="2400">
              <a:solidFill>
                <a:schemeClr val="dk1"/>
              </a:solidFill>
              <a:latin typeface="Montserrat"/>
              <a:ea typeface="Montserrat"/>
              <a:cs typeface="Montserrat"/>
              <a:sym typeface="Montserrat"/>
            </a:endParaRPr>
          </a:p>
          <a:p>
            <a:pPr marL="457200" lvl="0" indent="-361950" algn="l" rtl="0">
              <a:lnSpc>
                <a:spcPct val="115000"/>
              </a:lnSpc>
              <a:spcBef>
                <a:spcPts val="1200"/>
              </a:spcBef>
              <a:spcAft>
                <a:spcPts val="0"/>
              </a:spcAft>
              <a:buClr>
                <a:schemeClr val="dk1"/>
              </a:buClr>
              <a:buSzPts val="2100"/>
              <a:buFont typeface="Montserrat"/>
              <a:buChar char="●"/>
            </a:pPr>
            <a:r>
              <a:rPr lang="en-US" sz="2400">
                <a:solidFill>
                  <a:schemeClr val="dk1"/>
                </a:solidFill>
                <a:latin typeface="Montserrat"/>
                <a:ea typeface="Montserrat"/>
                <a:cs typeface="Montserrat"/>
                <a:sym typeface="Montserrat"/>
              </a:rPr>
              <a:t>Final analysis  will be conducted when all patients have completed the 180-day follow-up period.</a:t>
            </a:r>
            <a:endParaRPr sz="2400">
              <a:solidFill>
                <a:schemeClr val="dk1"/>
              </a:solidFill>
              <a:latin typeface="Montserrat"/>
              <a:ea typeface="Montserrat"/>
              <a:cs typeface="Montserrat"/>
              <a:sym typeface="Montserrat"/>
            </a:endParaRPr>
          </a:p>
          <a:p>
            <a:pPr marL="457200" lvl="0" indent="-381000" algn="l" rtl="0">
              <a:lnSpc>
                <a:spcPct val="115000"/>
              </a:lnSpc>
              <a:spcBef>
                <a:spcPts val="0"/>
              </a:spcBef>
              <a:spcAft>
                <a:spcPts val="0"/>
              </a:spcAft>
              <a:buClr>
                <a:schemeClr val="dk1"/>
              </a:buClr>
              <a:buSzPts val="2400"/>
              <a:buFont typeface="Montserrat"/>
              <a:buChar char="●"/>
            </a:pPr>
            <a:r>
              <a:rPr lang="en-US" sz="2400">
                <a:solidFill>
                  <a:schemeClr val="dk1"/>
                </a:solidFill>
                <a:latin typeface="Montserrat"/>
                <a:ea typeface="Montserrat"/>
                <a:cs typeface="Montserrat"/>
                <a:sym typeface="Montserrat"/>
              </a:rPr>
              <a:t>Possible decisions based on a posterior probability of superiority &gt; 0.9</a:t>
            </a:r>
            <a:endParaRPr sz="2400">
              <a:solidFill>
                <a:schemeClr val="dk1"/>
              </a:solidFill>
              <a:latin typeface="Montserrat"/>
              <a:ea typeface="Montserrat"/>
              <a:cs typeface="Montserrat"/>
              <a:sym typeface="Montserrat"/>
            </a:endParaRPr>
          </a:p>
          <a:p>
            <a:pPr marL="914400" lvl="1" indent="-381000" algn="l" rtl="0">
              <a:lnSpc>
                <a:spcPct val="115000"/>
              </a:lnSpc>
              <a:spcBef>
                <a:spcPts val="0"/>
              </a:spcBef>
              <a:spcAft>
                <a:spcPts val="0"/>
              </a:spcAft>
              <a:buClr>
                <a:schemeClr val="dk1"/>
              </a:buClr>
              <a:buSzPts val="2400"/>
              <a:buFont typeface="Montserrat"/>
              <a:buChar char="○"/>
            </a:pPr>
            <a:r>
              <a:rPr lang="en-US" sz="2400">
                <a:solidFill>
                  <a:schemeClr val="dk1"/>
                </a:solidFill>
                <a:latin typeface="Montserrat"/>
                <a:ea typeface="Montserrat"/>
                <a:cs typeface="Montserrat"/>
                <a:sym typeface="Montserrat"/>
              </a:rPr>
              <a:t>recommend both windows </a:t>
            </a:r>
            <a:endParaRPr sz="2400">
              <a:solidFill>
                <a:schemeClr val="dk1"/>
              </a:solidFill>
              <a:latin typeface="Montserrat"/>
              <a:ea typeface="Montserrat"/>
              <a:cs typeface="Montserrat"/>
              <a:sym typeface="Montserrat"/>
            </a:endParaRPr>
          </a:p>
          <a:p>
            <a:pPr marL="914400" lvl="1" indent="-381000" algn="l" rtl="0">
              <a:lnSpc>
                <a:spcPct val="115000"/>
              </a:lnSpc>
              <a:spcBef>
                <a:spcPts val="0"/>
              </a:spcBef>
              <a:spcAft>
                <a:spcPts val="0"/>
              </a:spcAft>
              <a:buClr>
                <a:schemeClr val="dk1"/>
              </a:buClr>
              <a:buSzPts val="2400"/>
              <a:buFont typeface="Montserrat"/>
              <a:buChar char="○"/>
            </a:pPr>
            <a:r>
              <a:rPr lang="en-US" sz="2400">
                <a:solidFill>
                  <a:schemeClr val="dk1"/>
                </a:solidFill>
                <a:latin typeface="Montserrat"/>
                <a:ea typeface="Montserrat"/>
                <a:cs typeface="Montserrat"/>
                <a:sym typeface="Montserrat"/>
              </a:rPr>
              <a:t>recommend either ultra early or early window</a:t>
            </a:r>
            <a:endParaRPr sz="2400">
              <a:solidFill>
                <a:schemeClr val="dk1"/>
              </a:solidFill>
              <a:latin typeface="Montserrat"/>
              <a:ea typeface="Montserrat"/>
              <a:cs typeface="Montserrat"/>
              <a:sym typeface="Montserrat"/>
            </a:endParaRPr>
          </a:p>
          <a:p>
            <a:pPr marL="914400" lvl="1" indent="-381000" algn="l" rtl="0">
              <a:lnSpc>
                <a:spcPct val="115000"/>
              </a:lnSpc>
              <a:spcBef>
                <a:spcPts val="0"/>
              </a:spcBef>
              <a:spcAft>
                <a:spcPts val="0"/>
              </a:spcAft>
              <a:buClr>
                <a:schemeClr val="dk1"/>
              </a:buClr>
              <a:buSzPts val="2400"/>
              <a:buFont typeface="Montserrat"/>
              <a:buChar char="○"/>
            </a:pPr>
            <a:r>
              <a:rPr lang="en-US" sz="2400">
                <a:solidFill>
                  <a:schemeClr val="dk1"/>
                </a:solidFill>
                <a:latin typeface="Montserrat"/>
                <a:ea typeface="Montserrat"/>
                <a:cs typeface="Montserrat"/>
                <a:sym typeface="Montserrat"/>
              </a:rPr>
              <a:t>recommend neither</a:t>
            </a:r>
            <a:endParaRPr sz="2400">
              <a:latin typeface="Montserrat"/>
              <a:ea typeface="Montserrat"/>
              <a:cs typeface="Montserrat"/>
              <a:sym typeface="Montserra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5"/>
          <p:cNvSpPr/>
          <p:nvPr/>
        </p:nvSpPr>
        <p:spPr>
          <a:xfrm>
            <a:off x="0" y="9809819"/>
            <a:ext cx="18425253" cy="476971"/>
          </a:xfrm>
          <a:custGeom>
            <a:avLst/>
            <a:gdLst/>
            <a:ahLst/>
            <a:cxnLst/>
            <a:rect l="l" t="t" r="r" b="b"/>
            <a:pathLst>
              <a:path w="6724545" h="174077" extrusionOk="0">
                <a:moveTo>
                  <a:pt x="0" y="0"/>
                </a:moveTo>
                <a:lnTo>
                  <a:pt x="6724545" y="0"/>
                </a:lnTo>
                <a:lnTo>
                  <a:pt x="6724545" y="174077"/>
                </a:lnTo>
                <a:lnTo>
                  <a:pt x="0" y="174077"/>
                </a:lnTo>
                <a:close/>
              </a:path>
            </a:pathLst>
          </a:custGeom>
          <a:solidFill>
            <a:srgbClr val="97C0E2"/>
          </a:solidFill>
          <a:ln>
            <a:noFill/>
          </a:ln>
        </p:spPr>
        <p:txBody>
          <a:bodyPr/>
          <a:lstStyle/>
          <a:p>
            <a:endParaRPr lang="en-US"/>
          </a:p>
        </p:txBody>
      </p:sp>
      <p:cxnSp>
        <p:nvCxnSpPr>
          <p:cNvPr id="167" name="Google Shape;167;p25"/>
          <p:cNvCxnSpPr/>
          <p:nvPr/>
        </p:nvCxnSpPr>
        <p:spPr>
          <a:xfrm rot="5083">
            <a:off x="1028691" y="2463063"/>
            <a:ext cx="16230618" cy="0"/>
          </a:xfrm>
          <a:prstGeom prst="straightConnector1">
            <a:avLst/>
          </a:prstGeom>
          <a:noFill/>
          <a:ln w="95250" cap="flat" cmpd="sng">
            <a:solidFill>
              <a:srgbClr val="DAD9D6"/>
            </a:solidFill>
            <a:prstDash val="solid"/>
            <a:round/>
            <a:headEnd type="none" w="sm" len="sm"/>
            <a:tailEnd type="none" w="sm" len="sm"/>
          </a:ln>
        </p:spPr>
      </p:cxnSp>
      <p:sp>
        <p:nvSpPr>
          <p:cNvPr id="168" name="Google Shape;168;p25"/>
          <p:cNvSpPr/>
          <p:nvPr/>
        </p:nvSpPr>
        <p:spPr>
          <a:xfrm>
            <a:off x="17030076" y="9106138"/>
            <a:ext cx="1253836" cy="1180862"/>
          </a:xfrm>
          <a:custGeom>
            <a:avLst/>
            <a:gdLst/>
            <a:ahLst/>
            <a:cxnLst/>
            <a:rect l="l" t="t" r="r" b="b"/>
            <a:pathLst>
              <a:path w="1253836" h="1180862" extrusionOk="0">
                <a:moveTo>
                  <a:pt x="0" y="0"/>
                </a:moveTo>
                <a:lnTo>
                  <a:pt x="1253836" y="0"/>
                </a:lnTo>
                <a:lnTo>
                  <a:pt x="1253836" y="1180862"/>
                </a:lnTo>
                <a:lnTo>
                  <a:pt x="0" y="1180862"/>
                </a:lnTo>
                <a:lnTo>
                  <a:pt x="0" y="0"/>
                </a:lnTo>
                <a:close/>
              </a:path>
            </a:pathLst>
          </a:custGeom>
          <a:blipFill rotWithShape="1">
            <a:blip r:embed="rId3">
              <a:alphaModFix/>
            </a:blip>
            <a:stretch>
              <a:fillRect/>
            </a:stretch>
          </a:blipFill>
          <a:ln>
            <a:noFill/>
          </a:ln>
        </p:spPr>
        <p:txBody>
          <a:bodyPr/>
          <a:lstStyle/>
          <a:p>
            <a:endParaRPr lang="en-US"/>
          </a:p>
        </p:txBody>
      </p:sp>
      <p:sp>
        <p:nvSpPr>
          <p:cNvPr id="169" name="Google Shape;169;p25"/>
          <p:cNvSpPr txBox="1"/>
          <p:nvPr/>
        </p:nvSpPr>
        <p:spPr>
          <a:xfrm>
            <a:off x="1028700" y="1085850"/>
            <a:ext cx="14915400" cy="1077600"/>
          </a:xfrm>
          <a:prstGeom prst="rect">
            <a:avLst/>
          </a:prstGeom>
          <a:noFill/>
          <a:ln>
            <a:noFill/>
          </a:ln>
        </p:spPr>
        <p:txBody>
          <a:bodyPr spcFirstLastPara="1" wrap="square" lIns="0" tIns="0" rIns="0" bIns="0" anchor="t" anchorCtr="0">
            <a:spAutoFit/>
          </a:bodyPr>
          <a:lstStyle/>
          <a:p>
            <a:pPr marL="0" marR="0" lvl="0" indent="0" algn="l" rtl="0">
              <a:lnSpc>
                <a:spcPct val="110000"/>
              </a:lnSpc>
              <a:spcBef>
                <a:spcPts val="0"/>
              </a:spcBef>
              <a:spcAft>
                <a:spcPts val="0"/>
              </a:spcAft>
              <a:buNone/>
            </a:pPr>
            <a:r>
              <a:rPr lang="en-US" sz="7000" i="0" u="none" strike="noStrike" cap="none">
                <a:solidFill>
                  <a:srgbClr val="000000"/>
                </a:solidFill>
                <a:latin typeface="Montserrat"/>
                <a:ea typeface="Montserrat"/>
                <a:cs typeface="Montserrat"/>
                <a:sym typeface="Montserrat"/>
              </a:rPr>
              <a:t>MINUTE </a:t>
            </a:r>
            <a:r>
              <a:rPr lang="en-US" sz="7000">
                <a:latin typeface="Montserrat"/>
                <a:ea typeface="Montserrat"/>
                <a:cs typeface="Montserrat"/>
                <a:sym typeface="Montserrat"/>
              </a:rPr>
              <a:t>Leadership</a:t>
            </a:r>
            <a:endParaRPr sz="1400">
              <a:latin typeface="Helvetica Neue"/>
              <a:ea typeface="Helvetica Neue"/>
              <a:cs typeface="Helvetica Neue"/>
              <a:sym typeface="Helvetica Neue"/>
            </a:endParaRPr>
          </a:p>
        </p:txBody>
      </p:sp>
      <p:sp>
        <p:nvSpPr>
          <p:cNvPr id="170" name="Google Shape;170;p25"/>
          <p:cNvSpPr txBox="1"/>
          <p:nvPr/>
        </p:nvSpPr>
        <p:spPr>
          <a:xfrm>
            <a:off x="3638631" y="2789731"/>
            <a:ext cx="3339000" cy="3078600"/>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None/>
            </a:pPr>
            <a:r>
              <a:rPr lang="en-US" sz="2000" b="0" i="0" u="none" strike="noStrike" cap="none">
                <a:solidFill>
                  <a:srgbClr val="000000"/>
                </a:solidFill>
                <a:latin typeface="Montserrat"/>
                <a:ea typeface="Montserrat"/>
                <a:cs typeface="Montserrat"/>
                <a:sym typeface="Montserrat"/>
              </a:rPr>
              <a:t>Icahn School of Medicine at Mount Sinai</a:t>
            </a:r>
            <a:endParaRPr sz="2000"/>
          </a:p>
          <a:p>
            <a:pPr marL="0" marR="0" lvl="0" indent="0" algn="l" rtl="0">
              <a:lnSpc>
                <a:spcPct val="150000"/>
              </a:lnSpc>
              <a:spcBef>
                <a:spcPts val="0"/>
              </a:spcBef>
              <a:spcAft>
                <a:spcPts val="0"/>
              </a:spcAft>
              <a:buNone/>
            </a:pPr>
            <a:r>
              <a:rPr lang="en-US" sz="2000" b="1" i="0" u="none" strike="noStrike" cap="none">
                <a:solidFill>
                  <a:srgbClr val="000000"/>
                </a:solidFill>
                <a:latin typeface="Montserrat"/>
                <a:ea typeface="Montserrat"/>
                <a:cs typeface="Montserrat"/>
                <a:sym typeface="Montserrat"/>
              </a:rPr>
              <a:t>MPI: J Mocco, MD</a:t>
            </a:r>
            <a:endParaRPr sz="2000"/>
          </a:p>
          <a:p>
            <a:pPr marL="0" marR="0" lvl="0" indent="0" algn="l" rtl="0">
              <a:lnSpc>
                <a:spcPct val="150000"/>
              </a:lnSpc>
              <a:spcBef>
                <a:spcPts val="0"/>
              </a:spcBef>
              <a:spcAft>
                <a:spcPts val="0"/>
              </a:spcAft>
              <a:buNone/>
            </a:pPr>
            <a:r>
              <a:rPr lang="en-US" sz="2000" b="0" i="0" u="none" strike="noStrike" cap="none">
                <a:solidFill>
                  <a:srgbClr val="000000"/>
                </a:solidFill>
                <a:latin typeface="Montserrat"/>
                <a:ea typeface="Montserrat"/>
                <a:cs typeface="Montserrat"/>
                <a:sym typeface="Montserrat"/>
              </a:rPr>
              <a:t>Site Role: Administrative contact, subaward contracting (main sites), enrollment.</a:t>
            </a:r>
            <a:endParaRPr sz="2000"/>
          </a:p>
        </p:txBody>
      </p:sp>
      <p:sp>
        <p:nvSpPr>
          <p:cNvPr id="171" name="Google Shape;171;p25"/>
          <p:cNvSpPr txBox="1"/>
          <p:nvPr/>
        </p:nvSpPr>
        <p:spPr>
          <a:xfrm>
            <a:off x="12540297" y="6405465"/>
            <a:ext cx="4553400" cy="2616600"/>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None/>
            </a:pPr>
            <a:r>
              <a:rPr lang="en-US" sz="2000" b="0" i="0" u="none" strike="noStrike" cap="none">
                <a:solidFill>
                  <a:srgbClr val="000000"/>
                </a:solidFill>
                <a:latin typeface="Montserrat"/>
                <a:ea typeface="Montserrat"/>
                <a:cs typeface="Montserrat"/>
                <a:sym typeface="Montserrat"/>
              </a:rPr>
              <a:t>University of Cincinnati (StrokeNet National Coordinating Center)</a:t>
            </a:r>
            <a:endParaRPr sz="2000"/>
          </a:p>
          <a:p>
            <a:pPr marL="0" marR="0" lvl="0" indent="0" algn="l" rtl="0">
              <a:lnSpc>
                <a:spcPct val="150000"/>
              </a:lnSpc>
              <a:spcBef>
                <a:spcPts val="0"/>
              </a:spcBef>
              <a:spcAft>
                <a:spcPts val="0"/>
              </a:spcAft>
              <a:buNone/>
            </a:pPr>
            <a:r>
              <a:rPr lang="en-US" sz="2000" b="1" i="0" u="none" strike="noStrike" cap="none">
                <a:solidFill>
                  <a:srgbClr val="000000"/>
                </a:solidFill>
                <a:latin typeface="Montserrat"/>
                <a:ea typeface="Montserrat"/>
                <a:cs typeface="Montserrat"/>
                <a:sym typeface="Montserrat"/>
              </a:rPr>
              <a:t>NCC </a:t>
            </a:r>
            <a:r>
              <a:rPr lang="en-US" sz="2000" b="1">
                <a:latin typeface="Montserrat"/>
                <a:ea typeface="Montserrat"/>
                <a:cs typeface="Montserrat"/>
                <a:sym typeface="Montserrat"/>
              </a:rPr>
              <a:t>PI</a:t>
            </a:r>
            <a:r>
              <a:rPr lang="en-US" sz="2000" b="1" i="0" u="none" strike="noStrike" cap="none">
                <a:solidFill>
                  <a:srgbClr val="000000"/>
                </a:solidFill>
                <a:latin typeface="Montserrat"/>
                <a:ea typeface="Montserrat"/>
                <a:cs typeface="Montserrat"/>
                <a:sym typeface="Montserrat"/>
              </a:rPr>
              <a:t>: Pooja Khatri, MD</a:t>
            </a:r>
            <a:endParaRPr sz="2000"/>
          </a:p>
          <a:p>
            <a:pPr marL="0" marR="0" lvl="0" indent="0" algn="l" rtl="0">
              <a:lnSpc>
                <a:spcPct val="150000"/>
              </a:lnSpc>
              <a:spcBef>
                <a:spcPts val="0"/>
              </a:spcBef>
              <a:spcAft>
                <a:spcPts val="0"/>
              </a:spcAft>
              <a:buNone/>
            </a:pPr>
            <a:r>
              <a:rPr lang="en-US" sz="2000" b="0" i="0" u="none" strike="noStrike" cap="none">
                <a:solidFill>
                  <a:srgbClr val="000000"/>
                </a:solidFill>
                <a:latin typeface="Montserrat"/>
                <a:ea typeface="Montserrat"/>
                <a:cs typeface="Montserrat"/>
                <a:sym typeface="Montserrat"/>
              </a:rPr>
              <a:t>Site Role: Coordination of subsites, per-patient reimbursement tracking, enrollment.</a:t>
            </a:r>
            <a:endParaRPr sz="2000"/>
          </a:p>
        </p:txBody>
      </p:sp>
      <p:sp>
        <p:nvSpPr>
          <p:cNvPr id="172" name="Google Shape;172;p25"/>
          <p:cNvSpPr txBox="1"/>
          <p:nvPr/>
        </p:nvSpPr>
        <p:spPr>
          <a:xfrm>
            <a:off x="15725400" y="2668350"/>
            <a:ext cx="2316000" cy="3078600"/>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None/>
            </a:pPr>
            <a:r>
              <a:rPr lang="en-US" sz="2000" b="0" i="0" u="none" strike="noStrike" cap="none">
                <a:solidFill>
                  <a:srgbClr val="000000"/>
                </a:solidFill>
                <a:latin typeface="Montserrat"/>
                <a:ea typeface="Montserrat"/>
                <a:cs typeface="Montserrat"/>
                <a:sym typeface="Montserrat"/>
              </a:rPr>
              <a:t>Beth Israel Deaconess Medical Center</a:t>
            </a:r>
            <a:endParaRPr sz="2000"/>
          </a:p>
          <a:p>
            <a:pPr marL="0" marR="0" lvl="0" indent="0" algn="l" rtl="0">
              <a:lnSpc>
                <a:spcPct val="150000"/>
              </a:lnSpc>
              <a:spcBef>
                <a:spcPts val="0"/>
              </a:spcBef>
              <a:spcAft>
                <a:spcPts val="0"/>
              </a:spcAft>
              <a:buNone/>
            </a:pPr>
            <a:r>
              <a:rPr lang="en-US" sz="2000" b="1" i="0" u="none" strike="noStrike" cap="none">
                <a:solidFill>
                  <a:srgbClr val="000000"/>
                </a:solidFill>
                <a:latin typeface="Montserrat"/>
                <a:ea typeface="Montserrat"/>
                <a:cs typeface="Montserrat"/>
                <a:sym typeface="Montserrat"/>
              </a:rPr>
              <a:t>MPI: Magdy Selim, MD</a:t>
            </a:r>
            <a:endParaRPr sz="2000"/>
          </a:p>
          <a:p>
            <a:pPr marL="0" marR="0" lvl="0" indent="0" algn="l" rtl="0">
              <a:lnSpc>
                <a:spcPct val="150000"/>
              </a:lnSpc>
              <a:spcBef>
                <a:spcPts val="0"/>
              </a:spcBef>
              <a:spcAft>
                <a:spcPts val="0"/>
              </a:spcAft>
              <a:buNone/>
            </a:pPr>
            <a:r>
              <a:rPr lang="en-US" sz="2000" b="0" i="0" u="none" strike="noStrike" cap="none">
                <a:solidFill>
                  <a:srgbClr val="000000"/>
                </a:solidFill>
                <a:latin typeface="Montserrat"/>
                <a:ea typeface="Montserrat"/>
                <a:cs typeface="Montserrat"/>
                <a:sym typeface="Montserrat"/>
              </a:rPr>
              <a:t>Site Role: Enrollment.</a:t>
            </a:r>
            <a:endParaRPr sz="2000"/>
          </a:p>
        </p:txBody>
      </p:sp>
      <p:sp>
        <p:nvSpPr>
          <p:cNvPr id="173" name="Google Shape;173;p25"/>
          <p:cNvSpPr txBox="1"/>
          <p:nvPr/>
        </p:nvSpPr>
        <p:spPr>
          <a:xfrm>
            <a:off x="9487001" y="2739117"/>
            <a:ext cx="3451800" cy="3078600"/>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None/>
            </a:pPr>
            <a:r>
              <a:rPr lang="en-US" sz="2000" b="0" i="0" u="none" strike="noStrike" cap="none">
                <a:solidFill>
                  <a:srgbClr val="000000"/>
                </a:solidFill>
                <a:latin typeface="Montserrat"/>
                <a:ea typeface="Montserrat"/>
                <a:cs typeface="Montserrat"/>
                <a:sym typeface="Montserrat"/>
              </a:rPr>
              <a:t>Medical University of South Carolina</a:t>
            </a:r>
            <a:endParaRPr sz="2000"/>
          </a:p>
          <a:p>
            <a:pPr marL="0" marR="0" lvl="0" indent="0" algn="l" rtl="0">
              <a:lnSpc>
                <a:spcPct val="150000"/>
              </a:lnSpc>
              <a:spcBef>
                <a:spcPts val="0"/>
              </a:spcBef>
              <a:spcAft>
                <a:spcPts val="0"/>
              </a:spcAft>
              <a:buNone/>
            </a:pPr>
            <a:r>
              <a:rPr lang="en-US" sz="2000" b="1" i="0" u="none" strike="noStrike" cap="none">
                <a:solidFill>
                  <a:srgbClr val="000000"/>
                </a:solidFill>
                <a:latin typeface="Montserrat"/>
                <a:ea typeface="Montserrat"/>
                <a:cs typeface="Montserrat"/>
                <a:sym typeface="Montserrat"/>
              </a:rPr>
              <a:t>MPI: Sharon Yeatts, PhD</a:t>
            </a:r>
            <a:endParaRPr sz="2000"/>
          </a:p>
          <a:p>
            <a:pPr marL="0" marR="0" lvl="0" indent="0" algn="l" rtl="0">
              <a:lnSpc>
                <a:spcPct val="150000"/>
              </a:lnSpc>
              <a:spcBef>
                <a:spcPts val="0"/>
              </a:spcBef>
              <a:spcAft>
                <a:spcPts val="0"/>
              </a:spcAft>
              <a:buNone/>
            </a:pPr>
            <a:r>
              <a:rPr lang="en-US" sz="2000" b="0" i="0" u="none" strike="noStrike" cap="none">
                <a:solidFill>
                  <a:srgbClr val="000000"/>
                </a:solidFill>
                <a:latin typeface="Montserrat"/>
                <a:ea typeface="Montserrat"/>
                <a:cs typeface="Montserrat"/>
                <a:sym typeface="Montserrat"/>
              </a:rPr>
              <a:t>Site Role: Data maintenance, monitoring and computing, statistical support</a:t>
            </a:r>
            <a:r>
              <a:rPr lang="en-US" sz="2000">
                <a:latin typeface="Montserrat"/>
                <a:ea typeface="Montserrat"/>
                <a:cs typeface="Montserrat"/>
                <a:sym typeface="Montserrat"/>
              </a:rPr>
              <a:t>.</a:t>
            </a:r>
            <a:endParaRPr sz="2000"/>
          </a:p>
        </p:txBody>
      </p:sp>
      <p:sp>
        <p:nvSpPr>
          <p:cNvPr id="174" name="Google Shape;174;p25"/>
          <p:cNvSpPr txBox="1"/>
          <p:nvPr/>
        </p:nvSpPr>
        <p:spPr>
          <a:xfrm>
            <a:off x="4527308" y="6362249"/>
            <a:ext cx="4616400" cy="2154600"/>
          </a:xfrm>
          <a:prstGeom prst="rect">
            <a:avLst/>
          </a:prstGeom>
          <a:noFill/>
          <a:ln>
            <a:noFill/>
          </a:ln>
        </p:spPr>
        <p:txBody>
          <a:bodyPr spcFirstLastPara="1" wrap="square" lIns="0" tIns="0" rIns="0" bIns="0" anchor="t" anchorCtr="0">
            <a:spAutoFit/>
          </a:bodyPr>
          <a:lstStyle/>
          <a:p>
            <a:pPr marL="0" marR="0" lvl="0" indent="0" algn="l" rtl="0">
              <a:lnSpc>
                <a:spcPct val="149976"/>
              </a:lnSpc>
              <a:spcBef>
                <a:spcPts val="0"/>
              </a:spcBef>
              <a:spcAft>
                <a:spcPts val="0"/>
              </a:spcAft>
              <a:buNone/>
            </a:pPr>
            <a:r>
              <a:rPr lang="en-US" sz="2000" b="0" i="0" u="none" strike="noStrike" cap="none">
                <a:solidFill>
                  <a:srgbClr val="000000"/>
                </a:solidFill>
                <a:latin typeface="Montserrat"/>
                <a:ea typeface="Montserrat"/>
                <a:cs typeface="Montserrat"/>
                <a:sym typeface="Montserrat"/>
              </a:rPr>
              <a:t>University of Cincinnati (StrokeNet National Coordinating Center)</a:t>
            </a:r>
            <a:endParaRPr sz="2000"/>
          </a:p>
          <a:p>
            <a:pPr marL="0" marR="0" lvl="0" indent="0" algn="l" rtl="0">
              <a:lnSpc>
                <a:spcPct val="149976"/>
              </a:lnSpc>
              <a:spcBef>
                <a:spcPts val="0"/>
              </a:spcBef>
              <a:spcAft>
                <a:spcPts val="0"/>
              </a:spcAft>
              <a:buNone/>
            </a:pPr>
            <a:r>
              <a:rPr lang="en-US" sz="2000" b="1" i="0" u="none" strike="noStrike" cap="none">
                <a:solidFill>
                  <a:srgbClr val="000000"/>
                </a:solidFill>
                <a:latin typeface="Montserrat"/>
                <a:ea typeface="Montserrat"/>
                <a:cs typeface="Montserrat"/>
                <a:sym typeface="Montserrat"/>
              </a:rPr>
              <a:t>Co-I: Joe Broderick, MD</a:t>
            </a:r>
            <a:endParaRPr sz="2000"/>
          </a:p>
          <a:p>
            <a:pPr marL="0" marR="0" lvl="0" indent="0" algn="l" rtl="0">
              <a:lnSpc>
                <a:spcPct val="149976"/>
              </a:lnSpc>
              <a:spcBef>
                <a:spcPts val="0"/>
              </a:spcBef>
              <a:spcAft>
                <a:spcPts val="0"/>
              </a:spcAft>
              <a:buNone/>
            </a:pPr>
            <a:r>
              <a:rPr lang="en-US" sz="2000" b="0" i="0" u="none" strike="noStrike" cap="none">
                <a:solidFill>
                  <a:srgbClr val="000000"/>
                </a:solidFill>
                <a:latin typeface="Montserrat"/>
                <a:ea typeface="Montserrat"/>
                <a:cs typeface="Montserrat"/>
                <a:sym typeface="Montserrat"/>
              </a:rPr>
              <a:t>Site Role: NCC interaction, Operational guidance, enrollment.</a:t>
            </a:r>
            <a:endParaRPr sz="2000"/>
          </a:p>
        </p:txBody>
      </p:sp>
      <p:pic>
        <p:nvPicPr>
          <p:cNvPr id="175" name="Google Shape;175;p25"/>
          <p:cNvPicPr preferRelativeResize="0"/>
          <p:nvPr/>
        </p:nvPicPr>
        <p:blipFill>
          <a:blip r:embed="rId4">
            <a:alphaModFix/>
          </a:blip>
          <a:stretch>
            <a:fillRect/>
          </a:stretch>
        </p:blipFill>
        <p:spPr>
          <a:xfrm>
            <a:off x="7099100" y="2639325"/>
            <a:ext cx="2266472" cy="3172700"/>
          </a:xfrm>
          <a:prstGeom prst="rect">
            <a:avLst/>
          </a:prstGeom>
          <a:noFill/>
          <a:ln>
            <a:noFill/>
          </a:ln>
        </p:spPr>
      </p:pic>
      <p:pic>
        <p:nvPicPr>
          <p:cNvPr id="176" name="Google Shape;176;p25" title="Mocco_J_Headshot_Pic_Photo.jpg"/>
          <p:cNvPicPr preferRelativeResize="0"/>
          <p:nvPr/>
        </p:nvPicPr>
        <p:blipFill>
          <a:blip r:embed="rId5">
            <a:alphaModFix/>
          </a:blip>
          <a:stretch>
            <a:fillRect/>
          </a:stretch>
        </p:blipFill>
        <p:spPr>
          <a:xfrm>
            <a:off x="553900" y="2836750"/>
            <a:ext cx="2963323" cy="2963323"/>
          </a:xfrm>
          <a:prstGeom prst="rect">
            <a:avLst/>
          </a:prstGeom>
          <a:noFill/>
          <a:ln>
            <a:noFill/>
          </a:ln>
        </p:spPr>
      </p:pic>
      <p:pic>
        <p:nvPicPr>
          <p:cNvPr id="177" name="Google Shape;177;p25"/>
          <p:cNvPicPr preferRelativeResize="0"/>
          <p:nvPr/>
        </p:nvPicPr>
        <p:blipFill>
          <a:blip r:embed="rId6">
            <a:alphaModFix/>
          </a:blip>
          <a:stretch>
            <a:fillRect/>
          </a:stretch>
        </p:blipFill>
        <p:spPr>
          <a:xfrm>
            <a:off x="12947450" y="2624977"/>
            <a:ext cx="2556150" cy="3408143"/>
          </a:xfrm>
          <a:prstGeom prst="rect">
            <a:avLst/>
          </a:prstGeom>
          <a:noFill/>
          <a:ln>
            <a:noFill/>
          </a:ln>
        </p:spPr>
      </p:pic>
      <p:pic>
        <p:nvPicPr>
          <p:cNvPr id="178" name="Google Shape;178;p25"/>
          <p:cNvPicPr preferRelativeResize="0"/>
          <p:nvPr/>
        </p:nvPicPr>
        <p:blipFill rotWithShape="1">
          <a:blip r:embed="rId7">
            <a:alphaModFix/>
          </a:blip>
          <a:srcRect l="43238" r="15402"/>
          <a:stretch/>
        </p:blipFill>
        <p:spPr>
          <a:xfrm>
            <a:off x="1800216" y="6183250"/>
            <a:ext cx="2505887" cy="3408100"/>
          </a:xfrm>
          <a:prstGeom prst="rect">
            <a:avLst/>
          </a:prstGeom>
          <a:noFill/>
          <a:ln>
            <a:noFill/>
          </a:ln>
        </p:spPr>
      </p:pic>
      <p:pic>
        <p:nvPicPr>
          <p:cNvPr id="179" name="Google Shape;179;p25"/>
          <p:cNvPicPr preferRelativeResize="0"/>
          <p:nvPr/>
        </p:nvPicPr>
        <p:blipFill>
          <a:blip r:embed="rId8">
            <a:alphaModFix/>
          </a:blip>
          <a:stretch>
            <a:fillRect/>
          </a:stretch>
        </p:blipFill>
        <p:spPr>
          <a:xfrm>
            <a:off x="9143693" y="6362250"/>
            <a:ext cx="3272832" cy="261660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43"/>
          <p:cNvSpPr/>
          <p:nvPr/>
        </p:nvSpPr>
        <p:spPr>
          <a:xfrm>
            <a:off x="-145376" y="0"/>
            <a:ext cx="18425253" cy="476971"/>
          </a:xfrm>
          <a:custGeom>
            <a:avLst/>
            <a:gdLst/>
            <a:ahLst/>
            <a:cxnLst/>
            <a:rect l="l" t="t" r="r" b="b"/>
            <a:pathLst>
              <a:path w="6724545" h="174077" extrusionOk="0">
                <a:moveTo>
                  <a:pt x="0" y="0"/>
                </a:moveTo>
                <a:lnTo>
                  <a:pt x="6724545" y="0"/>
                </a:lnTo>
                <a:lnTo>
                  <a:pt x="6724545" y="174077"/>
                </a:lnTo>
                <a:lnTo>
                  <a:pt x="0" y="174077"/>
                </a:lnTo>
                <a:close/>
              </a:path>
            </a:pathLst>
          </a:custGeom>
          <a:solidFill>
            <a:srgbClr val="97C0E2"/>
          </a:solidFill>
          <a:ln>
            <a:noFill/>
          </a:ln>
        </p:spPr>
        <p:txBody>
          <a:bodyPr/>
          <a:lstStyle/>
          <a:p>
            <a:endParaRPr lang="en-US"/>
          </a:p>
        </p:txBody>
      </p:sp>
      <p:sp>
        <p:nvSpPr>
          <p:cNvPr id="403" name="Google Shape;403;p43"/>
          <p:cNvSpPr/>
          <p:nvPr/>
        </p:nvSpPr>
        <p:spPr>
          <a:xfrm>
            <a:off x="0" y="9809819"/>
            <a:ext cx="18425253" cy="476971"/>
          </a:xfrm>
          <a:custGeom>
            <a:avLst/>
            <a:gdLst/>
            <a:ahLst/>
            <a:cxnLst/>
            <a:rect l="l" t="t" r="r" b="b"/>
            <a:pathLst>
              <a:path w="6724545" h="174077" extrusionOk="0">
                <a:moveTo>
                  <a:pt x="0" y="0"/>
                </a:moveTo>
                <a:lnTo>
                  <a:pt x="6724545" y="0"/>
                </a:lnTo>
                <a:lnTo>
                  <a:pt x="6724545" y="174077"/>
                </a:lnTo>
                <a:lnTo>
                  <a:pt x="0" y="174077"/>
                </a:lnTo>
                <a:close/>
              </a:path>
            </a:pathLst>
          </a:custGeom>
          <a:solidFill>
            <a:srgbClr val="97C0E2"/>
          </a:solidFill>
          <a:ln>
            <a:noFill/>
          </a:ln>
        </p:spPr>
        <p:txBody>
          <a:bodyPr/>
          <a:lstStyle/>
          <a:p>
            <a:endParaRPr lang="en-US"/>
          </a:p>
        </p:txBody>
      </p:sp>
      <p:cxnSp>
        <p:nvCxnSpPr>
          <p:cNvPr id="404" name="Google Shape;404;p43"/>
          <p:cNvCxnSpPr/>
          <p:nvPr/>
        </p:nvCxnSpPr>
        <p:spPr>
          <a:xfrm>
            <a:off x="654143" y="8475921"/>
            <a:ext cx="16605000" cy="0"/>
          </a:xfrm>
          <a:prstGeom prst="straightConnector1">
            <a:avLst/>
          </a:prstGeom>
          <a:noFill/>
          <a:ln w="95250" cap="flat" cmpd="sng">
            <a:solidFill>
              <a:srgbClr val="DAD9D6"/>
            </a:solidFill>
            <a:prstDash val="solid"/>
            <a:round/>
            <a:headEnd type="none" w="sm" len="sm"/>
            <a:tailEnd type="none" w="sm" len="sm"/>
          </a:ln>
        </p:spPr>
      </p:cxnSp>
      <p:sp>
        <p:nvSpPr>
          <p:cNvPr id="405" name="Google Shape;405;p43"/>
          <p:cNvSpPr/>
          <p:nvPr/>
        </p:nvSpPr>
        <p:spPr>
          <a:xfrm>
            <a:off x="14850765" y="8634580"/>
            <a:ext cx="3331711" cy="1112196"/>
          </a:xfrm>
          <a:custGeom>
            <a:avLst/>
            <a:gdLst/>
            <a:ahLst/>
            <a:cxnLst/>
            <a:rect l="l" t="t" r="r" b="b"/>
            <a:pathLst>
              <a:path w="3331711" h="1112196" extrusionOk="0">
                <a:moveTo>
                  <a:pt x="0" y="0"/>
                </a:moveTo>
                <a:lnTo>
                  <a:pt x="3331712" y="0"/>
                </a:lnTo>
                <a:lnTo>
                  <a:pt x="3331712" y="1112197"/>
                </a:lnTo>
                <a:lnTo>
                  <a:pt x="0" y="1112197"/>
                </a:lnTo>
                <a:lnTo>
                  <a:pt x="0" y="0"/>
                </a:lnTo>
                <a:close/>
              </a:path>
            </a:pathLst>
          </a:custGeom>
          <a:blipFill rotWithShape="1">
            <a:blip r:embed="rId3">
              <a:alphaModFix/>
            </a:blip>
            <a:stretch>
              <a:fillRect/>
            </a:stretch>
          </a:blipFill>
          <a:ln>
            <a:noFill/>
          </a:ln>
        </p:spPr>
        <p:txBody>
          <a:bodyPr/>
          <a:lstStyle/>
          <a:p>
            <a:endParaRPr lang="en-US"/>
          </a:p>
        </p:txBody>
      </p:sp>
      <p:sp>
        <p:nvSpPr>
          <p:cNvPr id="406" name="Google Shape;406;p43"/>
          <p:cNvSpPr/>
          <p:nvPr/>
        </p:nvSpPr>
        <p:spPr>
          <a:xfrm>
            <a:off x="7320501" y="1639788"/>
            <a:ext cx="3272289" cy="3081838"/>
          </a:xfrm>
          <a:custGeom>
            <a:avLst/>
            <a:gdLst/>
            <a:ahLst/>
            <a:cxnLst/>
            <a:rect l="l" t="t" r="r" b="b"/>
            <a:pathLst>
              <a:path w="3272289" h="3081838" extrusionOk="0">
                <a:moveTo>
                  <a:pt x="0" y="0"/>
                </a:moveTo>
                <a:lnTo>
                  <a:pt x="3272289" y="0"/>
                </a:lnTo>
                <a:lnTo>
                  <a:pt x="3272289" y="3081838"/>
                </a:lnTo>
                <a:lnTo>
                  <a:pt x="0" y="3081838"/>
                </a:lnTo>
                <a:lnTo>
                  <a:pt x="0" y="0"/>
                </a:lnTo>
                <a:close/>
              </a:path>
            </a:pathLst>
          </a:custGeom>
          <a:blipFill rotWithShape="1">
            <a:blip r:embed="rId4">
              <a:alphaModFix/>
            </a:blip>
            <a:stretch>
              <a:fillRect/>
            </a:stretch>
          </a:blipFill>
          <a:ln>
            <a:noFill/>
          </a:ln>
        </p:spPr>
        <p:txBody>
          <a:bodyPr/>
          <a:lstStyle/>
          <a:p>
            <a:endParaRPr lang="en-US"/>
          </a:p>
        </p:txBody>
      </p:sp>
      <p:sp>
        <p:nvSpPr>
          <p:cNvPr id="407" name="Google Shape;407;p43"/>
          <p:cNvSpPr txBox="1"/>
          <p:nvPr/>
        </p:nvSpPr>
        <p:spPr>
          <a:xfrm>
            <a:off x="2967525" y="5427025"/>
            <a:ext cx="12490200" cy="785100"/>
          </a:xfrm>
          <a:prstGeom prst="rect">
            <a:avLst/>
          </a:prstGeom>
          <a:noFill/>
          <a:ln>
            <a:noFill/>
          </a:ln>
        </p:spPr>
        <p:txBody>
          <a:bodyPr spcFirstLastPara="1" wrap="square" lIns="0" tIns="0" rIns="0" bIns="0" anchor="t" anchorCtr="0">
            <a:spAutoFit/>
          </a:bodyPr>
          <a:lstStyle/>
          <a:p>
            <a:pPr marL="0" marR="0" lvl="0" indent="0" algn="l" rtl="0">
              <a:lnSpc>
                <a:spcPct val="110003"/>
              </a:lnSpc>
              <a:spcBef>
                <a:spcPts val="0"/>
              </a:spcBef>
              <a:spcAft>
                <a:spcPts val="0"/>
              </a:spcAft>
              <a:buNone/>
            </a:pPr>
            <a:r>
              <a:rPr lang="en-US" sz="5100" b="1">
                <a:latin typeface="Helvetica Neue"/>
                <a:ea typeface="Helvetica Neue"/>
                <a:cs typeface="Helvetica Neue"/>
                <a:sym typeface="Helvetica Neue"/>
              </a:rPr>
              <a:t>Primary Staff Roles and Responsibilities</a:t>
            </a:r>
            <a:endParaRPr sz="1100">
              <a:latin typeface="Helvetica Neue"/>
              <a:ea typeface="Helvetica Neue"/>
              <a:cs typeface="Helvetica Neue"/>
              <a:sym typeface="Helvetica Neue"/>
            </a:endParaRPr>
          </a:p>
        </p:txBody>
      </p:sp>
      <p:graphicFrame>
        <p:nvGraphicFramePr>
          <p:cNvPr id="408" name="Google Shape;408;p43"/>
          <p:cNvGraphicFramePr/>
          <p:nvPr/>
        </p:nvGraphicFramePr>
        <p:xfrm>
          <a:off x="952500" y="6828250"/>
          <a:ext cx="16383000" cy="609570"/>
        </p:xfrm>
        <a:graphic>
          <a:graphicData uri="http://schemas.openxmlformats.org/drawingml/2006/table">
            <a:tbl>
              <a:tblPr>
                <a:noFill/>
                <a:tableStyleId>{E0700F7B-A7E5-47A0-902E-69465B7BFB5E}</a:tableStyleId>
              </a:tblPr>
              <a:tblGrid>
                <a:gridCol w="5461000">
                  <a:extLst>
                    <a:ext uri="{9D8B030D-6E8A-4147-A177-3AD203B41FA5}">
                      <a16:colId xmlns:a16="http://schemas.microsoft.com/office/drawing/2014/main" val="20000"/>
                    </a:ext>
                  </a:extLst>
                </a:gridCol>
                <a:gridCol w="5461000">
                  <a:extLst>
                    <a:ext uri="{9D8B030D-6E8A-4147-A177-3AD203B41FA5}">
                      <a16:colId xmlns:a16="http://schemas.microsoft.com/office/drawing/2014/main" val="20001"/>
                    </a:ext>
                  </a:extLst>
                </a:gridCol>
                <a:gridCol w="5461000">
                  <a:extLst>
                    <a:ext uri="{9D8B030D-6E8A-4147-A177-3AD203B41FA5}">
                      <a16:colId xmlns:a16="http://schemas.microsoft.com/office/drawing/2014/main" val="20002"/>
                    </a:ext>
                  </a:extLst>
                </a:gridCol>
              </a:tblGrid>
              <a:tr h="381000">
                <a:tc>
                  <a:txBody>
                    <a:bodyPr/>
                    <a:lstStyle/>
                    <a:p>
                      <a:pPr marL="0" lvl="0" indent="0" algn="ctr" rtl="0">
                        <a:spcBef>
                          <a:spcPts val="0"/>
                        </a:spcBef>
                        <a:spcAft>
                          <a:spcPts val="0"/>
                        </a:spcAft>
                        <a:buNone/>
                      </a:pPr>
                      <a:r>
                        <a:rPr lang="en-US" sz="2800">
                          <a:latin typeface="Montserrat"/>
                          <a:ea typeface="Montserrat"/>
                          <a:cs typeface="Montserrat"/>
                          <a:sym typeface="Montserrat"/>
                        </a:rPr>
                        <a:t>Principal Investigator</a:t>
                      </a:r>
                      <a:endParaRPr sz="2800">
                        <a:latin typeface="Montserrat"/>
                        <a:ea typeface="Montserrat"/>
                        <a:cs typeface="Montserrat"/>
                        <a:sym typeface="Montserrat"/>
                      </a:endParaRPr>
                    </a:p>
                  </a:txBody>
                  <a:tcPr marL="91425" marR="91425" marT="91425" marB="91425"/>
                </a:tc>
                <a:tc>
                  <a:txBody>
                    <a:bodyPr/>
                    <a:lstStyle/>
                    <a:p>
                      <a:pPr marL="0" lvl="0" indent="0" algn="ctr" rtl="0">
                        <a:spcBef>
                          <a:spcPts val="0"/>
                        </a:spcBef>
                        <a:spcAft>
                          <a:spcPts val="0"/>
                        </a:spcAft>
                        <a:buNone/>
                      </a:pPr>
                      <a:r>
                        <a:rPr lang="en-US" sz="2800">
                          <a:latin typeface="Montserrat"/>
                          <a:ea typeface="Montserrat"/>
                          <a:cs typeface="Montserrat"/>
                          <a:sym typeface="Montserrat"/>
                        </a:rPr>
                        <a:t>Surgical Co-PI</a:t>
                      </a:r>
                      <a:endParaRPr sz="2800">
                        <a:latin typeface="Montserrat"/>
                        <a:ea typeface="Montserrat"/>
                        <a:cs typeface="Montserrat"/>
                        <a:sym typeface="Montserrat"/>
                      </a:endParaRPr>
                    </a:p>
                  </a:txBody>
                  <a:tcPr marL="91425" marR="91425" marT="91425" marB="91425"/>
                </a:tc>
                <a:tc>
                  <a:txBody>
                    <a:bodyPr/>
                    <a:lstStyle/>
                    <a:p>
                      <a:pPr marL="0" lvl="0" indent="0" algn="ctr" rtl="0">
                        <a:spcBef>
                          <a:spcPts val="0"/>
                        </a:spcBef>
                        <a:spcAft>
                          <a:spcPts val="0"/>
                        </a:spcAft>
                        <a:buNone/>
                      </a:pPr>
                      <a:r>
                        <a:rPr lang="en-US" sz="2800">
                          <a:latin typeface="Montserrat"/>
                          <a:ea typeface="Montserrat"/>
                          <a:cs typeface="Montserrat"/>
                          <a:sym typeface="Montserrat"/>
                        </a:rPr>
                        <a:t>Primary Coordinator</a:t>
                      </a:r>
                      <a:endParaRPr sz="2800">
                        <a:latin typeface="Montserrat"/>
                        <a:ea typeface="Montserrat"/>
                        <a:cs typeface="Montserrat"/>
                        <a:sym typeface="Montserrat"/>
                      </a:endParaRPr>
                    </a:p>
                  </a:txBody>
                  <a:tcPr marL="91425" marR="91425" marT="91425" marB="91425"/>
                </a:tc>
                <a:extLst>
                  <a:ext uri="{0D108BD9-81ED-4DB2-BD59-A6C34878D82A}">
                    <a16:rowId xmlns:a16="http://schemas.microsoft.com/office/drawing/2014/main" val="10000"/>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44"/>
          <p:cNvSpPr/>
          <p:nvPr/>
        </p:nvSpPr>
        <p:spPr>
          <a:xfrm>
            <a:off x="0" y="9809819"/>
            <a:ext cx="18425253" cy="476971"/>
          </a:xfrm>
          <a:custGeom>
            <a:avLst/>
            <a:gdLst/>
            <a:ahLst/>
            <a:cxnLst/>
            <a:rect l="l" t="t" r="r" b="b"/>
            <a:pathLst>
              <a:path w="6724545" h="174077" extrusionOk="0">
                <a:moveTo>
                  <a:pt x="0" y="0"/>
                </a:moveTo>
                <a:lnTo>
                  <a:pt x="6724545" y="0"/>
                </a:lnTo>
                <a:lnTo>
                  <a:pt x="6724545" y="174077"/>
                </a:lnTo>
                <a:lnTo>
                  <a:pt x="0" y="174077"/>
                </a:lnTo>
                <a:close/>
              </a:path>
            </a:pathLst>
          </a:custGeom>
          <a:solidFill>
            <a:srgbClr val="97C0E2"/>
          </a:solidFill>
          <a:ln>
            <a:noFill/>
          </a:ln>
        </p:spPr>
        <p:txBody>
          <a:bodyPr/>
          <a:lstStyle/>
          <a:p>
            <a:endParaRPr lang="en-US"/>
          </a:p>
        </p:txBody>
      </p:sp>
      <p:cxnSp>
        <p:nvCxnSpPr>
          <p:cNvPr id="414" name="Google Shape;414;p44"/>
          <p:cNvCxnSpPr/>
          <p:nvPr/>
        </p:nvCxnSpPr>
        <p:spPr>
          <a:xfrm>
            <a:off x="854431" y="1558775"/>
            <a:ext cx="16230600" cy="24000"/>
          </a:xfrm>
          <a:prstGeom prst="straightConnector1">
            <a:avLst/>
          </a:prstGeom>
          <a:noFill/>
          <a:ln w="95250" cap="flat" cmpd="sng">
            <a:solidFill>
              <a:srgbClr val="DAD9D6"/>
            </a:solidFill>
            <a:prstDash val="solid"/>
            <a:round/>
            <a:headEnd type="none" w="sm" len="sm"/>
            <a:tailEnd type="none" w="sm" len="sm"/>
          </a:ln>
        </p:spPr>
      </p:cxnSp>
      <p:sp>
        <p:nvSpPr>
          <p:cNvPr id="415" name="Google Shape;415;p44"/>
          <p:cNvSpPr/>
          <p:nvPr/>
        </p:nvSpPr>
        <p:spPr>
          <a:xfrm>
            <a:off x="17085056" y="9154068"/>
            <a:ext cx="1202944" cy="1132932"/>
          </a:xfrm>
          <a:custGeom>
            <a:avLst/>
            <a:gdLst/>
            <a:ahLst/>
            <a:cxnLst/>
            <a:rect l="l" t="t" r="r" b="b"/>
            <a:pathLst>
              <a:path w="1202944" h="1132932" extrusionOk="0">
                <a:moveTo>
                  <a:pt x="0" y="0"/>
                </a:moveTo>
                <a:lnTo>
                  <a:pt x="1202944" y="0"/>
                </a:lnTo>
                <a:lnTo>
                  <a:pt x="1202944" y="1132932"/>
                </a:lnTo>
                <a:lnTo>
                  <a:pt x="0" y="1132932"/>
                </a:lnTo>
                <a:lnTo>
                  <a:pt x="0" y="0"/>
                </a:lnTo>
                <a:close/>
              </a:path>
            </a:pathLst>
          </a:custGeom>
          <a:blipFill rotWithShape="1">
            <a:blip r:embed="rId3">
              <a:alphaModFix/>
            </a:blip>
            <a:stretch>
              <a:fillRect/>
            </a:stretch>
          </a:blipFill>
          <a:ln>
            <a:noFill/>
          </a:ln>
        </p:spPr>
        <p:txBody>
          <a:bodyPr/>
          <a:lstStyle/>
          <a:p>
            <a:endParaRPr lang="en-US"/>
          </a:p>
        </p:txBody>
      </p:sp>
      <p:sp>
        <p:nvSpPr>
          <p:cNvPr id="416" name="Google Shape;416;p44"/>
          <p:cNvSpPr txBox="1"/>
          <p:nvPr/>
        </p:nvSpPr>
        <p:spPr>
          <a:xfrm>
            <a:off x="854421" y="675023"/>
            <a:ext cx="14915400" cy="6651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Clr>
                <a:schemeClr val="lt1"/>
              </a:buClr>
              <a:buSzPts val="3600"/>
              <a:buFont typeface="Arial"/>
              <a:buNone/>
            </a:pPr>
            <a:r>
              <a:rPr lang="en-US" sz="4800">
                <a:solidFill>
                  <a:schemeClr val="dk1"/>
                </a:solidFill>
                <a:latin typeface="Montserrat"/>
                <a:ea typeface="Montserrat"/>
                <a:cs typeface="Montserrat"/>
                <a:sym typeface="Montserrat"/>
              </a:rPr>
              <a:t>Site PI Responsibilities</a:t>
            </a:r>
            <a:endParaRPr sz="4800">
              <a:solidFill>
                <a:schemeClr val="dk1"/>
              </a:solidFill>
              <a:latin typeface="Montserrat"/>
              <a:ea typeface="Montserrat"/>
              <a:cs typeface="Montserrat"/>
              <a:sym typeface="Montserrat"/>
            </a:endParaRPr>
          </a:p>
        </p:txBody>
      </p:sp>
      <p:sp>
        <p:nvSpPr>
          <p:cNvPr id="417" name="Google Shape;417;p44"/>
          <p:cNvSpPr txBox="1"/>
          <p:nvPr/>
        </p:nvSpPr>
        <p:spPr>
          <a:xfrm>
            <a:off x="854425" y="1884350"/>
            <a:ext cx="14081400" cy="76239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0"/>
              </a:spcAft>
              <a:buNone/>
            </a:pPr>
            <a:r>
              <a:rPr lang="en-US" sz="2300" b="1">
                <a:latin typeface="Montserrat"/>
                <a:ea typeface="Montserrat"/>
                <a:cs typeface="Montserrat"/>
                <a:sym typeface="Montserrat"/>
              </a:rPr>
              <a:t>Overall Study Responsibility</a:t>
            </a:r>
            <a:endParaRPr sz="2300" b="1">
              <a:latin typeface="Montserrat"/>
              <a:ea typeface="Montserrat"/>
              <a:cs typeface="Montserrat"/>
              <a:sym typeface="Montserrat"/>
            </a:endParaRPr>
          </a:p>
          <a:p>
            <a:pPr marL="0" lvl="0" indent="0" algn="l" rtl="0">
              <a:lnSpc>
                <a:spcPct val="115000"/>
              </a:lnSpc>
              <a:spcBef>
                <a:spcPts val="1200"/>
              </a:spcBef>
              <a:spcAft>
                <a:spcPts val="0"/>
              </a:spcAft>
              <a:buNone/>
            </a:pPr>
            <a:r>
              <a:rPr lang="en-US" sz="2300">
                <a:latin typeface="Montserrat"/>
                <a:ea typeface="Montserrat"/>
                <a:cs typeface="Montserrat"/>
                <a:sym typeface="Montserrat"/>
              </a:rPr>
              <a:t>The investigator is responsible for patient selection, evaluation, protocol adherence, data collection, and overall study conduct in compliance with regulations and IRB requirements.</a:t>
            </a:r>
            <a:endParaRPr sz="2300">
              <a:latin typeface="Montserrat"/>
              <a:ea typeface="Montserrat"/>
              <a:cs typeface="Montserrat"/>
              <a:sym typeface="Montserrat"/>
            </a:endParaRPr>
          </a:p>
          <a:p>
            <a:pPr marL="0" lvl="0" indent="0" algn="l" rtl="0">
              <a:lnSpc>
                <a:spcPct val="115000"/>
              </a:lnSpc>
              <a:spcBef>
                <a:spcPts val="1200"/>
              </a:spcBef>
              <a:spcAft>
                <a:spcPts val="0"/>
              </a:spcAft>
              <a:buNone/>
            </a:pPr>
            <a:r>
              <a:rPr lang="en-US" sz="2300" b="1">
                <a:latin typeface="Montserrat"/>
                <a:ea typeface="Montserrat"/>
                <a:cs typeface="Montserrat"/>
                <a:sym typeface="Montserrat"/>
              </a:rPr>
              <a:t>Delegation with Accountability</a:t>
            </a:r>
            <a:endParaRPr sz="2300" b="1">
              <a:latin typeface="Montserrat"/>
              <a:ea typeface="Montserrat"/>
              <a:cs typeface="Montserrat"/>
              <a:sym typeface="Montserrat"/>
            </a:endParaRPr>
          </a:p>
          <a:p>
            <a:pPr marL="0" lvl="0" indent="0" algn="l" rtl="0">
              <a:lnSpc>
                <a:spcPct val="115000"/>
              </a:lnSpc>
              <a:spcBef>
                <a:spcPts val="1200"/>
              </a:spcBef>
              <a:spcAft>
                <a:spcPts val="0"/>
              </a:spcAft>
              <a:buNone/>
            </a:pPr>
            <a:r>
              <a:rPr lang="en-US" sz="2300">
                <a:latin typeface="Montserrat"/>
                <a:ea typeface="Montserrat"/>
                <a:cs typeface="Montserrat"/>
                <a:sym typeface="Montserrat"/>
              </a:rPr>
              <a:t>Although tasks may be delegated to qualified study staff, the investigator retains full responsibility for study execution and oversight.</a:t>
            </a:r>
            <a:endParaRPr sz="2300">
              <a:latin typeface="Montserrat"/>
              <a:ea typeface="Montserrat"/>
              <a:cs typeface="Montserrat"/>
              <a:sym typeface="Montserrat"/>
            </a:endParaRPr>
          </a:p>
          <a:p>
            <a:pPr marL="0" lvl="0" indent="0" algn="l" rtl="0">
              <a:lnSpc>
                <a:spcPct val="115000"/>
              </a:lnSpc>
              <a:spcBef>
                <a:spcPts val="1200"/>
              </a:spcBef>
              <a:spcAft>
                <a:spcPts val="0"/>
              </a:spcAft>
              <a:buNone/>
            </a:pPr>
            <a:r>
              <a:rPr lang="en-US" sz="2300" b="1">
                <a:latin typeface="Montserrat"/>
                <a:ea typeface="Montserrat"/>
                <a:cs typeface="Montserrat"/>
                <a:sym typeface="Montserrat"/>
              </a:rPr>
              <a:t>Surgical PI &amp; Primary Study Coordinator</a:t>
            </a:r>
            <a:endParaRPr sz="2300" b="1">
              <a:latin typeface="Montserrat"/>
              <a:ea typeface="Montserrat"/>
              <a:cs typeface="Montserrat"/>
              <a:sym typeface="Montserrat"/>
            </a:endParaRPr>
          </a:p>
          <a:p>
            <a:pPr marL="0" lvl="0" indent="0" algn="l" rtl="0">
              <a:lnSpc>
                <a:spcPct val="115000"/>
              </a:lnSpc>
              <a:spcBef>
                <a:spcPts val="1200"/>
              </a:spcBef>
              <a:spcAft>
                <a:spcPts val="0"/>
              </a:spcAft>
              <a:buNone/>
            </a:pPr>
            <a:r>
              <a:rPr lang="en-US" sz="2300">
                <a:latin typeface="Montserrat"/>
                <a:ea typeface="Montserrat"/>
                <a:cs typeface="Montserrat"/>
                <a:sym typeface="Montserrat"/>
              </a:rPr>
              <a:t>The investigator must designate a surgical PI &amp; a primary study coordinator to support the administrative and surgical operational aspects of the study.</a:t>
            </a:r>
            <a:endParaRPr sz="2300">
              <a:latin typeface="Montserrat"/>
              <a:ea typeface="Montserrat"/>
              <a:cs typeface="Montserrat"/>
              <a:sym typeface="Montserrat"/>
            </a:endParaRPr>
          </a:p>
          <a:p>
            <a:pPr marL="0" lvl="0" indent="0" algn="l" rtl="0">
              <a:lnSpc>
                <a:spcPct val="115000"/>
              </a:lnSpc>
              <a:spcBef>
                <a:spcPts val="1200"/>
              </a:spcBef>
              <a:spcAft>
                <a:spcPts val="0"/>
              </a:spcAft>
              <a:buNone/>
            </a:pPr>
            <a:r>
              <a:rPr lang="en-US" sz="2300" b="1">
                <a:latin typeface="Montserrat"/>
                <a:ea typeface="Montserrat"/>
                <a:cs typeface="Montserrat"/>
                <a:sym typeface="Montserrat"/>
              </a:rPr>
              <a:t>Informed Consent &amp; Protocol Compliance</a:t>
            </a:r>
            <a:endParaRPr sz="2300" b="1">
              <a:latin typeface="Montserrat"/>
              <a:ea typeface="Montserrat"/>
              <a:cs typeface="Montserrat"/>
              <a:sym typeface="Montserrat"/>
            </a:endParaRPr>
          </a:p>
          <a:p>
            <a:pPr marL="0" lvl="0" indent="0" algn="l" rtl="0">
              <a:lnSpc>
                <a:spcPct val="115000"/>
              </a:lnSpc>
              <a:spcBef>
                <a:spcPts val="1200"/>
              </a:spcBef>
              <a:spcAft>
                <a:spcPts val="0"/>
              </a:spcAft>
              <a:buNone/>
            </a:pPr>
            <a:r>
              <a:rPr lang="en-US" sz="2300">
                <a:latin typeface="Montserrat"/>
                <a:ea typeface="Montserrat"/>
                <a:cs typeface="Montserrat"/>
                <a:sym typeface="Montserrat"/>
              </a:rPr>
              <a:t>The investigator ensures informed consent is obtained before enrollment and that all procedures follow the approved protocol.</a:t>
            </a:r>
            <a:endParaRPr sz="2300">
              <a:latin typeface="Montserrat"/>
              <a:ea typeface="Montserrat"/>
              <a:cs typeface="Montserrat"/>
              <a:sym typeface="Montserrat"/>
            </a:endParaRPr>
          </a:p>
          <a:p>
            <a:pPr marL="0" lvl="0" indent="0" algn="l" rtl="0">
              <a:lnSpc>
                <a:spcPct val="115000"/>
              </a:lnSpc>
              <a:spcBef>
                <a:spcPts val="1200"/>
              </a:spcBef>
              <a:spcAft>
                <a:spcPts val="0"/>
              </a:spcAft>
              <a:buNone/>
            </a:pPr>
            <a:r>
              <a:rPr lang="en-US" sz="2300" b="1">
                <a:latin typeface="Montserrat"/>
                <a:ea typeface="Montserrat"/>
                <a:cs typeface="Montserrat"/>
                <a:sym typeface="Montserrat"/>
              </a:rPr>
              <a:t>Staff Qualifications &amp; Documentation </a:t>
            </a:r>
            <a:endParaRPr sz="2300" b="1">
              <a:latin typeface="Montserrat"/>
              <a:ea typeface="Montserrat"/>
              <a:cs typeface="Montserrat"/>
              <a:sym typeface="Montserrat"/>
            </a:endParaRPr>
          </a:p>
          <a:p>
            <a:pPr marL="0" lvl="0" indent="0" algn="l" rtl="0">
              <a:lnSpc>
                <a:spcPct val="115000"/>
              </a:lnSpc>
              <a:spcBef>
                <a:spcPts val="1200"/>
              </a:spcBef>
              <a:spcAft>
                <a:spcPts val="1200"/>
              </a:spcAft>
              <a:buNone/>
            </a:pPr>
            <a:r>
              <a:rPr lang="en-US" sz="2300">
                <a:latin typeface="Montserrat"/>
                <a:ea typeface="Montserrat"/>
                <a:cs typeface="Montserrat"/>
                <a:sym typeface="Montserrat"/>
              </a:rPr>
              <a:t>The investigator must ensure study personnel are qualified and trained, maintain confidentiality, and keep delegation of authority logs and training records accurate.</a:t>
            </a:r>
            <a:endParaRPr sz="2300">
              <a:latin typeface="Montserrat"/>
              <a:ea typeface="Montserrat"/>
              <a:cs typeface="Montserrat"/>
              <a:sym typeface="Montserra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p45"/>
          <p:cNvSpPr/>
          <p:nvPr/>
        </p:nvSpPr>
        <p:spPr>
          <a:xfrm>
            <a:off x="0" y="9809819"/>
            <a:ext cx="18425253" cy="476971"/>
          </a:xfrm>
          <a:custGeom>
            <a:avLst/>
            <a:gdLst/>
            <a:ahLst/>
            <a:cxnLst/>
            <a:rect l="l" t="t" r="r" b="b"/>
            <a:pathLst>
              <a:path w="6724545" h="174077" extrusionOk="0">
                <a:moveTo>
                  <a:pt x="0" y="0"/>
                </a:moveTo>
                <a:lnTo>
                  <a:pt x="6724545" y="0"/>
                </a:lnTo>
                <a:lnTo>
                  <a:pt x="6724545" y="174077"/>
                </a:lnTo>
                <a:lnTo>
                  <a:pt x="0" y="174077"/>
                </a:lnTo>
                <a:close/>
              </a:path>
            </a:pathLst>
          </a:custGeom>
          <a:solidFill>
            <a:srgbClr val="97C0E2"/>
          </a:solidFill>
          <a:ln>
            <a:noFill/>
          </a:ln>
        </p:spPr>
        <p:txBody>
          <a:bodyPr/>
          <a:lstStyle/>
          <a:p>
            <a:endParaRPr lang="en-US"/>
          </a:p>
        </p:txBody>
      </p:sp>
      <p:cxnSp>
        <p:nvCxnSpPr>
          <p:cNvPr id="423" name="Google Shape;423;p45"/>
          <p:cNvCxnSpPr/>
          <p:nvPr/>
        </p:nvCxnSpPr>
        <p:spPr>
          <a:xfrm>
            <a:off x="854431" y="1573800"/>
            <a:ext cx="16230600" cy="24000"/>
          </a:xfrm>
          <a:prstGeom prst="straightConnector1">
            <a:avLst/>
          </a:prstGeom>
          <a:noFill/>
          <a:ln w="95250" cap="flat" cmpd="sng">
            <a:solidFill>
              <a:srgbClr val="DAD9D6"/>
            </a:solidFill>
            <a:prstDash val="solid"/>
            <a:round/>
            <a:headEnd type="none" w="sm" len="sm"/>
            <a:tailEnd type="none" w="sm" len="sm"/>
          </a:ln>
        </p:spPr>
      </p:cxnSp>
      <p:sp>
        <p:nvSpPr>
          <p:cNvPr id="424" name="Google Shape;424;p45"/>
          <p:cNvSpPr/>
          <p:nvPr/>
        </p:nvSpPr>
        <p:spPr>
          <a:xfrm>
            <a:off x="17085056" y="9154068"/>
            <a:ext cx="1202944" cy="1132932"/>
          </a:xfrm>
          <a:custGeom>
            <a:avLst/>
            <a:gdLst/>
            <a:ahLst/>
            <a:cxnLst/>
            <a:rect l="l" t="t" r="r" b="b"/>
            <a:pathLst>
              <a:path w="1202944" h="1132932" extrusionOk="0">
                <a:moveTo>
                  <a:pt x="0" y="0"/>
                </a:moveTo>
                <a:lnTo>
                  <a:pt x="1202944" y="0"/>
                </a:lnTo>
                <a:lnTo>
                  <a:pt x="1202944" y="1132932"/>
                </a:lnTo>
                <a:lnTo>
                  <a:pt x="0" y="1132932"/>
                </a:lnTo>
                <a:lnTo>
                  <a:pt x="0" y="0"/>
                </a:lnTo>
                <a:close/>
              </a:path>
            </a:pathLst>
          </a:custGeom>
          <a:blipFill rotWithShape="1">
            <a:blip r:embed="rId3">
              <a:alphaModFix/>
            </a:blip>
            <a:stretch>
              <a:fillRect/>
            </a:stretch>
          </a:blipFill>
          <a:ln>
            <a:noFill/>
          </a:ln>
        </p:spPr>
        <p:txBody>
          <a:bodyPr/>
          <a:lstStyle/>
          <a:p>
            <a:endParaRPr lang="en-US"/>
          </a:p>
        </p:txBody>
      </p:sp>
      <p:sp>
        <p:nvSpPr>
          <p:cNvPr id="425" name="Google Shape;425;p45"/>
          <p:cNvSpPr txBox="1"/>
          <p:nvPr/>
        </p:nvSpPr>
        <p:spPr>
          <a:xfrm>
            <a:off x="854421" y="630023"/>
            <a:ext cx="14915400" cy="6651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SzPts val="3600"/>
              <a:buNone/>
            </a:pPr>
            <a:r>
              <a:rPr lang="en-US" sz="4800">
                <a:solidFill>
                  <a:schemeClr val="dk1"/>
                </a:solidFill>
                <a:latin typeface="Montserrat"/>
                <a:ea typeface="Montserrat"/>
                <a:cs typeface="Montserrat"/>
                <a:sym typeface="Montserrat"/>
              </a:rPr>
              <a:t>Surgical PI Responsibilities</a:t>
            </a:r>
            <a:endParaRPr sz="4800">
              <a:solidFill>
                <a:schemeClr val="dk1"/>
              </a:solidFill>
              <a:latin typeface="Montserrat"/>
              <a:ea typeface="Montserrat"/>
              <a:cs typeface="Montserrat"/>
              <a:sym typeface="Montserrat"/>
            </a:endParaRPr>
          </a:p>
        </p:txBody>
      </p:sp>
      <p:sp>
        <p:nvSpPr>
          <p:cNvPr id="426" name="Google Shape;426;p45"/>
          <p:cNvSpPr txBox="1"/>
          <p:nvPr/>
        </p:nvSpPr>
        <p:spPr>
          <a:xfrm>
            <a:off x="854425" y="1891863"/>
            <a:ext cx="14403300" cy="76239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0"/>
              </a:spcAft>
              <a:buNone/>
            </a:pPr>
            <a:r>
              <a:rPr lang="en-US" sz="2300" b="1">
                <a:latin typeface="Montserrat"/>
                <a:ea typeface="Montserrat"/>
                <a:cs typeface="Montserrat"/>
                <a:sym typeface="Montserrat"/>
              </a:rPr>
              <a:t>Site Surgical Leadership</a:t>
            </a:r>
            <a:endParaRPr sz="2300" b="1">
              <a:latin typeface="Montserrat"/>
              <a:ea typeface="Montserrat"/>
              <a:cs typeface="Montserrat"/>
              <a:sym typeface="Montserrat"/>
            </a:endParaRPr>
          </a:p>
          <a:p>
            <a:pPr marL="457200" lvl="0" indent="-374650" algn="l" rtl="0">
              <a:lnSpc>
                <a:spcPct val="115000"/>
              </a:lnSpc>
              <a:spcBef>
                <a:spcPts val="1200"/>
              </a:spcBef>
              <a:spcAft>
                <a:spcPts val="0"/>
              </a:spcAft>
              <a:buClr>
                <a:schemeClr val="dk1"/>
              </a:buClr>
              <a:buSzPts val="2300"/>
              <a:buFont typeface="Montserrat"/>
              <a:buChar char="●"/>
            </a:pPr>
            <a:r>
              <a:rPr lang="en-US" sz="2300">
                <a:latin typeface="Montserrat"/>
                <a:ea typeface="Montserrat"/>
                <a:cs typeface="Montserrat"/>
                <a:sym typeface="Montserrat"/>
              </a:rPr>
              <a:t>Serve as the designated neurosurgical lead for the study at the site and oversee all SCUBA procedures.</a:t>
            </a:r>
            <a:endParaRPr sz="2300">
              <a:latin typeface="Montserrat"/>
              <a:ea typeface="Montserrat"/>
              <a:cs typeface="Montserrat"/>
              <a:sym typeface="Montserrat"/>
            </a:endParaRPr>
          </a:p>
          <a:p>
            <a:pPr marL="0" lvl="0" indent="0" algn="l" rtl="0">
              <a:lnSpc>
                <a:spcPct val="115000"/>
              </a:lnSpc>
              <a:spcBef>
                <a:spcPts val="1200"/>
              </a:spcBef>
              <a:spcAft>
                <a:spcPts val="0"/>
              </a:spcAft>
              <a:buNone/>
            </a:pPr>
            <a:r>
              <a:rPr lang="en-US" sz="2300" b="1">
                <a:latin typeface="Montserrat"/>
                <a:ea typeface="Montserrat"/>
                <a:cs typeface="Montserrat"/>
                <a:sym typeface="Montserrat"/>
              </a:rPr>
              <a:t>Required Training</a:t>
            </a:r>
            <a:endParaRPr sz="2300" b="1">
              <a:latin typeface="Montserrat"/>
              <a:ea typeface="Montserrat"/>
              <a:cs typeface="Montserrat"/>
              <a:sym typeface="Montserrat"/>
            </a:endParaRPr>
          </a:p>
          <a:p>
            <a:pPr marL="457200" lvl="0" indent="-374650" algn="l" rtl="0">
              <a:lnSpc>
                <a:spcPct val="115000"/>
              </a:lnSpc>
              <a:spcBef>
                <a:spcPts val="1200"/>
              </a:spcBef>
              <a:spcAft>
                <a:spcPts val="0"/>
              </a:spcAft>
              <a:buClr>
                <a:schemeClr val="dk1"/>
              </a:buClr>
              <a:buSzPts val="2300"/>
              <a:buFont typeface="Montserrat"/>
              <a:buChar char="●"/>
            </a:pPr>
            <a:r>
              <a:rPr lang="en-US" sz="2300">
                <a:latin typeface="Montserrat"/>
                <a:ea typeface="Montserrat"/>
                <a:cs typeface="Montserrat"/>
                <a:sym typeface="Montserrat"/>
              </a:rPr>
              <a:t>Attend and successfully complete the mandatory SCUBA surgical training requirements prior to site activation. </a:t>
            </a:r>
            <a:endParaRPr sz="2300">
              <a:latin typeface="Montserrat"/>
              <a:ea typeface="Montserrat"/>
              <a:cs typeface="Montserrat"/>
              <a:sym typeface="Montserrat"/>
            </a:endParaRPr>
          </a:p>
          <a:p>
            <a:pPr marL="0" lvl="0" indent="0" algn="l" rtl="0">
              <a:lnSpc>
                <a:spcPct val="115000"/>
              </a:lnSpc>
              <a:spcBef>
                <a:spcPts val="1200"/>
              </a:spcBef>
              <a:spcAft>
                <a:spcPts val="0"/>
              </a:spcAft>
              <a:buNone/>
            </a:pPr>
            <a:r>
              <a:rPr lang="en-US" sz="2300" b="1">
                <a:latin typeface="Montserrat"/>
                <a:ea typeface="Montserrat"/>
                <a:cs typeface="Montserrat"/>
                <a:sym typeface="Montserrat"/>
              </a:rPr>
              <a:t>Procedure Oversight</a:t>
            </a:r>
            <a:endParaRPr sz="2300" b="1">
              <a:latin typeface="Montserrat"/>
              <a:ea typeface="Montserrat"/>
              <a:cs typeface="Montserrat"/>
              <a:sym typeface="Montserrat"/>
            </a:endParaRPr>
          </a:p>
          <a:p>
            <a:pPr marL="457200" lvl="0" indent="-374650" algn="l" rtl="0">
              <a:lnSpc>
                <a:spcPct val="115000"/>
              </a:lnSpc>
              <a:spcBef>
                <a:spcPts val="1200"/>
              </a:spcBef>
              <a:spcAft>
                <a:spcPts val="0"/>
              </a:spcAft>
              <a:buClr>
                <a:schemeClr val="dk1"/>
              </a:buClr>
              <a:buSzPts val="2300"/>
              <a:buFont typeface="Montserrat"/>
              <a:buChar char="●"/>
            </a:pPr>
            <a:r>
              <a:rPr lang="en-US" sz="2300">
                <a:latin typeface="Montserrat"/>
                <a:ea typeface="Montserrat"/>
                <a:cs typeface="Montserrat"/>
                <a:sym typeface="Montserrat"/>
              </a:rPr>
              <a:t>Ensure the SCUBA procedure is performed correctly and consistently for all participants randomized to the SCUBA arm.</a:t>
            </a:r>
            <a:endParaRPr sz="2300">
              <a:latin typeface="Montserrat"/>
              <a:ea typeface="Montserrat"/>
              <a:cs typeface="Montserrat"/>
              <a:sym typeface="Montserrat"/>
            </a:endParaRPr>
          </a:p>
          <a:p>
            <a:pPr marL="0" lvl="0" indent="0" algn="l" rtl="0">
              <a:lnSpc>
                <a:spcPct val="115000"/>
              </a:lnSpc>
              <a:spcBef>
                <a:spcPts val="1200"/>
              </a:spcBef>
              <a:spcAft>
                <a:spcPts val="0"/>
              </a:spcAft>
              <a:buNone/>
            </a:pPr>
            <a:r>
              <a:rPr lang="en-US" sz="2300" b="1">
                <a:latin typeface="Montserrat"/>
                <a:ea typeface="Montserrat"/>
                <a:cs typeface="Montserrat"/>
                <a:sym typeface="Montserrat"/>
              </a:rPr>
              <a:t>Protocol Compliance</a:t>
            </a:r>
            <a:endParaRPr sz="2300" b="1">
              <a:latin typeface="Montserrat"/>
              <a:ea typeface="Montserrat"/>
              <a:cs typeface="Montserrat"/>
              <a:sym typeface="Montserrat"/>
            </a:endParaRPr>
          </a:p>
          <a:p>
            <a:pPr marL="457200" lvl="0" indent="-374650" algn="l" rtl="0">
              <a:lnSpc>
                <a:spcPct val="115000"/>
              </a:lnSpc>
              <a:spcBef>
                <a:spcPts val="1200"/>
              </a:spcBef>
              <a:spcAft>
                <a:spcPts val="0"/>
              </a:spcAft>
              <a:buSzPts val="2300"/>
              <a:buFont typeface="Montserrat"/>
              <a:buChar char="●"/>
            </a:pPr>
            <a:r>
              <a:rPr lang="en-US" sz="2300">
                <a:latin typeface="Montserrat"/>
                <a:ea typeface="Montserrat"/>
                <a:cs typeface="Montserrat"/>
                <a:sym typeface="Montserrat"/>
              </a:rPr>
              <a:t>Confirm adherence to the surgical protocol, study procedures, and applicable guidelines during pre-operative, intra-operative, and post-operative care.</a:t>
            </a:r>
            <a:endParaRPr sz="2300">
              <a:latin typeface="Montserrat"/>
              <a:ea typeface="Montserrat"/>
              <a:cs typeface="Montserrat"/>
              <a:sym typeface="Montserrat"/>
            </a:endParaRPr>
          </a:p>
          <a:p>
            <a:pPr marL="0" lvl="0" indent="0" algn="l" rtl="0">
              <a:lnSpc>
                <a:spcPct val="115000"/>
              </a:lnSpc>
              <a:spcBef>
                <a:spcPts val="1200"/>
              </a:spcBef>
              <a:spcAft>
                <a:spcPts val="0"/>
              </a:spcAft>
              <a:buNone/>
            </a:pPr>
            <a:r>
              <a:rPr lang="en-US" sz="2300" b="1">
                <a:latin typeface="Montserrat"/>
                <a:ea typeface="Montserrat"/>
                <a:cs typeface="Montserrat"/>
                <a:sym typeface="Montserrat"/>
              </a:rPr>
              <a:t>Quality &amp; Accountability</a:t>
            </a:r>
            <a:endParaRPr sz="2300" b="1">
              <a:latin typeface="Montserrat"/>
              <a:ea typeface="Montserrat"/>
              <a:cs typeface="Montserrat"/>
              <a:sym typeface="Montserrat"/>
            </a:endParaRPr>
          </a:p>
          <a:p>
            <a:pPr marL="457200" lvl="0" indent="-374650" algn="l" rtl="0">
              <a:lnSpc>
                <a:spcPct val="115000"/>
              </a:lnSpc>
              <a:spcBef>
                <a:spcPts val="1200"/>
              </a:spcBef>
              <a:spcAft>
                <a:spcPts val="0"/>
              </a:spcAft>
              <a:buClr>
                <a:schemeClr val="dk1"/>
              </a:buClr>
              <a:buSzPts val="2300"/>
              <a:buFont typeface="Montserrat"/>
              <a:buChar char="●"/>
            </a:pPr>
            <a:r>
              <a:rPr lang="en-US" sz="2300">
                <a:latin typeface="Montserrat"/>
                <a:ea typeface="Montserrat"/>
                <a:cs typeface="Montserrat"/>
                <a:sym typeface="Montserrat"/>
              </a:rPr>
              <a:t>Act as the primary surgical point of contact for training, procedural questions, and surgical quality assurance in coordination with study leadership.</a:t>
            </a:r>
            <a:endParaRPr sz="2300">
              <a:latin typeface="Montserrat"/>
              <a:ea typeface="Montserrat"/>
              <a:cs typeface="Montserrat"/>
              <a:sym typeface="Montserrat"/>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46"/>
          <p:cNvSpPr/>
          <p:nvPr/>
        </p:nvSpPr>
        <p:spPr>
          <a:xfrm>
            <a:off x="0" y="9809819"/>
            <a:ext cx="18425253" cy="476971"/>
          </a:xfrm>
          <a:custGeom>
            <a:avLst/>
            <a:gdLst/>
            <a:ahLst/>
            <a:cxnLst/>
            <a:rect l="l" t="t" r="r" b="b"/>
            <a:pathLst>
              <a:path w="6724545" h="174077" extrusionOk="0">
                <a:moveTo>
                  <a:pt x="0" y="0"/>
                </a:moveTo>
                <a:lnTo>
                  <a:pt x="6724545" y="0"/>
                </a:lnTo>
                <a:lnTo>
                  <a:pt x="6724545" y="174077"/>
                </a:lnTo>
                <a:lnTo>
                  <a:pt x="0" y="174077"/>
                </a:lnTo>
                <a:close/>
              </a:path>
            </a:pathLst>
          </a:custGeom>
          <a:solidFill>
            <a:srgbClr val="97C0E2"/>
          </a:solidFill>
          <a:ln>
            <a:noFill/>
          </a:ln>
        </p:spPr>
        <p:txBody>
          <a:bodyPr/>
          <a:lstStyle/>
          <a:p>
            <a:endParaRPr lang="en-US"/>
          </a:p>
        </p:txBody>
      </p:sp>
      <p:cxnSp>
        <p:nvCxnSpPr>
          <p:cNvPr id="432" name="Google Shape;432;p46"/>
          <p:cNvCxnSpPr/>
          <p:nvPr/>
        </p:nvCxnSpPr>
        <p:spPr>
          <a:xfrm>
            <a:off x="854431" y="1603775"/>
            <a:ext cx="16230600" cy="24000"/>
          </a:xfrm>
          <a:prstGeom prst="straightConnector1">
            <a:avLst/>
          </a:prstGeom>
          <a:noFill/>
          <a:ln w="95250" cap="flat" cmpd="sng">
            <a:solidFill>
              <a:srgbClr val="DAD9D6"/>
            </a:solidFill>
            <a:prstDash val="solid"/>
            <a:round/>
            <a:headEnd type="none" w="sm" len="sm"/>
            <a:tailEnd type="none" w="sm" len="sm"/>
          </a:ln>
        </p:spPr>
      </p:cxnSp>
      <p:sp>
        <p:nvSpPr>
          <p:cNvPr id="433" name="Google Shape;433;p46"/>
          <p:cNvSpPr/>
          <p:nvPr/>
        </p:nvSpPr>
        <p:spPr>
          <a:xfrm>
            <a:off x="17085056" y="9154068"/>
            <a:ext cx="1202944" cy="1132932"/>
          </a:xfrm>
          <a:custGeom>
            <a:avLst/>
            <a:gdLst/>
            <a:ahLst/>
            <a:cxnLst/>
            <a:rect l="l" t="t" r="r" b="b"/>
            <a:pathLst>
              <a:path w="1202944" h="1132932" extrusionOk="0">
                <a:moveTo>
                  <a:pt x="0" y="0"/>
                </a:moveTo>
                <a:lnTo>
                  <a:pt x="1202944" y="0"/>
                </a:lnTo>
                <a:lnTo>
                  <a:pt x="1202944" y="1132932"/>
                </a:lnTo>
                <a:lnTo>
                  <a:pt x="0" y="1132932"/>
                </a:lnTo>
                <a:lnTo>
                  <a:pt x="0" y="0"/>
                </a:lnTo>
                <a:close/>
              </a:path>
            </a:pathLst>
          </a:custGeom>
          <a:blipFill rotWithShape="1">
            <a:blip r:embed="rId3">
              <a:alphaModFix/>
            </a:blip>
            <a:stretch>
              <a:fillRect/>
            </a:stretch>
          </a:blipFill>
          <a:ln>
            <a:noFill/>
          </a:ln>
        </p:spPr>
        <p:txBody>
          <a:bodyPr/>
          <a:lstStyle/>
          <a:p>
            <a:endParaRPr lang="en-US"/>
          </a:p>
        </p:txBody>
      </p:sp>
      <p:sp>
        <p:nvSpPr>
          <p:cNvPr id="434" name="Google Shape;434;p46"/>
          <p:cNvSpPr txBox="1"/>
          <p:nvPr/>
        </p:nvSpPr>
        <p:spPr>
          <a:xfrm>
            <a:off x="854421" y="660023"/>
            <a:ext cx="14915400" cy="6651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SzPts val="3600"/>
              <a:buNone/>
            </a:pPr>
            <a:r>
              <a:rPr lang="en-US" sz="4800">
                <a:solidFill>
                  <a:schemeClr val="dk1"/>
                </a:solidFill>
                <a:latin typeface="Montserrat"/>
                <a:ea typeface="Montserrat"/>
                <a:cs typeface="Montserrat"/>
                <a:sym typeface="Montserrat"/>
              </a:rPr>
              <a:t>Primary Coordinator Responsibilities</a:t>
            </a:r>
            <a:endParaRPr sz="4800">
              <a:solidFill>
                <a:schemeClr val="dk1"/>
              </a:solidFill>
              <a:latin typeface="Montserrat"/>
              <a:ea typeface="Montserrat"/>
              <a:cs typeface="Montserrat"/>
              <a:sym typeface="Montserrat"/>
            </a:endParaRPr>
          </a:p>
        </p:txBody>
      </p:sp>
      <p:sp>
        <p:nvSpPr>
          <p:cNvPr id="435" name="Google Shape;435;p46"/>
          <p:cNvSpPr txBox="1"/>
          <p:nvPr/>
        </p:nvSpPr>
        <p:spPr>
          <a:xfrm>
            <a:off x="854425" y="1906425"/>
            <a:ext cx="15440400" cy="6809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0"/>
              </a:spcAft>
              <a:buNone/>
            </a:pPr>
            <a:r>
              <a:rPr lang="en-US" sz="2300" b="1">
                <a:latin typeface="Montserrat"/>
                <a:ea typeface="Montserrat"/>
                <a:cs typeface="Montserrat"/>
                <a:sym typeface="Montserrat"/>
              </a:rPr>
              <a:t>Study Operations Support</a:t>
            </a:r>
            <a:endParaRPr sz="2300" b="1">
              <a:latin typeface="Montserrat"/>
              <a:ea typeface="Montserrat"/>
              <a:cs typeface="Montserrat"/>
              <a:sym typeface="Montserrat"/>
            </a:endParaRPr>
          </a:p>
          <a:p>
            <a:pPr marL="457200" lvl="0" indent="-374650" algn="l" rtl="0">
              <a:lnSpc>
                <a:spcPct val="115000"/>
              </a:lnSpc>
              <a:spcBef>
                <a:spcPts val="1200"/>
              </a:spcBef>
              <a:spcAft>
                <a:spcPts val="0"/>
              </a:spcAft>
              <a:buClr>
                <a:schemeClr val="dk1"/>
              </a:buClr>
              <a:buSzPts val="2300"/>
              <a:buFont typeface="Montserrat"/>
              <a:buChar char="●"/>
            </a:pPr>
            <a:r>
              <a:rPr lang="en-US" sz="2300">
                <a:latin typeface="Montserrat"/>
                <a:ea typeface="Montserrat"/>
                <a:cs typeface="Montserrat"/>
                <a:sym typeface="Montserrat"/>
              </a:rPr>
              <a:t>Manage day-to-day study activities at the site and support the PI and Surgical PI in study execution.</a:t>
            </a:r>
            <a:endParaRPr sz="2300">
              <a:latin typeface="Montserrat"/>
              <a:ea typeface="Montserrat"/>
              <a:cs typeface="Montserrat"/>
              <a:sym typeface="Montserrat"/>
            </a:endParaRPr>
          </a:p>
          <a:p>
            <a:pPr marL="0" lvl="0" indent="0" algn="l" rtl="0">
              <a:lnSpc>
                <a:spcPct val="115000"/>
              </a:lnSpc>
              <a:spcBef>
                <a:spcPts val="1200"/>
              </a:spcBef>
              <a:spcAft>
                <a:spcPts val="0"/>
              </a:spcAft>
              <a:buNone/>
            </a:pPr>
            <a:r>
              <a:rPr lang="en-US" sz="2300" b="1">
                <a:latin typeface="Montserrat"/>
                <a:ea typeface="Montserrat"/>
                <a:cs typeface="Montserrat"/>
                <a:sym typeface="Montserrat"/>
              </a:rPr>
              <a:t>Participant Coordination</a:t>
            </a:r>
            <a:endParaRPr sz="2300" b="1">
              <a:latin typeface="Montserrat"/>
              <a:ea typeface="Montserrat"/>
              <a:cs typeface="Montserrat"/>
              <a:sym typeface="Montserrat"/>
            </a:endParaRPr>
          </a:p>
          <a:p>
            <a:pPr marL="457200" lvl="0" indent="-374650" algn="l" rtl="0">
              <a:lnSpc>
                <a:spcPct val="115000"/>
              </a:lnSpc>
              <a:spcBef>
                <a:spcPts val="1200"/>
              </a:spcBef>
              <a:spcAft>
                <a:spcPts val="0"/>
              </a:spcAft>
              <a:buClr>
                <a:schemeClr val="dk1"/>
              </a:buClr>
              <a:buSzPts val="2300"/>
              <a:buFont typeface="Montserrat"/>
              <a:buChar char="●"/>
            </a:pPr>
            <a:r>
              <a:rPr lang="en-US" sz="2300">
                <a:latin typeface="Montserrat"/>
                <a:ea typeface="Montserrat"/>
                <a:cs typeface="Montserrat"/>
                <a:sym typeface="Montserrat"/>
              </a:rPr>
              <a:t>Coordinate screening, enrollment, scheduling of study visits, procedures, and follow-up assessments.</a:t>
            </a:r>
            <a:endParaRPr sz="2300">
              <a:latin typeface="Montserrat"/>
              <a:ea typeface="Montserrat"/>
              <a:cs typeface="Montserrat"/>
              <a:sym typeface="Montserrat"/>
            </a:endParaRPr>
          </a:p>
          <a:p>
            <a:pPr marL="0" lvl="0" indent="0" algn="l" rtl="0">
              <a:lnSpc>
                <a:spcPct val="115000"/>
              </a:lnSpc>
              <a:spcBef>
                <a:spcPts val="1200"/>
              </a:spcBef>
              <a:spcAft>
                <a:spcPts val="0"/>
              </a:spcAft>
              <a:buNone/>
            </a:pPr>
            <a:r>
              <a:rPr lang="en-US" sz="2300" b="1">
                <a:latin typeface="Montserrat"/>
                <a:ea typeface="Montserrat"/>
                <a:cs typeface="Montserrat"/>
                <a:sym typeface="Montserrat"/>
              </a:rPr>
              <a:t>Regulatory &amp; Documentation</a:t>
            </a:r>
            <a:endParaRPr sz="2300" b="1">
              <a:latin typeface="Montserrat"/>
              <a:ea typeface="Montserrat"/>
              <a:cs typeface="Montserrat"/>
              <a:sym typeface="Montserrat"/>
            </a:endParaRPr>
          </a:p>
          <a:p>
            <a:pPr marL="457200" lvl="0" indent="-374650" algn="l" rtl="0">
              <a:lnSpc>
                <a:spcPct val="115000"/>
              </a:lnSpc>
              <a:spcBef>
                <a:spcPts val="1200"/>
              </a:spcBef>
              <a:spcAft>
                <a:spcPts val="0"/>
              </a:spcAft>
              <a:buClr>
                <a:schemeClr val="dk1"/>
              </a:buClr>
              <a:buSzPts val="2300"/>
              <a:buFont typeface="Montserrat"/>
              <a:buChar char="●"/>
            </a:pPr>
            <a:r>
              <a:rPr lang="en-US" sz="2300">
                <a:latin typeface="Montserrat"/>
                <a:ea typeface="Montserrat"/>
                <a:cs typeface="Montserrat"/>
                <a:sym typeface="Montserrat"/>
              </a:rPr>
              <a:t>Maintain regulatory binders, ensure informed consent documentation is complete, and support IRB submissions and approvals.</a:t>
            </a:r>
            <a:endParaRPr sz="2300">
              <a:latin typeface="Montserrat"/>
              <a:ea typeface="Montserrat"/>
              <a:cs typeface="Montserrat"/>
              <a:sym typeface="Montserrat"/>
            </a:endParaRPr>
          </a:p>
          <a:p>
            <a:pPr marL="0" lvl="0" indent="0" algn="l" rtl="0">
              <a:lnSpc>
                <a:spcPct val="115000"/>
              </a:lnSpc>
              <a:spcBef>
                <a:spcPts val="1200"/>
              </a:spcBef>
              <a:spcAft>
                <a:spcPts val="0"/>
              </a:spcAft>
              <a:buNone/>
            </a:pPr>
            <a:r>
              <a:rPr lang="en-US" sz="2300" b="1">
                <a:latin typeface="Montserrat"/>
                <a:ea typeface="Montserrat"/>
                <a:cs typeface="Montserrat"/>
                <a:sym typeface="Montserrat"/>
              </a:rPr>
              <a:t>Data Management</a:t>
            </a:r>
            <a:endParaRPr sz="2300" b="1">
              <a:latin typeface="Montserrat"/>
              <a:ea typeface="Montserrat"/>
              <a:cs typeface="Montserrat"/>
              <a:sym typeface="Montserrat"/>
            </a:endParaRPr>
          </a:p>
          <a:p>
            <a:pPr marL="457200" lvl="0" indent="-374650" algn="l" rtl="0">
              <a:lnSpc>
                <a:spcPct val="115000"/>
              </a:lnSpc>
              <a:spcBef>
                <a:spcPts val="1200"/>
              </a:spcBef>
              <a:spcAft>
                <a:spcPts val="0"/>
              </a:spcAft>
              <a:buClr>
                <a:schemeClr val="dk1"/>
              </a:buClr>
              <a:buSzPts val="2300"/>
              <a:buFont typeface="Montserrat"/>
              <a:buChar char="●"/>
            </a:pPr>
            <a:r>
              <a:rPr lang="en-US" sz="2300">
                <a:latin typeface="Montserrat"/>
                <a:ea typeface="Montserrat"/>
                <a:cs typeface="Montserrat"/>
                <a:sym typeface="Montserrat"/>
              </a:rPr>
              <a:t>Ensure timely and accurate data entry, respond to data queries, and track protocol deviations and adverse events.</a:t>
            </a:r>
            <a:endParaRPr sz="2300">
              <a:latin typeface="Montserrat"/>
              <a:ea typeface="Montserrat"/>
              <a:cs typeface="Montserrat"/>
              <a:sym typeface="Montserrat"/>
            </a:endParaRPr>
          </a:p>
          <a:p>
            <a:pPr marL="0" lvl="0" indent="0" algn="l" rtl="0">
              <a:lnSpc>
                <a:spcPct val="115000"/>
              </a:lnSpc>
              <a:spcBef>
                <a:spcPts val="1200"/>
              </a:spcBef>
              <a:spcAft>
                <a:spcPts val="0"/>
              </a:spcAft>
              <a:buNone/>
            </a:pPr>
            <a:r>
              <a:rPr lang="en-US" sz="2300" b="1">
                <a:latin typeface="Montserrat"/>
                <a:ea typeface="Montserrat"/>
                <a:cs typeface="Montserrat"/>
                <a:sym typeface="Montserrat"/>
              </a:rPr>
              <a:t>Communication &amp; Compliance</a:t>
            </a:r>
            <a:endParaRPr sz="2300" b="1">
              <a:latin typeface="Montserrat"/>
              <a:ea typeface="Montserrat"/>
              <a:cs typeface="Montserrat"/>
              <a:sym typeface="Montserrat"/>
            </a:endParaRPr>
          </a:p>
          <a:p>
            <a:pPr marL="457200" lvl="0" indent="-374650" algn="l" rtl="0">
              <a:lnSpc>
                <a:spcPct val="115000"/>
              </a:lnSpc>
              <a:spcBef>
                <a:spcPts val="1200"/>
              </a:spcBef>
              <a:spcAft>
                <a:spcPts val="0"/>
              </a:spcAft>
              <a:buClr>
                <a:schemeClr val="dk1"/>
              </a:buClr>
              <a:buSzPts val="2300"/>
              <a:buFont typeface="Montserrat"/>
              <a:buChar char="●"/>
            </a:pPr>
            <a:r>
              <a:rPr lang="en-US" sz="2300">
                <a:latin typeface="Montserrat"/>
                <a:ea typeface="Montserrat"/>
                <a:cs typeface="Montserrat"/>
                <a:sym typeface="Montserrat"/>
              </a:rPr>
              <a:t>Serve as the primary liaison between the site and study leadership, NDMC, and monitors, and ensure staff training and protocol adherence.</a:t>
            </a:r>
            <a:endParaRPr sz="2300">
              <a:latin typeface="Montserrat"/>
              <a:ea typeface="Montserrat"/>
              <a:cs typeface="Montserrat"/>
              <a:sym typeface="Montserrat"/>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p47"/>
          <p:cNvSpPr/>
          <p:nvPr/>
        </p:nvSpPr>
        <p:spPr>
          <a:xfrm>
            <a:off x="0" y="9809819"/>
            <a:ext cx="18425253" cy="476971"/>
          </a:xfrm>
          <a:custGeom>
            <a:avLst/>
            <a:gdLst/>
            <a:ahLst/>
            <a:cxnLst/>
            <a:rect l="l" t="t" r="r" b="b"/>
            <a:pathLst>
              <a:path w="6724545" h="174077" extrusionOk="0">
                <a:moveTo>
                  <a:pt x="0" y="0"/>
                </a:moveTo>
                <a:lnTo>
                  <a:pt x="6724545" y="0"/>
                </a:lnTo>
                <a:lnTo>
                  <a:pt x="6724545" y="174077"/>
                </a:lnTo>
                <a:lnTo>
                  <a:pt x="0" y="174077"/>
                </a:lnTo>
                <a:close/>
              </a:path>
            </a:pathLst>
          </a:custGeom>
          <a:solidFill>
            <a:srgbClr val="97C0E2"/>
          </a:solidFill>
          <a:ln>
            <a:noFill/>
          </a:ln>
        </p:spPr>
        <p:txBody>
          <a:bodyPr/>
          <a:lstStyle/>
          <a:p>
            <a:endParaRPr lang="en-US"/>
          </a:p>
        </p:txBody>
      </p:sp>
      <p:cxnSp>
        <p:nvCxnSpPr>
          <p:cNvPr id="441" name="Google Shape;441;p47"/>
          <p:cNvCxnSpPr/>
          <p:nvPr/>
        </p:nvCxnSpPr>
        <p:spPr>
          <a:xfrm>
            <a:off x="1028685" y="1612989"/>
            <a:ext cx="16230600" cy="24000"/>
          </a:xfrm>
          <a:prstGeom prst="straightConnector1">
            <a:avLst/>
          </a:prstGeom>
          <a:noFill/>
          <a:ln w="95250" cap="flat" cmpd="sng">
            <a:solidFill>
              <a:srgbClr val="DAD9D6"/>
            </a:solidFill>
            <a:prstDash val="solid"/>
            <a:round/>
            <a:headEnd type="none" w="sm" len="sm"/>
            <a:tailEnd type="none" w="sm" len="sm"/>
          </a:ln>
        </p:spPr>
      </p:cxnSp>
      <p:sp>
        <p:nvSpPr>
          <p:cNvPr id="442" name="Google Shape;442;p47"/>
          <p:cNvSpPr/>
          <p:nvPr/>
        </p:nvSpPr>
        <p:spPr>
          <a:xfrm>
            <a:off x="17030076" y="9106138"/>
            <a:ext cx="1253836" cy="1180862"/>
          </a:xfrm>
          <a:custGeom>
            <a:avLst/>
            <a:gdLst/>
            <a:ahLst/>
            <a:cxnLst/>
            <a:rect l="l" t="t" r="r" b="b"/>
            <a:pathLst>
              <a:path w="1253836" h="1180862" extrusionOk="0">
                <a:moveTo>
                  <a:pt x="0" y="0"/>
                </a:moveTo>
                <a:lnTo>
                  <a:pt x="1253836" y="0"/>
                </a:lnTo>
                <a:lnTo>
                  <a:pt x="1253836" y="1180862"/>
                </a:lnTo>
                <a:lnTo>
                  <a:pt x="0" y="1180862"/>
                </a:lnTo>
                <a:lnTo>
                  <a:pt x="0" y="0"/>
                </a:lnTo>
                <a:close/>
              </a:path>
            </a:pathLst>
          </a:custGeom>
          <a:blipFill rotWithShape="1">
            <a:blip r:embed="rId3">
              <a:alphaModFix/>
            </a:blip>
            <a:stretch>
              <a:fillRect/>
            </a:stretch>
          </a:blipFill>
          <a:ln>
            <a:noFill/>
          </a:ln>
        </p:spPr>
        <p:txBody>
          <a:bodyPr/>
          <a:lstStyle/>
          <a:p>
            <a:endParaRPr lang="en-US"/>
          </a:p>
        </p:txBody>
      </p:sp>
      <p:sp>
        <p:nvSpPr>
          <p:cNvPr id="443" name="Google Shape;443;p47"/>
          <p:cNvSpPr txBox="1"/>
          <p:nvPr/>
        </p:nvSpPr>
        <p:spPr>
          <a:xfrm>
            <a:off x="1028750" y="519250"/>
            <a:ext cx="14915400" cy="600300"/>
          </a:xfrm>
          <a:prstGeom prst="rect">
            <a:avLst/>
          </a:prstGeom>
          <a:noFill/>
          <a:ln>
            <a:noFill/>
          </a:ln>
        </p:spPr>
        <p:txBody>
          <a:bodyPr spcFirstLastPara="1" wrap="square" lIns="0" tIns="0" rIns="0" bIns="0" anchor="t" anchorCtr="0">
            <a:spAutoFit/>
          </a:bodyPr>
          <a:lstStyle/>
          <a:p>
            <a:pPr marL="0" marR="0" lvl="0" indent="0" algn="l" rtl="0">
              <a:lnSpc>
                <a:spcPct val="110000"/>
              </a:lnSpc>
              <a:spcBef>
                <a:spcPts val="0"/>
              </a:spcBef>
              <a:spcAft>
                <a:spcPts val="0"/>
              </a:spcAft>
              <a:buNone/>
            </a:pPr>
            <a:r>
              <a:rPr lang="en-US" sz="3900">
                <a:latin typeface="Montserrat"/>
                <a:ea typeface="Montserrat"/>
                <a:cs typeface="Montserrat"/>
                <a:sym typeface="Montserrat"/>
              </a:rPr>
              <a:t>Required Study Trainings</a:t>
            </a:r>
            <a:endParaRPr sz="3900">
              <a:latin typeface="Montserrat"/>
              <a:ea typeface="Montserrat"/>
              <a:cs typeface="Montserrat"/>
              <a:sym typeface="Montserrat"/>
            </a:endParaRPr>
          </a:p>
        </p:txBody>
      </p:sp>
      <p:sp>
        <p:nvSpPr>
          <p:cNvPr id="444" name="Google Shape;444;p47"/>
          <p:cNvSpPr txBox="1"/>
          <p:nvPr/>
        </p:nvSpPr>
        <p:spPr>
          <a:xfrm>
            <a:off x="1028750" y="2093400"/>
            <a:ext cx="7700400" cy="6786473"/>
          </a:xfrm>
          <a:prstGeom prst="rect">
            <a:avLst/>
          </a:prstGeom>
          <a:noFill/>
          <a:ln>
            <a:noFill/>
          </a:ln>
        </p:spPr>
        <p:txBody>
          <a:bodyPr spcFirstLastPara="1" wrap="square" lIns="0" tIns="0" rIns="0" bIns="0" anchor="t" anchorCtr="0">
            <a:spAutoFit/>
          </a:bodyPr>
          <a:lstStyle/>
          <a:p>
            <a:pPr marL="0" marR="0" lvl="0" indent="0" algn="l" rtl="0">
              <a:lnSpc>
                <a:spcPct val="140014"/>
              </a:lnSpc>
              <a:spcBef>
                <a:spcPts val="0"/>
              </a:spcBef>
              <a:spcAft>
                <a:spcPts val="0"/>
              </a:spcAft>
              <a:buNone/>
            </a:pPr>
            <a:r>
              <a:rPr lang="en-US" sz="2100" i="0" u="none" strike="noStrike" cap="none">
                <a:solidFill>
                  <a:srgbClr val="000000"/>
                </a:solidFill>
                <a:latin typeface="Montserrat"/>
                <a:ea typeface="Montserrat"/>
                <a:cs typeface="Montserrat"/>
                <a:sym typeface="Montserrat"/>
              </a:rPr>
              <a:t>🟢 </a:t>
            </a:r>
            <a:r>
              <a:rPr lang="en-US" sz="2100">
                <a:latin typeface="Montserrat"/>
                <a:ea typeface="Montserrat"/>
                <a:cs typeface="Montserrat"/>
                <a:sym typeface="Montserrat"/>
              </a:rPr>
              <a:t>Standard Trainings: </a:t>
            </a:r>
            <a:endParaRPr sz="2100">
              <a:latin typeface="Montserrat"/>
              <a:ea typeface="Montserrat"/>
              <a:cs typeface="Montserrat"/>
              <a:sym typeface="Montserrat"/>
            </a:endParaRPr>
          </a:p>
          <a:p>
            <a:pPr marL="914400" marR="0" lvl="0" indent="-590550" algn="l" rtl="0">
              <a:lnSpc>
                <a:spcPct val="140014"/>
              </a:lnSpc>
              <a:spcBef>
                <a:spcPts val="0"/>
              </a:spcBef>
              <a:spcAft>
                <a:spcPts val="0"/>
              </a:spcAft>
              <a:buSzPts val="2100"/>
              <a:buFont typeface="Montserrat"/>
              <a:buChar char="●"/>
            </a:pPr>
            <a:r>
              <a:rPr lang="en-US" sz="2100" dirty="0">
                <a:latin typeface="Montserrat"/>
                <a:ea typeface="Montserrat"/>
                <a:cs typeface="Montserrat"/>
                <a:sym typeface="Montserrat"/>
              </a:rPr>
              <a:t>Protocol (quiz + webinar or slides) </a:t>
            </a:r>
            <a:endParaRPr sz="2100" dirty="0">
              <a:latin typeface="Montserrat"/>
              <a:ea typeface="Montserrat"/>
              <a:cs typeface="Montserrat"/>
              <a:sym typeface="Montserrat"/>
            </a:endParaRPr>
          </a:p>
          <a:p>
            <a:pPr marL="914400" marR="0" lvl="0" indent="-590550" algn="l" rtl="0">
              <a:lnSpc>
                <a:spcPct val="140014"/>
              </a:lnSpc>
              <a:spcBef>
                <a:spcPts val="0"/>
              </a:spcBef>
              <a:spcAft>
                <a:spcPts val="0"/>
              </a:spcAft>
              <a:buSzPts val="2100"/>
              <a:buFont typeface="Montserrat"/>
              <a:buChar char="●"/>
            </a:pPr>
            <a:r>
              <a:rPr lang="en-US" sz="2100">
                <a:latin typeface="Montserrat"/>
                <a:ea typeface="Montserrat"/>
                <a:cs typeface="Montserrat"/>
                <a:sym typeface="Montserrat"/>
              </a:rPr>
              <a:t>Coordinator (quiz + slides) </a:t>
            </a:r>
            <a:endParaRPr sz="2100">
              <a:latin typeface="Montserrat"/>
              <a:ea typeface="Montserrat"/>
              <a:cs typeface="Montserrat"/>
              <a:sym typeface="Montserrat"/>
            </a:endParaRPr>
          </a:p>
          <a:p>
            <a:pPr marL="914400" marR="0" lvl="0" indent="-590550" algn="l" rtl="0">
              <a:lnSpc>
                <a:spcPct val="140014"/>
              </a:lnSpc>
              <a:spcBef>
                <a:spcPts val="0"/>
              </a:spcBef>
              <a:spcAft>
                <a:spcPts val="0"/>
              </a:spcAft>
              <a:buSzPts val="2100"/>
              <a:buFont typeface="Montserrat"/>
              <a:buChar char="●"/>
            </a:pPr>
            <a:r>
              <a:rPr lang="en-US" sz="2100">
                <a:latin typeface="Montserrat"/>
                <a:ea typeface="Montserrat"/>
                <a:cs typeface="Montserrat"/>
                <a:sym typeface="Montserrat"/>
              </a:rPr>
              <a:t>ABC/2 Method (slides + attestation)</a:t>
            </a:r>
            <a:endParaRPr sz="2100">
              <a:latin typeface="Montserrat"/>
              <a:ea typeface="Montserrat"/>
              <a:cs typeface="Montserrat"/>
              <a:sym typeface="Montserrat"/>
            </a:endParaRPr>
          </a:p>
          <a:p>
            <a:pPr marL="914400" marR="0" lvl="0" indent="-590550" algn="l" rtl="0">
              <a:lnSpc>
                <a:spcPct val="140014"/>
              </a:lnSpc>
              <a:spcBef>
                <a:spcPts val="0"/>
              </a:spcBef>
              <a:spcAft>
                <a:spcPts val="0"/>
              </a:spcAft>
              <a:buSzPts val="2100"/>
              <a:buFont typeface="Montserrat"/>
              <a:buChar char="●"/>
            </a:pPr>
            <a:r>
              <a:rPr lang="en-US" sz="2100">
                <a:latin typeface="Montserrat"/>
                <a:ea typeface="Montserrat"/>
                <a:cs typeface="Montserrat"/>
                <a:sym typeface="Montserrat"/>
              </a:rPr>
              <a:t>Core Lab (individual site training) </a:t>
            </a:r>
            <a:endParaRPr sz="2100">
              <a:latin typeface="Montserrat"/>
              <a:ea typeface="Montserrat"/>
              <a:cs typeface="Montserrat"/>
              <a:sym typeface="Montserrat"/>
            </a:endParaRPr>
          </a:p>
          <a:p>
            <a:pPr marL="0" marR="0" lvl="0" indent="0" algn="l" rtl="0">
              <a:lnSpc>
                <a:spcPct val="140014"/>
              </a:lnSpc>
              <a:spcBef>
                <a:spcPts val="0"/>
              </a:spcBef>
              <a:spcAft>
                <a:spcPts val="0"/>
              </a:spcAft>
              <a:buNone/>
            </a:pPr>
            <a:r>
              <a:rPr lang="en-US" sz="2100">
                <a:solidFill>
                  <a:schemeClr val="dk1"/>
                </a:solidFill>
                <a:latin typeface="Montserrat"/>
                <a:ea typeface="Montserrat"/>
                <a:cs typeface="Montserrat"/>
                <a:sym typeface="Montserrat"/>
              </a:rPr>
              <a:t>🟢 </a:t>
            </a:r>
            <a:r>
              <a:rPr lang="en-US" sz="2100">
                <a:latin typeface="Montserrat"/>
                <a:ea typeface="Montserrat"/>
                <a:cs typeface="Montserrat"/>
                <a:sym typeface="Montserrat"/>
              </a:rPr>
              <a:t>Certifications: </a:t>
            </a:r>
            <a:endParaRPr sz="2100">
              <a:latin typeface="Montserrat"/>
              <a:ea typeface="Montserrat"/>
              <a:cs typeface="Montserrat"/>
              <a:sym typeface="Montserrat"/>
            </a:endParaRPr>
          </a:p>
          <a:p>
            <a:pPr marL="914400" marR="0" lvl="0" indent="-590550" algn="l" rtl="0">
              <a:lnSpc>
                <a:spcPct val="140014"/>
              </a:lnSpc>
              <a:spcBef>
                <a:spcPts val="0"/>
              </a:spcBef>
              <a:spcAft>
                <a:spcPts val="0"/>
              </a:spcAft>
              <a:buSzPts val="2100"/>
              <a:buFont typeface="Montserrat"/>
              <a:buChar char="●"/>
            </a:pPr>
            <a:r>
              <a:rPr lang="en-US" sz="2100" dirty="0" err="1">
                <a:latin typeface="Montserrat"/>
                <a:ea typeface="Montserrat"/>
                <a:cs typeface="Montserrat"/>
                <a:sym typeface="Montserrat"/>
              </a:rPr>
              <a:t>mRS</a:t>
            </a:r>
            <a:r>
              <a:rPr lang="en-US" sz="2100" dirty="0">
                <a:latin typeface="Montserrat"/>
                <a:ea typeface="Montserrat"/>
                <a:cs typeface="Montserrat"/>
                <a:sym typeface="Montserrat"/>
              </a:rPr>
              <a:t> – </a:t>
            </a:r>
            <a:r>
              <a:rPr lang="en-US" sz="2100" dirty="0" err="1">
                <a:latin typeface="Montserrat"/>
                <a:ea typeface="Montserrat"/>
                <a:cs typeface="Montserrat"/>
                <a:sym typeface="Montserrat"/>
              </a:rPr>
              <a:t>WebDCU</a:t>
            </a:r>
            <a:r>
              <a:rPr lang="en-US" sz="2100" dirty="0">
                <a:latin typeface="Montserrat"/>
                <a:ea typeface="Montserrat"/>
                <a:cs typeface="Montserrat"/>
                <a:sym typeface="Montserrat"/>
              </a:rPr>
              <a:t> Campus </a:t>
            </a:r>
            <a:endParaRPr sz="2100" dirty="0">
              <a:latin typeface="Montserrat"/>
              <a:ea typeface="Montserrat"/>
              <a:cs typeface="Montserrat"/>
              <a:sym typeface="Montserrat"/>
            </a:endParaRPr>
          </a:p>
          <a:p>
            <a:pPr marL="914400" marR="0" lvl="0" indent="-590550" algn="l" rtl="0">
              <a:lnSpc>
                <a:spcPct val="140014"/>
              </a:lnSpc>
              <a:spcBef>
                <a:spcPts val="0"/>
              </a:spcBef>
              <a:spcAft>
                <a:spcPts val="0"/>
              </a:spcAft>
              <a:buSzPts val="2100"/>
              <a:buFont typeface="Montserrat"/>
              <a:buChar char="●"/>
            </a:pPr>
            <a:r>
              <a:rPr lang="en-US" sz="2100" dirty="0">
                <a:latin typeface="Montserrat"/>
                <a:ea typeface="Montserrat"/>
                <a:cs typeface="Montserrat"/>
                <a:sym typeface="Montserrat"/>
              </a:rPr>
              <a:t>NIHSS – </a:t>
            </a:r>
            <a:r>
              <a:rPr lang="en-US" sz="2100" dirty="0" err="1">
                <a:latin typeface="Montserrat"/>
                <a:ea typeface="Montserrat"/>
                <a:cs typeface="Montserrat"/>
                <a:sym typeface="Montserrat"/>
              </a:rPr>
              <a:t>WebDCU</a:t>
            </a:r>
            <a:r>
              <a:rPr lang="en-US" sz="2100" dirty="0">
                <a:latin typeface="Montserrat"/>
                <a:ea typeface="Montserrat"/>
                <a:cs typeface="Montserrat"/>
                <a:sym typeface="Montserrat"/>
              </a:rPr>
              <a:t> Campus </a:t>
            </a:r>
            <a:endParaRPr sz="2100" dirty="0">
              <a:latin typeface="Montserrat"/>
              <a:ea typeface="Montserrat"/>
              <a:cs typeface="Montserrat"/>
              <a:sym typeface="Montserrat"/>
            </a:endParaRPr>
          </a:p>
          <a:p>
            <a:pPr marL="0" lvl="0" indent="0" algn="l" rtl="0">
              <a:lnSpc>
                <a:spcPct val="140014"/>
              </a:lnSpc>
              <a:spcBef>
                <a:spcPts val="0"/>
              </a:spcBef>
              <a:spcAft>
                <a:spcPts val="0"/>
              </a:spcAft>
              <a:buNone/>
            </a:pPr>
            <a:r>
              <a:rPr lang="en-US" sz="2100">
                <a:solidFill>
                  <a:schemeClr val="dk1"/>
                </a:solidFill>
                <a:latin typeface="Montserrat"/>
                <a:ea typeface="Montserrat"/>
                <a:cs typeface="Montserrat"/>
                <a:sym typeface="Montserrat"/>
              </a:rPr>
              <a:t> 🟢 For </a:t>
            </a:r>
            <a:r>
              <a:rPr lang="en-US" sz="2100" b="1">
                <a:solidFill>
                  <a:schemeClr val="dk1"/>
                </a:solidFill>
                <a:latin typeface="Montserrat"/>
                <a:ea typeface="Montserrat"/>
                <a:cs typeface="Montserrat"/>
                <a:sym typeface="Montserrat"/>
              </a:rPr>
              <a:t>Site Neurosurgeons</a:t>
            </a:r>
            <a:r>
              <a:rPr lang="en-US" sz="2100">
                <a:solidFill>
                  <a:schemeClr val="dk1"/>
                </a:solidFill>
                <a:latin typeface="Montserrat"/>
                <a:ea typeface="Montserrat"/>
                <a:cs typeface="Montserrat"/>
                <a:sym typeface="Montserrat"/>
              </a:rPr>
              <a:t> Only: </a:t>
            </a:r>
            <a:endParaRPr sz="2100">
              <a:solidFill>
                <a:schemeClr val="dk1"/>
              </a:solidFill>
              <a:latin typeface="Montserrat"/>
              <a:ea typeface="Montserrat"/>
              <a:cs typeface="Montserrat"/>
              <a:sym typeface="Montserrat"/>
            </a:endParaRPr>
          </a:p>
          <a:p>
            <a:pPr marL="914400" lvl="0" indent="-590550" algn="l" rtl="0">
              <a:lnSpc>
                <a:spcPct val="140014"/>
              </a:lnSpc>
              <a:spcBef>
                <a:spcPts val="0"/>
              </a:spcBef>
              <a:spcAft>
                <a:spcPts val="0"/>
              </a:spcAft>
              <a:buClr>
                <a:schemeClr val="dk1"/>
              </a:buClr>
              <a:buSzPts val="2100"/>
              <a:buFont typeface="Montserrat"/>
              <a:buChar char="●"/>
            </a:pPr>
            <a:r>
              <a:rPr lang="en-US" sz="2100">
                <a:solidFill>
                  <a:schemeClr val="dk1"/>
                </a:solidFill>
                <a:latin typeface="Montserrat"/>
                <a:ea typeface="Montserrat"/>
                <a:cs typeface="Montserrat"/>
                <a:sym typeface="Montserrat"/>
              </a:rPr>
              <a:t>In-person surgical training (attestation/approval form) </a:t>
            </a:r>
            <a:endParaRPr sz="2100">
              <a:solidFill>
                <a:schemeClr val="dk1"/>
              </a:solidFill>
              <a:latin typeface="Montserrat"/>
              <a:ea typeface="Montserrat"/>
              <a:cs typeface="Montserrat"/>
              <a:sym typeface="Montserrat"/>
            </a:endParaRPr>
          </a:p>
          <a:p>
            <a:pPr marL="914400" lvl="0" indent="-590550" algn="l" rtl="0">
              <a:lnSpc>
                <a:spcPct val="140014"/>
              </a:lnSpc>
              <a:spcBef>
                <a:spcPts val="0"/>
              </a:spcBef>
              <a:spcAft>
                <a:spcPts val="0"/>
              </a:spcAft>
              <a:buClr>
                <a:schemeClr val="dk1"/>
              </a:buClr>
              <a:buSzPts val="2100"/>
              <a:buFont typeface="Montserrat"/>
              <a:buChar char="●"/>
            </a:pPr>
            <a:r>
              <a:rPr lang="en-US" sz="2100">
                <a:solidFill>
                  <a:schemeClr val="dk1"/>
                </a:solidFill>
                <a:latin typeface="Montserrat"/>
                <a:ea typeface="Montserrat"/>
                <a:cs typeface="Montserrat"/>
                <a:sym typeface="Montserrat"/>
              </a:rPr>
              <a:t>Five Educational modules: (attestation) </a:t>
            </a:r>
            <a:endParaRPr sz="2100" b="1">
              <a:solidFill>
                <a:schemeClr val="dk1"/>
              </a:solidFill>
              <a:latin typeface="Montserrat"/>
              <a:ea typeface="Montserrat"/>
              <a:cs typeface="Montserrat"/>
              <a:sym typeface="Montserrat"/>
            </a:endParaRPr>
          </a:p>
          <a:p>
            <a:pPr marL="914400" indent="-590550">
              <a:lnSpc>
                <a:spcPct val="140014"/>
              </a:lnSpc>
              <a:buClr>
                <a:schemeClr val="dk1"/>
              </a:buClr>
              <a:buSzPts val="2100"/>
              <a:buFont typeface="Montserrat"/>
              <a:buChar char="●"/>
            </a:pPr>
            <a:r>
              <a:rPr lang="en-US" sz="2100">
                <a:solidFill>
                  <a:schemeClr val="dk1"/>
                </a:solidFill>
                <a:latin typeface="Montserrat"/>
                <a:ea typeface="Montserrat"/>
                <a:cs typeface="Montserrat"/>
                <a:sym typeface="Montserrat"/>
              </a:rPr>
              <a:t>Case submissions: 4 non-trial cases (approval form) </a:t>
            </a:r>
            <a:endParaRPr sz="2100">
              <a:latin typeface="Montserrat"/>
              <a:ea typeface="Montserrat"/>
              <a:cs typeface="Montserrat"/>
              <a:sym typeface="Montserrat"/>
            </a:endParaRPr>
          </a:p>
          <a:p>
            <a:pPr marL="0" marR="0" lvl="0" indent="0" algn="l" rtl="0">
              <a:lnSpc>
                <a:spcPct val="140014"/>
              </a:lnSpc>
              <a:spcBef>
                <a:spcPts val="0"/>
              </a:spcBef>
              <a:spcAft>
                <a:spcPts val="0"/>
              </a:spcAft>
              <a:buNone/>
            </a:pPr>
            <a:r>
              <a:rPr lang="en-US" sz="2100" dirty="0">
                <a:latin typeface="Montserrat"/>
                <a:ea typeface="Montserrat"/>
                <a:cs typeface="Montserrat"/>
                <a:sym typeface="Montserrat"/>
              </a:rPr>
              <a:t> </a:t>
            </a:r>
            <a:endParaRPr sz="2100" i="0" u="none" strike="noStrike" cap="none" dirty="0">
              <a:solidFill>
                <a:srgbClr val="000000"/>
              </a:solidFill>
              <a:latin typeface="Montserrat"/>
              <a:ea typeface="Montserrat"/>
              <a:cs typeface="Montserrat"/>
              <a:sym typeface="Montserrat"/>
            </a:endParaRPr>
          </a:p>
        </p:txBody>
      </p:sp>
      <p:sp>
        <p:nvSpPr>
          <p:cNvPr id="445" name="Google Shape;445;p47"/>
          <p:cNvSpPr txBox="1"/>
          <p:nvPr/>
        </p:nvSpPr>
        <p:spPr>
          <a:xfrm>
            <a:off x="9558900" y="2105700"/>
            <a:ext cx="7957200" cy="5754300"/>
          </a:xfrm>
          <a:prstGeom prst="rect">
            <a:avLst/>
          </a:prstGeom>
          <a:noFill/>
          <a:ln>
            <a:noFill/>
          </a:ln>
        </p:spPr>
        <p:txBody>
          <a:bodyPr spcFirstLastPara="1" wrap="square" lIns="0" tIns="0" rIns="0" bIns="0" anchor="t" anchorCtr="0">
            <a:spAutoFit/>
          </a:bodyPr>
          <a:lstStyle/>
          <a:p>
            <a:pPr marL="0" marR="0" lvl="0" indent="0" algn="l" rtl="0">
              <a:lnSpc>
                <a:spcPct val="140014"/>
              </a:lnSpc>
              <a:spcBef>
                <a:spcPts val="0"/>
              </a:spcBef>
              <a:spcAft>
                <a:spcPts val="0"/>
              </a:spcAft>
              <a:buNone/>
            </a:pPr>
            <a:r>
              <a:rPr lang="en-US" sz="2100" i="0" u="none" strike="noStrike" cap="none">
                <a:solidFill>
                  <a:srgbClr val="000000"/>
                </a:solidFill>
                <a:latin typeface="Montserrat"/>
                <a:ea typeface="Montserrat"/>
                <a:cs typeface="Montserrat"/>
                <a:sym typeface="Montserrat"/>
              </a:rPr>
              <a:t>🟢 </a:t>
            </a:r>
            <a:r>
              <a:rPr lang="en-US" sz="2100">
                <a:latin typeface="Montserrat"/>
                <a:ea typeface="Montserrat"/>
                <a:cs typeface="Montserrat"/>
                <a:sym typeface="Montserrat"/>
              </a:rPr>
              <a:t>Additional Resources: </a:t>
            </a:r>
            <a:endParaRPr sz="2100">
              <a:latin typeface="Montserrat"/>
              <a:ea typeface="Montserrat"/>
              <a:cs typeface="Montserrat"/>
              <a:sym typeface="Montserrat"/>
            </a:endParaRPr>
          </a:p>
          <a:p>
            <a:pPr marL="914400" lvl="0" indent="-590550" algn="l" rtl="0">
              <a:lnSpc>
                <a:spcPct val="140014"/>
              </a:lnSpc>
              <a:spcBef>
                <a:spcPts val="0"/>
              </a:spcBef>
              <a:spcAft>
                <a:spcPts val="0"/>
              </a:spcAft>
              <a:buClr>
                <a:schemeClr val="dk1"/>
              </a:buClr>
              <a:buSzPts val="2100"/>
              <a:buFont typeface="Montserrat"/>
              <a:buChar char="●"/>
            </a:pPr>
            <a:r>
              <a:rPr lang="en-US" sz="2100">
                <a:solidFill>
                  <a:schemeClr val="dk1"/>
                </a:solidFill>
                <a:latin typeface="Montserrat"/>
                <a:ea typeface="Montserrat"/>
                <a:cs typeface="Montserrat"/>
                <a:sym typeface="Montserrat"/>
              </a:rPr>
              <a:t>AHA ASA ICH Medical Management Recommendations Guidelines</a:t>
            </a:r>
            <a:endParaRPr sz="2100">
              <a:solidFill>
                <a:schemeClr val="dk1"/>
              </a:solidFill>
              <a:latin typeface="Montserrat"/>
              <a:ea typeface="Montserrat"/>
              <a:cs typeface="Montserrat"/>
              <a:sym typeface="Montserrat"/>
            </a:endParaRPr>
          </a:p>
          <a:p>
            <a:pPr marL="914400" lvl="0" indent="-590550" algn="l" rtl="0">
              <a:lnSpc>
                <a:spcPct val="140014"/>
              </a:lnSpc>
              <a:spcBef>
                <a:spcPts val="0"/>
              </a:spcBef>
              <a:spcAft>
                <a:spcPts val="0"/>
              </a:spcAft>
              <a:buClr>
                <a:schemeClr val="dk1"/>
              </a:buClr>
              <a:buSzPts val="2100"/>
              <a:buFont typeface="Montserrat"/>
              <a:buChar char="●"/>
            </a:pPr>
            <a:r>
              <a:rPr lang="en-US" sz="2100">
                <a:solidFill>
                  <a:schemeClr val="dk1"/>
                </a:solidFill>
                <a:latin typeface="Montserrat"/>
                <a:ea typeface="Montserrat"/>
                <a:cs typeface="Montserrat"/>
                <a:sym typeface="Montserrat"/>
              </a:rPr>
              <a:t>Randomization in WebDCU – WebDCU Campus </a:t>
            </a:r>
            <a:endParaRPr sz="2100">
              <a:solidFill>
                <a:schemeClr val="dk1"/>
              </a:solidFill>
              <a:latin typeface="Montserrat"/>
              <a:ea typeface="Montserrat"/>
              <a:cs typeface="Montserrat"/>
              <a:sym typeface="Montserrat"/>
            </a:endParaRPr>
          </a:p>
          <a:p>
            <a:pPr marL="914400" lvl="0" indent="-590550" algn="l" rtl="0">
              <a:lnSpc>
                <a:spcPct val="140014"/>
              </a:lnSpc>
              <a:spcBef>
                <a:spcPts val="0"/>
              </a:spcBef>
              <a:spcAft>
                <a:spcPts val="0"/>
              </a:spcAft>
              <a:buClr>
                <a:schemeClr val="dk1"/>
              </a:buClr>
              <a:buSzPts val="2100"/>
              <a:buFont typeface="Montserrat"/>
              <a:buChar char="●"/>
            </a:pPr>
            <a:r>
              <a:rPr lang="en-US" sz="2100">
                <a:solidFill>
                  <a:schemeClr val="dk1"/>
                </a:solidFill>
                <a:latin typeface="Montserrat"/>
                <a:ea typeface="Montserrat"/>
                <a:cs typeface="Montserrat"/>
                <a:sym typeface="Montserrat"/>
              </a:rPr>
              <a:t>E-consenting in REDCap – WebDCU Campus </a:t>
            </a:r>
            <a:endParaRPr sz="2100">
              <a:solidFill>
                <a:schemeClr val="dk1"/>
              </a:solidFill>
              <a:latin typeface="Montserrat"/>
              <a:ea typeface="Montserrat"/>
              <a:cs typeface="Montserrat"/>
              <a:sym typeface="Montserrat"/>
            </a:endParaRPr>
          </a:p>
          <a:p>
            <a:pPr marL="914400" lvl="0" indent="-590550" algn="l" rtl="0">
              <a:lnSpc>
                <a:spcPct val="140014"/>
              </a:lnSpc>
              <a:spcBef>
                <a:spcPts val="0"/>
              </a:spcBef>
              <a:spcAft>
                <a:spcPts val="0"/>
              </a:spcAft>
              <a:buClr>
                <a:schemeClr val="dk1"/>
              </a:buClr>
              <a:buSzPts val="2100"/>
              <a:buFont typeface="Montserrat"/>
              <a:buChar char="●"/>
            </a:pPr>
            <a:r>
              <a:rPr lang="en-US" sz="2100">
                <a:solidFill>
                  <a:schemeClr val="dk1"/>
                </a:solidFill>
                <a:latin typeface="Montserrat"/>
                <a:ea typeface="Montserrat"/>
                <a:cs typeface="Montserrat"/>
                <a:sym typeface="Montserrat"/>
              </a:rPr>
              <a:t>EuroQol-5D Quality of Life – Website Guide &amp; WebDCU Campus Under STEP </a:t>
            </a:r>
            <a:endParaRPr sz="2100">
              <a:solidFill>
                <a:schemeClr val="dk1"/>
              </a:solidFill>
              <a:latin typeface="Montserrat"/>
              <a:ea typeface="Montserrat"/>
              <a:cs typeface="Montserrat"/>
              <a:sym typeface="Montserrat"/>
            </a:endParaRPr>
          </a:p>
          <a:p>
            <a:pPr marL="914400" marR="0" lvl="0" indent="-590550" algn="l" rtl="0">
              <a:lnSpc>
                <a:spcPct val="140014"/>
              </a:lnSpc>
              <a:spcBef>
                <a:spcPts val="0"/>
              </a:spcBef>
              <a:spcAft>
                <a:spcPts val="0"/>
              </a:spcAft>
              <a:buSzPts val="2100"/>
              <a:buFont typeface="Montserrat"/>
              <a:buChar char="●"/>
            </a:pPr>
            <a:r>
              <a:rPr lang="en-US" sz="2100">
                <a:solidFill>
                  <a:schemeClr val="dk1"/>
                </a:solidFill>
                <a:latin typeface="Montserrat"/>
                <a:ea typeface="Montserrat"/>
                <a:cs typeface="Montserrat"/>
                <a:sym typeface="Montserrat"/>
              </a:rPr>
              <a:t>Viz AI Introduction – WebDCU Campus</a:t>
            </a:r>
            <a:endParaRPr sz="2100">
              <a:latin typeface="Montserrat"/>
              <a:ea typeface="Montserrat"/>
              <a:cs typeface="Montserrat"/>
              <a:sym typeface="Montserrat"/>
            </a:endParaRPr>
          </a:p>
          <a:p>
            <a:pPr marL="914400" lvl="0" indent="-590550" algn="l" rtl="0">
              <a:lnSpc>
                <a:spcPct val="140014"/>
              </a:lnSpc>
              <a:spcBef>
                <a:spcPts val="0"/>
              </a:spcBef>
              <a:spcAft>
                <a:spcPts val="0"/>
              </a:spcAft>
              <a:buSzPts val="2100"/>
              <a:buFont typeface="Montserrat"/>
              <a:buChar char="●"/>
            </a:pPr>
            <a:r>
              <a:rPr lang="en-US" sz="2100">
                <a:solidFill>
                  <a:schemeClr val="dk1"/>
                </a:solidFill>
                <a:latin typeface="Montserrat"/>
                <a:ea typeface="Montserrat"/>
                <a:cs typeface="Montserrat"/>
                <a:sym typeface="Montserrat"/>
              </a:rPr>
              <a:t>Adverse Event Reporting Workflow - WebDCU Tools</a:t>
            </a:r>
            <a:endParaRPr sz="2100">
              <a:latin typeface="Montserrat"/>
              <a:ea typeface="Montserrat"/>
              <a:cs typeface="Montserrat"/>
              <a:sym typeface="Montserrat"/>
            </a:endParaRPr>
          </a:p>
          <a:p>
            <a:pPr marL="914400" marR="0" lvl="0" indent="-590550" algn="l" rtl="0">
              <a:lnSpc>
                <a:spcPct val="140014"/>
              </a:lnSpc>
              <a:spcBef>
                <a:spcPts val="0"/>
              </a:spcBef>
              <a:spcAft>
                <a:spcPts val="0"/>
              </a:spcAft>
              <a:buSzPts val="2100"/>
              <a:buFont typeface="Montserrat"/>
              <a:buChar char="●"/>
            </a:pPr>
            <a:r>
              <a:rPr lang="en-US" sz="2100">
                <a:latin typeface="Montserrat"/>
                <a:ea typeface="Montserrat"/>
                <a:cs typeface="Montserrat"/>
                <a:sym typeface="Montserrat"/>
              </a:rPr>
              <a:t>Angio-Suite Introduction - WebDCU Campus</a:t>
            </a:r>
            <a:endParaRPr sz="2100">
              <a:latin typeface="Montserrat"/>
              <a:ea typeface="Montserrat"/>
              <a:cs typeface="Montserrat"/>
              <a:sym typeface="Montserrat"/>
            </a:endParaRPr>
          </a:p>
          <a:p>
            <a:pPr marL="914400" marR="0" lvl="0" indent="0" algn="l" rtl="0">
              <a:lnSpc>
                <a:spcPct val="140014"/>
              </a:lnSpc>
              <a:spcBef>
                <a:spcPts val="0"/>
              </a:spcBef>
              <a:spcAft>
                <a:spcPts val="0"/>
              </a:spcAft>
              <a:buNone/>
            </a:pPr>
            <a:endParaRPr sz="2100">
              <a:latin typeface="Montserrat"/>
              <a:ea typeface="Montserrat"/>
              <a:cs typeface="Montserrat"/>
              <a:sym typeface="Montserrat"/>
            </a:endParaRPr>
          </a:p>
          <a:p>
            <a:pPr marL="0" marR="0" lvl="0" indent="0" algn="l" rtl="0">
              <a:lnSpc>
                <a:spcPct val="140014"/>
              </a:lnSpc>
              <a:spcBef>
                <a:spcPts val="0"/>
              </a:spcBef>
              <a:spcAft>
                <a:spcPts val="0"/>
              </a:spcAft>
              <a:buNone/>
            </a:pPr>
            <a:endParaRPr sz="2100" i="0" u="none" strike="noStrike" cap="none">
              <a:solidFill>
                <a:srgbClr val="000000"/>
              </a:solidFill>
              <a:latin typeface="Montserrat"/>
              <a:ea typeface="Montserrat"/>
              <a:cs typeface="Montserrat"/>
              <a:sym typeface="Montserrat"/>
            </a:endParaRPr>
          </a:p>
          <a:p>
            <a:pPr marL="0" marR="0" lvl="0" indent="0" algn="l" rtl="0">
              <a:lnSpc>
                <a:spcPct val="132714"/>
              </a:lnSpc>
              <a:spcBef>
                <a:spcPts val="0"/>
              </a:spcBef>
              <a:spcAft>
                <a:spcPts val="0"/>
              </a:spcAft>
              <a:buNone/>
            </a:pPr>
            <a:endParaRPr sz="2100" i="0" u="none" strike="noStrike" cap="none">
              <a:solidFill>
                <a:srgbClr val="000000"/>
              </a:solidFill>
              <a:latin typeface="Montserrat"/>
              <a:ea typeface="Montserrat"/>
              <a:cs typeface="Montserrat"/>
              <a:sym typeface="Montserrat"/>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p48"/>
          <p:cNvSpPr/>
          <p:nvPr/>
        </p:nvSpPr>
        <p:spPr>
          <a:xfrm>
            <a:off x="-145376" y="0"/>
            <a:ext cx="18425253" cy="476971"/>
          </a:xfrm>
          <a:custGeom>
            <a:avLst/>
            <a:gdLst/>
            <a:ahLst/>
            <a:cxnLst/>
            <a:rect l="l" t="t" r="r" b="b"/>
            <a:pathLst>
              <a:path w="6724545" h="174077" extrusionOk="0">
                <a:moveTo>
                  <a:pt x="0" y="0"/>
                </a:moveTo>
                <a:lnTo>
                  <a:pt x="6724545" y="0"/>
                </a:lnTo>
                <a:lnTo>
                  <a:pt x="6724545" y="174077"/>
                </a:lnTo>
                <a:lnTo>
                  <a:pt x="0" y="174077"/>
                </a:lnTo>
                <a:close/>
              </a:path>
            </a:pathLst>
          </a:custGeom>
          <a:solidFill>
            <a:srgbClr val="97C0E2"/>
          </a:solidFill>
          <a:ln>
            <a:noFill/>
          </a:ln>
        </p:spPr>
        <p:txBody>
          <a:bodyPr/>
          <a:lstStyle/>
          <a:p>
            <a:endParaRPr lang="en-US"/>
          </a:p>
        </p:txBody>
      </p:sp>
      <p:sp>
        <p:nvSpPr>
          <p:cNvPr id="451" name="Google Shape;451;p48"/>
          <p:cNvSpPr/>
          <p:nvPr/>
        </p:nvSpPr>
        <p:spPr>
          <a:xfrm>
            <a:off x="0" y="9809819"/>
            <a:ext cx="18425253" cy="476971"/>
          </a:xfrm>
          <a:custGeom>
            <a:avLst/>
            <a:gdLst/>
            <a:ahLst/>
            <a:cxnLst/>
            <a:rect l="l" t="t" r="r" b="b"/>
            <a:pathLst>
              <a:path w="6724545" h="174077" extrusionOk="0">
                <a:moveTo>
                  <a:pt x="0" y="0"/>
                </a:moveTo>
                <a:lnTo>
                  <a:pt x="6724545" y="0"/>
                </a:lnTo>
                <a:lnTo>
                  <a:pt x="6724545" y="174077"/>
                </a:lnTo>
                <a:lnTo>
                  <a:pt x="0" y="174077"/>
                </a:lnTo>
                <a:close/>
              </a:path>
            </a:pathLst>
          </a:custGeom>
          <a:solidFill>
            <a:srgbClr val="97C0E2"/>
          </a:solidFill>
          <a:ln>
            <a:noFill/>
          </a:ln>
        </p:spPr>
        <p:txBody>
          <a:bodyPr/>
          <a:lstStyle/>
          <a:p>
            <a:endParaRPr lang="en-US"/>
          </a:p>
        </p:txBody>
      </p:sp>
      <p:cxnSp>
        <p:nvCxnSpPr>
          <p:cNvPr id="452" name="Google Shape;452;p48"/>
          <p:cNvCxnSpPr/>
          <p:nvPr/>
        </p:nvCxnSpPr>
        <p:spPr>
          <a:xfrm>
            <a:off x="654143" y="8475921"/>
            <a:ext cx="16605000" cy="0"/>
          </a:xfrm>
          <a:prstGeom prst="straightConnector1">
            <a:avLst/>
          </a:prstGeom>
          <a:noFill/>
          <a:ln w="95250" cap="flat" cmpd="sng">
            <a:solidFill>
              <a:srgbClr val="DAD9D6"/>
            </a:solidFill>
            <a:prstDash val="solid"/>
            <a:round/>
            <a:headEnd type="none" w="sm" len="sm"/>
            <a:tailEnd type="none" w="sm" len="sm"/>
          </a:ln>
        </p:spPr>
      </p:cxnSp>
      <p:sp>
        <p:nvSpPr>
          <p:cNvPr id="453" name="Google Shape;453;p48"/>
          <p:cNvSpPr/>
          <p:nvPr/>
        </p:nvSpPr>
        <p:spPr>
          <a:xfrm>
            <a:off x="14850765" y="8634580"/>
            <a:ext cx="3331711" cy="1112196"/>
          </a:xfrm>
          <a:custGeom>
            <a:avLst/>
            <a:gdLst/>
            <a:ahLst/>
            <a:cxnLst/>
            <a:rect l="l" t="t" r="r" b="b"/>
            <a:pathLst>
              <a:path w="3331711" h="1112196" extrusionOk="0">
                <a:moveTo>
                  <a:pt x="0" y="0"/>
                </a:moveTo>
                <a:lnTo>
                  <a:pt x="3331712" y="0"/>
                </a:lnTo>
                <a:lnTo>
                  <a:pt x="3331712" y="1112197"/>
                </a:lnTo>
                <a:lnTo>
                  <a:pt x="0" y="1112197"/>
                </a:lnTo>
                <a:lnTo>
                  <a:pt x="0" y="0"/>
                </a:lnTo>
                <a:close/>
              </a:path>
            </a:pathLst>
          </a:custGeom>
          <a:blipFill rotWithShape="1">
            <a:blip r:embed="rId3">
              <a:alphaModFix/>
            </a:blip>
            <a:stretch>
              <a:fillRect/>
            </a:stretch>
          </a:blipFill>
          <a:ln>
            <a:noFill/>
          </a:ln>
        </p:spPr>
        <p:txBody>
          <a:bodyPr/>
          <a:lstStyle/>
          <a:p>
            <a:endParaRPr lang="en-US"/>
          </a:p>
        </p:txBody>
      </p:sp>
      <p:sp>
        <p:nvSpPr>
          <p:cNvPr id="454" name="Google Shape;454;p48"/>
          <p:cNvSpPr/>
          <p:nvPr/>
        </p:nvSpPr>
        <p:spPr>
          <a:xfrm>
            <a:off x="7320501" y="1746551"/>
            <a:ext cx="3272289" cy="3081838"/>
          </a:xfrm>
          <a:custGeom>
            <a:avLst/>
            <a:gdLst/>
            <a:ahLst/>
            <a:cxnLst/>
            <a:rect l="l" t="t" r="r" b="b"/>
            <a:pathLst>
              <a:path w="3272289" h="3081838" extrusionOk="0">
                <a:moveTo>
                  <a:pt x="0" y="0"/>
                </a:moveTo>
                <a:lnTo>
                  <a:pt x="3272289" y="0"/>
                </a:lnTo>
                <a:lnTo>
                  <a:pt x="3272289" y="3081838"/>
                </a:lnTo>
                <a:lnTo>
                  <a:pt x="0" y="3081838"/>
                </a:lnTo>
                <a:lnTo>
                  <a:pt x="0" y="0"/>
                </a:lnTo>
                <a:close/>
              </a:path>
            </a:pathLst>
          </a:custGeom>
          <a:blipFill rotWithShape="1">
            <a:blip r:embed="rId4">
              <a:alphaModFix/>
            </a:blip>
            <a:stretch>
              <a:fillRect/>
            </a:stretch>
          </a:blipFill>
          <a:ln>
            <a:noFill/>
          </a:ln>
        </p:spPr>
        <p:txBody>
          <a:bodyPr/>
          <a:lstStyle/>
          <a:p>
            <a:endParaRPr lang="en-US"/>
          </a:p>
        </p:txBody>
      </p:sp>
      <p:sp>
        <p:nvSpPr>
          <p:cNvPr id="455" name="Google Shape;455;p48"/>
          <p:cNvSpPr txBox="1"/>
          <p:nvPr/>
        </p:nvSpPr>
        <p:spPr>
          <a:xfrm>
            <a:off x="5281550" y="5667850"/>
            <a:ext cx="8180400" cy="785100"/>
          </a:xfrm>
          <a:prstGeom prst="rect">
            <a:avLst/>
          </a:prstGeom>
          <a:noFill/>
          <a:ln>
            <a:noFill/>
          </a:ln>
        </p:spPr>
        <p:txBody>
          <a:bodyPr spcFirstLastPara="1" wrap="square" lIns="0" tIns="0" rIns="0" bIns="0" anchor="t" anchorCtr="0">
            <a:spAutoFit/>
          </a:bodyPr>
          <a:lstStyle/>
          <a:p>
            <a:pPr marL="0" marR="0" lvl="0" indent="0" algn="l" rtl="0">
              <a:lnSpc>
                <a:spcPct val="110003"/>
              </a:lnSpc>
              <a:spcBef>
                <a:spcPts val="0"/>
              </a:spcBef>
              <a:spcAft>
                <a:spcPts val="0"/>
              </a:spcAft>
              <a:buNone/>
            </a:pPr>
            <a:r>
              <a:rPr lang="en-US" sz="5100" b="1">
                <a:latin typeface="Montserrat"/>
                <a:ea typeface="Montserrat"/>
                <a:cs typeface="Montserrat"/>
                <a:sym typeface="Montserrat"/>
              </a:rPr>
              <a:t>Safety Monitoring Plan</a:t>
            </a:r>
            <a:endParaRPr sz="1100">
              <a:latin typeface="Montserrat"/>
              <a:ea typeface="Montserrat"/>
              <a:cs typeface="Montserrat"/>
              <a:sym typeface="Montserrat"/>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p49"/>
          <p:cNvSpPr/>
          <p:nvPr/>
        </p:nvSpPr>
        <p:spPr>
          <a:xfrm>
            <a:off x="0" y="9809819"/>
            <a:ext cx="18425253" cy="476971"/>
          </a:xfrm>
          <a:custGeom>
            <a:avLst/>
            <a:gdLst/>
            <a:ahLst/>
            <a:cxnLst/>
            <a:rect l="l" t="t" r="r" b="b"/>
            <a:pathLst>
              <a:path w="6724545" h="174077" extrusionOk="0">
                <a:moveTo>
                  <a:pt x="0" y="0"/>
                </a:moveTo>
                <a:lnTo>
                  <a:pt x="6724545" y="0"/>
                </a:lnTo>
                <a:lnTo>
                  <a:pt x="6724545" y="174077"/>
                </a:lnTo>
                <a:lnTo>
                  <a:pt x="0" y="174077"/>
                </a:lnTo>
                <a:close/>
              </a:path>
            </a:pathLst>
          </a:custGeom>
          <a:solidFill>
            <a:srgbClr val="97C0E2"/>
          </a:solidFill>
          <a:ln>
            <a:noFill/>
          </a:ln>
        </p:spPr>
        <p:txBody>
          <a:bodyPr/>
          <a:lstStyle/>
          <a:p>
            <a:endParaRPr lang="en-US"/>
          </a:p>
        </p:txBody>
      </p:sp>
      <p:cxnSp>
        <p:nvCxnSpPr>
          <p:cNvPr id="461" name="Google Shape;461;p49"/>
          <p:cNvCxnSpPr/>
          <p:nvPr/>
        </p:nvCxnSpPr>
        <p:spPr>
          <a:xfrm>
            <a:off x="854431" y="1798825"/>
            <a:ext cx="16230600" cy="24000"/>
          </a:xfrm>
          <a:prstGeom prst="straightConnector1">
            <a:avLst/>
          </a:prstGeom>
          <a:noFill/>
          <a:ln w="95250" cap="flat" cmpd="sng">
            <a:solidFill>
              <a:srgbClr val="DAD9D6"/>
            </a:solidFill>
            <a:prstDash val="solid"/>
            <a:round/>
            <a:headEnd type="none" w="sm" len="sm"/>
            <a:tailEnd type="none" w="sm" len="sm"/>
          </a:ln>
        </p:spPr>
      </p:cxnSp>
      <p:sp>
        <p:nvSpPr>
          <p:cNvPr id="462" name="Google Shape;462;p49"/>
          <p:cNvSpPr/>
          <p:nvPr/>
        </p:nvSpPr>
        <p:spPr>
          <a:xfrm>
            <a:off x="17085056" y="9154068"/>
            <a:ext cx="1202944" cy="1132932"/>
          </a:xfrm>
          <a:custGeom>
            <a:avLst/>
            <a:gdLst/>
            <a:ahLst/>
            <a:cxnLst/>
            <a:rect l="l" t="t" r="r" b="b"/>
            <a:pathLst>
              <a:path w="1202944" h="1132932" extrusionOk="0">
                <a:moveTo>
                  <a:pt x="0" y="0"/>
                </a:moveTo>
                <a:lnTo>
                  <a:pt x="1202944" y="0"/>
                </a:lnTo>
                <a:lnTo>
                  <a:pt x="1202944" y="1132932"/>
                </a:lnTo>
                <a:lnTo>
                  <a:pt x="0" y="1132932"/>
                </a:lnTo>
                <a:lnTo>
                  <a:pt x="0" y="0"/>
                </a:lnTo>
                <a:close/>
              </a:path>
            </a:pathLst>
          </a:custGeom>
          <a:blipFill rotWithShape="1">
            <a:blip r:embed="rId3">
              <a:alphaModFix/>
            </a:blip>
            <a:stretch>
              <a:fillRect/>
            </a:stretch>
          </a:blipFill>
          <a:ln>
            <a:noFill/>
          </a:ln>
        </p:spPr>
        <p:txBody>
          <a:bodyPr/>
          <a:lstStyle/>
          <a:p>
            <a:endParaRPr lang="en-US"/>
          </a:p>
        </p:txBody>
      </p:sp>
      <p:sp>
        <p:nvSpPr>
          <p:cNvPr id="463" name="Google Shape;463;p49"/>
          <p:cNvSpPr txBox="1"/>
          <p:nvPr/>
        </p:nvSpPr>
        <p:spPr>
          <a:xfrm>
            <a:off x="854421" y="702673"/>
            <a:ext cx="14915400" cy="738900"/>
          </a:xfrm>
          <a:prstGeom prst="rect">
            <a:avLst/>
          </a:prstGeom>
          <a:noFill/>
          <a:ln>
            <a:noFill/>
          </a:ln>
        </p:spPr>
        <p:txBody>
          <a:bodyPr spcFirstLastPara="1" wrap="square" lIns="0" tIns="0" rIns="0" bIns="0" anchor="t" anchorCtr="0">
            <a:spAutoFit/>
          </a:bodyPr>
          <a:lstStyle/>
          <a:p>
            <a:pPr marL="0" marR="0" lvl="0" indent="0" algn="l" rtl="0">
              <a:lnSpc>
                <a:spcPct val="110000"/>
              </a:lnSpc>
              <a:spcBef>
                <a:spcPts val="0"/>
              </a:spcBef>
              <a:spcAft>
                <a:spcPts val="0"/>
              </a:spcAft>
              <a:buNone/>
            </a:pPr>
            <a:r>
              <a:rPr lang="en-US" sz="4800">
                <a:latin typeface="Montserrat"/>
                <a:ea typeface="Montserrat"/>
                <a:cs typeface="Montserrat"/>
                <a:sym typeface="Montserrat"/>
              </a:rPr>
              <a:t>Safety Monitoring​</a:t>
            </a:r>
            <a:endParaRPr sz="1400"/>
          </a:p>
        </p:txBody>
      </p:sp>
      <p:sp>
        <p:nvSpPr>
          <p:cNvPr id="464" name="Google Shape;464;p49"/>
          <p:cNvSpPr txBox="1"/>
          <p:nvPr/>
        </p:nvSpPr>
        <p:spPr>
          <a:xfrm>
            <a:off x="854425" y="2180075"/>
            <a:ext cx="13262400" cy="6963600"/>
          </a:xfrm>
          <a:prstGeom prst="rect">
            <a:avLst/>
          </a:prstGeom>
          <a:noFill/>
          <a:ln>
            <a:noFill/>
          </a:ln>
        </p:spPr>
        <p:txBody>
          <a:bodyPr spcFirstLastPara="1" wrap="square" lIns="91425" tIns="91425" rIns="91425" bIns="91425" anchor="t" anchorCtr="0">
            <a:spAutoFit/>
          </a:bodyPr>
          <a:lstStyle/>
          <a:p>
            <a:pPr marL="457200" lvl="0" indent="-381000" algn="l" rtl="0">
              <a:lnSpc>
                <a:spcPct val="115000"/>
              </a:lnSpc>
              <a:spcBef>
                <a:spcPts val="1200"/>
              </a:spcBef>
              <a:spcAft>
                <a:spcPts val="0"/>
              </a:spcAft>
              <a:buClr>
                <a:schemeClr val="dk1"/>
              </a:buClr>
              <a:buSzPts val="2400"/>
              <a:buFont typeface="Montserrat"/>
              <a:buChar char="●"/>
            </a:pPr>
            <a:r>
              <a:rPr lang="en-US" sz="2400">
                <a:latin typeface="Montserrat"/>
                <a:ea typeface="Montserrat"/>
                <a:cs typeface="Montserrat"/>
                <a:sym typeface="Montserrat"/>
              </a:rPr>
              <a:t>Independent Safety Monitor + DSMB oversight​</a:t>
            </a:r>
            <a:endParaRPr sz="2400">
              <a:latin typeface="Montserrat"/>
              <a:ea typeface="Montserrat"/>
              <a:cs typeface="Montserrat"/>
              <a:sym typeface="Montserrat"/>
            </a:endParaRPr>
          </a:p>
          <a:p>
            <a:pPr marL="914400" lvl="1" indent="-381000" algn="l" rtl="0">
              <a:lnSpc>
                <a:spcPct val="115000"/>
              </a:lnSpc>
              <a:spcBef>
                <a:spcPts val="0"/>
              </a:spcBef>
              <a:spcAft>
                <a:spcPts val="0"/>
              </a:spcAft>
              <a:buClr>
                <a:schemeClr val="dk1"/>
              </a:buClr>
              <a:buSzPts val="2400"/>
              <a:buFont typeface="Montserrat"/>
              <a:buChar char="○"/>
            </a:pPr>
            <a:r>
              <a:rPr lang="en-US" sz="2400">
                <a:latin typeface="Montserrat"/>
                <a:ea typeface="Montserrat"/>
                <a:cs typeface="Montserrat"/>
                <a:sym typeface="Montserrat"/>
              </a:rPr>
              <a:t>Anticipated </a:t>
            </a:r>
            <a:r>
              <a:rPr lang="en-US" sz="2400" b="1">
                <a:latin typeface="Montserrat"/>
                <a:ea typeface="Montserrat"/>
                <a:cs typeface="Montserrat"/>
                <a:sym typeface="Montserrat"/>
              </a:rPr>
              <a:t>semi-annual DSMB meetings</a:t>
            </a:r>
            <a:endParaRPr sz="2400" b="1">
              <a:latin typeface="Montserrat"/>
              <a:ea typeface="Montserrat"/>
              <a:cs typeface="Montserrat"/>
              <a:sym typeface="Montserrat"/>
            </a:endParaRPr>
          </a:p>
          <a:p>
            <a:pPr marL="457200" lvl="0" indent="-381000" algn="l" rtl="0">
              <a:lnSpc>
                <a:spcPct val="115000"/>
              </a:lnSpc>
              <a:spcBef>
                <a:spcPts val="0"/>
              </a:spcBef>
              <a:spcAft>
                <a:spcPts val="0"/>
              </a:spcAft>
              <a:buClr>
                <a:schemeClr val="dk1"/>
              </a:buClr>
              <a:buSzPts val="2400"/>
              <a:buFont typeface="Montserrat"/>
              <a:buChar char="●"/>
            </a:pPr>
            <a:r>
              <a:rPr lang="en-US" sz="2400">
                <a:latin typeface="Montserrat"/>
                <a:ea typeface="Montserrat"/>
                <a:cs typeface="Montserrat"/>
                <a:sym typeface="Montserrat"/>
              </a:rPr>
              <a:t>AE/SAE assessment through</a:t>
            </a:r>
            <a:r>
              <a:rPr lang="en-US" sz="2400" b="1">
                <a:latin typeface="Montserrat"/>
                <a:ea typeface="Montserrat"/>
                <a:cs typeface="Montserrat"/>
                <a:sym typeface="Montserrat"/>
              </a:rPr>
              <a:t> 1 year​</a:t>
            </a:r>
            <a:endParaRPr sz="2400" b="1">
              <a:latin typeface="Montserrat"/>
              <a:ea typeface="Montserrat"/>
              <a:cs typeface="Montserrat"/>
              <a:sym typeface="Montserrat"/>
            </a:endParaRPr>
          </a:p>
          <a:p>
            <a:pPr marL="457200" lvl="0" indent="-381000" algn="l" rtl="0">
              <a:lnSpc>
                <a:spcPct val="115000"/>
              </a:lnSpc>
              <a:spcBef>
                <a:spcPts val="0"/>
              </a:spcBef>
              <a:spcAft>
                <a:spcPts val="0"/>
              </a:spcAft>
              <a:buClr>
                <a:schemeClr val="dk1"/>
              </a:buClr>
              <a:buSzPts val="2400"/>
              <a:buFont typeface="Montserrat"/>
              <a:buChar char="●"/>
            </a:pPr>
            <a:r>
              <a:rPr lang="en-US" sz="2400" b="1">
                <a:latin typeface="Montserrat"/>
                <a:ea typeface="Montserrat"/>
                <a:cs typeface="Montserrat"/>
                <a:sym typeface="Montserrat"/>
              </a:rPr>
              <a:t>Interim 30-day mortality monitoring</a:t>
            </a:r>
            <a:r>
              <a:rPr lang="en-US" sz="2400">
                <a:latin typeface="Montserrat"/>
                <a:ea typeface="Montserrat"/>
                <a:cs typeface="Montserrat"/>
                <a:sym typeface="Montserrat"/>
              </a:rPr>
              <a:t>: every 30 consecutive evacuation subjects have had the opportunity to complete the 30-day period</a:t>
            </a:r>
            <a:endParaRPr sz="2400">
              <a:latin typeface="Montserrat"/>
              <a:ea typeface="Montserrat"/>
              <a:cs typeface="Montserrat"/>
              <a:sym typeface="Montserrat"/>
            </a:endParaRPr>
          </a:p>
          <a:p>
            <a:pPr marL="0" lvl="0" indent="0" algn="l" rtl="0">
              <a:lnSpc>
                <a:spcPct val="115000"/>
              </a:lnSpc>
              <a:spcBef>
                <a:spcPts val="1200"/>
              </a:spcBef>
              <a:spcAft>
                <a:spcPts val="0"/>
              </a:spcAft>
              <a:buNone/>
            </a:pPr>
            <a:endParaRPr sz="2400">
              <a:latin typeface="Montserrat"/>
              <a:ea typeface="Montserrat"/>
              <a:cs typeface="Montserrat"/>
              <a:sym typeface="Montserrat"/>
            </a:endParaRPr>
          </a:p>
          <a:p>
            <a:pPr marL="0" lvl="0" indent="0" algn="l" rtl="0">
              <a:lnSpc>
                <a:spcPct val="115000"/>
              </a:lnSpc>
              <a:spcBef>
                <a:spcPts val="1200"/>
              </a:spcBef>
              <a:spcAft>
                <a:spcPts val="0"/>
              </a:spcAft>
              <a:buNone/>
            </a:pPr>
            <a:r>
              <a:rPr lang="en-US" sz="2400">
                <a:latin typeface="Montserrat"/>
                <a:ea typeface="Montserrat"/>
                <a:cs typeface="Montserrat"/>
                <a:sym typeface="Montserrat"/>
              </a:rPr>
              <a:t>General safety monitoring:</a:t>
            </a:r>
            <a:endParaRPr sz="2400">
              <a:latin typeface="Montserrat"/>
              <a:ea typeface="Montserrat"/>
              <a:cs typeface="Montserrat"/>
              <a:sym typeface="Montserrat"/>
            </a:endParaRPr>
          </a:p>
          <a:p>
            <a:pPr marL="914400" lvl="1" indent="-381000" algn="l" rtl="0">
              <a:lnSpc>
                <a:spcPct val="115000"/>
              </a:lnSpc>
              <a:spcBef>
                <a:spcPts val="1200"/>
              </a:spcBef>
              <a:spcAft>
                <a:spcPts val="0"/>
              </a:spcAft>
              <a:buClr>
                <a:schemeClr val="dk1"/>
              </a:buClr>
              <a:buSzPts val="2400"/>
              <a:buFont typeface="Montserrat"/>
              <a:buChar char="○"/>
            </a:pPr>
            <a:r>
              <a:rPr lang="en-US" sz="2400">
                <a:latin typeface="Montserrat"/>
                <a:ea typeface="Montserrat"/>
                <a:cs typeface="Montserrat"/>
                <a:sym typeface="Montserrat"/>
              </a:rPr>
              <a:t>The primary safety endpoint is </a:t>
            </a:r>
            <a:r>
              <a:rPr lang="en-US" sz="2400" b="1">
                <a:latin typeface="Montserrat"/>
                <a:ea typeface="Montserrat"/>
                <a:cs typeface="Montserrat"/>
                <a:sym typeface="Montserrat"/>
              </a:rPr>
              <a:t>30-day all-cause mortality</a:t>
            </a:r>
            <a:r>
              <a:rPr lang="en-US" sz="2400">
                <a:latin typeface="Montserrat"/>
                <a:ea typeface="Montserrat"/>
                <a:cs typeface="Montserrat"/>
                <a:sym typeface="Montserrat"/>
              </a:rPr>
              <a:t>.</a:t>
            </a:r>
            <a:endParaRPr sz="2400">
              <a:latin typeface="Montserrat"/>
              <a:ea typeface="Montserrat"/>
              <a:cs typeface="Montserrat"/>
              <a:sym typeface="Montserrat"/>
            </a:endParaRPr>
          </a:p>
          <a:p>
            <a:pPr marL="914400" lvl="1" indent="-381000" algn="l" rtl="0">
              <a:lnSpc>
                <a:spcPct val="115000"/>
              </a:lnSpc>
              <a:spcBef>
                <a:spcPts val="0"/>
              </a:spcBef>
              <a:spcAft>
                <a:spcPts val="0"/>
              </a:spcAft>
              <a:buClr>
                <a:schemeClr val="dk1"/>
              </a:buClr>
              <a:buSzPts val="2400"/>
              <a:buFont typeface="Montserrat"/>
              <a:buChar char="○"/>
            </a:pPr>
            <a:r>
              <a:rPr lang="en-US" sz="2400">
                <a:latin typeface="Montserrat"/>
                <a:ea typeface="Montserrat"/>
                <a:cs typeface="Montserrat"/>
                <a:sym typeface="Montserrat"/>
              </a:rPr>
              <a:t>The secondary safety endpoints include:</a:t>
            </a:r>
            <a:endParaRPr sz="2400">
              <a:latin typeface="Montserrat"/>
              <a:ea typeface="Montserrat"/>
              <a:cs typeface="Montserrat"/>
              <a:sym typeface="Montserrat"/>
            </a:endParaRPr>
          </a:p>
          <a:p>
            <a:pPr marL="1371600" lvl="2" indent="-381000" algn="l" rtl="0">
              <a:lnSpc>
                <a:spcPct val="115000"/>
              </a:lnSpc>
              <a:spcBef>
                <a:spcPts val="0"/>
              </a:spcBef>
              <a:spcAft>
                <a:spcPts val="0"/>
              </a:spcAft>
              <a:buClr>
                <a:schemeClr val="dk1"/>
              </a:buClr>
              <a:buSzPts val="2400"/>
              <a:buFont typeface="Montserrat"/>
              <a:buAutoNum type="romanLcPeriod"/>
            </a:pPr>
            <a:r>
              <a:rPr lang="en-US" sz="2400" b="1">
                <a:latin typeface="Montserrat"/>
                <a:ea typeface="Montserrat"/>
                <a:cs typeface="Montserrat"/>
                <a:sym typeface="Montserrat"/>
              </a:rPr>
              <a:t>Symptomatic rebleeding</a:t>
            </a:r>
            <a:r>
              <a:rPr lang="en-US" sz="2400">
                <a:latin typeface="Montserrat"/>
                <a:ea typeface="Montserrat"/>
                <a:cs typeface="Montserrat"/>
                <a:sym typeface="Montserrat"/>
              </a:rPr>
              <a:t> into the cavitary lesion after evacuation resulting in </a:t>
            </a:r>
            <a:r>
              <a:rPr lang="en-US" sz="2400" b="1">
                <a:latin typeface="Montserrat"/>
                <a:ea typeface="Montserrat"/>
                <a:cs typeface="Montserrat"/>
                <a:sym typeface="Montserrat"/>
              </a:rPr>
              <a:t>residual hematoma volume &gt;10 mL</a:t>
            </a:r>
            <a:r>
              <a:rPr lang="en-US" sz="2400">
                <a:latin typeface="Montserrat"/>
                <a:ea typeface="Montserrat"/>
                <a:cs typeface="Montserrat"/>
                <a:sym typeface="Montserrat"/>
              </a:rPr>
              <a:t> and worsening of neurological status (defined as an increase in pre-evacuation </a:t>
            </a:r>
            <a:r>
              <a:rPr lang="en-US" sz="2400" b="1">
                <a:latin typeface="Montserrat"/>
                <a:ea typeface="Montserrat"/>
                <a:cs typeface="Montserrat"/>
                <a:sym typeface="Montserrat"/>
              </a:rPr>
              <a:t>NIHSS ≥4</a:t>
            </a:r>
            <a:r>
              <a:rPr lang="en-US" sz="2400">
                <a:latin typeface="Montserrat"/>
                <a:ea typeface="Montserrat"/>
                <a:cs typeface="Montserrat"/>
                <a:sym typeface="Montserrat"/>
              </a:rPr>
              <a:t> points or a decrease in </a:t>
            </a:r>
            <a:r>
              <a:rPr lang="en-US" sz="2400" b="1">
                <a:latin typeface="Montserrat"/>
                <a:ea typeface="Montserrat"/>
                <a:cs typeface="Montserrat"/>
                <a:sym typeface="Montserrat"/>
              </a:rPr>
              <a:t>GCS ≥2</a:t>
            </a:r>
            <a:r>
              <a:rPr lang="en-US" sz="2400">
                <a:latin typeface="Montserrat"/>
                <a:ea typeface="Montserrat"/>
                <a:cs typeface="Montserrat"/>
                <a:sym typeface="Montserrat"/>
              </a:rPr>
              <a:t> points which cannot be attributed to any other cause such as infection, seizures, sedation, or worsening edema) within 30 days; and</a:t>
            </a:r>
            <a:endParaRPr sz="2400">
              <a:latin typeface="Montserrat"/>
              <a:ea typeface="Montserrat"/>
              <a:cs typeface="Montserrat"/>
              <a:sym typeface="Montserrat"/>
            </a:endParaRPr>
          </a:p>
          <a:p>
            <a:pPr marL="1371600" lvl="2" indent="-381000" algn="l" rtl="0">
              <a:lnSpc>
                <a:spcPct val="115000"/>
              </a:lnSpc>
              <a:spcBef>
                <a:spcPts val="0"/>
              </a:spcBef>
              <a:spcAft>
                <a:spcPts val="0"/>
              </a:spcAft>
              <a:buClr>
                <a:schemeClr val="dk1"/>
              </a:buClr>
              <a:buSzPts val="2400"/>
              <a:buFont typeface="Montserrat"/>
              <a:buAutoNum type="romanLcPeriod"/>
            </a:pPr>
            <a:r>
              <a:rPr lang="en-US" sz="2400" b="1">
                <a:latin typeface="Montserrat"/>
                <a:ea typeface="Montserrat"/>
                <a:cs typeface="Montserrat"/>
                <a:sym typeface="Montserrat"/>
              </a:rPr>
              <a:t>CNS infection</a:t>
            </a:r>
            <a:r>
              <a:rPr lang="en-US" sz="2400">
                <a:latin typeface="Montserrat"/>
                <a:ea typeface="Montserrat"/>
                <a:cs typeface="Montserrat"/>
                <a:sym typeface="Montserrat"/>
              </a:rPr>
              <a:t> attributed to surgery.</a:t>
            </a:r>
            <a:endParaRPr sz="2400">
              <a:latin typeface="Montserrat"/>
              <a:ea typeface="Montserrat"/>
              <a:cs typeface="Montserrat"/>
              <a:sym typeface="Montserrat"/>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Google Shape;469;p50"/>
          <p:cNvSpPr/>
          <p:nvPr/>
        </p:nvSpPr>
        <p:spPr>
          <a:xfrm>
            <a:off x="0" y="9809819"/>
            <a:ext cx="18425253" cy="476971"/>
          </a:xfrm>
          <a:custGeom>
            <a:avLst/>
            <a:gdLst/>
            <a:ahLst/>
            <a:cxnLst/>
            <a:rect l="l" t="t" r="r" b="b"/>
            <a:pathLst>
              <a:path w="6724545" h="174077" extrusionOk="0">
                <a:moveTo>
                  <a:pt x="0" y="0"/>
                </a:moveTo>
                <a:lnTo>
                  <a:pt x="6724545" y="0"/>
                </a:lnTo>
                <a:lnTo>
                  <a:pt x="6724545" y="174077"/>
                </a:lnTo>
                <a:lnTo>
                  <a:pt x="0" y="174077"/>
                </a:lnTo>
                <a:close/>
              </a:path>
            </a:pathLst>
          </a:custGeom>
          <a:solidFill>
            <a:srgbClr val="97C0E2"/>
          </a:solidFill>
          <a:ln>
            <a:noFill/>
          </a:ln>
        </p:spPr>
        <p:txBody>
          <a:bodyPr/>
          <a:lstStyle/>
          <a:p>
            <a:endParaRPr lang="en-US"/>
          </a:p>
        </p:txBody>
      </p:sp>
      <p:cxnSp>
        <p:nvCxnSpPr>
          <p:cNvPr id="470" name="Google Shape;470;p50"/>
          <p:cNvCxnSpPr/>
          <p:nvPr/>
        </p:nvCxnSpPr>
        <p:spPr>
          <a:xfrm>
            <a:off x="854431" y="1313925"/>
            <a:ext cx="16230600" cy="24000"/>
          </a:xfrm>
          <a:prstGeom prst="straightConnector1">
            <a:avLst/>
          </a:prstGeom>
          <a:noFill/>
          <a:ln w="95250" cap="flat" cmpd="sng">
            <a:solidFill>
              <a:srgbClr val="DAD9D6"/>
            </a:solidFill>
            <a:prstDash val="solid"/>
            <a:round/>
            <a:headEnd type="none" w="sm" len="sm"/>
            <a:tailEnd type="none" w="sm" len="sm"/>
          </a:ln>
        </p:spPr>
      </p:cxnSp>
      <p:sp>
        <p:nvSpPr>
          <p:cNvPr id="471" name="Google Shape;471;p50"/>
          <p:cNvSpPr/>
          <p:nvPr/>
        </p:nvSpPr>
        <p:spPr>
          <a:xfrm>
            <a:off x="17085056" y="9154068"/>
            <a:ext cx="1202944" cy="1132932"/>
          </a:xfrm>
          <a:custGeom>
            <a:avLst/>
            <a:gdLst/>
            <a:ahLst/>
            <a:cxnLst/>
            <a:rect l="l" t="t" r="r" b="b"/>
            <a:pathLst>
              <a:path w="1202944" h="1132932" extrusionOk="0">
                <a:moveTo>
                  <a:pt x="0" y="0"/>
                </a:moveTo>
                <a:lnTo>
                  <a:pt x="1202944" y="0"/>
                </a:lnTo>
                <a:lnTo>
                  <a:pt x="1202944" y="1132932"/>
                </a:lnTo>
                <a:lnTo>
                  <a:pt x="0" y="1132932"/>
                </a:lnTo>
                <a:lnTo>
                  <a:pt x="0" y="0"/>
                </a:lnTo>
                <a:close/>
              </a:path>
            </a:pathLst>
          </a:custGeom>
          <a:blipFill rotWithShape="1">
            <a:blip r:embed="rId3">
              <a:alphaModFix/>
            </a:blip>
            <a:stretch>
              <a:fillRect/>
            </a:stretch>
          </a:blipFill>
          <a:ln>
            <a:noFill/>
          </a:ln>
        </p:spPr>
        <p:txBody>
          <a:bodyPr/>
          <a:lstStyle/>
          <a:p>
            <a:endParaRPr lang="en-US"/>
          </a:p>
        </p:txBody>
      </p:sp>
      <p:sp>
        <p:nvSpPr>
          <p:cNvPr id="472" name="Google Shape;472;p50"/>
          <p:cNvSpPr txBox="1"/>
          <p:nvPr/>
        </p:nvSpPr>
        <p:spPr>
          <a:xfrm>
            <a:off x="854471" y="620223"/>
            <a:ext cx="14915400" cy="5265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SzPts val="3600"/>
              <a:buNone/>
            </a:pPr>
            <a:r>
              <a:rPr lang="en-US" sz="3800">
                <a:solidFill>
                  <a:schemeClr val="dk1"/>
                </a:solidFill>
                <a:latin typeface="Montserrat"/>
                <a:ea typeface="Montserrat"/>
                <a:cs typeface="Montserrat"/>
                <a:sym typeface="Montserrat"/>
              </a:rPr>
              <a:t>List of Anticipated Adverse Events </a:t>
            </a:r>
            <a:endParaRPr sz="1600">
              <a:solidFill>
                <a:schemeClr val="dk1"/>
              </a:solidFill>
              <a:latin typeface="Montserrat"/>
              <a:ea typeface="Montserrat"/>
              <a:cs typeface="Montserrat"/>
              <a:sym typeface="Montserrat"/>
            </a:endParaRPr>
          </a:p>
        </p:txBody>
      </p:sp>
      <p:sp>
        <p:nvSpPr>
          <p:cNvPr id="473" name="Google Shape;473;p50"/>
          <p:cNvSpPr txBox="1"/>
          <p:nvPr/>
        </p:nvSpPr>
        <p:spPr>
          <a:xfrm>
            <a:off x="854425" y="1574750"/>
            <a:ext cx="9075900" cy="8212500"/>
          </a:xfrm>
          <a:prstGeom prst="rect">
            <a:avLst/>
          </a:prstGeom>
          <a:noFill/>
          <a:ln>
            <a:noFill/>
          </a:ln>
        </p:spPr>
        <p:txBody>
          <a:bodyPr spcFirstLastPara="1" wrap="square" lIns="91450" tIns="91450" rIns="91450" bIns="91450" anchor="t" anchorCtr="0">
            <a:spAutoFit/>
          </a:bodyPr>
          <a:lstStyle/>
          <a:p>
            <a:pPr marL="0" lvl="0" indent="0" algn="l" rtl="0">
              <a:lnSpc>
                <a:spcPct val="115000"/>
              </a:lnSpc>
              <a:spcBef>
                <a:spcPts val="0"/>
              </a:spcBef>
              <a:spcAft>
                <a:spcPts val="0"/>
              </a:spcAft>
              <a:buNone/>
            </a:pPr>
            <a:r>
              <a:rPr lang="en-US" sz="1900" b="1" i="1">
                <a:solidFill>
                  <a:schemeClr val="dk1"/>
                </a:solidFill>
                <a:highlight>
                  <a:srgbClr val="FFFFFF"/>
                </a:highlight>
                <a:latin typeface="Montserrat"/>
                <a:ea typeface="Montserrat"/>
                <a:cs typeface="Montserrat"/>
                <a:sym typeface="Montserrat"/>
              </a:rPr>
              <a:t>Adverse Events Related to the Procedure (surgery + anesthesia)</a:t>
            </a:r>
            <a:r>
              <a:rPr lang="en-US" sz="1900">
                <a:solidFill>
                  <a:schemeClr val="dk1"/>
                </a:solidFill>
                <a:highlight>
                  <a:srgbClr val="FFFFFF"/>
                </a:highlight>
                <a:latin typeface="Montserrat"/>
                <a:ea typeface="Montserrat"/>
                <a:cs typeface="Montserrat"/>
                <a:sym typeface="Montserrat"/>
              </a:rPr>
              <a:t> </a:t>
            </a:r>
            <a:endParaRPr sz="1900">
              <a:solidFill>
                <a:schemeClr val="dk1"/>
              </a:solidFill>
              <a:highlight>
                <a:srgbClr val="FFFFFF"/>
              </a:highlight>
              <a:latin typeface="Montserrat"/>
              <a:ea typeface="Montserrat"/>
              <a:cs typeface="Montserrat"/>
              <a:sym typeface="Montserrat"/>
            </a:endParaRPr>
          </a:p>
          <a:p>
            <a:pPr marL="685800" lvl="0" indent="-349250" algn="l" rtl="0">
              <a:lnSpc>
                <a:spcPct val="115000"/>
              </a:lnSpc>
              <a:spcBef>
                <a:spcPts val="0"/>
              </a:spcBef>
              <a:spcAft>
                <a:spcPts val="0"/>
              </a:spcAft>
              <a:buClr>
                <a:schemeClr val="dk1"/>
              </a:buClr>
              <a:buSzPts val="1900"/>
              <a:buFont typeface="Montserrat"/>
              <a:buChar char="●"/>
            </a:pPr>
            <a:r>
              <a:rPr lang="en-US" sz="1900">
                <a:solidFill>
                  <a:schemeClr val="dk1"/>
                </a:solidFill>
                <a:highlight>
                  <a:srgbClr val="FFFFFF"/>
                </a:highlight>
                <a:latin typeface="Montserrat"/>
                <a:ea typeface="Montserrat"/>
                <a:cs typeface="Montserrat"/>
                <a:sym typeface="Montserrat"/>
              </a:rPr>
              <a:t>Skin infection at the surgery site </a:t>
            </a:r>
            <a:endParaRPr sz="1900">
              <a:solidFill>
                <a:schemeClr val="dk1"/>
              </a:solidFill>
              <a:highlight>
                <a:srgbClr val="FFFFFF"/>
              </a:highlight>
              <a:latin typeface="Montserrat"/>
              <a:ea typeface="Montserrat"/>
              <a:cs typeface="Montserrat"/>
              <a:sym typeface="Montserrat"/>
            </a:endParaRPr>
          </a:p>
          <a:p>
            <a:pPr marL="685800" lvl="0" indent="-349250" algn="l" rtl="0">
              <a:lnSpc>
                <a:spcPct val="115000"/>
              </a:lnSpc>
              <a:spcBef>
                <a:spcPts val="0"/>
              </a:spcBef>
              <a:spcAft>
                <a:spcPts val="0"/>
              </a:spcAft>
              <a:buClr>
                <a:schemeClr val="dk1"/>
              </a:buClr>
              <a:buSzPts val="1900"/>
              <a:buFont typeface="Montserrat"/>
              <a:buChar char="●"/>
            </a:pPr>
            <a:r>
              <a:rPr lang="en-US" sz="1900">
                <a:solidFill>
                  <a:schemeClr val="dk1"/>
                </a:solidFill>
                <a:highlight>
                  <a:srgbClr val="FFFFFF"/>
                </a:highlight>
                <a:latin typeface="Montserrat"/>
                <a:ea typeface="Montserrat"/>
                <a:cs typeface="Montserrat"/>
                <a:sym typeface="Montserrat"/>
              </a:rPr>
              <a:t>Swelling/edema at the surgery site </a:t>
            </a:r>
            <a:endParaRPr sz="1900">
              <a:solidFill>
                <a:schemeClr val="dk1"/>
              </a:solidFill>
              <a:highlight>
                <a:srgbClr val="FFFFFF"/>
              </a:highlight>
              <a:latin typeface="Montserrat"/>
              <a:ea typeface="Montserrat"/>
              <a:cs typeface="Montserrat"/>
              <a:sym typeface="Montserrat"/>
            </a:endParaRPr>
          </a:p>
          <a:p>
            <a:pPr marL="685800" lvl="0" indent="-349250" algn="l" rtl="0">
              <a:lnSpc>
                <a:spcPct val="115000"/>
              </a:lnSpc>
              <a:spcBef>
                <a:spcPts val="0"/>
              </a:spcBef>
              <a:spcAft>
                <a:spcPts val="0"/>
              </a:spcAft>
              <a:buClr>
                <a:schemeClr val="dk1"/>
              </a:buClr>
              <a:buSzPts val="1900"/>
              <a:buFont typeface="Montserrat"/>
              <a:buChar char="●"/>
            </a:pPr>
            <a:r>
              <a:rPr lang="en-US" sz="1900">
                <a:solidFill>
                  <a:schemeClr val="dk1"/>
                </a:solidFill>
                <a:highlight>
                  <a:srgbClr val="FFFFFF"/>
                </a:highlight>
                <a:latin typeface="Montserrat"/>
                <a:ea typeface="Montserrat"/>
                <a:cs typeface="Montserrat"/>
                <a:sym typeface="Montserrat"/>
              </a:rPr>
              <a:t>CNS infection </a:t>
            </a:r>
            <a:endParaRPr sz="1900">
              <a:solidFill>
                <a:schemeClr val="dk1"/>
              </a:solidFill>
              <a:highlight>
                <a:srgbClr val="FFFFFF"/>
              </a:highlight>
              <a:latin typeface="Montserrat"/>
              <a:ea typeface="Montserrat"/>
              <a:cs typeface="Montserrat"/>
              <a:sym typeface="Montserrat"/>
            </a:endParaRPr>
          </a:p>
          <a:p>
            <a:pPr marL="685800" lvl="0" indent="-349250" algn="l" rtl="0">
              <a:lnSpc>
                <a:spcPct val="115000"/>
              </a:lnSpc>
              <a:spcBef>
                <a:spcPts val="0"/>
              </a:spcBef>
              <a:spcAft>
                <a:spcPts val="0"/>
              </a:spcAft>
              <a:buClr>
                <a:schemeClr val="dk1"/>
              </a:buClr>
              <a:buSzPts val="1900"/>
              <a:buFont typeface="Montserrat"/>
              <a:buChar char="●"/>
            </a:pPr>
            <a:r>
              <a:rPr lang="en-US" sz="1900">
                <a:solidFill>
                  <a:schemeClr val="dk1"/>
                </a:solidFill>
                <a:highlight>
                  <a:srgbClr val="FFFFFF"/>
                </a:highlight>
                <a:latin typeface="Montserrat"/>
                <a:ea typeface="Montserrat"/>
                <a:cs typeface="Montserrat"/>
                <a:sym typeface="Montserrat"/>
              </a:rPr>
              <a:t>CSF leak </a:t>
            </a:r>
            <a:endParaRPr sz="1900">
              <a:solidFill>
                <a:schemeClr val="dk1"/>
              </a:solidFill>
              <a:highlight>
                <a:srgbClr val="FFFFFF"/>
              </a:highlight>
              <a:latin typeface="Montserrat"/>
              <a:ea typeface="Montserrat"/>
              <a:cs typeface="Montserrat"/>
              <a:sym typeface="Montserrat"/>
            </a:endParaRPr>
          </a:p>
          <a:p>
            <a:pPr marL="685800" lvl="0" indent="-349250" algn="l" rtl="0">
              <a:lnSpc>
                <a:spcPct val="115000"/>
              </a:lnSpc>
              <a:spcBef>
                <a:spcPts val="0"/>
              </a:spcBef>
              <a:spcAft>
                <a:spcPts val="0"/>
              </a:spcAft>
              <a:buClr>
                <a:schemeClr val="dk1"/>
              </a:buClr>
              <a:buSzPts val="1900"/>
              <a:buFont typeface="Montserrat"/>
              <a:buChar char="●"/>
            </a:pPr>
            <a:r>
              <a:rPr lang="en-US" sz="1900">
                <a:solidFill>
                  <a:schemeClr val="dk1"/>
                </a:solidFill>
                <a:highlight>
                  <a:srgbClr val="FFFFFF"/>
                </a:highlight>
                <a:latin typeface="Montserrat"/>
                <a:ea typeface="Montserrat"/>
                <a:cs typeface="Montserrat"/>
                <a:sym typeface="Montserrat"/>
              </a:rPr>
              <a:t>Rebleeding/Hematoma expansion  </a:t>
            </a:r>
            <a:endParaRPr sz="1900">
              <a:solidFill>
                <a:schemeClr val="dk1"/>
              </a:solidFill>
              <a:highlight>
                <a:srgbClr val="FFFFFF"/>
              </a:highlight>
              <a:latin typeface="Montserrat"/>
              <a:ea typeface="Montserrat"/>
              <a:cs typeface="Montserrat"/>
              <a:sym typeface="Montserrat"/>
            </a:endParaRPr>
          </a:p>
          <a:p>
            <a:pPr marL="685800" lvl="0" indent="-349250" algn="l" rtl="0">
              <a:lnSpc>
                <a:spcPct val="115000"/>
              </a:lnSpc>
              <a:spcBef>
                <a:spcPts val="0"/>
              </a:spcBef>
              <a:spcAft>
                <a:spcPts val="0"/>
              </a:spcAft>
              <a:buClr>
                <a:schemeClr val="dk1"/>
              </a:buClr>
              <a:buSzPts val="1900"/>
              <a:buFont typeface="Montserrat"/>
              <a:buChar char="●"/>
            </a:pPr>
            <a:r>
              <a:rPr lang="en-US" sz="1900">
                <a:solidFill>
                  <a:schemeClr val="dk1"/>
                </a:solidFill>
                <a:highlight>
                  <a:srgbClr val="FFFFFF"/>
                </a:highlight>
                <a:latin typeface="Montserrat"/>
                <a:ea typeface="Montserrat"/>
                <a:cs typeface="Montserrat"/>
                <a:sym typeface="Montserrat"/>
              </a:rPr>
              <a:t>Scar formation, skin irritation or itching at the surgery site </a:t>
            </a:r>
            <a:endParaRPr sz="1900">
              <a:solidFill>
                <a:schemeClr val="dk1"/>
              </a:solidFill>
              <a:highlight>
                <a:srgbClr val="FFFFFF"/>
              </a:highlight>
              <a:latin typeface="Montserrat"/>
              <a:ea typeface="Montserrat"/>
              <a:cs typeface="Montserrat"/>
              <a:sym typeface="Montserrat"/>
            </a:endParaRPr>
          </a:p>
          <a:p>
            <a:pPr marL="685800" lvl="0" indent="-349250" algn="l" rtl="0">
              <a:lnSpc>
                <a:spcPct val="115000"/>
              </a:lnSpc>
              <a:spcBef>
                <a:spcPts val="0"/>
              </a:spcBef>
              <a:spcAft>
                <a:spcPts val="0"/>
              </a:spcAft>
              <a:buClr>
                <a:schemeClr val="dk1"/>
              </a:buClr>
              <a:buSzPts val="1900"/>
              <a:buFont typeface="Montserrat"/>
              <a:buChar char="●"/>
            </a:pPr>
            <a:r>
              <a:rPr lang="en-US" sz="1900">
                <a:solidFill>
                  <a:schemeClr val="dk1"/>
                </a:solidFill>
                <a:latin typeface="Montserrat"/>
                <a:ea typeface="Montserrat"/>
                <a:cs typeface="Montserrat"/>
                <a:sym typeface="Montserrat"/>
              </a:rPr>
              <a:t>Ischemic stroke</a:t>
            </a:r>
            <a:endParaRPr sz="1900">
              <a:solidFill>
                <a:srgbClr val="FF0000"/>
              </a:solidFill>
              <a:latin typeface="Montserrat"/>
              <a:ea typeface="Montserrat"/>
              <a:cs typeface="Montserrat"/>
              <a:sym typeface="Montserrat"/>
            </a:endParaRPr>
          </a:p>
          <a:p>
            <a:pPr marL="0" lvl="0" indent="0" algn="l" rtl="0">
              <a:lnSpc>
                <a:spcPct val="115000"/>
              </a:lnSpc>
              <a:spcBef>
                <a:spcPts val="0"/>
              </a:spcBef>
              <a:spcAft>
                <a:spcPts val="0"/>
              </a:spcAft>
              <a:buNone/>
            </a:pPr>
            <a:r>
              <a:rPr lang="en-US" sz="1900">
                <a:solidFill>
                  <a:schemeClr val="dk1"/>
                </a:solidFill>
                <a:highlight>
                  <a:srgbClr val="FFFFFF"/>
                </a:highlight>
                <a:latin typeface="Montserrat"/>
                <a:ea typeface="Montserrat"/>
                <a:cs typeface="Montserrat"/>
                <a:sym typeface="Montserrat"/>
              </a:rPr>
              <a:t> </a:t>
            </a:r>
            <a:endParaRPr sz="1900">
              <a:solidFill>
                <a:schemeClr val="dk1"/>
              </a:solidFill>
              <a:highlight>
                <a:srgbClr val="FFFFFF"/>
              </a:highlight>
              <a:latin typeface="Montserrat"/>
              <a:ea typeface="Montserrat"/>
              <a:cs typeface="Montserrat"/>
              <a:sym typeface="Montserrat"/>
            </a:endParaRPr>
          </a:p>
          <a:p>
            <a:pPr marL="0" lvl="0" indent="0" algn="l" rtl="0">
              <a:lnSpc>
                <a:spcPct val="115000"/>
              </a:lnSpc>
              <a:spcBef>
                <a:spcPts val="0"/>
              </a:spcBef>
              <a:spcAft>
                <a:spcPts val="0"/>
              </a:spcAft>
              <a:buNone/>
            </a:pPr>
            <a:r>
              <a:rPr lang="en-US" sz="1900" b="1" i="1">
                <a:solidFill>
                  <a:schemeClr val="dk1"/>
                </a:solidFill>
                <a:highlight>
                  <a:srgbClr val="FFFFFF"/>
                </a:highlight>
                <a:latin typeface="Montserrat"/>
                <a:ea typeface="Montserrat"/>
                <a:cs typeface="Montserrat"/>
                <a:sym typeface="Montserrat"/>
              </a:rPr>
              <a:t>Adverse Events Related to Anesthesia</a:t>
            </a:r>
            <a:r>
              <a:rPr lang="en-US" sz="1900">
                <a:solidFill>
                  <a:schemeClr val="dk1"/>
                </a:solidFill>
                <a:highlight>
                  <a:srgbClr val="FFFFFF"/>
                </a:highlight>
                <a:latin typeface="Montserrat"/>
                <a:ea typeface="Montserrat"/>
                <a:cs typeface="Montserrat"/>
                <a:sym typeface="Montserrat"/>
              </a:rPr>
              <a:t> </a:t>
            </a:r>
            <a:endParaRPr sz="1900">
              <a:solidFill>
                <a:schemeClr val="dk1"/>
              </a:solidFill>
              <a:highlight>
                <a:srgbClr val="FFFFFF"/>
              </a:highlight>
              <a:latin typeface="Montserrat"/>
              <a:ea typeface="Montserrat"/>
              <a:cs typeface="Montserrat"/>
              <a:sym typeface="Montserrat"/>
            </a:endParaRPr>
          </a:p>
          <a:p>
            <a:pPr marL="685800" lvl="0" indent="-349250" algn="l" rtl="0">
              <a:lnSpc>
                <a:spcPct val="115000"/>
              </a:lnSpc>
              <a:spcBef>
                <a:spcPts val="0"/>
              </a:spcBef>
              <a:spcAft>
                <a:spcPts val="0"/>
              </a:spcAft>
              <a:buClr>
                <a:schemeClr val="dk1"/>
              </a:buClr>
              <a:buSzPts val="1900"/>
              <a:buFont typeface="Montserrat"/>
              <a:buChar char="●"/>
            </a:pPr>
            <a:r>
              <a:rPr lang="en-US" sz="1900">
                <a:solidFill>
                  <a:schemeClr val="dk1"/>
                </a:solidFill>
                <a:highlight>
                  <a:srgbClr val="FFFFFF"/>
                </a:highlight>
                <a:latin typeface="Montserrat"/>
                <a:ea typeface="Montserrat"/>
                <a:cs typeface="Montserrat"/>
                <a:sym typeface="Montserrat"/>
              </a:rPr>
              <a:t>Sore throat after intubation </a:t>
            </a:r>
            <a:endParaRPr sz="1900">
              <a:solidFill>
                <a:schemeClr val="dk1"/>
              </a:solidFill>
              <a:highlight>
                <a:srgbClr val="FFFFFF"/>
              </a:highlight>
              <a:latin typeface="Montserrat"/>
              <a:ea typeface="Montserrat"/>
              <a:cs typeface="Montserrat"/>
              <a:sym typeface="Montserrat"/>
            </a:endParaRPr>
          </a:p>
          <a:p>
            <a:pPr marL="685800" lvl="0" indent="-349250" algn="l" rtl="0">
              <a:lnSpc>
                <a:spcPct val="115000"/>
              </a:lnSpc>
              <a:spcBef>
                <a:spcPts val="0"/>
              </a:spcBef>
              <a:spcAft>
                <a:spcPts val="0"/>
              </a:spcAft>
              <a:buClr>
                <a:schemeClr val="dk1"/>
              </a:buClr>
              <a:buSzPts val="1900"/>
              <a:buFont typeface="Montserrat"/>
              <a:buChar char="●"/>
            </a:pPr>
            <a:r>
              <a:rPr lang="en-US" sz="1900">
                <a:solidFill>
                  <a:schemeClr val="dk1"/>
                </a:solidFill>
                <a:highlight>
                  <a:srgbClr val="FFFFFF"/>
                </a:highlight>
                <a:latin typeface="Montserrat"/>
                <a:ea typeface="Montserrat"/>
                <a:cs typeface="Montserrat"/>
                <a:sym typeface="Montserrat"/>
              </a:rPr>
              <a:t>Allergic reaction (rash, hives, flushing, headache, fever, and trouble breathing.  </a:t>
            </a:r>
            <a:endParaRPr sz="1900">
              <a:solidFill>
                <a:schemeClr val="dk1"/>
              </a:solidFill>
              <a:highlight>
                <a:srgbClr val="FFFFFF"/>
              </a:highlight>
              <a:latin typeface="Montserrat"/>
              <a:ea typeface="Montserrat"/>
              <a:cs typeface="Montserrat"/>
              <a:sym typeface="Montserrat"/>
            </a:endParaRPr>
          </a:p>
          <a:p>
            <a:pPr marL="685800" lvl="0" indent="-349250" algn="l" rtl="0">
              <a:lnSpc>
                <a:spcPct val="115000"/>
              </a:lnSpc>
              <a:spcBef>
                <a:spcPts val="0"/>
              </a:spcBef>
              <a:spcAft>
                <a:spcPts val="0"/>
              </a:spcAft>
              <a:buClr>
                <a:schemeClr val="dk1"/>
              </a:buClr>
              <a:buSzPts val="1900"/>
              <a:buFont typeface="Montserrat"/>
              <a:buChar char="●"/>
            </a:pPr>
            <a:r>
              <a:rPr lang="en-US" sz="1900">
                <a:solidFill>
                  <a:schemeClr val="dk1"/>
                </a:solidFill>
                <a:highlight>
                  <a:srgbClr val="FFFFFF"/>
                </a:highlight>
                <a:latin typeface="Montserrat"/>
                <a:ea typeface="Montserrat"/>
                <a:cs typeface="Montserrat"/>
                <a:sym typeface="Montserrat"/>
              </a:rPr>
              <a:t>Malignant hyperthermia (very rare) </a:t>
            </a:r>
            <a:endParaRPr sz="1900">
              <a:solidFill>
                <a:schemeClr val="dk1"/>
              </a:solidFill>
              <a:highlight>
                <a:srgbClr val="FFFFFF"/>
              </a:highlight>
              <a:latin typeface="Montserrat"/>
              <a:ea typeface="Montserrat"/>
              <a:cs typeface="Montserrat"/>
              <a:sym typeface="Montserrat"/>
            </a:endParaRPr>
          </a:p>
          <a:p>
            <a:pPr marL="685800" lvl="0" indent="-349250" algn="l" rtl="0">
              <a:lnSpc>
                <a:spcPct val="115000"/>
              </a:lnSpc>
              <a:spcBef>
                <a:spcPts val="0"/>
              </a:spcBef>
              <a:spcAft>
                <a:spcPts val="0"/>
              </a:spcAft>
              <a:buClr>
                <a:schemeClr val="dk1"/>
              </a:buClr>
              <a:buSzPts val="1900"/>
              <a:buFont typeface="Montserrat"/>
              <a:buChar char="●"/>
            </a:pPr>
            <a:r>
              <a:rPr lang="en-US" sz="1900">
                <a:solidFill>
                  <a:schemeClr val="dk1"/>
                </a:solidFill>
                <a:latin typeface="Montserrat"/>
                <a:ea typeface="Montserrat"/>
                <a:cs typeface="Montserrat"/>
                <a:sym typeface="Montserrat"/>
              </a:rPr>
              <a:t>Myocardial infarction</a:t>
            </a:r>
            <a:endParaRPr sz="190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None/>
            </a:pPr>
            <a:endParaRPr sz="190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None/>
            </a:pPr>
            <a:r>
              <a:rPr lang="en-US" sz="1900" b="1" i="1">
                <a:solidFill>
                  <a:schemeClr val="dk1"/>
                </a:solidFill>
                <a:highlight>
                  <a:schemeClr val="lt1"/>
                </a:highlight>
                <a:latin typeface="Montserrat"/>
                <a:ea typeface="Montserrat"/>
                <a:cs typeface="Montserrat"/>
                <a:sym typeface="Montserrat"/>
              </a:rPr>
              <a:t>Adverse Events Related to Imaging (CT/CTA or DSA)</a:t>
            </a:r>
            <a:r>
              <a:rPr lang="en-US" sz="1900">
                <a:solidFill>
                  <a:schemeClr val="dk1"/>
                </a:solidFill>
                <a:highlight>
                  <a:schemeClr val="lt1"/>
                </a:highlight>
                <a:latin typeface="Montserrat"/>
                <a:ea typeface="Montserrat"/>
                <a:cs typeface="Montserrat"/>
                <a:sym typeface="Montserrat"/>
              </a:rPr>
              <a:t> </a:t>
            </a:r>
            <a:endParaRPr sz="1900">
              <a:solidFill>
                <a:schemeClr val="dk1"/>
              </a:solidFill>
              <a:highlight>
                <a:schemeClr val="lt1"/>
              </a:highlight>
              <a:latin typeface="Montserrat"/>
              <a:ea typeface="Montserrat"/>
              <a:cs typeface="Montserrat"/>
              <a:sym typeface="Montserrat"/>
            </a:endParaRPr>
          </a:p>
          <a:p>
            <a:pPr marL="685800" lvl="0" indent="-349250" algn="l" rtl="0">
              <a:lnSpc>
                <a:spcPct val="115000"/>
              </a:lnSpc>
              <a:spcBef>
                <a:spcPts val="0"/>
              </a:spcBef>
              <a:spcAft>
                <a:spcPts val="0"/>
              </a:spcAft>
              <a:buClr>
                <a:schemeClr val="dk1"/>
              </a:buClr>
              <a:buSzPts val="1900"/>
              <a:buFont typeface="Montserrat"/>
              <a:buChar char="●"/>
            </a:pPr>
            <a:r>
              <a:rPr lang="en-US" sz="1900">
                <a:solidFill>
                  <a:schemeClr val="dk1"/>
                </a:solidFill>
                <a:highlight>
                  <a:schemeClr val="lt1"/>
                </a:highlight>
                <a:latin typeface="Montserrat"/>
                <a:ea typeface="Montserrat"/>
                <a:cs typeface="Montserrat"/>
                <a:sym typeface="Montserrat"/>
              </a:rPr>
              <a:t>Allergic reaction including flushing, nausea/vomiting, skin rash, anaphylaxis, difficulty breathing after CTA </a:t>
            </a:r>
            <a:endParaRPr sz="1900">
              <a:solidFill>
                <a:schemeClr val="dk1"/>
              </a:solidFill>
              <a:highlight>
                <a:schemeClr val="lt1"/>
              </a:highlight>
              <a:latin typeface="Montserrat"/>
              <a:ea typeface="Montserrat"/>
              <a:cs typeface="Montserrat"/>
              <a:sym typeface="Montserrat"/>
            </a:endParaRPr>
          </a:p>
          <a:p>
            <a:pPr marL="685800" lvl="0" indent="-349250" algn="l" rtl="0">
              <a:lnSpc>
                <a:spcPct val="115000"/>
              </a:lnSpc>
              <a:spcBef>
                <a:spcPts val="0"/>
              </a:spcBef>
              <a:spcAft>
                <a:spcPts val="0"/>
              </a:spcAft>
              <a:buClr>
                <a:schemeClr val="dk1"/>
              </a:buClr>
              <a:buSzPts val="1900"/>
              <a:buFont typeface="Montserrat"/>
              <a:buChar char="●"/>
            </a:pPr>
            <a:r>
              <a:rPr lang="en-US" sz="1900">
                <a:solidFill>
                  <a:schemeClr val="dk1"/>
                </a:solidFill>
                <a:highlight>
                  <a:schemeClr val="lt1"/>
                </a:highlight>
                <a:latin typeface="Montserrat"/>
                <a:ea typeface="Montserrat"/>
                <a:cs typeface="Montserrat"/>
                <a:sym typeface="Montserrat"/>
              </a:rPr>
              <a:t>Worsening renal functions after CTA (Contrast Induced Nephropathy) </a:t>
            </a:r>
            <a:endParaRPr sz="1900">
              <a:solidFill>
                <a:schemeClr val="dk1"/>
              </a:solidFill>
              <a:highlight>
                <a:schemeClr val="lt1"/>
              </a:highlight>
              <a:latin typeface="Montserrat"/>
              <a:ea typeface="Montserrat"/>
              <a:cs typeface="Montserrat"/>
              <a:sym typeface="Montserrat"/>
            </a:endParaRPr>
          </a:p>
          <a:p>
            <a:pPr marL="685800" lvl="0" indent="-349250" algn="l" rtl="0">
              <a:lnSpc>
                <a:spcPct val="115000"/>
              </a:lnSpc>
              <a:spcBef>
                <a:spcPts val="0"/>
              </a:spcBef>
              <a:spcAft>
                <a:spcPts val="0"/>
              </a:spcAft>
              <a:buClr>
                <a:schemeClr val="dk1"/>
              </a:buClr>
              <a:buSzPts val="1900"/>
              <a:buFont typeface="Montserrat"/>
              <a:buChar char="●"/>
            </a:pPr>
            <a:r>
              <a:rPr lang="en-US" sz="1900">
                <a:solidFill>
                  <a:schemeClr val="dk1"/>
                </a:solidFill>
                <a:highlight>
                  <a:schemeClr val="lt1"/>
                </a:highlight>
                <a:latin typeface="Montserrat"/>
                <a:ea typeface="Montserrat"/>
                <a:cs typeface="Montserrat"/>
                <a:sym typeface="Montserrat"/>
              </a:rPr>
              <a:t>Ischemic stroke - DSA</a:t>
            </a:r>
            <a:endParaRPr sz="1900">
              <a:solidFill>
                <a:schemeClr val="dk1"/>
              </a:solidFill>
              <a:highlight>
                <a:schemeClr val="lt1"/>
              </a:highlight>
              <a:latin typeface="Montserrat"/>
              <a:ea typeface="Montserrat"/>
              <a:cs typeface="Montserrat"/>
              <a:sym typeface="Montserrat"/>
            </a:endParaRPr>
          </a:p>
          <a:p>
            <a:pPr marL="685800" lvl="0" indent="-349250" algn="l" rtl="0">
              <a:lnSpc>
                <a:spcPct val="115000"/>
              </a:lnSpc>
              <a:spcBef>
                <a:spcPts val="0"/>
              </a:spcBef>
              <a:spcAft>
                <a:spcPts val="0"/>
              </a:spcAft>
              <a:buClr>
                <a:schemeClr val="dk1"/>
              </a:buClr>
              <a:buSzPts val="1900"/>
              <a:buFont typeface="Montserrat"/>
              <a:buChar char="●"/>
            </a:pPr>
            <a:r>
              <a:rPr lang="en-US" sz="1900">
                <a:solidFill>
                  <a:schemeClr val="dk1"/>
                </a:solidFill>
                <a:highlight>
                  <a:schemeClr val="lt1"/>
                </a:highlight>
                <a:latin typeface="Montserrat"/>
                <a:ea typeface="Montserrat"/>
                <a:cs typeface="Montserrat"/>
                <a:sym typeface="Montserrat"/>
              </a:rPr>
              <a:t>Contrast injection site complications</a:t>
            </a:r>
            <a:endParaRPr sz="1900">
              <a:solidFill>
                <a:schemeClr val="dk1"/>
              </a:solidFill>
              <a:highlight>
                <a:schemeClr val="lt1"/>
              </a:highlight>
              <a:latin typeface="Montserrat"/>
              <a:ea typeface="Montserrat"/>
              <a:cs typeface="Montserrat"/>
              <a:sym typeface="Montserrat"/>
            </a:endParaRPr>
          </a:p>
          <a:p>
            <a:pPr marL="228600" lvl="0" indent="0" algn="l" rtl="0">
              <a:lnSpc>
                <a:spcPct val="115000"/>
              </a:lnSpc>
              <a:spcBef>
                <a:spcPts val="0"/>
              </a:spcBef>
              <a:spcAft>
                <a:spcPts val="0"/>
              </a:spcAft>
              <a:buNone/>
            </a:pPr>
            <a:r>
              <a:rPr lang="en-US" sz="1900">
                <a:solidFill>
                  <a:schemeClr val="dk1"/>
                </a:solidFill>
                <a:highlight>
                  <a:schemeClr val="lt1"/>
                </a:highlight>
                <a:latin typeface="Montserrat"/>
                <a:ea typeface="Montserrat"/>
                <a:cs typeface="Montserrat"/>
                <a:sym typeface="Montserrat"/>
              </a:rPr>
              <a:t>*</a:t>
            </a:r>
            <a:r>
              <a:rPr lang="en-US" sz="1900" i="1">
                <a:solidFill>
                  <a:schemeClr val="dk1"/>
                </a:solidFill>
                <a:highlight>
                  <a:schemeClr val="lt1"/>
                </a:highlight>
                <a:latin typeface="Montserrat"/>
                <a:ea typeface="Montserrat"/>
                <a:cs typeface="Montserrat"/>
                <a:sym typeface="Montserrat"/>
              </a:rPr>
              <a:t>Note, CTA/DSA are SOC and are not part of study-specific procedures</a:t>
            </a:r>
            <a:r>
              <a:rPr lang="en-US" sz="1900">
                <a:solidFill>
                  <a:schemeClr val="dk1"/>
                </a:solidFill>
                <a:highlight>
                  <a:schemeClr val="lt1"/>
                </a:highlight>
                <a:latin typeface="Montserrat"/>
                <a:ea typeface="Montserrat"/>
                <a:cs typeface="Montserrat"/>
                <a:sym typeface="Montserrat"/>
              </a:rPr>
              <a:t> </a:t>
            </a:r>
            <a:endParaRPr sz="1900">
              <a:solidFill>
                <a:schemeClr val="dk1"/>
              </a:solidFill>
              <a:latin typeface="Montserrat"/>
              <a:ea typeface="Montserrat"/>
              <a:cs typeface="Montserrat"/>
              <a:sym typeface="Montserrat"/>
            </a:endParaRPr>
          </a:p>
        </p:txBody>
      </p:sp>
      <p:sp>
        <p:nvSpPr>
          <p:cNvPr id="474" name="Google Shape;474;p50"/>
          <p:cNvSpPr txBox="1"/>
          <p:nvPr/>
        </p:nvSpPr>
        <p:spPr>
          <a:xfrm>
            <a:off x="10096250" y="1574750"/>
            <a:ext cx="6988800" cy="5858400"/>
          </a:xfrm>
          <a:prstGeom prst="rect">
            <a:avLst/>
          </a:prstGeom>
          <a:noFill/>
          <a:ln>
            <a:noFill/>
          </a:ln>
        </p:spPr>
        <p:txBody>
          <a:bodyPr spcFirstLastPara="1" wrap="square" lIns="91450" tIns="91450" rIns="91450" bIns="91450" anchor="t" anchorCtr="0">
            <a:spAutoFit/>
          </a:bodyPr>
          <a:lstStyle/>
          <a:p>
            <a:pPr marL="0" lvl="0" indent="0" algn="l" rtl="0">
              <a:lnSpc>
                <a:spcPct val="115000"/>
              </a:lnSpc>
              <a:spcBef>
                <a:spcPts val="0"/>
              </a:spcBef>
              <a:spcAft>
                <a:spcPts val="0"/>
              </a:spcAft>
              <a:buNone/>
            </a:pPr>
            <a:r>
              <a:rPr lang="en-US" sz="1900" b="1" i="1">
                <a:solidFill>
                  <a:schemeClr val="dk1"/>
                </a:solidFill>
                <a:highlight>
                  <a:srgbClr val="FFFFFF"/>
                </a:highlight>
                <a:latin typeface="Montserrat"/>
                <a:ea typeface="Montserrat"/>
                <a:cs typeface="Montserrat"/>
                <a:sym typeface="Montserrat"/>
              </a:rPr>
              <a:t>Adverse Events Related to ICH/Condition </a:t>
            </a:r>
            <a:r>
              <a:rPr lang="en-US" sz="1900">
                <a:solidFill>
                  <a:schemeClr val="dk1"/>
                </a:solidFill>
                <a:highlight>
                  <a:srgbClr val="FFFFFF"/>
                </a:highlight>
                <a:latin typeface="Montserrat"/>
                <a:ea typeface="Montserrat"/>
                <a:cs typeface="Montserrat"/>
                <a:sym typeface="Montserrat"/>
              </a:rPr>
              <a:t> </a:t>
            </a:r>
            <a:endParaRPr sz="1900">
              <a:solidFill>
                <a:schemeClr val="dk1"/>
              </a:solidFill>
              <a:highlight>
                <a:srgbClr val="FFFFFF"/>
              </a:highlight>
              <a:latin typeface="Montserrat"/>
              <a:ea typeface="Montserrat"/>
              <a:cs typeface="Montserrat"/>
              <a:sym typeface="Montserrat"/>
            </a:endParaRPr>
          </a:p>
          <a:p>
            <a:pPr marL="685800" lvl="0" indent="-349250" algn="l" rtl="0">
              <a:lnSpc>
                <a:spcPct val="115000"/>
              </a:lnSpc>
              <a:spcBef>
                <a:spcPts val="0"/>
              </a:spcBef>
              <a:spcAft>
                <a:spcPts val="0"/>
              </a:spcAft>
              <a:buClr>
                <a:schemeClr val="dk1"/>
              </a:buClr>
              <a:buSzPts val="1900"/>
              <a:buFont typeface="Montserrat"/>
              <a:buChar char="●"/>
            </a:pPr>
            <a:r>
              <a:rPr lang="en-US" sz="1900">
                <a:solidFill>
                  <a:schemeClr val="dk1"/>
                </a:solidFill>
                <a:highlight>
                  <a:srgbClr val="FFFFFF"/>
                </a:highlight>
                <a:latin typeface="Montserrat"/>
                <a:ea typeface="Montserrat"/>
                <a:cs typeface="Montserrat"/>
                <a:sym typeface="Montserrat"/>
              </a:rPr>
              <a:t>Worsening neurological status </a:t>
            </a:r>
            <a:endParaRPr sz="1900">
              <a:solidFill>
                <a:schemeClr val="dk1"/>
              </a:solidFill>
              <a:highlight>
                <a:srgbClr val="FFFFFF"/>
              </a:highlight>
              <a:latin typeface="Montserrat"/>
              <a:ea typeface="Montserrat"/>
              <a:cs typeface="Montserrat"/>
              <a:sym typeface="Montserrat"/>
            </a:endParaRPr>
          </a:p>
          <a:p>
            <a:pPr marL="685800" lvl="0" indent="-349250" algn="l" rtl="0">
              <a:lnSpc>
                <a:spcPct val="115000"/>
              </a:lnSpc>
              <a:spcBef>
                <a:spcPts val="0"/>
              </a:spcBef>
              <a:spcAft>
                <a:spcPts val="0"/>
              </a:spcAft>
              <a:buClr>
                <a:schemeClr val="dk1"/>
              </a:buClr>
              <a:buSzPts val="1900"/>
              <a:buFont typeface="Montserrat"/>
              <a:buChar char="●"/>
            </a:pPr>
            <a:r>
              <a:rPr lang="en-US" sz="1900">
                <a:solidFill>
                  <a:schemeClr val="dk1"/>
                </a:solidFill>
                <a:highlight>
                  <a:srgbClr val="FFFFFF"/>
                </a:highlight>
                <a:latin typeface="Montserrat"/>
                <a:ea typeface="Montserrat"/>
                <a:cs typeface="Montserrat"/>
                <a:sym typeface="Montserrat"/>
              </a:rPr>
              <a:t>Brain edema/swelling </a:t>
            </a:r>
            <a:endParaRPr sz="1900">
              <a:solidFill>
                <a:schemeClr val="dk1"/>
              </a:solidFill>
              <a:highlight>
                <a:srgbClr val="FFFFFF"/>
              </a:highlight>
              <a:latin typeface="Montserrat"/>
              <a:ea typeface="Montserrat"/>
              <a:cs typeface="Montserrat"/>
              <a:sym typeface="Montserrat"/>
            </a:endParaRPr>
          </a:p>
          <a:p>
            <a:pPr marL="685800" lvl="0" indent="-349250" algn="l" rtl="0">
              <a:lnSpc>
                <a:spcPct val="115000"/>
              </a:lnSpc>
              <a:spcBef>
                <a:spcPts val="0"/>
              </a:spcBef>
              <a:spcAft>
                <a:spcPts val="0"/>
              </a:spcAft>
              <a:buClr>
                <a:schemeClr val="dk1"/>
              </a:buClr>
              <a:buSzPts val="1900"/>
              <a:buFont typeface="Montserrat"/>
              <a:buChar char="●"/>
            </a:pPr>
            <a:r>
              <a:rPr lang="en-US" sz="1900">
                <a:solidFill>
                  <a:schemeClr val="dk1"/>
                </a:solidFill>
                <a:highlight>
                  <a:srgbClr val="FFFFFF"/>
                </a:highlight>
                <a:latin typeface="Montserrat"/>
                <a:ea typeface="Montserrat"/>
                <a:cs typeface="Montserrat"/>
                <a:sym typeface="Montserrat"/>
              </a:rPr>
              <a:t>Hematoma expansion </a:t>
            </a:r>
            <a:endParaRPr sz="1900">
              <a:solidFill>
                <a:schemeClr val="dk1"/>
              </a:solidFill>
              <a:highlight>
                <a:srgbClr val="FFFFFF"/>
              </a:highlight>
              <a:latin typeface="Montserrat"/>
              <a:ea typeface="Montserrat"/>
              <a:cs typeface="Montserrat"/>
              <a:sym typeface="Montserrat"/>
            </a:endParaRPr>
          </a:p>
          <a:p>
            <a:pPr marL="685800" lvl="0" indent="-349250" algn="l" rtl="0">
              <a:lnSpc>
                <a:spcPct val="115000"/>
              </a:lnSpc>
              <a:spcBef>
                <a:spcPts val="0"/>
              </a:spcBef>
              <a:spcAft>
                <a:spcPts val="0"/>
              </a:spcAft>
              <a:buClr>
                <a:schemeClr val="dk1"/>
              </a:buClr>
              <a:buSzPts val="1900"/>
              <a:buFont typeface="Montserrat"/>
              <a:buChar char="●"/>
            </a:pPr>
            <a:r>
              <a:rPr lang="en-US" sz="1900">
                <a:solidFill>
                  <a:schemeClr val="dk1"/>
                </a:solidFill>
                <a:highlight>
                  <a:srgbClr val="FFFFFF"/>
                </a:highlight>
                <a:latin typeface="Montserrat"/>
                <a:ea typeface="Montserrat"/>
                <a:cs typeface="Montserrat"/>
                <a:sym typeface="Montserrat"/>
              </a:rPr>
              <a:t>Seizure </a:t>
            </a:r>
            <a:endParaRPr sz="1900">
              <a:solidFill>
                <a:schemeClr val="dk1"/>
              </a:solidFill>
              <a:highlight>
                <a:srgbClr val="FFFFFF"/>
              </a:highlight>
              <a:latin typeface="Montserrat"/>
              <a:ea typeface="Montserrat"/>
              <a:cs typeface="Montserrat"/>
              <a:sym typeface="Montserrat"/>
            </a:endParaRPr>
          </a:p>
          <a:p>
            <a:pPr marL="685800" lvl="0" indent="-349250" algn="l" rtl="0">
              <a:lnSpc>
                <a:spcPct val="115000"/>
              </a:lnSpc>
              <a:spcBef>
                <a:spcPts val="0"/>
              </a:spcBef>
              <a:spcAft>
                <a:spcPts val="0"/>
              </a:spcAft>
              <a:buClr>
                <a:schemeClr val="dk1"/>
              </a:buClr>
              <a:buSzPts val="1900"/>
              <a:buFont typeface="Montserrat"/>
              <a:buChar char="●"/>
            </a:pPr>
            <a:r>
              <a:rPr lang="en-US" sz="1900">
                <a:solidFill>
                  <a:schemeClr val="dk1"/>
                </a:solidFill>
                <a:highlight>
                  <a:srgbClr val="FFFFFF"/>
                </a:highlight>
                <a:latin typeface="Montserrat"/>
                <a:ea typeface="Montserrat"/>
                <a:cs typeface="Montserrat"/>
                <a:sym typeface="Montserrat"/>
              </a:rPr>
              <a:t>Worsening renal functions </a:t>
            </a:r>
            <a:endParaRPr sz="1900">
              <a:solidFill>
                <a:schemeClr val="dk1"/>
              </a:solidFill>
              <a:highlight>
                <a:srgbClr val="FFFFFF"/>
              </a:highlight>
              <a:latin typeface="Montserrat"/>
              <a:ea typeface="Montserrat"/>
              <a:cs typeface="Montserrat"/>
              <a:sym typeface="Montserrat"/>
            </a:endParaRPr>
          </a:p>
          <a:p>
            <a:pPr marL="685800" lvl="0" indent="-349250" algn="l" rtl="0">
              <a:lnSpc>
                <a:spcPct val="115000"/>
              </a:lnSpc>
              <a:spcBef>
                <a:spcPts val="0"/>
              </a:spcBef>
              <a:spcAft>
                <a:spcPts val="0"/>
              </a:spcAft>
              <a:buClr>
                <a:schemeClr val="dk1"/>
              </a:buClr>
              <a:buSzPts val="1900"/>
              <a:buFont typeface="Montserrat"/>
              <a:buChar char="●"/>
            </a:pPr>
            <a:r>
              <a:rPr lang="en-US" sz="1900">
                <a:solidFill>
                  <a:schemeClr val="dk1"/>
                </a:solidFill>
                <a:highlight>
                  <a:srgbClr val="FFFFFF"/>
                </a:highlight>
                <a:latin typeface="Montserrat"/>
                <a:ea typeface="Montserrat"/>
                <a:cs typeface="Montserrat"/>
                <a:sym typeface="Montserrat"/>
              </a:rPr>
              <a:t>Respiratory and urinary tract infection </a:t>
            </a:r>
            <a:endParaRPr sz="1900">
              <a:solidFill>
                <a:schemeClr val="dk1"/>
              </a:solidFill>
              <a:highlight>
                <a:srgbClr val="FFFFFF"/>
              </a:highlight>
              <a:latin typeface="Montserrat"/>
              <a:ea typeface="Montserrat"/>
              <a:cs typeface="Montserrat"/>
              <a:sym typeface="Montserrat"/>
            </a:endParaRPr>
          </a:p>
          <a:p>
            <a:pPr marL="685800" lvl="0" indent="-349250" algn="l" rtl="0">
              <a:lnSpc>
                <a:spcPct val="115000"/>
              </a:lnSpc>
              <a:spcBef>
                <a:spcPts val="0"/>
              </a:spcBef>
              <a:spcAft>
                <a:spcPts val="0"/>
              </a:spcAft>
              <a:buClr>
                <a:schemeClr val="dk1"/>
              </a:buClr>
              <a:buSzPts val="1900"/>
              <a:buFont typeface="Montserrat"/>
              <a:buChar char="●"/>
            </a:pPr>
            <a:r>
              <a:rPr lang="en-US" sz="1900">
                <a:solidFill>
                  <a:schemeClr val="dk1"/>
                </a:solidFill>
                <a:highlight>
                  <a:srgbClr val="FFFFFF"/>
                </a:highlight>
                <a:latin typeface="Montserrat"/>
                <a:ea typeface="Montserrat"/>
                <a:cs typeface="Montserrat"/>
                <a:sym typeface="Montserrat"/>
              </a:rPr>
              <a:t>Cardiac arrhythmias </a:t>
            </a:r>
            <a:endParaRPr sz="1900">
              <a:solidFill>
                <a:schemeClr val="dk1"/>
              </a:solidFill>
              <a:highlight>
                <a:srgbClr val="FFFFFF"/>
              </a:highlight>
              <a:latin typeface="Montserrat"/>
              <a:ea typeface="Montserrat"/>
              <a:cs typeface="Montserrat"/>
              <a:sym typeface="Montserrat"/>
            </a:endParaRPr>
          </a:p>
          <a:p>
            <a:pPr marL="685800" lvl="0" indent="-349250" algn="l" rtl="0">
              <a:lnSpc>
                <a:spcPct val="115000"/>
              </a:lnSpc>
              <a:spcBef>
                <a:spcPts val="0"/>
              </a:spcBef>
              <a:spcAft>
                <a:spcPts val="0"/>
              </a:spcAft>
              <a:buClr>
                <a:schemeClr val="dk1"/>
              </a:buClr>
              <a:buSzPts val="1900"/>
              <a:buFont typeface="Montserrat"/>
              <a:buChar char="●"/>
            </a:pPr>
            <a:r>
              <a:rPr lang="en-US" sz="1900">
                <a:solidFill>
                  <a:schemeClr val="dk1"/>
                </a:solidFill>
                <a:highlight>
                  <a:srgbClr val="FFFFFF"/>
                </a:highlight>
                <a:latin typeface="Montserrat"/>
                <a:ea typeface="Montserrat"/>
                <a:cs typeface="Montserrat"/>
                <a:sym typeface="Montserrat"/>
              </a:rPr>
              <a:t>DVT/PE </a:t>
            </a:r>
            <a:endParaRPr sz="1900">
              <a:solidFill>
                <a:schemeClr val="dk1"/>
              </a:solidFill>
              <a:highlight>
                <a:srgbClr val="FFFFFF"/>
              </a:highlight>
              <a:latin typeface="Montserrat"/>
              <a:ea typeface="Montserrat"/>
              <a:cs typeface="Montserrat"/>
              <a:sym typeface="Montserrat"/>
            </a:endParaRPr>
          </a:p>
          <a:p>
            <a:pPr marL="685800" lvl="0" indent="-349250" algn="l" rtl="0">
              <a:lnSpc>
                <a:spcPct val="115000"/>
              </a:lnSpc>
              <a:spcBef>
                <a:spcPts val="0"/>
              </a:spcBef>
              <a:spcAft>
                <a:spcPts val="0"/>
              </a:spcAft>
              <a:buClr>
                <a:schemeClr val="dk1"/>
              </a:buClr>
              <a:buSzPts val="1900"/>
              <a:buFont typeface="Montserrat"/>
              <a:buChar char="●"/>
            </a:pPr>
            <a:r>
              <a:rPr lang="en-US" sz="1900">
                <a:solidFill>
                  <a:schemeClr val="dk1"/>
                </a:solidFill>
                <a:highlight>
                  <a:srgbClr val="FFFFFF"/>
                </a:highlight>
                <a:latin typeface="Montserrat"/>
                <a:ea typeface="Montserrat"/>
                <a:cs typeface="Montserrat"/>
                <a:sym typeface="Montserrat"/>
              </a:rPr>
              <a:t>ARDS </a:t>
            </a:r>
            <a:endParaRPr sz="1900">
              <a:solidFill>
                <a:schemeClr val="dk1"/>
              </a:solidFill>
              <a:highlight>
                <a:srgbClr val="FFFFFF"/>
              </a:highlight>
              <a:latin typeface="Montserrat"/>
              <a:ea typeface="Montserrat"/>
              <a:cs typeface="Montserrat"/>
              <a:sym typeface="Montserrat"/>
            </a:endParaRPr>
          </a:p>
          <a:p>
            <a:pPr marL="685800" lvl="0" indent="-349250" algn="l" rtl="0">
              <a:lnSpc>
                <a:spcPct val="115000"/>
              </a:lnSpc>
              <a:spcBef>
                <a:spcPts val="0"/>
              </a:spcBef>
              <a:spcAft>
                <a:spcPts val="0"/>
              </a:spcAft>
              <a:buClr>
                <a:schemeClr val="dk1"/>
              </a:buClr>
              <a:buSzPts val="1900"/>
              <a:buFont typeface="Montserrat"/>
              <a:buChar char="●"/>
            </a:pPr>
            <a:r>
              <a:rPr lang="en-US" sz="1900">
                <a:solidFill>
                  <a:schemeClr val="dk1"/>
                </a:solidFill>
                <a:highlight>
                  <a:srgbClr val="FFFFFF"/>
                </a:highlight>
                <a:latin typeface="Montserrat"/>
                <a:ea typeface="Montserrat"/>
                <a:cs typeface="Montserrat"/>
                <a:sym typeface="Montserrat"/>
              </a:rPr>
              <a:t>Death </a:t>
            </a:r>
            <a:endParaRPr sz="1900">
              <a:solidFill>
                <a:schemeClr val="dk1"/>
              </a:solidFill>
              <a:highlight>
                <a:srgbClr val="FFFFFF"/>
              </a:highlight>
              <a:latin typeface="Montserrat"/>
              <a:ea typeface="Montserrat"/>
              <a:cs typeface="Montserrat"/>
              <a:sym typeface="Montserrat"/>
            </a:endParaRPr>
          </a:p>
          <a:p>
            <a:pPr marL="685800" lvl="0" indent="-349250" algn="l" rtl="0">
              <a:lnSpc>
                <a:spcPct val="115000"/>
              </a:lnSpc>
              <a:spcBef>
                <a:spcPts val="0"/>
              </a:spcBef>
              <a:spcAft>
                <a:spcPts val="0"/>
              </a:spcAft>
              <a:buClr>
                <a:schemeClr val="dk1"/>
              </a:buClr>
              <a:buSzPts val="1900"/>
              <a:buFont typeface="Montserrat"/>
              <a:buChar char="●"/>
            </a:pPr>
            <a:r>
              <a:rPr lang="en-US" sz="1900">
                <a:solidFill>
                  <a:schemeClr val="dk1"/>
                </a:solidFill>
                <a:latin typeface="Montserrat"/>
                <a:ea typeface="Montserrat"/>
                <a:cs typeface="Montserrat"/>
                <a:sym typeface="Montserrat"/>
              </a:rPr>
              <a:t>Ischemic stroke</a:t>
            </a:r>
            <a:endParaRPr sz="1900">
              <a:solidFill>
                <a:schemeClr val="dk1"/>
              </a:solidFill>
              <a:latin typeface="Montserrat"/>
              <a:ea typeface="Montserrat"/>
              <a:cs typeface="Montserrat"/>
              <a:sym typeface="Montserrat"/>
            </a:endParaRPr>
          </a:p>
          <a:p>
            <a:pPr marL="685800" lvl="0" indent="-349250" algn="l" rtl="0">
              <a:lnSpc>
                <a:spcPct val="115000"/>
              </a:lnSpc>
              <a:spcBef>
                <a:spcPts val="0"/>
              </a:spcBef>
              <a:spcAft>
                <a:spcPts val="0"/>
              </a:spcAft>
              <a:buClr>
                <a:schemeClr val="dk1"/>
              </a:buClr>
              <a:buSzPts val="1900"/>
              <a:buFont typeface="Montserrat"/>
              <a:buChar char="●"/>
            </a:pPr>
            <a:r>
              <a:rPr lang="en-US" sz="1900">
                <a:solidFill>
                  <a:schemeClr val="dk1"/>
                </a:solidFill>
                <a:latin typeface="Montserrat"/>
                <a:ea typeface="Montserrat"/>
                <a:cs typeface="Montserrat"/>
                <a:sym typeface="Montserrat"/>
              </a:rPr>
              <a:t>Myocardial infarction</a:t>
            </a:r>
            <a:endParaRPr sz="1900">
              <a:solidFill>
                <a:schemeClr val="dk1"/>
              </a:solidFill>
              <a:latin typeface="Montserrat"/>
              <a:ea typeface="Montserrat"/>
              <a:cs typeface="Montserrat"/>
              <a:sym typeface="Montserrat"/>
            </a:endParaRPr>
          </a:p>
          <a:p>
            <a:pPr marL="685800" lvl="0" indent="-349250" algn="l" rtl="0">
              <a:lnSpc>
                <a:spcPct val="115000"/>
              </a:lnSpc>
              <a:spcBef>
                <a:spcPts val="0"/>
              </a:spcBef>
              <a:spcAft>
                <a:spcPts val="0"/>
              </a:spcAft>
              <a:buClr>
                <a:schemeClr val="dk1"/>
              </a:buClr>
              <a:buSzPts val="1900"/>
              <a:buFont typeface="Montserrat"/>
              <a:buChar char="●"/>
            </a:pPr>
            <a:r>
              <a:rPr lang="en-US" sz="1900">
                <a:solidFill>
                  <a:schemeClr val="dk1"/>
                </a:solidFill>
                <a:latin typeface="Montserrat"/>
                <a:ea typeface="Montserrat"/>
                <a:cs typeface="Montserrat"/>
                <a:sym typeface="Montserrat"/>
              </a:rPr>
              <a:t>Anemia, </a:t>
            </a:r>
            <a:endParaRPr sz="1900">
              <a:solidFill>
                <a:schemeClr val="dk1"/>
              </a:solidFill>
              <a:latin typeface="Montserrat"/>
              <a:ea typeface="Montserrat"/>
              <a:cs typeface="Montserrat"/>
              <a:sym typeface="Montserrat"/>
            </a:endParaRPr>
          </a:p>
          <a:p>
            <a:pPr marL="685800" lvl="0" indent="-349250" algn="l" rtl="0">
              <a:lnSpc>
                <a:spcPct val="115000"/>
              </a:lnSpc>
              <a:spcBef>
                <a:spcPts val="0"/>
              </a:spcBef>
              <a:spcAft>
                <a:spcPts val="0"/>
              </a:spcAft>
              <a:buClr>
                <a:schemeClr val="dk1"/>
              </a:buClr>
              <a:buSzPts val="1900"/>
              <a:buFont typeface="Montserrat"/>
              <a:buChar char="●"/>
            </a:pPr>
            <a:r>
              <a:rPr lang="en-US" sz="1900">
                <a:solidFill>
                  <a:schemeClr val="dk1"/>
                </a:solidFill>
                <a:latin typeface="Montserrat"/>
                <a:ea typeface="Montserrat"/>
                <a:cs typeface="Montserrat"/>
                <a:sym typeface="Montserrat"/>
              </a:rPr>
              <a:t>Electrolyte disturbances, </a:t>
            </a:r>
            <a:endParaRPr sz="1900">
              <a:solidFill>
                <a:schemeClr val="dk1"/>
              </a:solidFill>
              <a:latin typeface="Montserrat"/>
              <a:ea typeface="Montserrat"/>
              <a:cs typeface="Montserrat"/>
              <a:sym typeface="Montserrat"/>
            </a:endParaRPr>
          </a:p>
          <a:p>
            <a:pPr marL="685800" lvl="0" indent="-349250" algn="l" rtl="0">
              <a:lnSpc>
                <a:spcPct val="115000"/>
              </a:lnSpc>
              <a:spcBef>
                <a:spcPts val="0"/>
              </a:spcBef>
              <a:spcAft>
                <a:spcPts val="0"/>
              </a:spcAft>
              <a:buClr>
                <a:schemeClr val="dk1"/>
              </a:buClr>
              <a:buSzPts val="1900"/>
              <a:buFont typeface="Montserrat"/>
              <a:buChar char="●"/>
            </a:pPr>
            <a:r>
              <a:rPr lang="en-US" sz="1900">
                <a:solidFill>
                  <a:schemeClr val="dk1"/>
                </a:solidFill>
                <a:latin typeface="Montserrat"/>
                <a:ea typeface="Montserrat"/>
                <a:cs typeface="Montserrat"/>
                <a:sym typeface="Montserrat"/>
              </a:rPr>
              <a:t>Fever</a:t>
            </a:r>
            <a:endParaRPr sz="1900">
              <a:solidFill>
                <a:schemeClr val="dk1"/>
              </a:solidFill>
              <a:latin typeface="Montserrat"/>
              <a:ea typeface="Montserrat"/>
              <a:cs typeface="Montserrat"/>
              <a:sym typeface="Montserrat"/>
            </a:endParaRPr>
          </a:p>
          <a:p>
            <a:pPr marL="685800" lvl="0" indent="-349250" algn="l" rtl="0">
              <a:lnSpc>
                <a:spcPct val="115000"/>
              </a:lnSpc>
              <a:spcBef>
                <a:spcPts val="0"/>
              </a:spcBef>
              <a:spcAft>
                <a:spcPts val="0"/>
              </a:spcAft>
              <a:buClr>
                <a:schemeClr val="dk1"/>
              </a:buClr>
              <a:buSzPts val="1900"/>
              <a:buFont typeface="Montserrat"/>
              <a:buChar char="●"/>
            </a:pPr>
            <a:r>
              <a:rPr lang="en-US" sz="1900">
                <a:solidFill>
                  <a:schemeClr val="dk1"/>
                </a:solidFill>
                <a:latin typeface="Montserrat"/>
                <a:ea typeface="Montserrat"/>
                <a:cs typeface="Montserrat"/>
                <a:sym typeface="Montserrat"/>
              </a:rPr>
              <a:t>Confusion or altered mental status</a:t>
            </a:r>
            <a:endParaRPr sz="1900">
              <a:solidFill>
                <a:schemeClr val="dk1"/>
              </a:solidFill>
              <a:latin typeface="Montserrat"/>
              <a:ea typeface="Montserrat"/>
              <a:cs typeface="Montserrat"/>
              <a:sym typeface="Montserrat"/>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51"/>
          <p:cNvSpPr/>
          <p:nvPr/>
        </p:nvSpPr>
        <p:spPr>
          <a:xfrm>
            <a:off x="0" y="9809819"/>
            <a:ext cx="18425253" cy="476971"/>
          </a:xfrm>
          <a:custGeom>
            <a:avLst/>
            <a:gdLst/>
            <a:ahLst/>
            <a:cxnLst/>
            <a:rect l="l" t="t" r="r" b="b"/>
            <a:pathLst>
              <a:path w="6724545" h="174077" extrusionOk="0">
                <a:moveTo>
                  <a:pt x="0" y="0"/>
                </a:moveTo>
                <a:lnTo>
                  <a:pt x="6724545" y="0"/>
                </a:lnTo>
                <a:lnTo>
                  <a:pt x="6724545" y="174077"/>
                </a:lnTo>
                <a:lnTo>
                  <a:pt x="0" y="174077"/>
                </a:lnTo>
                <a:close/>
              </a:path>
            </a:pathLst>
          </a:custGeom>
          <a:solidFill>
            <a:srgbClr val="97C0E2"/>
          </a:solidFill>
          <a:ln>
            <a:noFill/>
          </a:ln>
        </p:spPr>
        <p:txBody>
          <a:bodyPr/>
          <a:lstStyle/>
          <a:p>
            <a:endParaRPr lang="en-US"/>
          </a:p>
        </p:txBody>
      </p:sp>
      <p:cxnSp>
        <p:nvCxnSpPr>
          <p:cNvPr id="480" name="Google Shape;480;p51"/>
          <p:cNvCxnSpPr/>
          <p:nvPr/>
        </p:nvCxnSpPr>
        <p:spPr>
          <a:xfrm>
            <a:off x="854431" y="1798825"/>
            <a:ext cx="16230600" cy="24000"/>
          </a:xfrm>
          <a:prstGeom prst="straightConnector1">
            <a:avLst/>
          </a:prstGeom>
          <a:noFill/>
          <a:ln w="95250" cap="flat" cmpd="sng">
            <a:solidFill>
              <a:srgbClr val="DAD9D6"/>
            </a:solidFill>
            <a:prstDash val="solid"/>
            <a:round/>
            <a:headEnd type="none" w="sm" len="sm"/>
            <a:tailEnd type="none" w="sm" len="sm"/>
          </a:ln>
        </p:spPr>
      </p:cxnSp>
      <p:sp>
        <p:nvSpPr>
          <p:cNvPr id="481" name="Google Shape;481;p51"/>
          <p:cNvSpPr/>
          <p:nvPr/>
        </p:nvSpPr>
        <p:spPr>
          <a:xfrm>
            <a:off x="17085056" y="9154068"/>
            <a:ext cx="1202944" cy="1132932"/>
          </a:xfrm>
          <a:custGeom>
            <a:avLst/>
            <a:gdLst/>
            <a:ahLst/>
            <a:cxnLst/>
            <a:rect l="l" t="t" r="r" b="b"/>
            <a:pathLst>
              <a:path w="1202944" h="1132932" extrusionOk="0">
                <a:moveTo>
                  <a:pt x="0" y="0"/>
                </a:moveTo>
                <a:lnTo>
                  <a:pt x="1202944" y="0"/>
                </a:lnTo>
                <a:lnTo>
                  <a:pt x="1202944" y="1132932"/>
                </a:lnTo>
                <a:lnTo>
                  <a:pt x="0" y="1132932"/>
                </a:lnTo>
                <a:lnTo>
                  <a:pt x="0" y="0"/>
                </a:lnTo>
                <a:close/>
              </a:path>
            </a:pathLst>
          </a:custGeom>
          <a:blipFill rotWithShape="1">
            <a:blip r:embed="rId3">
              <a:alphaModFix/>
            </a:blip>
            <a:stretch>
              <a:fillRect/>
            </a:stretch>
          </a:blipFill>
          <a:ln>
            <a:noFill/>
          </a:ln>
        </p:spPr>
        <p:txBody>
          <a:bodyPr/>
          <a:lstStyle/>
          <a:p>
            <a:endParaRPr lang="en-US"/>
          </a:p>
        </p:txBody>
      </p:sp>
      <p:sp>
        <p:nvSpPr>
          <p:cNvPr id="482" name="Google Shape;482;p51"/>
          <p:cNvSpPr txBox="1"/>
          <p:nvPr/>
        </p:nvSpPr>
        <p:spPr>
          <a:xfrm>
            <a:off x="854421" y="915073"/>
            <a:ext cx="14915400" cy="5127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SzPts val="3600"/>
              <a:buNone/>
            </a:pPr>
            <a:r>
              <a:rPr lang="en-US" sz="3700">
                <a:solidFill>
                  <a:schemeClr val="dk1"/>
                </a:solidFill>
                <a:latin typeface="Montserrat"/>
                <a:ea typeface="Montserrat"/>
                <a:cs typeface="Montserrat"/>
                <a:sym typeface="Montserrat"/>
              </a:rPr>
              <a:t>Adverse Event Reporting Timelines</a:t>
            </a:r>
            <a:endParaRPr sz="1700">
              <a:solidFill>
                <a:schemeClr val="dk1"/>
              </a:solidFill>
              <a:latin typeface="Montserrat"/>
              <a:ea typeface="Montserrat"/>
              <a:cs typeface="Montserrat"/>
              <a:sym typeface="Montserrat"/>
            </a:endParaRPr>
          </a:p>
        </p:txBody>
      </p:sp>
      <p:graphicFrame>
        <p:nvGraphicFramePr>
          <p:cNvPr id="483" name="Google Shape;483;p51"/>
          <p:cNvGraphicFramePr/>
          <p:nvPr/>
        </p:nvGraphicFramePr>
        <p:xfrm>
          <a:off x="854425" y="2555950"/>
          <a:ext cx="16383000" cy="5171354"/>
        </p:xfrm>
        <a:graphic>
          <a:graphicData uri="http://schemas.openxmlformats.org/drawingml/2006/table">
            <a:tbl>
              <a:tblPr>
                <a:noFill/>
                <a:tableStyleId>{E0700F7B-A7E5-47A0-902E-69465B7BFB5E}</a:tableStyleId>
              </a:tblPr>
              <a:tblGrid>
                <a:gridCol w="5461000">
                  <a:extLst>
                    <a:ext uri="{9D8B030D-6E8A-4147-A177-3AD203B41FA5}">
                      <a16:colId xmlns:a16="http://schemas.microsoft.com/office/drawing/2014/main" val="20000"/>
                    </a:ext>
                  </a:extLst>
                </a:gridCol>
                <a:gridCol w="5461000">
                  <a:extLst>
                    <a:ext uri="{9D8B030D-6E8A-4147-A177-3AD203B41FA5}">
                      <a16:colId xmlns:a16="http://schemas.microsoft.com/office/drawing/2014/main" val="20001"/>
                    </a:ext>
                  </a:extLst>
                </a:gridCol>
                <a:gridCol w="5461000">
                  <a:extLst>
                    <a:ext uri="{9D8B030D-6E8A-4147-A177-3AD203B41FA5}">
                      <a16:colId xmlns:a16="http://schemas.microsoft.com/office/drawing/2014/main" val="20002"/>
                    </a:ext>
                  </a:extLst>
                </a:gridCol>
              </a:tblGrid>
              <a:tr h="381000">
                <a:tc>
                  <a:txBody>
                    <a:bodyPr/>
                    <a:lstStyle/>
                    <a:p>
                      <a:pPr marL="0" lvl="0" indent="0" algn="l" rtl="0">
                        <a:spcBef>
                          <a:spcPts val="0"/>
                        </a:spcBef>
                        <a:spcAft>
                          <a:spcPts val="0"/>
                        </a:spcAft>
                        <a:buNone/>
                      </a:pPr>
                      <a:r>
                        <a:rPr lang="en-US" sz="2400">
                          <a:latin typeface="Montserrat"/>
                          <a:ea typeface="Montserrat"/>
                          <a:cs typeface="Montserrat"/>
                          <a:sym typeface="Montserrat"/>
                        </a:rPr>
                        <a:t>Reporting Timeline</a:t>
                      </a:r>
                      <a:endParaRPr sz="2400">
                        <a:latin typeface="Montserrat"/>
                        <a:ea typeface="Montserrat"/>
                        <a:cs typeface="Montserrat"/>
                        <a:sym typeface="Montserrat"/>
                      </a:endParaRPr>
                    </a:p>
                  </a:txBody>
                  <a:tcPr marL="91425" marR="91425" marT="91425" marB="91425" anchor="ctr"/>
                </a:tc>
                <a:tc>
                  <a:txBody>
                    <a:bodyPr/>
                    <a:lstStyle/>
                    <a:p>
                      <a:pPr marL="0" lvl="0" indent="0" algn="ctr" rtl="0">
                        <a:spcBef>
                          <a:spcPts val="0"/>
                        </a:spcBef>
                        <a:spcAft>
                          <a:spcPts val="0"/>
                        </a:spcAft>
                        <a:buNone/>
                      </a:pPr>
                      <a:r>
                        <a:rPr lang="en-US" sz="2400" b="1">
                          <a:latin typeface="Montserrat"/>
                          <a:ea typeface="Montserrat"/>
                          <a:cs typeface="Montserrat"/>
                          <a:sym typeface="Montserrat"/>
                        </a:rPr>
                        <a:t>SAE</a:t>
                      </a:r>
                      <a:endParaRPr sz="2400" b="1">
                        <a:latin typeface="Montserrat"/>
                        <a:ea typeface="Montserrat"/>
                        <a:cs typeface="Montserrat"/>
                        <a:sym typeface="Montserrat"/>
                      </a:endParaRPr>
                    </a:p>
                  </a:txBody>
                  <a:tcPr marL="91425" marR="91425" marT="91425" marB="91425" anchor="ctr"/>
                </a:tc>
                <a:tc>
                  <a:txBody>
                    <a:bodyPr/>
                    <a:lstStyle/>
                    <a:p>
                      <a:pPr marL="0" lvl="0" indent="0" algn="ctr" rtl="0">
                        <a:spcBef>
                          <a:spcPts val="0"/>
                        </a:spcBef>
                        <a:spcAft>
                          <a:spcPts val="0"/>
                        </a:spcAft>
                        <a:buNone/>
                      </a:pPr>
                      <a:r>
                        <a:rPr lang="en-US" sz="2400" b="1">
                          <a:latin typeface="Montserrat"/>
                          <a:ea typeface="Montserrat"/>
                          <a:cs typeface="Montserrat"/>
                          <a:sym typeface="Montserrat"/>
                        </a:rPr>
                        <a:t>AE</a:t>
                      </a:r>
                      <a:endParaRPr sz="2400" b="1">
                        <a:latin typeface="Montserrat"/>
                        <a:ea typeface="Montserrat"/>
                        <a:cs typeface="Montserrat"/>
                        <a:sym typeface="Montserrat"/>
                      </a:endParaRPr>
                    </a:p>
                  </a:txBody>
                  <a:tcPr marL="91425" marR="91425" marT="91425" marB="91425" anchor="ctr"/>
                </a:tc>
                <a:extLst>
                  <a:ext uri="{0D108BD9-81ED-4DB2-BD59-A6C34878D82A}">
                    <a16:rowId xmlns:a16="http://schemas.microsoft.com/office/drawing/2014/main" val="10000"/>
                  </a:ext>
                </a:extLst>
              </a:tr>
              <a:tr h="381000">
                <a:tc>
                  <a:txBody>
                    <a:bodyPr/>
                    <a:lstStyle/>
                    <a:p>
                      <a:pPr marL="0" lvl="0" indent="0" algn="l" rtl="0">
                        <a:lnSpc>
                          <a:spcPct val="115000"/>
                        </a:lnSpc>
                        <a:spcBef>
                          <a:spcPts val="1200"/>
                        </a:spcBef>
                        <a:spcAft>
                          <a:spcPts val="1200"/>
                        </a:spcAft>
                        <a:buNone/>
                      </a:pPr>
                      <a:r>
                        <a:rPr lang="en-US" sz="2400">
                          <a:solidFill>
                            <a:schemeClr val="dk1"/>
                          </a:solidFill>
                          <a:latin typeface="Montserrat"/>
                          <a:ea typeface="Montserrat"/>
                          <a:cs typeface="Montserrat"/>
                          <a:sym typeface="Montserrat"/>
                        </a:rPr>
                        <a:t>Within </a:t>
                      </a:r>
                      <a:r>
                        <a:rPr lang="en-US" sz="2400" b="1">
                          <a:solidFill>
                            <a:schemeClr val="dk1"/>
                          </a:solidFill>
                          <a:latin typeface="Montserrat"/>
                          <a:ea typeface="Montserrat"/>
                          <a:cs typeface="Montserrat"/>
                          <a:sym typeface="Montserrat"/>
                        </a:rPr>
                        <a:t>24 hours</a:t>
                      </a:r>
                      <a:r>
                        <a:rPr lang="en-US" sz="2400">
                          <a:solidFill>
                            <a:schemeClr val="dk1"/>
                          </a:solidFill>
                          <a:latin typeface="Montserrat"/>
                          <a:ea typeface="Montserrat"/>
                          <a:cs typeface="Montserrat"/>
                          <a:sym typeface="Montserrat"/>
                        </a:rPr>
                        <a:t>*</a:t>
                      </a:r>
                      <a:endParaRPr sz="2400">
                        <a:latin typeface="Montserrat"/>
                        <a:ea typeface="Montserrat"/>
                        <a:cs typeface="Montserrat"/>
                        <a:sym typeface="Montserrat"/>
                      </a:endParaRPr>
                    </a:p>
                  </a:txBody>
                  <a:tcPr marL="91425" marR="91425" marT="91425" marB="91425" anchor="ctr"/>
                </a:tc>
                <a:tc>
                  <a:txBody>
                    <a:bodyPr/>
                    <a:lstStyle/>
                    <a:p>
                      <a:pPr marL="457200" lvl="0" indent="-381000" algn="l" rtl="0">
                        <a:lnSpc>
                          <a:spcPct val="115000"/>
                        </a:lnSpc>
                        <a:spcBef>
                          <a:spcPts val="1200"/>
                        </a:spcBef>
                        <a:spcAft>
                          <a:spcPts val="0"/>
                        </a:spcAft>
                        <a:buClr>
                          <a:schemeClr val="dk1"/>
                        </a:buClr>
                        <a:buSzPts val="2400"/>
                        <a:buFont typeface="Montserrat"/>
                        <a:buAutoNum type="arabicPeriod"/>
                      </a:pPr>
                      <a:r>
                        <a:rPr lang="en-US" sz="2400">
                          <a:solidFill>
                            <a:schemeClr val="dk1"/>
                          </a:solidFill>
                          <a:latin typeface="Montserrat"/>
                          <a:ea typeface="Montserrat"/>
                          <a:cs typeface="Montserrat"/>
                          <a:sym typeface="Montserrat"/>
                        </a:rPr>
                        <a:t>Unanticipated or </a:t>
                      </a:r>
                      <a:endParaRPr sz="2400">
                        <a:solidFill>
                          <a:schemeClr val="dk1"/>
                        </a:solidFill>
                        <a:latin typeface="Montserrat"/>
                        <a:ea typeface="Montserrat"/>
                        <a:cs typeface="Montserrat"/>
                        <a:sym typeface="Montserrat"/>
                      </a:endParaRPr>
                    </a:p>
                    <a:p>
                      <a:pPr marL="457200" lvl="0" indent="-381000" algn="l" rtl="0">
                        <a:lnSpc>
                          <a:spcPct val="115000"/>
                        </a:lnSpc>
                        <a:spcBef>
                          <a:spcPts val="0"/>
                        </a:spcBef>
                        <a:spcAft>
                          <a:spcPts val="0"/>
                        </a:spcAft>
                        <a:buClr>
                          <a:schemeClr val="dk1"/>
                        </a:buClr>
                        <a:buSzPts val="2400"/>
                        <a:buFont typeface="Montserrat"/>
                        <a:buAutoNum type="arabicPeriod"/>
                      </a:pPr>
                      <a:r>
                        <a:rPr lang="en-US" sz="2400" u="sng">
                          <a:solidFill>
                            <a:schemeClr val="dk1"/>
                          </a:solidFill>
                          <a:latin typeface="Montserrat"/>
                          <a:ea typeface="Montserrat"/>
                          <a:cs typeface="Montserrat"/>
                          <a:sym typeface="Montserrat"/>
                        </a:rPr>
                        <a:t>At least possibly</a:t>
                      </a:r>
                      <a:r>
                        <a:rPr lang="en-US" sz="2400">
                          <a:solidFill>
                            <a:schemeClr val="dk1"/>
                          </a:solidFill>
                          <a:latin typeface="Montserrat"/>
                          <a:ea typeface="Montserrat"/>
                          <a:cs typeface="Montserrat"/>
                          <a:sym typeface="Montserrat"/>
                        </a:rPr>
                        <a:t> related to the procedure</a:t>
                      </a:r>
                      <a:endParaRPr sz="2400">
                        <a:solidFill>
                          <a:schemeClr val="dk1"/>
                        </a:solidFill>
                        <a:latin typeface="Montserrat"/>
                        <a:ea typeface="Montserrat"/>
                        <a:cs typeface="Montserrat"/>
                        <a:sym typeface="Montserrat"/>
                      </a:endParaRPr>
                    </a:p>
                    <a:p>
                      <a:pPr marL="0" lvl="0" indent="0" algn="l" rtl="0">
                        <a:spcBef>
                          <a:spcPts val="1200"/>
                        </a:spcBef>
                        <a:spcAft>
                          <a:spcPts val="0"/>
                        </a:spcAft>
                        <a:buNone/>
                      </a:pPr>
                      <a:endParaRPr sz="2400">
                        <a:latin typeface="Montserrat"/>
                        <a:ea typeface="Montserrat"/>
                        <a:cs typeface="Montserrat"/>
                        <a:sym typeface="Montserrat"/>
                      </a:endParaRPr>
                    </a:p>
                  </a:txBody>
                  <a:tcPr marL="91425" marR="91425" marT="91425" marB="91425" anchor="ctr"/>
                </a:tc>
                <a:tc>
                  <a:txBody>
                    <a:bodyPr/>
                    <a:lstStyle/>
                    <a:p>
                      <a:pPr marL="0" lvl="0" indent="0" algn="l" rtl="0">
                        <a:spcBef>
                          <a:spcPts val="0"/>
                        </a:spcBef>
                        <a:spcAft>
                          <a:spcPts val="0"/>
                        </a:spcAft>
                        <a:buNone/>
                      </a:pPr>
                      <a:endParaRPr sz="2400">
                        <a:latin typeface="Montserrat"/>
                        <a:ea typeface="Montserrat"/>
                        <a:cs typeface="Montserrat"/>
                        <a:sym typeface="Montserrat"/>
                      </a:endParaRPr>
                    </a:p>
                  </a:txBody>
                  <a:tcPr marL="91425" marR="91425" marT="91425" marB="91425" anchor="ctr"/>
                </a:tc>
                <a:extLst>
                  <a:ext uri="{0D108BD9-81ED-4DB2-BD59-A6C34878D82A}">
                    <a16:rowId xmlns:a16="http://schemas.microsoft.com/office/drawing/2014/main" val="10001"/>
                  </a:ext>
                </a:extLst>
              </a:tr>
              <a:tr h="381000">
                <a:tc>
                  <a:txBody>
                    <a:bodyPr/>
                    <a:lstStyle/>
                    <a:p>
                      <a:pPr marL="0" lvl="0" indent="0" algn="l" rtl="0">
                        <a:lnSpc>
                          <a:spcPct val="115000"/>
                        </a:lnSpc>
                        <a:spcBef>
                          <a:spcPts val="1200"/>
                        </a:spcBef>
                        <a:spcAft>
                          <a:spcPts val="1200"/>
                        </a:spcAft>
                        <a:buNone/>
                      </a:pPr>
                      <a:r>
                        <a:rPr lang="en-US" sz="2400">
                          <a:solidFill>
                            <a:schemeClr val="dk1"/>
                          </a:solidFill>
                          <a:latin typeface="Montserrat"/>
                          <a:ea typeface="Montserrat"/>
                          <a:cs typeface="Montserrat"/>
                          <a:sym typeface="Montserrat"/>
                        </a:rPr>
                        <a:t>Within</a:t>
                      </a:r>
                      <a:r>
                        <a:rPr lang="en-US" sz="2400" b="1">
                          <a:solidFill>
                            <a:schemeClr val="dk1"/>
                          </a:solidFill>
                          <a:latin typeface="Montserrat"/>
                          <a:ea typeface="Montserrat"/>
                          <a:cs typeface="Montserrat"/>
                          <a:sym typeface="Montserrat"/>
                        </a:rPr>
                        <a:t> 3</a:t>
                      </a:r>
                      <a:r>
                        <a:rPr lang="en-US" sz="2400">
                          <a:solidFill>
                            <a:schemeClr val="dk1"/>
                          </a:solidFill>
                          <a:latin typeface="Montserrat"/>
                          <a:ea typeface="Montserrat"/>
                          <a:cs typeface="Montserrat"/>
                          <a:sym typeface="Montserrat"/>
                        </a:rPr>
                        <a:t> business days*</a:t>
                      </a:r>
                      <a:endParaRPr sz="2400">
                        <a:latin typeface="Montserrat"/>
                        <a:ea typeface="Montserrat"/>
                        <a:cs typeface="Montserrat"/>
                        <a:sym typeface="Montserrat"/>
                      </a:endParaRPr>
                    </a:p>
                  </a:txBody>
                  <a:tcPr marL="91425" marR="91425" marT="91425" marB="91425" anchor="ctr"/>
                </a:tc>
                <a:tc>
                  <a:txBody>
                    <a:bodyPr/>
                    <a:lstStyle/>
                    <a:p>
                      <a:pPr marL="457200" lvl="0" indent="-381000" algn="l" rtl="0">
                        <a:lnSpc>
                          <a:spcPct val="115000"/>
                        </a:lnSpc>
                        <a:spcBef>
                          <a:spcPts val="1200"/>
                        </a:spcBef>
                        <a:spcAft>
                          <a:spcPts val="0"/>
                        </a:spcAft>
                        <a:buClr>
                          <a:schemeClr val="dk1"/>
                        </a:buClr>
                        <a:buSzPts val="2400"/>
                        <a:buFont typeface="Montserrat"/>
                        <a:buAutoNum type="arabicPeriod"/>
                      </a:pPr>
                      <a:r>
                        <a:rPr lang="en-US" sz="2400" u="sng">
                          <a:solidFill>
                            <a:schemeClr val="dk1"/>
                          </a:solidFill>
                          <a:latin typeface="Montserrat"/>
                          <a:ea typeface="Montserrat"/>
                          <a:cs typeface="Montserrat"/>
                          <a:sym typeface="Montserrat"/>
                        </a:rPr>
                        <a:t>Not unanticipated</a:t>
                      </a:r>
                      <a:r>
                        <a:rPr lang="en-US" sz="2400">
                          <a:solidFill>
                            <a:schemeClr val="dk1"/>
                          </a:solidFill>
                          <a:latin typeface="Montserrat"/>
                          <a:ea typeface="Montserrat"/>
                          <a:cs typeface="Montserrat"/>
                          <a:sym typeface="Montserrat"/>
                        </a:rPr>
                        <a:t> and are</a:t>
                      </a:r>
                      <a:endParaRPr sz="2400">
                        <a:solidFill>
                          <a:schemeClr val="dk1"/>
                        </a:solidFill>
                        <a:latin typeface="Montserrat"/>
                        <a:ea typeface="Montserrat"/>
                        <a:cs typeface="Montserrat"/>
                        <a:sym typeface="Montserrat"/>
                      </a:endParaRPr>
                    </a:p>
                    <a:p>
                      <a:pPr marL="457200" lvl="0" indent="-381000" algn="l" rtl="0">
                        <a:lnSpc>
                          <a:spcPct val="115000"/>
                        </a:lnSpc>
                        <a:spcBef>
                          <a:spcPts val="0"/>
                        </a:spcBef>
                        <a:spcAft>
                          <a:spcPts val="0"/>
                        </a:spcAft>
                        <a:buClr>
                          <a:schemeClr val="dk1"/>
                        </a:buClr>
                        <a:buSzPts val="2400"/>
                        <a:buFont typeface="Montserrat"/>
                        <a:buAutoNum type="arabicPeriod"/>
                      </a:pPr>
                      <a:r>
                        <a:rPr lang="en-US" sz="2400" u="sng">
                          <a:solidFill>
                            <a:schemeClr val="dk1"/>
                          </a:solidFill>
                          <a:latin typeface="Montserrat"/>
                          <a:ea typeface="Montserrat"/>
                          <a:cs typeface="Montserrat"/>
                          <a:sym typeface="Montserrat"/>
                        </a:rPr>
                        <a:t>Unrelated, or unlikely</a:t>
                      </a:r>
                      <a:r>
                        <a:rPr lang="en-US" sz="2400">
                          <a:solidFill>
                            <a:schemeClr val="dk1"/>
                          </a:solidFill>
                          <a:latin typeface="Montserrat"/>
                          <a:ea typeface="Montserrat"/>
                          <a:cs typeface="Montserrat"/>
                          <a:sym typeface="Montserrat"/>
                        </a:rPr>
                        <a:t> to be related to the procedure</a:t>
                      </a:r>
                      <a:endParaRPr sz="2400">
                        <a:latin typeface="Montserrat"/>
                        <a:ea typeface="Montserrat"/>
                        <a:cs typeface="Montserrat"/>
                        <a:sym typeface="Montserrat"/>
                      </a:endParaRPr>
                    </a:p>
                  </a:txBody>
                  <a:tcPr marL="91425" marR="91425" marT="91425" marB="91425" anchor="ctr"/>
                </a:tc>
                <a:tc>
                  <a:txBody>
                    <a:bodyPr/>
                    <a:lstStyle/>
                    <a:p>
                      <a:pPr marL="0" lvl="0" indent="0" algn="l" rtl="0">
                        <a:spcBef>
                          <a:spcPts val="0"/>
                        </a:spcBef>
                        <a:spcAft>
                          <a:spcPts val="0"/>
                        </a:spcAft>
                        <a:buNone/>
                      </a:pPr>
                      <a:endParaRPr sz="2400">
                        <a:latin typeface="Montserrat"/>
                        <a:ea typeface="Montserrat"/>
                        <a:cs typeface="Montserrat"/>
                        <a:sym typeface="Montserrat"/>
                      </a:endParaRPr>
                    </a:p>
                  </a:txBody>
                  <a:tcPr marL="91425" marR="91425" marT="91425" marB="91425" anchor="ctr"/>
                </a:tc>
                <a:extLst>
                  <a:ext uri="{0D108BD9-81ED-4DB2-BD59-A6C34878D82A}">
                    <a16:rowId xmlns:a16="http://schemas.microsoft.com/office/drawing/2014/main" val="10002"/>
                  </a:ext>
                </a:extLst>
              </a:tr>
              <a:tr h="522425">
                <a:tc>
                  <a:txBody>
                    <a:bodyPr/>
                    <a:lstStyle/>
                    <a:p>
                      <a:pPr marL="0" lvl="0" indent="0" algn="l" rtl="0">
                        <a:lnSpc>
                          <a:spcPct val="115000"/>
                        </a:lnSpc>
                        <a:spcBef>
                          <a:spcPts val="1200"/>
                        </a:spcBef>
                        <a:spcAft>
                          <a:spcPts val="1200"/>
                        </a:spcAft>
                        <a:buNone/>
                      </a:pPr>
                      <a:r>
                        <a:rPr lang="en-US" sz="2400">
                          <a:solidFill>
                            <a:schemeClr val="dk1"/>
                          </a:solidFill>
                          <a:latin typeface="Montserrat"/>
                          <a:ea typeface="Montserrat"/>
                          <a:cs typeface="Montserrat"/>
                          <a:sym typeface="Montserrat"/>
                        </a:rPr>
                        <a:t>Within </a:t>
                      </a:r>
                      <a:r>
                        <a:rPr lang="en-US" sz="2400" b="1">
                          <a:solidFill>
                            <a:schemeClr val="dk1"/>
                          </a:solidFill>
                          <a:latin typeface="Montserrat"/>
                          <a:ea typeface="Montserrat"/>
                          <a:cs typeface="Montserrat"/>
                          <a:sym typeface="Montserrat"/>
                        </a:rPr>
                        <a:t>5</a:t>
                      </a:r>
                      <a:r>
                        <a:rPr lang="en-US" sz="2400">
                          <a:solidFill>
                            <a:schemeClr val="dk1"/>
                          </a:solidFill>
                          <a:latin typeface="Montserrat"/>
                          <a:ea typeface="Montserrat"/>
                          <a:cs typeface="Montserrat"/>
                          <a:sym typeface="Montserrat"/>
                        </a:rPr>
                        <a:t> business days*</a:t>
                      </a:r>
                      <a:endParaRPr sz="2400">
                        <a:latin typeface="Montserrat"/>
                        <a:ea typeface="Montserrat"/>
                        <a:cs typeface="Montserrat"/>
                        <a:sym typeface="Montserrat"/>
                      </a:endParaRPr>
                    </a:p>
                  </a:txBody>
                  <a:tcPr marL="91425" marR="91425" marT="91425" marB="91425" anchor="ctr"/>
                </a:tc>
                <a:tc>
                  <a:txBody>
                    <a:bodyPr/>
                    <a:lstStyle/>
                    <a:p>
                      <a:pPr marL="0" lvl="0" indent="0" algn="l" rtl="0">
                        <a:spcBef>
                          <a:spcPts val="0"/>
                        </a:spcBef>
                        <a:spcAft>
                          <a:spcPts val="0"/>
                        </a:spcAft>
                        <a:buNone/>
                      </a:pPr>
                      <a:endParaRPr sz="2400">
                        <a:latin typeface="Montserrat"/>
                        <a:ea typeface="Montserrat"/>
                        <a:cs typeface="Montserrat"/>
                        <a:sym typeface="Montserrat"/>
                      </a:endParaRPr>
                    </a:p>
                  </a:txBody>
                  <a:tcPr marL="91425" marR="91425" marT="91425" marB="91425" anchor="ctr"/>
                </a:tc>
                <a:tc>
                  <a:txBody>
                    <a:bodyPr/>
                    <a:lstStyle/>
                    <a:p>
                      <a:pPr marL="0" lvl="0" indent="0" algn="l" rtl="0">
                        <a:lnSpc>
                          <a:spcPct val="115000"/>
                        </a:lnSpc>
                        <a:spcBef>
                          <a:spcPts val="1200"/>
                        </a:spcBef>
                        <a:spcAft>
                          <a:spcPts val="1200"/>
                        </a:spcAft>
                        <a:buNone/>
                      </a:pPr>
                      <a:r>
                        <a:rPr lang="en-US" sz="2400">
                          <a:solidFill>
                            <a:schemeClr val="dk1"/>
                          </a:solidFill>
                          <a:latin typeface="Montserrat"/>
                          <a:ea typeface="Montserrat"/>
                          <a:cs typeface="Montserrat"/>
                          <a:sym typeface="Montserrat"/>
                        </a:rPr>
                        <a:t>Non-serious</a:t>
                      </a:r>
                      <a:endParaRPr sz="2400">
                        <a:latin typeface="Montserrat"/>
                        <a:ea typeface="Montserrat"/>
                        <a:cs typeface="Montserrat"/>
                        <a:sym typeface="Montserrat"/>
                      </a:endParaRPr>
                    </a:p>
                  </a:txBody>
                  <a:tcPr marL="91425" marR="91425" marT="91425" marB="91425" anchor="ctr"/>
                </a:tc>
                <a:extLst>
                  <a:ext uri="{0D108BD9-81ED-4DB2-BD59-A6C34878D82A}">
                    <a16:rowId xmlns:a16="http://schemas.microsoft.com/office/drawing/2014/main" val="10003"/>
                  </a:ext>
                </a:extLst>
              </a:tr>
              <a:tr h="381000">
                <a:tc gridSpan="3">
                  <a:txBody>
                    <a:bodyPr/>
                    <a:lstStyle/>
                    <a:p>
                      <a:pPr marL="0" lvl="0" indent="0" algn="l" rtl="0">
                        <a:lnSpc>
                          <a:spcPct val="115000"/>
                        </a:lnSpc>
                        <a:spcBef>
                          <a:spcPts val="1200"/>
                        </a:spcBef>
                        <a:spcAft>
                          <a:spcPts val="1200"/>
                        </a:spcAft>
                        <a:buNone/>
                      </a:pPr>
                      <a:r>
                        <a:rPr lang="en-US" sz="3000">
                          <a:solidFill>
                            <a:schemeClr val="dk1"/>
                          </a:solidFill>
                          <a:latin typeface="Montserrat"/>
                          <a:ea typeface="Montserrat"/>
                          <a:cs typeface="Montserrat"/>
                          <a:sym typeface="Montserrat"/>
                        </a:rPr>
                        <a:t>* </a:t>
                      </a:r>
                      <a:r>
                        <a:rPr lang="en-US" sz="1800">
                          <a:solidFill>
                            <a:schemeClr val="dk1"/>
                          </a:solidFill>
                          <a:latin typeface="Montserrat"/>
                          <a:ea typeface="Montserrat"/>
                          <a:cs typeface="Montserrat"/>
                          <a:sym typeface="Montserrat"/>
                        </a:rPr>
                        <a:t>The investigator’s first knowledge of the event</a:t>
                      </a:r>
                      <a:endParaRPr sz="2400">
                        <a:solidFill>
                          <a:schemeClr val="dk1"/>
                        </a:solidFill>
                        <a:latin typeface="Montserrat"/>
                        <a:ea typeface="Montserrat"/>
                        <a:cs typeface="Montserrat"/>
                        <a:sym typeface="Montserrat"/>
                      </a:endParaRPr>
                    </a:p>
                  </a:txBody>
                  <a:tcPr marL="91425" marR="91425" marT="91425" marB="91425"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Google Shape;488;p52"/>
          <p:cNvSpPr/>
          <p:nvPr/>
        </p:nvSpPr>
        <p:spPr>
          <a:xfrm>
            <a:off x="0" y="9809819"/>
            <a:ext cx="18425253" cy="476971"/>
          </a:xfrm>
          <a:custGeom>
            <a:avLst/>
            <a:gdLst/>
            <a:ahLst/>
            <a:cxnLst/>
            <a:rect l="l" t="t" r="r" b="b"/>
            <a:pathLst>
              <a:path w="6724545" h="174077" extrusionOk="0">
                <a:moveTo>
                  <a:pt x="0" y="0"/>
                </a:moveTo>
                <a:lnTo>
                  <a:pt x="6724545" y="0"/>
                </a:lnTo>
                <a:lnTo>
                  <a:pt x="6724545" y="174077"/>
                </a:lnTo>
                <a:lnTo>
                  <a:pt x="0" y="174077"/>
                </a:lnTo>
                <a:close/>
              </a:path>
            </a:pathLst>
          </a:custGeom>
          <a:solidFill>
            <a:srgbClr val="97C0E2"/>
          </a:solidFill>
          <a:ln>
            <a:noFill/>
          </a:ln>
        </p:spPr>
        <p:txBody>
          <a:bodyPr/>
          <a:lstStyle/>
          <a:p>
            <a:endParaRPr lang="en-US"/>
          </a:p>
        </p:txBody>
      </p:sp>
      <p:cxnSp>
        <p:nvCxnSpPr>
          <p:cNvPr id="489" name="Google Shape;489;p52"/>
          <p:cNvCxnSpPr/>
          <p:nvPr/>
        </p:nvCxnSpPr>
        <p:spPr>
          <a:xfrm>
            <a:off x="854431" y="1798825"/>
            <a:ext cx="16230600" cy="24000"/>
          </a:xfrm>
          <a:prstGeom prst="straightConnector1">
            <a:avLst/>
          </a:prstGeom>
          <a:noFill/>
          <a:ln w="95250" cap="flat" cmpd="sng">
            <a:solidFill>
              <a:srgbClr val="DAD9D6"/>
            </a:solidFill>
            <a:prstDash val="solid"/>
            <a:round/>
            <a:headEnd type="none" w="sm" len="sm"/>
            <a:tailEnd type="none" w="sm" len="sm"/>
          </a:ln>
        </p:spPr>
      </p:cxnSp>
      <p:sp>
        <p:nvSpPr>
          <p:cNvPr id="490" name="Google Shape;490;p52"/>
          <p:cNvSpPr/>
          <p:nvPr/>
        </p:nvSpPr>
        <p:spPr>
          <a:xfrm>
            <a:off x="17085056" y="9154068"/>
            <a:ext cx="1202944" cy="1132932"/>
          </a:xfrm>
          <a:custGeom>
            <a:avLst/>
            <a:gdLst/>
            <a:ahLst/>
            <a:cxnLst/>
            <a:rect l="l" t="t" r="r" b="b"/>
            <a:pathLst>
              <a:path w="1202944" h="1132932" extrusionOk="0">
                <a:moveTo>
                  <a:pt x="0" y="0"/>
                </a:moveTo>
                <a:lnTo>
                  <a:pt x="1202944" y="0"/>
                </a:lnTo>
                <a:lnTo>
                  <a:pt x="1202944" y="1132932"/>
                </a:lnTo>
                <a:lnTo>
                  <a:pt x="0" y="1132932"/>
                </a:lnTo>
                <a:lnTo>
                  <a:pt x="0" y="0"/>
                </a:lnTo>
                <a:close/>
              </a:path>
            </a:pathLst>
          </a:custGeom>
          <a:blipFill rotWithShape="1">
            <a:blip r:embed="rId3">
              <a:alphaModFix/>
            </a:blip>
            <a:stretch>
              <a:fillRect/>
            </a:stretch>
          </a:blipFill>
          <a:ln>
            <a:noFill/>
          </a:ln>
        </p:spPr>
        <p:txBody>
          <a:bodyPr/>
          <a:lstStyle/>
          <a:p>
            <a:endParaRPr lang="en-US"/>
          </a:p>
        </p:txBody>
      </p:sp>
      <p:sp>
        <p:nvSpPr>
          <p:cNvPr id="491" name="Google Shape;491;p52"/>
          <p:cNvSpPr txBox="1"/>
          <p:nvPr/>
        </p:nvSpPr>
        <p:spPr>
          <a:xfrm>
            <a:off x="854421" y="915073"/>
            <a:ext cx="14915400" cy="2217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SzPts val="3600"/>
              <a:buNone/>
            </a:pPr>
            <a:endParaRPr sz="1600">
              <a:solidFill>
                <a:schemeClr val="dk1"/>
              </a:solidFill>
              <a:latin typeface="Montserrat"/>
              <a:ea typeface="Montserrat"/>
              <a:cs typeface="Montserrat"/>
              <a:sym typeface="Montserrat"/>
            </a:endParaRPr>
          </a:p>
        </p:txBody>
      </p:sp>
      <p:sp>
        <p:nvSpPr>
          <p:cNvPr id="492" name="Google Shape;492;p52"/>
          <p:cNvSpPr txBox="1"/>
          <p:nvPr/>
        </p:nvSpPr>
        <p:spPr>
          <a:xfrm>
            <a:off x="854425" y="2180075"/>
            <a:ext cx="16179300" cy="74253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1200"/>
              </a:spcBef>
              <a:spcAft>
                <a:spcPts val="0"/>
              </a:spcAft>
              <a:buNone/>
            </a:pPr>
            <a:r>
              <a:rPr lang="en-US" sz="4800" b="1">
                <a:latin typeface="Montserrat"/>
                <a:ea typeface="Montserrat"/>
                <a:cs typeface="Montserrat"/>
                <a:sym typeface="Montserrat"/>
              </a:rPr>
              <a:t>Thank you! 👏 😊</a:t>
            </a:r>
            <a:endParaRPr sz="4800" b="1">
              <a:latin typeface="Montserrat"/>
              <a:ea typeface="Montserrat"/>
              <a:cs typeface="Montserrat"/>
              <a:sym typeface="Montserrat"/>
            </a:endParaRPr>
          </a:p>
          <a:p>
            <a:pPr marL="0" lvl="0" indent="0" algn="l" rtl="0">
              <a:lnSpc>
                <a:spcPct val="115000"/>
              </a:lnSpc>
              <a:spcBef>
                <a:spcPts val="1200"/>
              </a:spcBef>
              <a:spcAft>
                <a:spcPts val="0"/>
              </a:spcAft>
              <a:buNone/>
            </a:pPr>
            <a:endParaRPr sz="2400">
              <a:latin typeface="Montserrat"/>
              <a:ea typeface="Montserrat"/>
              <a:cs typeface="Montserrat"/>
              <a:sym typeface="Montserrat"/>
            </a:endParaRPr>
          </a:p>
          <a:p>
            <a:pPr marL="0" lvl="0" indent="0" algn="l" rtl="0">
              <a:lnSpc>
                <a:spcPct val="115000"/>
              </a:lnSpc>
              <a:spcBef>
                <a:spcPts val="1200"/>
              </a:spcBef>
              <a:spcAft>
                <a:spcPts val="0"/>
              </a:spcAft>
              <a:buNone/>
            </a:pPr>
            <a:r>
              <a:rPr lang="en-US" sz="2200">
                <a:latin typeface="Montserrat"/>
                <a:ea typeface="Montserrat"/>
                <a:cs typeface="Montserrat"/>
                <a:sym typeface="Montserrat"/>
              </a:rPr>
              <a:t>Thank you for your time! Please</a:t>
            </a:r>
            <a:r>
              <a:rPr lang="en-US" sz="2200">
                <a:solidFill>
                  <a:schemeClr val="dk1"/>
                </a:solidFill>
                <a:latin typeface="Montserrat"/>
                <a:ea typeface="Montserrat"/>
                <a:cs typeface="Montserrat"/>
                <a:sym typeface="Montserrat"/>
              </a:rPr>
              <a:t> take the protocol training quiz in REDCap. Here's the link: </a:t>
            </a:r>
            <a:r>
              <a:rPr lang="en-US" sz="2200" u="sng">
                <a:solidFill>
                  <a:srgbClr val="6D9EEB"/>
                </a:solidFill>
                <a:latin typeface="Montserrat"/>
                <a:ea typeface="Montserrat"/>
                <a:cs typeface="Montserrat"/>
                <a:sym typeface="Montserrat"/>
              </a:rPr>
              <a:t>https://redcap.link/minuteprotocolquiz</a:t>
            </a:r>
            <a:r>
              <a:rPr lang="en-US" sz="2200">
                <a:solidFill>
                  <a:schemeClr val="dk1"/>
                </a:solidFill>
                <a:latin typeface="Montserrat"/>
                <a:ea typeface="Montserrat"/>
                <a:cs typeface="Montserrat"/>
                <a:sym typeface="Montserrat"/>
              </a:rPr>
              <a:t>. </a:t>
            </a:r>
            <a:endParaRPr sz="2200">
              <a:solidFill>
                <a:schemeClr val="dk1"/>
              </a:solidFill>
              <a:latin typeface="Montserrat"/>
              <a:ea typeface="Montserrat"/>
              <a:cs typeface="Montserrat"/>
              <a:sym typeface="Montserrat"/>
            </a:endParaRPr>
          </a:p>
          <a:p>
            <a:pPr marL="457200" lvl="0" indent="-368300" algn="l" rtl="0">
              <a:lnSpc>
                <a:spcPct val="115000"/>
              </a:lnSpc>
              <a:spcBef>
                <a:spcPts val="1200"/>
              </a:spcBef>
              <a:spcAft>
                <a:spcPts val="0"/>
              </a:spcAft>
              <a:buClr>
                <a:schemeClr val="dk1"/>
              </a:buClr>
              <a:buSzPts val="2200"/>
              <a:buFont typeface="Montserrat"/>
              <a:buChar char="●"/>
            </a:pPr>
            <a:r>
              <a:rPr lang="en-US" sz="2200">
                <a:solidFill>
                  <a:schemeClr val="dk1"/>
                </a:solidFill>
                <a:latin typeface="Montserrat"/>
                <a:ea typeface="Montserrat"/>
                <a:cs typeface="Montserrat"/>
                <a:sym typeface="Montserrat"/>
              </a:rPr>
              <a:t>By completing this quiz, you are confirming you have attended the training webinar or reviewed the training slide deck. </a:t>
            </a:r>
            <a:endParaRPr sz="2200">
              <a:solidFill>
                <a:schemeClr val="dk1"/>
              </a:solidFill>
              <a:latin typeface="Montserrat"/>
              <a:ea typeface="Montserrat"/>
              <a:cs typeface="Montserrat"/>
              <a:sym typeface="Montserrat"/>
            </a:endParaRPr>
          </a:p>
          <a:p>
            <a:pPr marL="457200" lvl="0" indent="-368300" algn="l" rtl="0">
              <a:lnSpc>
                <a:spcPct val="115000"/>
              </a:lnSpc>
              <a:spcBef>
                <a:spcPts val="0"/>
              </a:spcBef>
              <a:spcAft>
                <a:spcPts val="0"/>
              </a:spcAft>
              <a:buClr>
                <a:schemeClr val="dk1"/>
              </a:buClr>
              <a:buSzPts val="2200"/>
              <a:buFont typeface="Montserrat"/>
              <a:buChar char="●"/>
            </a:pPr>
            <a:r>
              <a:rPr lang="en-US" sz="2200">
                <a:solidFill>
                  <a:schemeClr val="dk1"/>
                </a:solidFill>
                <a:latin typeface="Montserrat"/>
                <a:ea typeface="Montserrat"/>
                <a:cs typeface="Montserrat"/>
                <a:sym typeface="Montserrat"/>
              </a:rPr>
              <a:t>You must answer </a:t>
            </a:r>
            <a:r>
              <a:rPr lang="en-US" sz="2200" u="sng">
                <a:solidFill>
                  <a:schemeClr val="dk1"/>
                </a:solidFill>
                <a:latin typeface="Montserrat"/>
                <a:ea typeface="Montserrat"/>
                <a:cs typeface="Montserrat"/>
                <a:sym typeface="Montserrat"/>
              </a:rPr>
              <a:t>at least 12 out of 14</a:t>
            </a:r>
            <a:r>
              <a:rPr lang="en-US" sz="2200">
                <a:solidFill>
                  <a:schemeClr val="dk1"/>
                </a:solidFill>
                <a:latin typeface="Montserrat"/>
                <a:ea typeface="Montserrat"/>
                <a:cs typeface="Montserrat"/>
                <a:sym typeface="Montserrat"/>
              </a:rPr>
              <a:t> questions correctly to receive a passing score. A PDF will be generated at the conclusion of this test and sent to the email address entered below. </a:t>
            </a:r>
            <a:endParaRPr sz="2200">
              <a:solidFill>
                <a:schemeClr val="dk1"/>
              </a:solidFill>
              <a:latin typeface="Montserrat"/>
              <a:ea typeface="Montserrat"/>
              <a:cs typeface="Montserrat"/>
              <a:sym typeface="Montserrat"/>
            </a:endParaRPr>
          </a:p>
          <a:p>
            <a:pPr marL="457200" lvl="0" indent="-368300" algn="l" rtl="0">
              <a:lnSpc>
                <a:spcPct val="115000"/>
              </a:lnSpc>
              <a:spcBef>
                <a:spcPts val="0"/>
              </a:spcBef>
              <a:spcAft>
                <a:spcPts val="0"/>
              </a:spcAft>
              <a:buClr>
                <a:schemeClr val="dk1"/>
              </a:buClr>
              <a:buSzPts val="2200"/>
              <a:buFont typeface="Montserrat"/>
              <a:buChar char="●"/>
            </a:pPr>
            <a:r>
              <a:rPr lang="en-US" sz="2200">
                <a:solidFill>
                  <a:schemeClr val="dk1"/>
                </a:solidFill>
                <a:latin typeface="Montserrat"/>
                <a:ea typeface="Montserrat"/>
                <a:cs typeface="Montserrat"/>
                <a:sym typeface="Montserrat"/>
              </a:rPr>
              <a:t>That PDF must be uploaded to WebDCU to document your training. </a:t>
            </a:r>
            <a:endParaRPr sz="2200">
              <a:solidFill>
                <a:schemeClr val="dk1"/>
              </a:solidFill>
              <a:latin typeface="Montserrat"/>
              <a:ea typeface="Montserrat"/>
              <a:cs typeface="Montserrat"/>
              <a:sym typeface="Montserrat"/>
            </a:endParaRPr>
          </a:p>
          <a:p>
            <a:pPr marL="457200" lvl="0" indent="-368300" algn="l" rtl="0">
              <a:lnSpc>
                <a:spcPct val="115000"/>
              </a:lnSpc>
              <a:spcBef>
                <a:spcPts val="0"/>
              </a:spcBef>
              <a:spcAft>
                <a:spcPts val="0"/>
              </a:spcAft>
              <a:buClr>
                <a:srgbClr val="FF0000"/>
              </a:buClr>
              <a:buSzPts val="2200"/>
              <a:buFont typeface="Montserrat"/>
              <a:buChar char="●"/>
            </a:pPr>
            <a:r>
              <a:rPr lang="en-US" sz="2200">
                <a:solidFill>
                  <a:srgbClr val="FF0000"/>
                </a:solidFill>
                <a:latin typeface="Montserrat"/>
                <a:ea typeface="Montserrat"/>
                <a:cs typeface="Montserrat"/>
                <a:sym typeface="Montserrat"/>
              </a:rPr>
              <a:t>A separate attestation form is not required for protocol or coordinator training.</a:t>
            </a:r>
            <a:endParaRPr sz="2200">
              <a:solidFill>
                <a:srgbClr val="FF0000"/>
              </a:solidFill>
              <a:latin typeface="Montserrat"/>
              <a:ea typeface="Montserrat"/>
              <a:cs typeface="Montserrat"/>
              <a:sym typeface="Montserrat"/>
            </a:endParaRPr>
          </a:p>
          <a:p>
            <a:pPr marL="457200" lvl="0" indent="-368300" algn="l" rtl="0">
              <a:lnSpc>
                <a:spcPct val="115000"/>
              </a:lnSpc>
              <a:spcBef>
                <a:spcPts val="0"/>
              </a:spcBef>
              <a:spcAft>
                <a:spcPts val="0"/>
              </a:spcAft>
              <a:buClr>
                <a:schemeClr val="dk1"/>
              </a:buClr>
              <a:buSzPts val="2200"/>
              <a:buFont typeface="Montserrat"/>
              <a:buChar char="●"/>
            </a:pPr>
            <a:r>
              <a:rPr lang="en-US" sz="2200">
                <a:solidFill>
                  <a:srgbClr val="FF0000"/>
                </a:solidFill>
                <a:latin typeface="Montserrat"/>
                <a:ea typeface="Montserrat"/>
                <a:cs typeface="Montserrat"/>
                <a:sym typeface="Montserrat"/>
              </a:rPr>
              <a:t>If you can't make it to the webinar</a:t>
            </a:r>
            <a:r>
              <a:rPr lang="en-US" sz="2200">
                <a:solidFill>
                  <a:schemeClr val="dk1"/>
                </a:solidFill>
                <a:latin typeface="Montserrat"/>
                <a:ea typeface="Montserrat"/>
                <a:cs typeface="Montserrat"/>
                <a:sym typeface="Montserrat"/>
              </a:rPr>
              <a:t>, the recording will be posted on WebDCU Training Campus. Please watch the recording and complete the REDCap quiz.</a:t>
            </a:r>
            <a:endParaRPr sz="2200">
              <a:solidFill>
                <a:schemeClr val="dk1"/>
              </a:solidFill>
              <a:latin typeface="Montserrat"/>
              <a:ea typeface="Montserrat"/>
              <a:cs typeface="Montserrat"/>
              <a:sym typeface="Montserrat"/>
            </a:endParaRPr>
          </a:p>
          <a:p>
            <a:pPr marL="0" lvl="0" indent="0" algn="l" rtl="0">
              <a:lnSpc>
                <a:spcPct val="115000"/>
              </a:lnSpc>
              <a:spcBef>
                <a:spcPts val="1200"/>
              </a:spcBef>
              <a:spcAft>
                <a:spcPts val="0"/>
              </a:spcAft>
              <a:buNone/>
            </a:pPr>
            <a:endParaRPr sz="2200">
              <a:solidFill>
                <a:schemeClr val="dk1"/>
              </a:solidFill>
              <a:latin typeface="Montserrat"/>
              <a:ea typeface="Montserrat"/>
              <a:cs typeface="Montserrat"/>
              <a:sym typeface="Montserrat"/>
            </a:endParaRPr>
          </a:p>
          <a:p>
            <a:pPr marL="0" lvl="0" indent="0" algn="l" rtl="0">
              <a:lnSpc>
                <a:spcPct val="115000"/>
              </a:lnSpc>
              <a:spcBef>
                <a:spcPts val="1200"/>
              </a:spcBef>
              <a:spcAft>
                <a:spcPts val="0"/>
              </a:spcAft>
              <a:buNone/>
            </a:pPr>
            <a:r>
              <a:rPr lang="en-US" sz="2200">
                <a:solidFill>
                  <a:schemeClr val="dk1"/>
                </a:solidFill>
                <a:latin typeface="Montserrat"/>
                <a:ea typeface="Montserrat"/>
                <a:cs typeface="Montserrat"/>
                <a:sym typeface="Montserrat"/>
              </a:rPr>
              <a:t>Email Ally Qi, </a:t>
            </a:r>
            <a:r>
              <a:rPr lang="en-US" sz="2200" u="sng">
                <a:solidFill>
                  <a:schemeClr val="hlink"/>
                </a:solidFill>
                <a:latin typeface="Montserrat"/>
                <a:ea typeface="Montserrat"/>
                <a:cs typeface="Montserrat"/>
                <a:sym typeface="Montserrat"/>
                <a:hlinkClick r:id="rId4"/>
              </a:rPr>
              <a:t>ally.qi@mountsinai.org</a:t>
            </a:r>
            <a:r>
              <a:rPr lang="en-US" sz="2200">
                <a:solidFill>
                  <a:schemeClr val="dk1"/>
                </a:solidFill>
                <a:latin typeface="Montserrat"/>
                <a:ea typeface="Montserrat"/>
                <a:cs typeface="Montserrat"/>
                <a:sym typeface="Montserrat"/>
              </a:rPr>
              <a:t> if you have any questions regarding this material.</a:t>
            </a:r>
            <a:endParaRPr sz="2200">
              <a:solidFill>
                <a:schemeClr val="dk1"/>
              </a:solidFill>
              <a:latin typeface="Montserrat"/>
              <a:ea typeface="Montserrat"/>
              <a:cs typeface="Montserrat"/>
              <a:sym typeface="Montserrat"/>
            </a:endParaRPr>
          </a:p>
          <a:p>
            <a:pPr marL="0" lvl="0" indent="0" algn="l" rtl="0">
              <a:lnSpc>
                <a:spcPct val="115000"/>
              </a:lnSpc>
              <a:spcBef>
                <a:spcPts val="1200"/>
              </a:spcBef>
              <a:spcAft>
                <a:spcPts val="1200"/>
              </a:spcAft>
              <a:buNone/>
            </a:pPr>
            <a:endParaRPr sz="2400" baseline="30000">
              <a:solidFill>
                <a:schemeClr val="dk1"/>
              </a:solidFill>
              <a:latin typeface="Montserrat"/>
              <a:ea typeface="Montserrat"/>
              <a:cs typeface="Montserrat"/>
              <a:sym typeface="Montserra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6"/>
          <p:cNvSpPr/>
          <p:nvPr/>
        </p:nvSpPr>
        <p:spPr>
          <a:xfrm>
            <a:off x="0" y="9809819"/>
            <a:ext cx="18425253" cy="476971"/>
          </a:xfrm>
          <a:custGeom>
            <a:avLst/>
            <a:gdLst/>
            <a:ahLst/>
            <a:cxnLst/>
            <a:rect l="l" t="t" r="r" b="b"/>
            <a:pathLst>
              <a:path w="6724545" h="174077" extrusionOk="0">
                <a:moveTo>
                  <a:pt x="0" y="0"/>
                </a:moveTo>
                <a:lnTo>
                  <a:pt x="6724545" y="0"/>
                </a:lnTo>
                <a:lnTo>
                  <a:pt x="6724545" y="174077"/>
                </a:lnTo>
                <a:lnTo>
                  <a:pt x="0" y="174077"/>
                </a:lnTo>
                <a:close/>
              </a:path>
            </a:pathLst>
          </a:custGeom>
          <a:solidFill>
            <a:srgbClr val="97C0E2"/>
          </a:solidFill>
          <a:ln>
            <a:noFill/>
          </a:ln>
        </p:spPr>
        <p:txBody>
          <a:bodyPr/>
          <a:lstStyle/>
          <a:p>
            <a:endParaRPr lang="en-US"/>
          </a:p>
        </p:txBody>
      </p:sp>
      <p:cxnSp>
        <p:nvCxnSpPr>
          <p:cNvPr id="185" name="Google Shape;185;p26"/>
          <p:cNvCxnSpPr/>
          <p:nvPr/>
        </p:nvCxnSpPr>
        <p:spPr>
          <a:xfrm rot="5083">
            <a:off x="1097316" y="1948713"/>
            <a:ext cx="16230618" cy="0"/>
          </a:xfrm>
          <a:prstGeom prst="straightConnector1">
            <a:avLst/>
          </a:prstGeom>
          <a:noFill/>
          <a:ln w="95250" cap="flat" cmpd="sng">
            <a:solidFill>
              <a:srgbClr val="DAD9D6"/>
            </a:solidFill>
            <a:prstDash val="solid"/>
            <a:round/>
            <a:headEnd type="none" w="sm" len="sm"/>
            <a:tailEnd type="none" w="sm" len="sm"/>
          </a:ln>
        </p:spPr>
      </p:cxnSp>
      <p:sp>
        <p:nvSpPr>
          <p:cNvPr id="186" name="Google Shape;186;p26"/>
          <p:cNvSpPr txBox="1"/>
          <p:nvPr/>
        </p:nvSpPr>
        <p:spPr>
          <a:xfrm>
            <a:off x="1040200" y="671650"/>
            <a:ext cx="14915400" cy="1077600"/>
          </a:xfrm>
          <a:prstGeom prst="rect">
            <a:avLst/>
          </a:prstGeom>
          <a:noFill/>
          <a:ln>
            <a:noFill/>
          </a:ln>
        </p:spPr>
        <p:txBody>
          <a:bodyPr spcFirstLastPara="1" wrap="square" lIns="0" tIns="0" rIns="0" bIns="0" anchor="t" anchorCtr="0">
            <a:spAutoFit/>
          </a:bodyPr>
          <a:lstStyle/>
          <a:p>
            <a:pPr marL="0" marR="0" lvl="0" indent="0" algn="l" rtl="0">
              <a:lnSpc>
                <a:spcPct val="110000"/>
              </a:lnSpc>
              <a:spcBef>
                <a:spcPts val="0"/>
              </a:spcBef>
              <a:spcAft>
                <a:spcPts val="0"/>
              </a:spcAft>
              <a:buNone/>
            </a:pPr>
            <a:r>
              <a:rPr lang="en-US" sz="7000" b="0" i="0" u="none" strike="noStrike" cap="none">
                <a:solidFill>
                  <a:srgbClr val="000000"/>
                </a:solidFill>
                <a:latin typeface="Montserrat"/>
                <a:ea typeface="Montserrat"/>
                <a:cs typeface="Montserrat"/>
                <a:sym typeface="Montserrat"/>
              </a:rPr>
              <a:t>MINUTE Study Organization</a:t>
            </a:r>
            <a:endParaRPr sz="1400"/>
          </a:p>
        </p:txBody>
      </p:sp>
      <p:sp>
        <p:nvSpPr>
          <p:cNvPr id="187" name="Google Shape;187;p26"/>
          <p:cNvSpPr/>
          <p:nvPr/>
        </p:nvSpPr>
        <p:spPr>
          <a:xfrm>
            <a:off x="17030076" y="9106138"/>
            <a:ext cx="1253836" cy="1180862"/>
          </a:xfrm>
          <a:custGeom>
            <a:avLst/>
            <a:gdLst/>
            <a:ahLst/>
            <a:cxnLst/>
            <a:rect l="l" t="t" r="r" b="b"/>
            <a:pathLst>
              <a:path w="1253836" h="1180862" extrusionOk="0">
                <a:moveTo>
                  <a:pt x="0" y="0"/>
                </a:moveTo>
                <a:lnTo>
                  <a:pt x="1253836" y="0"/>
                </a:lnTo>
                <a:lnTo>
                  <a:pt x="1253836" y="1180862"/>
                </a:lnTo>
                <a:lnTo>
                  <a:pt x="0" y="1180862"/>
                </a:lnTo>
                <a:lnTo>
                  <a:pt x="0" y="0"/>
                </a:lnTo>
                <a:close/>
              </a:path>
            </a:pathLst>
          </a:custGeom>
          <a:blipFill rotWithShape="1">
            <a:blip r:embed="rId3">
              <a:alphaModFix/>
            </a:blip>
            <a:stretch>
              <a:fillRect/>
            </a:stretch>
          </a:blipFill>
          <a:ln>
            <a:noFill/>
          </a:ln>
        </p:spPr>
        <p:txBody>
          <a:bodyPr/>
          <a:lstStyle/>
          <a:p>
            <a:endParaRPr lang="en-US"/>
          </a:p>
        </p:txBody>
      </p:sp>
      <p:sp>
        <p:nvSpPr>
          <p:cNvPr id="188" name="Google Shape;188;p26"/>
          <p:cNvSpPr txBox="1"/>
          <p:nvPr/>
        </p:nvSpPr>
        <p:spPr>
          <a:xfrm>
            <a:off x="1117500" y="2148150"/>
            <a:ext cx="8720400" cy="79608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1800" b="1" i="0" u="none" strike="noStrike" cap="none">
                <a:solidFill>
                  <a:srgbClr val="000000"/>
                </a:solidFill>
                <a:latin typeface="Montserrat"/>
                <a:ea typeface="Montserrat"/>
                <a:cs typeface="Montserrat"/>
                <a:sym typeface="Montserrat"/>
              </a:rPr>
              <a:t>StrokeNet National Coordinating Center(U Cincinnati)</a:t>
            </a:r>
            <a:endParaRPr sz="1000"/>
          </a:p>
          <a:p>
            <a:pPr marL="0" marR="0" lvl="0" indent="0" algn="l" rtl="0">
              <a:lnSpc>
                <a:spcPct val="140000"/>
              </a:lnSpc>
              <a:spcBef>
                <a:spcPts val="0"/>
              </a:spcBef>
              <a:spcAft>
                <a:spcPts val="0"/>
              </a:spcAft>
              <a:buNone/>
            </a:pPr>
            <a:r>
              <a:rPr lang="en-US" sz="1800" b="0" i="0" u="none" strike="noStrike" cap="none">
                <a:solidFill>
                  <a:srgbClr val="000000"/>
                </a:solidFill>
                <a:latin typeface="Montserrat"/>
                <a:ea typeface="Montserrat"/>
                <a:cs typeface="Montserrat"/>
                <a:sym typeface="Montserrat"/>
              </a:rPr>
              <a:t>Dr. Joe Broderick, NCC </a:t>
            </a:r>
            <a:r>
              <a:rPr lang="en-US" sz="1800">
                <a:latin typeface="Montserrat"/>
                <a:ea typeface="Montserrat"/>
                <a:cs typeface="Montserrat"/>
                <a:sym typeface="Montserrat"/>
              </a:rPr>
              <a:t>Co-I</a:t>
            </a:r>
            <a:endParaRPr sz="1000"/>
          </a:p>
          <a:p>
            <a:pPr marL="0" marR="0" lvl="0" indent="0" algn="l" rtl="0">
              <a:lnSpc>
                <a:spcPct val="140000"/>
              </a:lnSpc>
              <a:spcBef>
                <a:spcPts val="0"/>
              </a:spcBef>
              <a:spcAft>
                <a:spcPts val="0"/>
              </a:spcAft>
              <a:buNone/>
            </a:pPr>
            <a:r>
              <a:rPr lang="en-US" sz="1800" b="0" i="0" u="none" strike="noStrike" cap="none">
                <a:solidFill>
                  <a:srgbClr val="000000"/>
                </a:solidFill>
                <a:latin typeface="Montserrat"/>
                <a:ea typeface="Montserrat"/>
                <a:cs typeface="Montserrat"/>
                <a:sym typeface="Montserrat"/>
              </a:rPr>
              <a:t>Dr. Pooja Khatri, NCC </a:t>
            </a:r>
            <a:r>
              <a:rPr lang="en-US" sz="1800">
                <a:latin typeface="Montserrat"/>
                <a:ea typeface="Montserrat"/>
                <a:cs typeface="Montserrat"/>
                <a:sym typeface="Montserrat"/>
              </a:rPr>
              <a:t>PI</a:t>
            </a:r>
            <a:endParaRPr sz="1000"/>
          </a:p>
          <a:p>
            <a:pPr marL="0" marR="0" lvl="0" indent="0" algn="l" rtl="0">
              <a:lnSpc>
                <a:spcPct val="140000"/>
              </a:lnSpc>
              <a:spcBef>
                <a:spcPts val="0"/>
              </a:spcBef>
              <a:spcAft>
                <a:spcPts val="0"/>
              </a:spcAft>
              <a:buNone/>
            </a:pPr>
            <a:r>
              <a:rPr lang="en-US" sz="1800" b="0" i="0" u="none" strike="noStrike" cap="none">
                <a:solidFill>
                  <a:srgbClr val="000000"/>
                </a:solidFill>
                <a:latin typeface="Montserrat"/>
                <a:ea typeface="Montserrat"/>
                <a:cs typeface="Montserrat"/>
                <a:sym typeface="Montserrat"/>
              </a:rPr>
              <a:t>Iris Davis, co-Director</a:t>
            </a:r>
            <a:endParaRPr sz="1800" b="0" i="0" u="none" strike="noStrike" cap="none">
              <a:solidFill>
                <a:srgbClr val="000000"/>
              </a:solidFill>
              <a:latin typeface="Montserrat"/>
              <a:ea typeface="Montserrat"/>
              <a:cs typeface="Montserrat"/>
              <a:sym typeface="Montserrat"/>
            </a:endParaRPr>
          </a:p>
          <a:p>
            <a:pPr marL="0" marR="0" lvl="0" indent="0" algn="l" rtl="0">
              <a:lnSpc>
                <a:spcPct val="140000"/>
              </a:lnSpc>
              <a:spcBef>
                <a:spcPts val="0"/>
              </a:spcBef>
              <a:spcAft>
                <a:spcPts val="0"/>
              </a:spcAft>
              <a:buNone/>
            </a:pPr>
            <a:r>
              <a:rPr lang="en-US" sz="1800">
                <a:latin typeface="Montserrat"/>
                <a:ea typeface="Montserrat"/>
                <a:cs typeface="Montserrat"/>
                <a:sym typeface="Montserrat"/>
              </a:rPr>
              <a:t>Cristina Francois, NCC Project Manager</a:t>
            </a:r>
            <a:endParaRPr sz="1800">
              <a:latin typeface="Montserrat"/>
              <a:ea typeface="Montserrat"/>
              <a:cs typeface="Montserrat"/>
              <a:sym typeface="Montserrat"/>
            </a:endParaRPr>
          </a:p>
          <a:p>
            <a:pPr marL="0" marR="0" lvl="0" indent="0" algn="l" rtl="0">
              <a:lnSpc>
                <a:spcPct val="140000"/>
              </a:lnSpc>
              <a:spcBef>
                <a:spcPts val="0"/>
              </a:spcBef>
              <a:spcAft>
                <a:spcPts val="0"/>
              </a:spcAft>
              <a:buNone/>
            </a:pPr>
            <a:endParaRPr sz="1800" b="0" i="0" u="none" strike="noStrike" cap="none">
              <a:solidFill>
                <a:srgbClr val="000000"/>
              </a:solidFill>
              <a:latin typeface="Montserrat"/>
              <a:ea typeface="Montserrat"/>
              <a:cs typeface="Montserrat"/>
              <a:sym typeface="Montserrat"/>
            </a:endParaRPr>
          </a:p>
          <a:p>
            <a:pPr marL="0" marR="0" lvl="0" indent="0" algn="l" rtl="0">
              <a:lnSpc>
                <a:spcPct val="140000"/>
              </a:lnSpc>
              <a:spcBef>
                <a:spcPts val="0"/>
              </a:spcBef>
              <a:spcAft>
                <a:spcPts val="0"/>
              </a:spcAft>
              <a:buNone/>
            </a:pPr>
            <a:r>
              <a:rPr lang="en-US" sz="1800" b="1" i="0" u="none" strike="noStrike" cap="none">
                <a:solidFill>
                  <a:srgbClr val="000000"/>
                </a:solidFill>
                <a:latin typeface="Montserrat"/>
                <a:ea typeface="Montserrat"/>
                <a:cs typeface="Montserrat"/>
                <a:sym typeface="Montserrat"/>
              </a:rPr>
              <a:t>StrokeNet Data Management Center(MUSC)</a:t>
            </a:r>
            <a:endParaRPr sz="1000"/>
          </a:p>
          <a:p>
            <a:pPr marL="0" marR="0" lvl="0" indent="0" algn="l" rtl="0">
              <a:lnSpc>
                <a:spcPct val="140000"/>
              </a:lnSpc>
              <a:spcBef>
                <a:spcPts val="0"/>
              </a:spcBef>
              <a:spcAft>
                <a:spcPts val="0"/>
              </a:spcAft>
              <a:buNone/>
            </a:pPr>
            <a:r>
              <a:rPr lang="en-US" sz="1800" b="0" i="0" u="none" strike="noStrike" cap="none">
                <a:solidFill>
                  <a:srgbClr val="000000"/>
                </a:solidFill>
                <a:latin typeface="Montserrat"/>
                <a:ea typeface="Montserrat"/>
                <a:cs typeface="Montserrat"/>
                <a:sym typeface="Montserrat"/>
              </a:rPr>
              <a:t>Jessica Griffin, Director of Trial Operations</a:t>
            </a:r>
            <a:endParaRPr sz="1000"/>
          </a:p>
          <a:p>
            <a:pPr marL="0" marR="0" lvl="0" indent="0" algn="l" rtl="0">
              <a:lnSpc>
                <a:spcPct val="140000"/>
              </a:lnSpc>
              <a:spcBef>
                <a:spcPts val="0"/>
              </a:spcBef>
              <a:spcAft>
                <a:spcPts val="0"/>
              </a:spcAft>
              <a:buNone/>
            </a:pPr>
            <a:r>
              <a:rPr lang="en-US" sz="1800" b="0" i="0" u="none" strike="noStrike" cap="none">
                <a:solidFill>
                  <a:srgbClr val="000000"/>
                </a:solidFill>
                <a:latin typeface="Montserrat"/>
                <a:ea typeface="Montserrat"/>
                <a:cs typeface="Montserrat"/>
                <a:sym typeface="Montserrat"/>
              </a:rPr>
              <a:t>Jocelyn Craven, StrokeNet Program Manager</a:t>
            </a:r>
            <a:endParaRPr sz="1000"/>
          </a:p>
          <a:p>
            <a:pPr marL="0" marR="0" lvl="0" indent="0" algn="l" rtl="0">
              <a:lnSpc>
                <a:spcPct val="140000"/>
              </a:lnSpc>
              <a:spcBef>
                <a:spcPts val="0"/>
              </a:spcBef>
              <a:spcAft>
                <a:spcPts val="0"/>
              </a:spcAft>
              <a:buNone/>
            </a:pPr>
            <a:r>
              <a:rPr lang="en-US" sz="1800" b="0" i="0" u="none" strike="noStrike" cap="none">
                <a:solidFill>
                  <a:srgbClr val="000000"/>
                </a:solidFill>
                <a:latin typeface="Montserrat"/>
                <a:ea typeface="Montserrat"/>
                <a:cs typeface="Montserrat"/>
                <a:sym typeface="Montserrat"/>
              </a:rPr>
              <a:t>Susanna Steinmuller, Data Manager</a:t>
            </a:r>
            <a:endParaRPr sz="1000"/>
          </a:p>
          <a:p>
            <a:pPr marL="0" marR="0" lvl="0" indent="0" algn="l" rtl="0">
              <a:lnSpc>
                <a:spcPct val="140000"/>
              </a:lnSpc>
              <a:spcBef>
                <a:spcPts val="0"/>
              </a:spcBef>
              <a:spcAft>
                <a:spcPts val="0"/>
              </a:spcAft>
              <a:buNone/>
            </a:pPr>
            <a:r>
              <a:rPr lang="en-US" sz="1800" b="0" i="0" u="none" strike="noStrike" cap="none">
                <a:solidFill>
                  <a:srgbClr val="000000"/>
                </a:solidFill>
                <a:latin typeface="Montserrat"/>
                <a:ea typeface="Montserrat"/>
                <a:cs typeface="Montserrat"/>
                <a:sym typeface="Montserrat"/>
              </a:rPr>
              <a:t>Jordan Stallings, Data Manager</a:t>
            </a:r>
            <a:endParaRPr sz="1800" b="0" i="0" u="none" strike="noStrike" cap="none">
              <a:solidFill>
                <a:srgbClr val="000000"/>
              </a:solidFill>
              <a:latin typeface="Montserrat"/>
              <a:ea typeface="Montserrat"/>
              <a:cs typeface="Montserrat"/>
              <a:sym typeface="Montserrat"/>
            </a:endParaRPr>
          </a:p>
          <a:p>
            <a:pPr marL="0" marR="0" lvl="0" indent="0" algn="l" rtl="0">
              <a:lnSpc>
                <a:spcPct val="140000"/>
              </a:lnSpc>
              <a:spcBef>
                <a:spcPts val="0"/>
              </a:spcBef>
              <a:spcAft>
                <a:spcPts val="0"/>
              </a:spcAft>
              <a:buNone/>
            </a:pPr>
            <a:r>
              <a:rPr lang="en-US" sz="1800">
                <a:latin typeface="Montserrat"/>
                <a:ea typeface="Montserrat"/>
                <a:cs typeface="Montserrat"/>
                <a:sym typeface="Montserrat"/>
              </a:rPr>
              <a:t>Laura Kowalski, Site Data Monitoring Manager</a:t>
            </a:r>
            <a:endParaRPr sz="1800">
              <a:latin typeface="Montserrat"/>
              <a:ea typeface="Montserrat"/>
              <a:cs typeface="Montserrat"/>
              <a:sym typeface="Montserrat"/>
            </a:endParaRPr>
          </a:p>
          <a:p>
            <a:pPr marL="0" marR="0" lvl="0" indent="0" algn="l" rtl="0">
              <a:lnSpc>
                <a:spcPct val="140000"/>
              </a:lnSpc>
              <a:spcBef>
                <a:spcPts val="0"/>
              </a:spcBef>
              <a:spcAft>
                <a:spcPts val="0"/>
              </a:spcAft>
              <a:buNone/>
            </a:pPr>
            <a:r>
              <a:rPr lang="en-US" sz="1800">
                <a:latin typeface="Montserrat"/>
                <a:ea typeface="Montserrat"/>
                <a:cs typeface="Montserrat"/>
                <a:sym typeface="Montserrat"/>
              </a:rPr>
              <a:t>Akash Roy, Assistant Professor of Biostatistics</a:t>
            </a:r>
            <a:endParaRPr sz="1800">
              <a:latin typeface="Montserrat"/>
              <a:ea typeface="Montserrat"/>
              <a:cs typeface="Montserrat"/>
              <a:sym typeface="Montserrat"/>
            </a:endParaRPr>
          </a:p>
          <a:p>
            <a:pPr marL="0" marR="0" lvl="0" indent="0" algn="l" rtl="0">
              <a:lnSpc>
                <a:spcPct val="140000"/>
              </a:lnSpc>
              <a:spcBef>
                <a:spcPts val="0"/>
              </a:spcBef>
              <a:spcAft>
                <a:spcPts val="0"/>
              </a:spcAft>
              <a:buNone/>
            </a:pPr>
            <a:endParaRPr sz="1800" b="0" i="0" u="none" strike="noStrike" cap="none">
              <a:solidFill>
                <a:srgbClr val="000000"/>
              </a:solidFill>
              <a:latin typeface="Montserrat"/>
              <a:ea typeface="Montserrat"/>
              <a:cs typeface="Montserrat"/>
              <a:sym typeface="Montserrat"/>
            </a:endParaRPr>
          </a:p>
          <a:p>
            <a:pPr marL="0" marR="0" lvl="0" indent="0" algn="l" rtl="0">
              <a:lnSpc>
                <a:spcPct val="140000"/>
              </a:lnSpc>
              <a:spcBef>
                <a:spcPts val="0"/>
              </a:spcBef>
              <a:spcAft>
                <a:spcPts val="0"/>
              </a:spcAft>
              <a:buNone/>
            </a:pPr>
            <a:r>
              <a:rPr lang="en-US" sz="1800" b="1" i="0" u="none" strike="noStrike" cap="none">
                <a:solidFill>
                  <a:srgbClr val="000000"/>
                </a:solidFill>
                <a:latin typeface="Montserrat"/>
                <a:ea typeface="Montserrat"/>
                <a:cs typeface="Montserrat"/>
                <a:sym typeface="Montserrat"/>
              </a:rPr>
              <a:t>Mount Sinai Neurosurgery Academic Research Organization​ (ARO)</a:t>
            </a:r>
            <a:endParaRPr sz="1000"/>
          </a:p>
          <a:p>
            <a:pPr marL="0" marR="0" lvl="0" indent="0" algn="l" rtl="0">
              <a:lnSpc>
                <a:spcPct val="140000"/>
              </a:lnSpc>
              <a:spcBef>
                <a:spcPts val="0"/>
              </a:spcBef>
              <a:spcAft>
                <a:spcPts val="0"/>
              </a:spcAft>
              <a:buNone/>
            </a:pPr>
            <a:r>
              <a:rPr lang="en-US" sz="1800" b="0" i="0" u="none" strike="noStrike" cap="none">
                <a:solidFill>
                  <a:srgbClr val="000000"/>
                </a:solidFill>
                <a:latin typeface="Montserrat"/>
                <a:ea typeface="Montserrat"/>
                <a:cs typeface="Montserrat"/>
                <a:sym typeface="Montserrat"/>
              </a:rPr>
              <a:t>Sukaina Davdani, Research Director </a:t>
            </a:r>
            <a:endParaRPr sz="1000"/>
          </a:p>
          <a:p>
            <a:pPr marL="0" marR="0" lvl="0" indent="0" algn="l" rtl="0">
              <a:lnSpc>
                <a:spcPct val="140000"/>
              </a:lnSpc>
              <a:spcBef>
                <a:spcPts val="0"/>
              </a:spcBef>
              <a:spcAft>
                <a:spcPts val="0"/>
              </a:spcAft>
              <a:buNone/>
            </a:pPr>
            <a:r>
              <a:rPr lang="en-US" sz="1800" b="0" i="0" u="none" strike="noStrike" cap="none">
                <a:solidFill>
                  <a:srgbClr val="000000"/>
                </a:solidFill>
                <a:latin typeface="Montserrat"/>
                <a:ea typeface="Montserrat"/>
                <a:cs typeface="Montserrat"/>
                <a:sym typeface="Montserrat"/>
              </a:rPr>
              <a:t>Ally Qi, Clinical Trials Manager</a:t>
            </a:r>
            <a:endParaRPr sz="1000"/>
          </a:p>
          <a:p>
            <a:pPr marL="0" marR="0" lvl="0" indent="0" algn="l" rtl="0">
              <a:lnSpc>
                <a:spcPct val="140000"/>
              </a:lnSpc>
              <a:spcBef>
                <a:spcPts val="0"/>
              </a:spcBef>
              <a:spcAft>
                <a:spcPts val="0"/>
              </a:spcAft>
              <a:buNone/>
            </a:pPr>
            <a:r>
              <a:rPr lang="en-US" sz="1800" b="0" i="0" u="none" strike="noStrike" cap="none">
                <a:solidFill>
                  <a:srgbClr val="000000"/>
                </a:solidFill>
                <a:latin typeface="Montserrat"/>
                <a:ea typeface="Montserrat"/>
                <a:cs typeface="Montserrat"/>
                <a:sym typeface="Montserrat"/>
              </a:rPr>
              <a:t>Sarah Torres, Senior Grants &amp; Contracts Specialist</a:t>
            </a:r>
            <a:endParaRPr sz="1000"/>
          </a:p>
          <a:p>
            <a:pPr marL="0" marR="0" lvl="0" indent="0" algn="l" rtl="0">
              <a:lnSpc>
                <a:spcPct val="140000"/>
              </a:lnSpc>
              <a:spcBef>
                <a:spcPts val="0"/>
              </a:spcBef>
              <a:spcAft>
                <a:spcPts val="0"/>
              </a:spcAft>
              <a:buNone/>
            </a:pPr>
            <a:endParaRPr sz="1800" b="0" i="0" u="none" strike="noStrike" cap="none">
              <a:solidFill>
                <a:srgbClr val="000000"/>
              </a:solidFill>
              <a:latin typeface="Montserrat"/>
              <a:ea typeface="Montserrat"/>
              <a:cs typeface="Montserrat"/>
              <a:sym typeface="Montserrat"/>
            </a:endParaRPr>
          </a:p>
          <a:p>
            <a:pPr marL="0" marR="0" lvl="0" indent="0" algn="l" rtl="0">
              <a:lnSpc>
                <a:spcPct val="140000"/>
              </a:lnSpc>
              <a:spcBef>
                <a:spcPts val="0"/>
              </a:spcBef>
              <a:spcAft>
                <a:spcPts val="0"/>
              </a:spcAft>
              <a:buNone/>
            </a:pPr>
            <a:endParaRPr sz="1600" b="0" i="0" u="none" strike="noStrike" cap="none">
              <a:solidFill>
                <a:srgbClr val="000000"/>
              </a:solidFill>
              <a:latin typeface="Montserrat"/>
              <a:ea typeface="Montserrat"/>
              <a:cs typeface="Montserrat"/>
              <a:sym typeface="Montserrat"/>
            </a:endParaRPr>
          </a:p>
          <a:p>
            <a:pPr marL="0" marR="0" lvl="0" indent="0" algn="l" rtl="0">
              <a:lnSpc>
                <a:spcPct val="140000"/>
              </a:lnSpc>
              <a:spcBef>
                <a:spcPts val="0"/>
              </a:spcBef>
              <a:spcAft>
                <a:spcPts val="0"/>
              </a:spcAft>
              <a:buNone/>
            </a:pPr>
            <a:endParaRPr sz="1600" b="0" i="0" u="none" strike="noStrike" cap="none">
              <a:solidFill>
                <a:srgbClr val="000000"/>
              </a:solidFill>
              <a:latin typeface="Montserrat"/>
              <a:ea typeface="Montserrat"/>
              <a:cs typeface="Montserrat"/>
              <a:sym typeface="Montserrat"/>
            </a:endParaRPr>
          </a:p>
        </p:txBody>
      </p:sp>
      <p:sp>
        <p:nvSpPr>
          <p:cNvPr id="189" name="Google Shape;189;p26"/>
          <p:cNvSpPr txBox="1"/>
          <p:nvPr/>
        </p:nvSpPr>
        <p:spPr>
          <a:xfrm>
            <a:off x="10157575" y="2198700"/>
            <a:ext cx="6598800" cy="6797400"/>
          </a:xfrm>
          <a:prstGeom prst="rect">
            <a:avLst/>
          </a:prstGeom>
          <a:noFill/>
          <a:ln>
            <a:noFill/>
          </a:ln>
        </p:spPr>
        <p:txBody>
          <a:bodyPr spcFirstLastPara="1" wrap="square" lIns="0" tIns="0" rIns="0" bIns="0" anchor="t" anchorCtr="0">
            <a:spAutoFit/>
          </a:bodyPr>
          <a:lstStyle/>
          <a:p>
            <a:pPr marL="0" lvl="0" indent="0" algn="l" rtl="0">
              <a:lnSpc>
                <a:spcPct val="140000"/>
              </a:lnSpc>
              <a:spcBef>
                <a:spcPts val="0"/>
              </a:spcBef>
              <a:spcAft>
                <a:spcPts val="0"/>
              </a:spcAft>
              <a:buClr>
                <a:schemeClr val="dk1"/>
              </a:buClr>
              <a:buFont typeface="Arial"/>
              <a:buNone/>
            </a:pPr>
            <a:r>
              <a:rPr lang="en-US" sz="1800" b="1">
                <a:solidFill>
                  <a:schemeClr val="dk1"/>
                </a:solidFill>
                <a:latin typeface="Montserrat"/>
                <a:ea typeface="Montserrat"/>
                <a:cs typeface="Montserrat"/>
                <a:sym typeface="Montserrat"/>
              </a:rPr>
              <a:t>NIH/NINDS</a:t>
            </a:r>
            <a:endParaRPr sz="1000">
              <a:solidFill>
                <a:schemeClr val="dk1"/>
              </a:solidFill>
            </a:endParaRPr>
          </a:p>
          <a:p>
            <a:pPr marL="0" lvl="0" indent="0" algn="l" rtl="0">
              <a:lnSpc>
                <a:spcPct val="140000"/>
              </a:lnSpc>
              <a:spcBef>
                <a:spcPts val="0"/>
              </a:spcBef>
              <a:spcAft>
                <a:spcPts val="0"/>
              </a:spcAft>
              <a:buClr>
                <a:schemeClr val="dk1"/>
              </a:buClr>
              <a:buFont typeface="Arial"/>
              <a:buNone/>
            </a:pPr>
            <a:r>
              <a:rPr lang="en-US" sz="1800">
                <a:solidFill>
                  <a:schemeClr val="dk1"/>
                </a:solidFill>
                <a:latin typeface="Montserrat"/>
                <a:ea typeface="Montserrat"/>
                <a:cs typeface="Montserrat"/>
                <a:sym typeface="Montserrat"/>
              </a:rPr>
              <a:t>Scott Janis, Scientific Program Director</a:t>
            </a:r>
            <a:endParaRPr sz="1000">
              <a:solidFill>
                <a:schemeClr val="dk1"/>
              </a:solidFill>
            </a:endParaRPr>
          </a:p>
          <a:p>
            <a:pPr marL="0" lvl="0" indent="0" algn="l" rtl="0">
              <a:lnSpc>
                <a:spcPct val="140000"/>
              </a:lnSpc>
              <a:spcBef>
                <a:spcPts val="0"/>
              </a:spcBef>
              <a:spcAft>
                <a:spcPts val="0"/>
              </a:spcAft>
              <a:buClr>
                <a:schemeClr val="dk1"/>
              </a:buClr>
              <a:buFont typeface="Arial"/>
              <a:buNone/>
            </a:pPr>
            <a:r>
              <a:rPr lang="en-US" sz="1800">
                <a:solidFill>
                  <a:schemeClr val="dk1"/>
                </a:solidFill>
                <a:latin typeface="Montserrat"/>
                <a:ea typeface="Montserrat"/>
                <a:cs typeface="Montserrat"/>
                <a:sym typeface="Montserrat"/>
              </a:rPr>
              <a:t>Sean McCarthy, Program Official</a:t>
            </a:r>
            <a:endParaRPr sz="1800" b="1">
              <a:latin typeface="Montserrat"/>
              <a:ea typeface="Montserrat"/>
              <a:cs typeface="Montserrat"/>
              <a:sym typeface="Montserrat"/>
            </a:endParaRPr>
          </a:p>
          <a:p>
            <a:pPr marL="0" marR="0" lvl="0" indent="0" algn="l" rtl="0">
              <a:lnSpc>
                <a:spcPct val="140000"/>
              </a:lnSpc>
              <a:spcBef>
                <a:spcPts val="0"/>
              </a:spcBef>
              <a:spcAft>
                <a:spcPts val="0"/>
              </a:spcAft>
              <a:buNone/>
            </a:pPr>
            <a:endParaRPr sz="1800" b="1">
              <a:latin typeface="Montserrat"/>
              <a:ea typeface="Montserrat"/>
              <a:cs typeface="Montserrat"/>
              <a:sym typeface="Montserrat"/>
            </a:endParaRPr>
          </a:p>
          <a:p>
            <a:pPr marL="0" marR="0" lvl="0" indent="0" algn="l" rtl="0">
              <a:lnSpc>
                <a:spcPct val="140000"/>
              </a:lnSpc>
              <a:spcBef>
                <a:spcPts val="0"/>
              </a:spcBef>
              <a:spcAft>
                <a:spcPts val="0"/>
              </a:spcAft>
              <a:buNone/>
            </a:pPr>
            <a:r>
              <a:rPr lang="en-US" sz="1800" b="1">
                <a:latin typeface="Montserrat"/>
                <a:ea typeface="Montserrat"/>
                <a:cs typeface="Montserrat"/>
                <a:sym typeface="Montserrat"/>
              </a:rPr>
              <a:t>Core Lab Imaging (</a:t>
            </a:r>
            <a:r>
              <a:rPr lang="en-US" sz="1800" b="1" i="0" u="none" strike="noStrike" cap="none">
                <a:solidFill>
                  <a:srgbClr val="000000"/>
                </a:solidFill>
                <a:latin typeface="Montserrat"/>
                <a:ea typeface="Montserrat"/>
                <a:cs typeface="Montserrat"/>
                <a:sym typeface="Montserrat"/>
              </a:rPr>
              <a:t>U Cincinnati)</a:t>
            </a:r>
            <a:endParaRPr sz="1000"/>
          </a:p>
          <a:p>
            <a:pPr marL="0" marR="0" lvl="0" indent="0" algn="l" rtl="0">
              <a:lnSpc>
                <a:spcPct val="140000"/>
              </a:lnSpc>
              <a:spcBef>
                <a:spcPts val="0"/>
              </a:spcBef>
              <a:spcAft>
                <a:spcPts val="0"/>
              </a:spcAft>
              <a:buNone/>
            </a:pPr>
            <a:r>
              <a:rPr lang="en-US" sz="1800" b="0" i="0" u="none" strike="noStrike" cap="none">
                <a:solidFill>
                  <a:srgbClr val="000000"/>
                </a:solidFill>
                <a:latin typeface="Montserrat"/>
                <a:ea typeface="Montserrat"/>
                <a:cs typeface="Montserrat"/>
                <a:sym typeface="Montserrat"/>
              </a:rPr>
              <a:t>Dr. </a:t>
            </a:r>
            <a:r>
              <a:rPr lang="en-US" sz="1800">
                <a:latin typeface="Montserrat"/>
                <a:ea typeface="Montserrat"/>
                <a:cs typeface="Montserrat"/>
                <a:sym typeface="Montserrat"/>
              </a:rPr>
              <a:t>Vivek Khandwala</a:t>
            </a:r>
            <a:endParaRPr sz="1800">
              <a:latin typeface="Montserrat"/>
              <a:ea typeface="Montserrat"/>
              <a:cs typeface="Montserrat"/>
              <a:sym typeface="Montserrat"/>
            </a:endParaRPr>
          </a:p>
          <a:p>
            <a:pPr marL="0" marR="0" lvl="0" indent="0" algn="l" rtl="0">
              <a:lnSpc>
                <a:spcPct val="140000"/>
              </a:lnSpc>
              <a:spcBef>
                <a:spcPts val="0"/>
              </a:spcBef>
              <a:spcAft>
                <a:spcPts val="0"/>
              </a:spcAft>
              <a:buNone/>
            </a:pPr>
            <a:r>
              <a:rPr lang="en-US" sz="1800">
                <a:latin typeface="Montserrat"/>
                <a:ea typeface="Montserrat"/>
                <a:cs typeface="Montserrat"/>
                <a:sym typeface="Montserrat"/>
              </a:rPr>
              <a:t>Dr. Achala Vagal</a:t>
            </a:r>
            <a:endParaRPr sz="1800">
              <a:latin typeface="Montserrat"/>
              <a:ea typeface="Montserrat"/>
              <a:cs typeface="Montserrat"/>
              <a:sym typeface="Montserrat"/>
            </a:endParaRPr>
          </a:p>
          <a:p>
            <a:pPr marL="0" marR="0" lvl="0" indent="0" algn="l" rtl="0">
              <a:lnSpc>
                <a:spcPct val="140000"/>
              </a:lnSpc>
              <a:spcBef>
                <a:spcPts val="0"/>
              </a:spcBef>
              <a:spcAft>
                <a:spcPts val="0"/>
              </a:spcAft>
              <a:buNone/>
            </a:pPr>
            <a:r>
              <a:rPr lang="en-US" sz="1800">
                <a:latin typeface="Montserrat"/>
                <a:ea typeface="Montserrat"/>
                <a:cs typeface="Montserrat"/>
                <a:sym typeface="Montserrat"/>
              </a:rPr>
              <a:t>Siobhan McDermott (Imaging Core CRP)</a:t>
            </a:r>
            <a:endParaRPr sz="1800">
              <a:latin typeface="Montserrat"/>
              <a:ea typeface="Montserrat"/>
              <a:cs typeface="Montserrat"/>
              <a:sym typeface="Montserrat"/>
            </a:endParaRPr>
          </a:p>
          <a:p>
            <a:pPr marL="0" marR="0" lvl="0" indent="0" algn="l" rtl="0">
              <a:lnSpc>
                <a:spcPct val="140000"/>
              </a:lnSpc>
              <a:spcBef>
                <a:spcPts val="0"/>
              </a:spcBef>
              <a:spcAft>
                <a:spcPts val="0"/>
              </a:spcAft>
              <a:buNone/>
            </a:pPr>
            <a:endParaRPr sz="1800">
              <a:latin typeface="Montserrat"/>
              <a:ea typeface="Montserrat"/>
              <a:cs typeface="Montserrat"/>
              <a:sym typeface="Montserrat"/>
            </a:endParaRPr>
          </a:p>
          <a:p>
            <a:pPr marL="0" marR="0" lvl="0" indent="0" algn="l" rtl="0">
              <a:lnSpc>
                <a:spcPct val="140000"/>
              </a:lnSpc>
              <a:spcBef>
                <a:spcPts val="0"/>
              </a:spcBef>
              <a:spcAft>
                <a:spcPts val="0"/>
              </a:spcAft>
              <a:buNone/>
            </a:pPr>
            <a:r>
              <a:rPr lang="en-US" sz="1800" b="1">
                <a:latin typeface="Montserrat"/>
                <a:ea typeface="Montserrat"/>
                <a:cs typeface="Montserrat"/>
                <a:sym typeface="Montserrat"/>
              </a:rPr>
              <a:t>Independent Medical Safety Monitor (University of Texas Health Science Center)</a:t>
            </a:r>
            <a:endParaRPr sz="1800" b="1">
              <a:latin typeface="Montserrat"/>
              <a:ea typeface="Montserrat"/>
              <a:cs typeface="Montserrat"/>
              <a:sym typeface="Montserrat"/>
            </a:endParaRPr>
          </a:p>
          <a:p>
            <a:pPr marL="0" marR="0" lvl="0" indent="0" algn="l" rtl="0">
              <a:lnSpc>
                <a:spcPct val="140000"/>
              </a:lnSpc>
              <a:spcBef>
                <a:spcPts val="0"/>
              </a:spcBef>
              <a:spcAft>
                <a:spcPts val="0"/>
              </a:spcAft>
              <a:buNone/>
            </a:pPr>
            <a:r>
              <a:rPr lang="en-US" sz="1800">
                <a:latin typeface="Montserrat"/>
                <a:ea typeface="Montserrat"/>
                <a:cs typeface="Montserrat"/>
                <a:sym typeface="Montserrat"/>
              </a:rPr>
              <a:t>Dr. Justin R. Mascitelli</a:t>
            </a:r>
            <a:endParaRPr sz="1800">
              <a:latin typeface="Montserrat"/>
              <a:ea typeface="Montserrat"/>
              <a:cs typeface="Montserrat"/>
              <a:sym typeface="Montserrat"/>
            </a:endParaRPr>
          </a:p>
          <a:p>
            <a:pPr marL="0" marR="0" lvl="0" indent="0" algn="l" rtl="0">
              <a:lnSpc>
                <a:spcPct val="140000"/>
              </a:lnSpc>
              <a:spcBef>
                <a:spcPts val="0"/>
              </a:spcBef>
              <a:spcAft>
                <a:spcPts val="0"/>
              </a:spcAft>
              <a:buNone/>
            </a:pPr>
            <a:endParaRPr sz="1800">
              <a:latin typeface="Montserrat"/>
              <a:ea typeface="Montserrat"/>
              <a:cs typeface="Montserrat"/>
              <a:sym typeface="Montserrat"/>
            </a:endParaRPr>
          </a:p>
          <a:p>
            <a:pPr marL="0" marR="0" lvl="0" indent="0" algn="l" rtl="0">
              <a:lnSpc>
                <a:spcPct val="140000"/>
              </a:lnSpc>
              <a:spcBef>
                <a:spcPts val="0"/>
              </a:spcBef>
              <a:spcAft>
                <a:spcPts val="0"/>
              </a:spcAft>
              <a:buNone/>
            </a:pPr>
            <a:r>
              <a:rPr lang="en-US" sz="1800" b="1">
                <a:latin typeface="Montserrat"/>
                <a:ea typeface="Montserrat"/>
                <a:cs typeface="Montserrat"/>
                <a:sym typeface="Montserrat"/>
              </a:rPr>
              <a:t>Berry Consultant</a:t>
            </a:r>
            <a:endParaRPr sz="1800" b="1">
              <a:latin typeface="Montserrat"/>
              <a:ea typeface="Montserrat"/>
              <a:cs typeface="Montserrat"/>
              <a:sym typeface="Montserrat"/>
            </a:endParaRPr>
          </a:p>
          <a:p>
            <a:pPr marL="0" marR="0" lvl="0" indent="0" algn="l" rtl="0">
              <a:lnSpc>
                <a:spcPct val="140000"/>
              </a:lnSpc>
              <a:spcBef>
                <a:spcPts val="0"/>
              </a:spcBef>
              <a:spcAft>
                <a:spcPts val="0"/>
              </a:spcAft>
              <a:buNone/>
            </a:pPr>
            <a:r>
              <a:rPr lang="en-US" sz="1800">
                <a:latin typeface="Montserrat"/>
                <a:ea typeface="Montserrat"/>
                <a:cs typeface="Montserrat"/>
                <a:sym typeface="Montserrat"/>
              </a:rPr>
              <a:t>Dr. Kert Viele</a:t>
            </a:r>
            <a:endParaRPr sz="1800">
              <a:latin typeface="Montserrat"/>
              <a:ea typeface="Montserrat"/>
              <a:cs typeface="Montserrat"/>
              <a:sym typeface="Montserrat"/>
            </a:endParaRPr>
          </a:p>
          <a:p>
            <a:pPr marL="0" marR="0" lvl="0" indent="0" algn="l" rtl="0">
              <a:lnSpc>
                <a:spcPct val="140000"/>
              </a:lnSpc>
              <a:spcBef>
                <a:spcPts val="0"/>
              </a:spcBef>
              <a:spcAft>
                <a:spcPts val="0"/>
              </a:spcAft>
              <a:buNone/>
            </a:pPr>
            <a:endParaRPr sz="1800" b="0" i="0" u="none" strike="noStrike" cap="none">
              <a:solidFill>
                <a:srgbClr val="000000"/>
              </a:solidFill>
              <a:latin typeface="Montserrat"/>
              <a:ea typeface="Montserrat"/>
              <a:cs typeface="Montserrat"/>
              <a:sym typeface="Montserrat"/>
            </a:endParaRPr>
          </a:p>
          <a:p>
            <a:pPr marL="0" marR="0" lvl="0" indent="0" algn="l" rtl="0">
              <a:lnSpc>
                <a:spcPct val="140000"/>
              </a:lnSpc>
              <a:spcBef>
                <a:spcPts val="0"/>
              </a:spcBef>
              <a:spcAft>
                <a:spcPts val="0"/>
              </a:spcAft>
              <a:buNone/>
            </a:pPr>
            <a:endParaRPr sz="1600" b="0" i="0" u="none" strike="noStrike" cap="none">
              <a:solidFill>
                <a:srgbClr val="000000"/>
              </a:solidFill>
              <a:latin typeface="Montserrat"/>
              <a:ea typeface="Montserrat"/>
              <a:cs typeface="Montserrat"/>
              <a:sym typeface="Montserrat"/>
            </a:endParaRPr>
          </a:p>
          <a:p>
            <a:pPr marL="0" marR="0" lvl="0" indent="0" algn="l" rtl="0">
              <a:lnSpc>
                <a:spcPct val="140000"/>
              </a:lnSpc>
              <a:spcBef>
                <a:spcPts val="0"/>
              </a:spcBef>
              <a:spcAft>
                <a:spcPts val="0"/>
              </a:spcAft>
              <a:buNone/>
            </a:pPr>
            <a:endParaRPr sz="1600" b="0" i="0" u="none" strike="noStrike" cap="none">
              <a:solidFill>
                <a:srgbClr val="000000"/>
              </a:solidFill>
              <a:latin typeface="Montserrat"/>
              <a:ea typeface="Montserrat"/>
              <a:cs typeface="Montserrat"/>
              <a:sym typeface="Montserra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27"/>
          <p:cNvSpPr/>
          <p:nvPr/>
        </p:nvSpPr>
        <p:spPr>
          <a:xfrm>
            <a:off x="0" y="9810019"/>
            <a:ext cx="18425253" cy="476971"/>
          </a:xfrm>
          <a:custGeom>
            <a:avLst/>
            <a:gdLst/>
            <a:ahLst/>
            <a:cxnLst/>
            <a:rect l="l" t="t" r="r" b="b"/>
            <a:pathLst>
              <a:path w="6724545" h="174077" extrusionOk="0">
                <a:moveTo>
                  <a:pt x="0" y="0"/>
                </a:moveTo>
                <a:lnTo>
                  <a:pt x="6724545" y="0"/>
                </a:lnTo>
                <a:lnTo>
                  <a:pt x="6724545" y="174077"/>
                </a:lnTo>
                <a:lnTo>
                  <a:pt x="0" y="174077"/>
                </a:lnTo>
                <a:close/>
              </a:path>
            </a:pathLst>
          </a:custGeom>
          <a:solidFill>
            <a:srgbClr val="97C0E2"/>
          </a:solidFill>
          <a:ln>
            <a:noFill/>
          </a:ln>
        </p:spPr>
        <p:txBody>
          <a:bodyPr/>
          <a:lstStyle/>
          <a:p>
            <a:endParaRPr lang="en-US"/>
          </a:p>
        </p:txBody>
      </p:sp>
      <p:sp>
        <p:nvSpPr>
          <p:cNvPr id="195" name="Google Shape;195;p27"/>
          <p:cNvSpPr/>
          <p:nvPr/>
        </p:nvSpPr>
        <p:spPr>
          <a:xfrm>
            <a:off x="17085056" y="9154068"/>
            <a:ext cx="1202944" cy="1132932"/>
          </a:xfrm>
          <a:custGeom>
            <a:avLst/>
            <a:gdLst/>
            <a:ahLst/>
            <a:cxnLst/>
            <a:rect l="l" t="t" r="r" b="b"/>
            <a:pathLst>
              <a:path w="1202944" h="1132932" extrusionOk="0">
                <a:moveTo>
                  <a:pt x="0" y="0"/>
                </a:moveTo>
                <a:lnTo>
                  <a:pt x="1202944" y="0"/>
                </a:lnTo>
                <a:lnTo>
                  <a:pt x="1202944" y="1132932"/>
                </a:lnTo>
                <a:lnTo>
                  <a:pt x="0" y="1132932"/>
                </a:lnTo>
                <a:lnTo>
                  <a:pt x="0" y="0"/>
                </a:lnTo>
                <a:close/>
              </a:path>
            </a:pathLst>
          </a:custGeom>
          <a:blipFill rotWithShape="1">
            <a:blip r:embed="rId3">
              <a:alphaModFix/>
            </a:blip>
            <a:stretch>
              <a:fillRect/>
            </a:stretch>
          </a:blipFill>
          <a:ln>
            <a:noFill/>
          </a:ln>
        </p:spPr>
        <p:txBody>
          <a:bodyPr/>
          <a:lstStyle/>
          <a:p>
            <a:endParaRPr lang="en-US"/>
          </a:p>
        </p:txBody>
      </p:sp>
      <p:cxnSp>
        <p:nvCxnSpPr>
          <p:cNvPr id="196" name="Google Shape;196;p27"/>
          <p:cNvCxnSpPr/>
          <p:nvPr/>
        </p:nvCxnSpPr>
        <p:spPr>
          <a:xfrm>
            <a:off x="854406" y="1441425"/>
            <a:ext cx="16230600" cy="24000"/>
          </a:xfrm>
          <a:prstGeom prst="straightConnector1">
            <a:avLst/>
          </a:prstGeom>
          <a:noFill/>
          <a:ln w="95250" cap="flat" cmpd="sng">
            <a:solidFill>
              <a:srgbClr val="DAD9D6"/>
            </a:solidFill>
            <a:prstDash val="solid"/>
            <a:round/>
            <a:headEnd type="none" w="sm" len="sm"/>
            <a:tailEnd type="none" w="sm" len="sm"/>
          </a:ln>
        </p:spPr>
      </p:cxnSp>
      <p:sp>
        <p:nvSpPr>
          <p:cNvPr id="197" name="Google Shape;197;p27"/>
          <p:cNvSpPr txBox="1"/>
          <p:nvPr/>
        </p:nvSpPr>
        <p:spPr>
          <a:xfrm>
            <a:off x="854421" y="415323"/>
            <a:ext cx="14915400" cy="738900"/>
          </a:xfrm>
          <a:prstGeom prst="rect">
            <a:avLst/>
          </a:prstGeom>
          <a:noFill/>
          <a:ln>
            <a:noFill/>
          </a:ln>
        </p:spPr>
        <p:txBody>
          <a:bodyPr spcFirstLastPara="1" wrap="square" lIns="0" tIns="0" rIns="0" bIns="0" anchor="t" anchorCtr="0">
            <a:spAutoFit/>
          </a:bodyPr>
          <a:lstStyle/>
          <a:p>
            <a:pPr marL="0" marR="0" lvl="0" indent="0" algn="l" rtl="0">
              <a:lnSpc>
                <a:spcPct val="110000"/>
              </a:lnSpc>
              <a:spcBef>
                <a:spcPts val="0"/>
              </a:spcBef>
              <a:spcAft>
                <a:spcPts val="0"/>
              </a:spcAft>
              <a:buNone/>
            </a:pPr>
            <a:r>
              <a:rPr lang="en-US" sz="4800">
                <a:solidFill>
                  <a:schemeClr val="dk1"/>
                </a:solidFill>
                <a:latin typeface="Montserrat"/>
                <a:ea typeface="Montserrat"/>
                <a:cs typeface="Montserrat"/>
                <a:sym typeface="Montserrat"/>
              </a:rPr>
              <a:t>MINUTE Timeline </a:t>
            </a:r>
            <a:endParaRPr>
              <a:solidFill>
                <a:schemeClr val="dk1"/>
              </a:solidFill>
              <a:latin typeface="Montserrat"/>
              <a:ea typeface="Montserrat"/>
              <a:cs typeface="Montserrat"/>
              <a:sym typeface="Montserrat"/>
            </a:endParaRPr>
          </a:p>
        </p:txBody>
      </p:sp>
      <p:grpSp>
        <p:nvGrpSpPr>
          <p:cNvPr id="198" name="Google Shape;198;p27"/>
          <p:cNvGrpSpPr/>
          <p:nvPr/>
        </p:nvGrpSpPr>
        <p:grpSpPr>
          <a:xfrm>
            <a:off x="1260150" y="3598398"/>
            <a:ext cx="15300084" cy="3090195"/>
            <a:chOff x="2717" y="785588"/>
            <a:chExt cx="11719712" cy="2367058"/>
          </a:xfrm>
        </p:grpSpPr>
        <p:sp>
          <p:nvSpPr>
            <p:cNvPr id="199" name="Google Shape;199;p27"/>
            <p:cNvSpPr/>
            <p:nvPr/>
          </p:nvSpPr>
          <p:spPr>
            <a:xfrm rot="5400000">
              <a:off x="-799483" y="1587788"/>
              <a:ext cx="1767600" cy="163200"/>
            </a:xfrm>
            <a:prstGeom prst="corner">
              <a:avLst>
                <a:gd name="adj1" fmla="val 1000"/>
                <a:gd name="adj2" fmla="val 1000"/>
              </a:avLst>
            </a:prstGeom>
            <a:solidFill>
              <a:schemeClr val="lt1"/>
            </a:solidFill>
            <a:ln w="16575" cap="flat" cmpd="sng">
              <a:solidFill>
                <a:schemeClr val="accent2"/>
              </a:solidFill>
              <a:prstDash val="solid"/>
              <a:miter lim="800000"/>
              <a:headEnd type="none" w="sm" len="sm"/>
              <a:tailEnd type="none" w="sm" len="sm"/>
            </a:ln>
          </p:spPr>
          <p:txBody>
            <a:bodyPr spcFirstLastPara="1" wrap="square" lIns="119350" tIns="119350" rIns="119350" bIns="119350" anchor="ctr" anchorCtr="0">
              <a:noAutofit/>
            </a:bodyPr>
            <a:lstStyle/>
            <a:p>
              <a:pPr marL="0" lvl="0" indent="0" algn="l" rtl="0">
                <a:spcBef>
                  <a:spcPts val="0"/>
                </a:spcBef>
                <a:spcAft>
                  <a:spcPts val="0"/>
                </a:spcAft>
                <a:buNone/>
              </a:pPr>
              <a:endParaRPr>
                <a:latin typeface="Montserrat"/>
                <a:ea typeface="Montserrat"/>
                <a:cs typeface="Montserrat"/>
                <a:sym typeface="Montserrat"/>
              </a:endParaRPr>
            </a:p>
          </p:txBody>
        </p:sp>
        <p:sp>
          <p:nvSpPr>
            <p:cNvPr id="200" name="Google Shape;200;p27"/>
            <p:cNvSpPr/>
            <p:nvPr/>
          </p:nvSpPr>
          <p:spPr>
            <a:xfrm>
              <a:off x="2862" y="2553163"/>
              <a:ext cx="2038200" cy="589200"/>
            </a:xfrm>
            <a:prstGeom prst="homePlate">
              <a:avLst>
                <a:gd name="adj" fmla="val 25000"/>
              </a:avLst>
            </a:prstGeom>
            <a:solidFill>
              <a:schemeClr val="accent2"/>
            </a:solidFill>
            <a:ln w="16575" cap="flat" cmpd="sng">
              <a:solidFill>
                <a:schemeClr val="accent2"/>
              </a:solidFill>
              <a:prstDash val="solid"/>
              <a:miter lim="800000"/>
              <a:headEnd type="none" w="sm" len="sm"/>
              <a:tailEnd type="none" w="sm" len="sm"/>
            </a:ln>
          </p:spPr>
          <p:txBody>
            <a:bodyPr spcFirstLastPara="1" wrap="square" lIns="119350" tIns="119350" rIns="119350" bIns="119350" anchor="ctr" anchorCtr="0">
              <a:noAutofit/>
            </a:bodyPr>
            <a:lstStyle/>
            <a:p>
              <a:pPr marL="0" lvl="0" indent="0" algn="l" rtl="0">
                <a:spcBef>
                  <a:spcPts val="0"/>
                </a:spcBef>
                <a:spcAft>
                  <a:spcPts val="0"/>
                </a:spcAft>
                <a:buNone/>
              </a:pPr>
              <a:endParaRPr>
                <a:latin typeface="Montserrat"/>
                <a:ea typeface="Montserrat"/>
                <a:cs typeface="Montserrat"/>
                <a:sym typeface="Montserrat"/>
              </a:endParaRPr>
            </a:p>
          </p:txBody>
        </p:sp>
        <p:sp>
          <p:nvSpPr>
            <p:cNvPr id="201" name="Google Shape;201;p27"/>
            <p:cNvSpPr txBox="1"/>
            <p:nvPr/>
          </p:nvSpPr>
          <p:spPr>
            <a:xfrm>
              <a:off x="2862" y="2553163"/>
              <a:ext cx="1964400" cy="589200"/>
            </a:xfrm>
            <a:prstGeom prst="rect">
              <a:avLst/>
            </a:prstGeom>
            <a:noFill/>
            <a:ln>
              <a:noFill/>
            </a:ln>
          </p:spPr>
          <p:txBody>
            <a:bodyPr spcFirstLastPara="1" wrap="square" lIns="149225" tIns="298400" rIns="149225" bIns="298400" anchor="ctr" anchorCtr="0">
              <a:noAutofit/>
            </a:bodyPr>
            <a:lstStyle/>
            <a:p>
              <a:pPr marL="0" marR="0" lvl="0" indent="0" algn="l" rtl="0">
                <a:lnSpc>
                  <a:spcPct val="90000"/>
                </a:lnSpc>
                <a:spcBef>
                  <a:spcPts val="0"/>
                </a:spcBef>
                <a:spcAft>
                  <a:spcPts val="0"/>
                </a:spcAft>
                <a:buClr>
                  <a:schemeClr val="lt1"/>
                </a:buClr>
                <a:buSzPts val="2350"/>
                <a:buFont typeface="Arial"/>
                <a:buNone/>
              </a:pPr>
              <a:r>
                <a:rPr lang="en-US" sz="2350">
                  <a:solidFill>
                    <a:schemeClr val="lt1"/>
                  </a:solidFill>
                  <a:latin typeface="Montserrat"/>
                  <a:ea typeface="Montserrat"/>
                  <a:cs typeface="Montserrat"/>
                  <a:sym typeface="Montserrat"/>
                </a:rPr>
                <a:t>Summer/Fall </a:t>
              </a:r>
              <a:r>
                <a:rPr lang="en-US" sz="2350" i="0" u="none" strike="noStrike" cap="none">
                  <a:solidFill>
                    <a:schemeClr val="lt1"/>
                  </a:solidFill>
                  <a:latin typeface="Montserrat"/>
                  <a:ea typeface="Montserrat"/>
                  <a:cs typeface="Montserrat"/>
                  <a:sym typeface="Montserrat"/>
                </a:rPr>
                <a:t>202</a:t>
              </a:r>
              <a:r>
                <a:rPr lang="en-US" sz="2350">
                  <a:solidFill>
                    <a:schemeClr val="lt1"/>
                  </a:solidFill>
                  <a:latin typeface="Montserrat"/>
                  <a:ea typeface="Montserrat"/>
                  <a:cs typeface="Montserrat"/>
                  <a:sym typeface="Montserrat"/>
                </a:rPr>
                <a:t>5</a:t>
              </a:r>
              <a:endParaRPr sz="1828">
                <a:latin typeface="Montserrat"/>
                <a:ea typeface="Montserrat"/>
                <a:cs typeface="Montserrat"/>
                <a:sym typeface="Montserrat"/>
              </a:endParaRPr>
            </a:p>
          </p:txBody>
        </p:sp>
        <p:sp>
          <p:nvSpPr>
            <p:cNvPr id="202" name="Google Shape;202;p27"/>
            <p:cNvSpPr/>
            <p:nvPr/>
          </p:nvSpPr>
          <p:spPr>
            <a:xfrm>
              <a:off x="165917" y="883421"/>
              <a:ext cx="1655100" cy="1107000"/>
            </a:xfrm>
            <a:prstGeom prst="rect">
              <a:avLst/>
            </a:prstGeom>
            <a:noFill/>
            <a:ln>
              <a:noFill/>
            </a:ln>
          </p:spPr>
          <p:txBody>
            <a:bodyPr spcFirstLastPara="1" wrap="square" lIns="119350" tIns="119350" rIns="119350" bIns="119350" anchor="ctr" anchorCtr="0">
              <a:noAutofit/>
            </a:bodyPr>
            <a:lstStyle/>
            <a:p>
              <a:pPr marL="0" lvl="0" indent="0" algn="l" rtl="0">
                <a:spcBef>
                  <a:spcPts val="0"/>
                </a:spcBef>
                <a:spcAft>
                  <a:spcPts val="0"/>
                </a:spcAft>
                <a:buNone/>
              </a:pPr>
              <a:endParaRPr>
                <a:latin typeface="Montserrat"/>
                <a:ea typeface="Montserrat"/>
                <a:cs typeface="Montserrat"/>
                <a:sym typeface="Montserrat"/>
              </a:endParaRPr>
            </a:p>
          </p:txBody>
        </p:sp>
        <p:sp>
          <p:nvSpPr>
            <p:cNvPr id="203" name="Google Shape;203;p27"/>
            <p:cNvSpPr txBox="1"/>
            <p:nvPr/>
          </p:nvSpPr>
          <p:spPr>
            <a:xfrm>
              <a:off x="165917" y="883421"/>
              <a:ext cx="1655100" cy="11070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chemeClr val="dk1"/>
                </a:buClr>
                <a:buSzPts val="2350"/>
                <a:buFont typeface="Arial"/>
                <a:buNone/>
              </a:pPr>
              <a:r>
                <a:rPr lang="en-US" sz="1600" i="0" u="none" strike="noStrike" cap="none">
                  <a:solidFill>
                    <a:schemeClr val="dk1"/>
                  </a:solidFill>
                  <a:latin typeface="Montserrat"/>
                  <a:ea typeface="Montserrat"/>
                  <a:cs typeface="Montserrat"/>
                  <a:sym typeface="Montserrat"/>
                </a:rPr>
                <a:t>Grant Notice of Award (NoA)</a:t>
              </a:r>
              <a:endParaRPr sz="1600">
                <a:latin typeface="Montserrat"/>
                <a:ea typeface="Montserrat"/>
                <a:cs typeface="Montserrat"/>
                <a:sym typeface="Montserrat"/>
              </a:endParaRPr>
            </a:p>
            <a:p>
              <a:pPr marL="0" marR="0" lvl="0" indent="0" algn="l" rtl="0">
                <a:lnSpc>
                  <a:spcPct val="90000"/>
                </a:lnSpc>
                <a:spcBef>
                  <a:spcPts val="822"/>
                </a:spcBef>
                <a:spcAft>
                  <a:spcPts val="0"/>
                </a:spcAft>
                <a:buClr>
                  <a:schemeClr val="dk1"/>
                </a:buClr>
                <a:buSzPts val="1828"/>
                <a:buFont typeface="Calibri"/>
                <a:buNone/>
              </a:pPr>
              <a:endParaRPr sz="1800" i="0" u="none" strike="noStrike" cap="none">
                <a:solidFill>
                  <a:schemeClr val="dk1"/>
                </a:solidFill>
                <a:latin typeface="Montserrat"/>
                <a:ea typeface="Montserrat"/>
                <a:cs typeface="Montserrat"/>
                <a:sym typeface="Montserrat"/>
              </a:endParaRPr>
            </a:p>
            <a:p>
              <a:pPr marL="0" marR="0" lvl="0" indent="0" algn="l" rtl="0">
                <a:lnSpc>
                  <a:spcPct val="90000"/>
                </a:lnSpc>
                <a:spcBef>
                  <a:spcPts val="640"/>
                </a:spcBef>
                <a:spcAft>
                  <a:spcPts val="0"/>
                </a:spcAft>
                <a:buClr>
                  <a:schemeClr val="dk1"/>
                </a:buClr>
                <a:buSzPts val="2350"/>
                <a:buFont typeface="Arial"/>
                <a:buNone/>
              </a:pPr>
              <a:endParaRPr sz="1800">
                <a:latin typeface="Montserrat"/>
                <a:ea typeface="Montserrat"/>
                <a:cs typeface="Montserrat"/>
                <a:sym typeface="Montserrat"/>
              </a:endParaRPr>
            </a:p>
          </p:txBody>
        </p:sp>
        <p:sp>
          <p:nvSpPr>
            <p:cNvPr id="204" name="Google Shape;204;p27"/>
            <p:cNvSpPr/>
            <p:nvPr/>
          </p:nvSpPr>
          <p:spPr>
            <a:xfrm rot="5400000">
              <a:off x="1136789" y="1587788"/>
              <a:ext cx="1767600" cy="163200"/>
            </a:xfrm>
            <a:prstGeom prst="corner">
              <a:avLst>
                <a:gd name="adj1" fmla="val 1000"/>
                <a:gd name="adj2" fmla="val 1000"/>
              </a:avLst>
            </a:prstGeom>
            <a:solidFill>
              <a:schemeClr val="lt1"/>
            </a:solidFill>
            <a:ln w="16575" cap="flat" cmpd="sng">
              <a:solidFill>
                <a:srgbClr val="DB784A"/>
              </a:solidFill>
              <a:prstDash val="solid"/>
              <a:miter lim="800000"/>
              <a:headEnd type="none" w="sm" len="sm"/>
              <a:tailEnd type="none" w="sm" len="sm"/>
            </a:ln>
          </p:spPr>
          <p:txBody>
            <a:bodyPr spcFirstLastPara="1" wrap="square" lIns="119350" tIns="119350" rIns="119350" bIns="119350" anchor="ctr" anchorCtr="0">
              <a:noAutofit/>
            </a:bodyPr>
            <a:lstStyle/>
            <a:p>
              <a:pPr marL="0" lvl="0" indent="0" algn="l" rtl="0">
                <a:spcBef>
                  <a:spcPts val="0"/>
                </a:spcBef>
                <a:spcAft>
                  <a:spcPts val="0"/>
                </a:spcAft>
                <a:buNone/>
              </a:pPr>
              <a:endParaRPr>
                <a:latin typeface="Montserrat"/>
                <a:ea typeface="Montserrat"/>
                <a:cs typeface="Montserrat"/>
                <a:sym typeface="Montserrat"/>
              </a:endParaRPr>
            </a:p>
          </p:txBody>
        </p:sp>
        <p:sp>
          <p:nvSpPr>
            <p:cNvPr id="205" name="Google Shape;205;p27"/>
            <p:cNvSpPr/>
            <p:nvPr/>
          </p:nvSpPr>
          <p:spPr>
            <a:xfrm>
              <a:off x="1939136" y="2553163"/>
              <a:ext cx="2038200" cy="589200"/>
            </a:xfrm>
            <a:prstGeom prst="chevron">
              <a:avLst>
                <a:gd name="adj" fmla="val 25000"/>
              </a:avLst>
            </a:prstGeom>
            <a:solidFill>
              <a:srgbClr val="DB784A"/>
            </a:solidFill>
            <a:ln w="16575" cap="flat" cmpd="sng">
              <a:solidFill>
                <a:srgbClr val="DB784A"/>
              </a:solidFill>
              <a:prstDash val="solid"/>
              <a:miter lim="800000"/>
              <a:headEnd type="none" w="sm" len="sm"/>
              <a:tailEnd type="none" w="sm" len="sm"/>
            </a:ln>
          </p:spPr>
          <p:txBody>
            <a:bodyPr spcFirstLastPara="1" wrap="square" lIns="119350" tIns="119350" rIns="119350" bIns="119350" anchor="ctr" anchorCtr="0">
              <a:noAutofit/>
            </a:bodyPr>
            <a:lstStyle/>
            <a:p>
              <a:pPr marL="0" lvl="0" indent="0" algn="l" rtl="0">
                <a:spcBef>
                  <a:spcPts val="0"/>
                </a:spcBef>
                <a:spcAft>
                  <a:spcPts val="0"/>
                </a:spcAft>
                <a:buNone/>
              </a:pPr>
              <a:endParaRPr>
                <a:latin typeface="Montserrat"/>
                <a:ea typeface="Montserrat"/>
                <a:cs typeface="Montserrat"/>
                <a:sym typeface="Montserrat"/>
              </a:endParaRPr>
            </a:p>
          </p:txBody>
        </p:sp>
        <p:sp>
          <p:nvSpPr>
            <p:cNvPr id="206" name="Google Shape;206;p27"/>
            <p:cNvSpPr txBox="1"/>
            <p:nvPr/>
          </p:nvSpPr>
          <p:spPr>
            <a:xfrm>
              <a:off x="2086434" y="2553163"/>
              <a:ext cx="1743600" cy="589200"/>
            </a:xfrm>
            <a:prstGeom prst="rect">
              <a:avLst/>
            </a:prstGeom>
            <a:noFill/>
            <a:ln>
              <a:noFill/>
            </a:ln>
          </p:spPr>
          <p:txBody>
            <a:bodyPr spcFirstLastPara="1" wrap="square" lIns="149225" tIns="298400" rIns="149225" bIns="298400" anchor="t" anchorCtr="0">
              <a:noAutofit/>
            </a:bodyPr>
            <a:lstStyle/>
            <a:p>
              <a:pPr marL="0" marR="0" lvl="0" indent="0" algn="l" rtl="0">
                <a:lnSpc>
                  <a:spcPct val="90000"/>
                </a:lnSpc>
                <a:spcBef>
                  <a:spcPts val="0"/>
                </a:spcBef>
                <a:spcAft>
                  <a:spcPts val="0"/>
                </a:spcAft>
                <a:buClr>
                  <a:schemeClr val="lt1"/>
                </a:buClr>
                <a:buSzPts val="2350"/>
                <a:buFont typeface="Arial"/>
                <a:buNone/>
              </a:pPr>
              <a:r>
                <a:rPr lang="en-US" sz="2350">
                  <a:solidFill>
                    <a:schemeClr val="lt1"/>
                  </a:solidFill>
                  <a:latin typeface="Montserrat"/>
                  <a:ea typeface="Montserrat"/>
                  <a:cs typeface="Montserrat"/>
                  <a:sym typeface="Montserrat"/>
                </a:rPr>
                <a:t>Winter </a:t>
              </a:r>
              <a:r>
                <a:rPr lang="en-US" sz="2350" i="0" u="none" strike="noStrike" cap="none">
                  <a:solidFill>
                    <a:schemeClr val="lt1"/>
                  </a:solidFill>
                  <a:latin typeface="Montserrat"/>
                  <a:ea typeface="Montserrat"/>
                  <a:cs typeface="Montserrat"/>
                  <a:sym typeface="Montserrat"/>
                </a:rPr>
                <a:t>202</a:t>
              </a:r>
              <a:r>
                <a:rPr lang="en-US" sz="2350">
                  <a:solidFill>
                    <a:schemeClr val="lt1"/>
                  </a:solidFill>
                  <a:latin typeface="Montserrat"/>
                  <a:ea typeface="Montserrat"/>
                  <a:cs typeface="Montserrat"/>
                  <a:sym typeface="Montserrat"/>
                </a:rPr>
                <a:t>5</a:t>
              </a:r>
              <a:endParaRPr sz="1828">
                <a:latin typeface="Montserrat"/>
                <a:ea typeface="Montserrat"/>
                <a:cs typeface="Montserrat"/>
                <a:sym typeface="Montserrat"/>
              </a:endParaRPr>
            </a:p>
          </p:txBody>
        </p:sp>
        <p:sp>
          <p:nvSpPr>
            <p:cNvPr id="207" name="Google Shape;207;p27"/>
            <p:cNvSpPr/>
            <p:nvPr/>
          </p:nvSpPr>
          <p:spPr>
            <a:xfrm>
              <a:off x="2102190" y="883421"/>
              <a:ext cx="1655100" cy="1107000"/>
            </a:xfrm>
            <a:prstGeom prst="rect">
              <a:avLst/>
            </a:prstGeom>
            <a:noFill/>
            <a:ln>
              <a:noFill/>
            </a:ln>
          </p:spPr>
          <p:txBody>
            <a:bodyPr spcFirstLastPara="1" wrap="square" lIns="119350" tIns="119350" rIns="119350" bIns="119350" anchor="ctr" anchorCtr="0">
              <a:noAutofit/>
            </a:bodyPr>
            <a:lstStyle/>
            <a:p>
              <a:pPr marL="0" lvl="0" indent="0" algn="l" rtl="0">
                <a:spcBef>
                  <a:spcPts val="0"/>
                </a:spcBef>
                <a:spcAft>
                  <a:spcPts val="0"/>
                </a:spcAft>
                <a:buNone/>
              </a:pPr>
              <a:endParaRPr>
                <a:latin typeface="Montserrat"/>
                <a:ea typeface="Montserrat"/>
                <a:cs typeface="Montserrat"/>
                <a:sym typeface="Montserrat"/>
              </a:endParaRPr>
            </a:p>
          </p:txBody>
        </p:sp>
        <p:sp>
          <p:nvSpPr>
            <p:cNvPr id="208" name="Google Shape;208;p27"/>
            <p:cNvSpPr txBox="1"/>
            <p:nvPr/>
          </p:nvSpPr>
          <p:spPr>
            <a:xfrm>
              <a:off x="2102200" y="883421"/>
              <a:ext cx="1655100" cy="11070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822"/>
                </a:spcBef>
                <a:spcAft>
                  <a:spcPts val="0"/>
                </a:spcAft>
                <a:buClr>
                  <a:schemeClr val="dk1"/>
                </a:buClr>
                <a:buSzPts val="2350"/>
                <a:buFont typeface="Arial"/>
                <a:buNone/>
              </a:pPr>
              <a:r>
                <a:rPr lang="en-US" sz="1600">
                  <a:solidFill>
                    <a:schemeClr val="dk1"/>
                  </a:solidFill>
                  <a:latin typeface="Montserrat"/>
                  <a:ea typeface="Montserrat"/>
                  <a:cs typeface="Montserrat"/>
                  <a:sym typeface="Montserrat"/>
                </a:rPr>
                <a:t>Sites invited to participate</a:t>
              </a:r>
              <a:endParaRPr sz="1600">
                <a:solidFill>
                  <a:schemeClr val="dk1"/>
                </a:solidFill>
                <a:latin typeface="Montserrat"/>
                <a:ea typeface="Montserrat"/>
                <a:cs typeface="Montserrat"/>
                <a:sym typeface="Montserrat"/>
              </a:endParaRPr>
            </a:p>
            <a:p>
              <a:pPr marL="0" marR="0" lvl="0" indent="0" algn="l" rtl="0">
                <a:lnSpc>
                  <a:spcPct val="100000"/>
                </a:lnSpc>
                <a:spcBef>
                  <a:spcPts val="822"/>
                </a:spcBef>
                <a:spcAft>
                  <a:spcPts val="0"/>
                </a:spcAft>
                <a:buClr>
                  <a:schemeClr val="dk1"/>
                </a:buClr>
                <a:buSzPts val="2350"/>
                <a:buFont typeface="Arial"/>
                <a:buNone/>
              </a:pPr>
              <a:endParaRPr sz="1600">
                <a:solidFill>
                  <a:schemeClr val="dk1"/>
                </a:solidFill>
                <a:latin typeface="Montserrat"/>
                <a:ea typeface="Montserrat"/>
                <a:cs typeface="Montserrat"/>
                <a:sym typeface="Montserrat"/>
              </a:endParaRPr>
            </a:p>
            <a:p>
              <a:pPr marL="0" marR="0" lvl="0" indent="0" algn="l" rtl="0">
                <a:lnSpc>
                  <a:spcPct val="100000"/>
                </a:lnSpc>
                <a:spcBef>
                  <a:spcPts val="822"/>
                </a:spcBef>
                <a:spcAft>
                  <a:spcPts val="0"/>
                </a:spcAft>
                <a:buClr>
                  <a:schemeClr val="dk1"/>
                </a:buClr>
                <a:buSzPts val="2350"/>
                <a:buFont typeface="Arial"/>
                <a:buNone/>
              </a:pPr>
              <a:r>
                <a:rPr lang="en-US" sz="1600">
                  <a:solidFill>
                    <a:schemeClr val="dk1"/>
                  </a:solidFill>
                  <a:latin typeface="Montserrat"/>
                  <a:ea typeface="Montserrat"/>
                  <a:cs typeface="Montserrat"/>
                  <a:sym typeface="Montserrat"/>
                </a:rPr>
                <a:t>1st Surgical Training Session</a:t>
              </a:r>
              <a:endParaRPr sz="1600">
                <a:solidFill>
                  <a:schemeClr val="dk1"/>
                </a:solidFill>
                <a:latin typeface="Montserrat"/>
                <a:ea typeface="Montserrat"/>
                <a:cs typeface="Montserrat"/>
                <a:sym typeface="Montserrat"/>
              </a:endParaRPr>
            </a:p>
          </p:txBody>
        </p:sp>
        <p:sp>
          <p:nvSpPr>
            <p:cNvPr id="209" name="Google Shape;209;p27"/>
            <p:cNvSpPr/>
            <p:nvPr/>
          </p:nvSpPr>
          <p:spPr>
            <a:xfrm rot="5400000">
              <a:off x="3073063" y="1587788"/>
              <a:ext cx="1767600" cy="163200"/>
            </a:xfrm>
            <a:prstGeom prst="corner">
              <a:avLst>
                <a:gd name="adj1" fmla="val 1000"/>
                <a:gd name="adj2" fmla="val 1000"/>
              </a:avLst>
            </a:prstGeom>
            <a:solidFill>
              <a:schemeClr val="lt1"/>
            </a:solidFill>
            <a:ln w="16575" cap="flat" cmpd="sng">
              <a:solidFill>
                <a:srgbClr val="CB7C63"/>
              </a:solidFill>
              <a:prstDash val="solid"/>
              <a:miter lim="800000"/>
              <a:headEnd type="none" w="sm" len="sm"/>
              <a:tailEnd type="none" w="sm" len="sm"/>
            </a:ln>
          </p:spPr>
          <p:txBody>
            <a:bodyPr spcFirstLastPara="1" wrap="square" lIns="119350" tIns="119350" rIns="119350" bIns="119350" anchor="ctr" anchorCtr="0">
              <a:noAutofit/>
            </a:bodyPr>
            <a:lstStyle/>
            <a:p>
              <a:pPr marL="0" lvl="0" indent="0" algn="l" rtl="0">
                <a:spcBef>
                  <a:spcPts val="0"/>
                </a:spcBef>
                <a:spcAft>
                  <a:spcPts val="0"/>
                </a:spcAft>
                <a:buNone/>
              </a:pPr>
              <a:endParaRPr>
                <a:latin typeface="Montserrat"/>
                <a:ea typeface="Montserrat"/>
                <a:cs typeface="Montserrat"/>
                <a:sym typeface="Montserrat"/>
              </a:endParaRPr>
            </a:p>
          </p:txBody>
        </p:sp>
        <p:sp>
          <p:nvSpPr>
            <p:cNvPr id="210" name="Google Shape;210;p27"/>
            <p:cNvSpPr/>
            <p:nvPr/>
          </p:nvSpPr>
          <p:spPr>
            <a:xfrm>
              <a:off x="3875409" y="2553163"/>
              <a:ext cx="2038200" cy="589200"/>
            </a:xfrm>
            <a:prstGeom prst="chevron">
              <a:avLst>
                <a:gd name="adj" fmla="val 25000"/>
              </a:avLst>
            </a:prstGeom>
            <a:solidFill>
              <a:srgbClr val="CB7C63"/>
            </a:solidFill>
            <a:ln w="16575" cap="flat" cmpd="sng">
              <a:solidFill>
                <a:srgbClr val="CB7C63"/>
              </a:solidFill>
              <a:prstDash val="solid"/>
              <a:miter lim="800000"/>
              <a:headEnd type="none" w="sm" len="sm"/>
              <a:tailEnd type="none" w="sm" len="sm"/>
            </a:ln>
          </p:spPr>
          <p:txBody>
            <a:bodyPr spcFirstLastPara="1" wrap="square" lIns="119350" tIns="119350" rIns="119350" bIns="119350" anchor="ctr" anchorCtr="0">
              <a:noAutofit/>
            </a:bodyPr>
            <a:lstStyle/>
            <a:p>
              <a:pPr marL="0" lvl="0" indent="0" algn="l" rtl="0">
                <a:spcBef>
                  <a:spcPts val="0"/>
                </a:spcBef>
                <a:spcAft>
                  <a:spcPts val="0"/>
                </a:spcAft>
                <a:buNone/>
              </a:pPr>
              <a:endParaRPr>
                <a:latin typeface="Montserrat"/>
                <a:ea typeface="Montserrat"/>
                <a:cs typeface="Montserrat"/>
                <a:sym typeface="Montserrat"/>
              </a:endParaRPr>
            </a:p>
          </p:txBody>
        </p:sp>
        <p:sp>
          <p:nvSpPr>
            <p:cNvPr id="211" name="Google Shape;211;p27"/>
            <p:cNvSpPr txBox="1"/>
            <p:nvPr/>
          </p:nvSpPr>
          <p:spPr>
            <a:xfrm>
              <a:off x="4022707" y="2553163"/>
              <a:ext cx="1743600" cy="589200"/>
            </a:xfrm>
            <a:prstGeom prst="rect">
              <a:avLst/>
            </a:prstGeom>
            <a:noFill/>
            <a:ln>
              <a:noFill/>
            </a:ln>
          </p:spPr>
          <p:txBody>
            <a:bodyPr spcFirstLastPara="1" wrap="square" lIns="149225" tIns="298400" rIns="149225" bIns="298400" anchor="ctr" anchorCtr="0">
              <a:noAutofit/>
            </a:bodyPr>
            <a:lstStyle/>
            <a:p>
              <a:pPr marL="0" marR="0" lvl="0" indent="0" algn="ctr" rtl="0">
                <a:lnSpc>
                  <a:spcPct val="90000"/>
                </a:lnSpc>
                <a:spcBef>
                  <a:spcPts val="0"/>
                </a:spcBef>
                <a:spcAft>
                  <a:spcPts val="0"/>
                </a:spcAft>
                <a:buClr>
                  <a:schemeClr val="lt1"/>
                </a:buClr>
                <a:buSzPts val="2350"/>
                <a:buFont typeface="Arial"/>
                <a:buNone/>
              </a:pPr>
              <a:r>
                <a:rPr lang="en-US" sz="2350">
                  <a:solidFill>
                    <a:schemeClr val="lt1"/>
                  </a:solidFill>
                  <a:latin typeface="Montserrat"/>
                  <a:ea typeface="Montserrat"/>
                  <a:cs typeface="Montserrat"/>
                  <a:sym typeface="Montserrat"/>
                </a:rPr>
                <a:t>February</a:t>
              </a:r>
              <a:r>
                <a:rPr lang="en-US" sz="2350" i="0" u="none" strike="noStrike" cap="none">
                  <a:solidFill>
                    <a:schemeClr val="lt1"/>
                  </a:solidFill>
                  <a:latin typeface="Montserrat"/>
                  <a:ea typeface="Montserrat"/>
                  <a:cs typeface="Montserrat"/>
                  <a:sym typeface="Montserrat"/>
                </a:rPr>
                <a:t> 202</a:t>
              </a:r>
              <a:r>
                <a:rPr lang="en-US" sz="2350">
                  <a:solidFill>
                    <a:schemeClr val="lt1"/>
                  </a:solidFill>
                  <a:latin typeface="Montserrat"/>
                  <a:ea typeface="Montserrat"/>
                  <a:cs typeface="Montserrat"/>
                  <a:sym typeface="Montserrat"/>
                </a:rPr>
                <a:t>6</a:t>
              </a:r>
              <a:endParaRPr sz="1828">
                <a:latin typeface="Montserrat"/>
                <a:ea typeface="Montserrat"/>
                <a:cs typeface="Montserrat"/>
                <a:sym typeface="Montserrat"/>
              </a:endParaRPr>
            </a:p>
          </p:txBody>
        </p:sp>
        <p:sp>
          <p:nvSpPr>
            <p:cNvPr id="212" name="Google Shape;212;p27"/>
            <p:cNvSpPr/>
            <p:nvPr/>
          </p:nvSpPr>
          <p:spPr>
            <a:xfrm>
              <a:off x="4038464" y="883421"/>
              <a:ext cx="1655100" cy="1107000"/>
            </a:xfrm>
            <a:prstGeom prst="rect">
              <a:avLst/>
            </a:prstGeom>
            <a:noFill/>
            <a:ln>
              <a:noFill/>
            </a:ln>
          </p:spPr>
          <p:txBody>
            <a:bodyPr spcFirstLastPara="1" wrap="square" lIns="119350" tIns="119350" rIns="119350" bIns="119350" anchor="ctr" anchorCtr="0">
              <a:noAutofit/>
            </a:bodyPr>
            <a:lstStyle/>
            <a:p>
              <a:pPr marL="0" lvl="0" indent="0" algn="l" rtl="0">
                <a:spcBef>
                  <a:spcPts val="0"/>
                </a:spcBef>
                <a:spcAft>
                  <a:spcPts val="0"/>
                </a:spcAft>
                <a:buNone/>
              </a:pPr>
              <a:endParaRPr>
                <a:latin typeface="Montserrat"/>
                <a:ea typeface="Montserrat"/>
                <a:cs typeface="Montserrat"/>
                <a:sym typeface="Montserrat"/>
              </a:endParaRPr>
            </a:p>
          </p:txBody>
        </p:sp>
        <p:sp>
          <p:nvSpPr>
            <p:cNvPr id="213" name="Google Shape;213;p27"/>
            <p:cNvSpPr txBox="1"/>
            <p:nvPr/>
          </p:nvSpPr>
          <p:spPr>
            <a:xfrm>
              <a:off x="4038470" y="883429"/>
              <a:ext cx="1655100" cy="19224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chemeClr val="dk1"/>
                </a:buClr>
                <a:buSzPts val="2350"/>
                <a:buFont typeface="Arial"/>
                <a:buNone/>
              </a:pPr>
              <a:r>
                <a:rPr lang="en-US" sz="1600">
                  <a:solidFill>
                    <a:schemeClr val="dk1"/>
                  </a:solidFill>
                  <a:latin typeface="Montserrat"/>
                  <a:ea typeface="Montserrat"/>
                  <a:cs typeface="Montserrat"/>
                  <a:sym typeface="Montserrat"/>
                </a:rPr>
                <a:t>ISC </a:t>
              </a:r>
              <a:r>
                <a:rPr lang="en-US" sz="1600" i="0" u="none" strike="noStrike" cap="none">
                  <a:solidFill>
                    <a:schemeClr val="dk1"/>
                  </a:solidFill>
                  <a:latin typeface="Montserrat"/>
                  <a:ea typeface="Montserrat"/>
                  <a:cs typeface="Montserrat"/>
                  <a:sym typeface="Montserrat"/>
                </a:rPr>
                <a:t>Investigator Meeting in N</a:t>
              </a:r>
              <a:r>
                <a:rPr lang="en-US" sz="1600">
                  <a:solidFill>
                    <a:schemeClr val="dk1"/>
                  </a:solidFill>
                  <a:latin typeface="Montserrat"/>
                  <a:ea typeface="Montserrat"/>
                  <a:cs typeface="Montserrat"/>
                  <a:sym typeface="Montserrat"/>
                </a:rPr>
                <a:t>ew Orleans</a:t>
              </a:r>
              <a:endParaRPr sz="1600">
                <a:solidFill>
                  <a:schemeClr val="dk1"/>
                </a:solidFill>
                <a:latin typeface="Montserrat"/>
                <a:ea typeface="Montserrat"/>
                <a:cs typeface="Montserrat"/>
                <a:sym typeface="Montserrat"/>
              </a:endParaRPr>
            </a:p>
            <a:p>
              <a:pPr marL="0" marR="0" lvl="0" indent="0" algn="l" rtl="0">
                <a:lnSpc>
                  <a:spcPct val="90000"/>
                </a:lnSpc>
                <a:spcBef>
                  <a:spcPts val="0"/>
                </a:spcBef>
                <a:spcAft>
                  <a:spcPts val="0"/>
                </a:spcAft>
                <a:buClr>
                  <a:schemeClr val="dk1"/>
                </a:buClr>
                <a:buSzPts val="2350"/>
                <a:buFont typeface="Arial"/>
                <a:buNone/>
              </a:pPr>
              <a:endParaRPr sz="1600">
                <a:solidFill>
                  <a:schemeClr val="dk1"/>
                </a:solidFill>
                <a:latin typeface="Montserrat"/>
                <a:ea typeface="Montserrat"/>
                <a:cs typeface="Montserrat"/>
                <a:sym typeface="Montserrat"/>
              </a:endParaRPr>
            </a:p>
            <a:p>
              <a:pPr marL="0" marR="0" lvl="0" indent="0" algn="l" rtl="0">
                <a:lnSpc>
                  <a:spcPct val="90000"/>
                </a:lnSpc>
                <a:spcBef>
                  <a:spcPts val="0"/>
                </a:spcBef>
                <a:spcAft>
                  <a:spcPts val="0"/>
                </a:spcAft>
                <a:buClr>
                  <a:schemeClr val="dk1"/>
                </a:buClr>
                <a:buSzPts val="2350"/>
                <a:buFont typeface="Arial"/>
                <a:buNone/>
              </a:pPr>
              <a:r>
                <a:rPr lang="en-US" sz="1600">
                  <a:solidFill>
                    <a:schemeClr val="dk1"/>
                  </a:solidFill>
                  <a:latin typeface="Montserrat"/>
                  <a:ea typeface="Montserrat"/>
                  <a:cs typeface="Montserrat"/>
                  <a:sym typeface="Montserrat"/>
                </a:rPr>
                <a:t>2nd Surgical Training Session</a:t>
              </a:r>
              <a:endParaRPr sz="1600">
                <a:solidFill>
                  <a:schemeClr val="dk1"/>
                </a:solidFill>
                <a:latin typeface="Montserrat"/>
                <a:ea typeface="Montserrat"/>
                <a:cs typeface="Montserrat"/>
                <a:sym typeface="Montserrat"/>
              </a:endParaRPr>
            </a:p>
            <a:p>
              <a:pPr marL="0" marR="0" lvl="0" indent="0" algn="l" rtl="0">
                <a:lnSpc>
                  <a:spcPct val="90000"/>
                </a:lnSpc>
                <a:spcBef>
                  <a:spcPts val="0"/>
                </a:spcBef>
                <a:spcAft>
                  <a:spcPts val="0"/>
                </a:spcAft>
                <a:buClr>
                  <a:schemeClr val="dk1"/>
                </a:buClr>
                <a:buSzPts val="2350"/>
                <a:buFont typeface="Arial"/>
                <a:buNone/>
              </a:pPr>
              <a:endParaRPr sz="1600">
                <a:solidFill>
                  <a:schemeClr val="dk1"/>
                </a:solidFill>
                <a:latin typeface="Montserrat"/>
                <a:ea typeface="Montserrat"/>
                <a:cs typeface="Montserrat"/>
                <a:sym typeface="Montserrat"/>
              </a:endParaRPr>
            </a:p>
            <a:p>
              <a:pPr marL="0" lvl="0" indent="0" algn="l" rtl="0">
                <a:spcBef>
                  <a:spcPts val="0"/>
                </a:spcBef>
                <a:spcAft>
                  <a:spcPts val="0"/>
                </a:spcAft>
                <a:buClr>
                  <a:schemeClr val="dk1"/>
                </a:buClr>
                <a:buSzPts val="2350"/>
                <a:buFont typeface="Arial"/>
                <a:buNone/>
              </a:pPr>
              <a:r>
                <a:rPr lang="en-US" sz="1600">
                  <a:solidFill>
                    <a:schemeClr val="dk1"/>
                  </a:solidFill>
                  <a:latin typeface="Montserrat"/>
                  <a:ea typeface="Montserrat"/>
                  <a:cs typeface="Montserrat"/>
                  <a:sym typeface="Montserrat"/>
                </a:rPr>
                <a:t>cIRB and CTA packets to 40 sites</a:t>
              </a:r>
              <a:endParaRPr sz="1600">
                <a:solidFill>
                  <a:schemeClr val="dk1"/>
                </a:solidFill>
                <a:latin typeface="Montserrat"/>
                <a:ea typeface="Montserrat"/>
                <a:cs typeface="Montserrat"/>
                <a:sym typeface="Montserrat"/>
              </a:endParaRPr>
            </a:p>
          </p:txBody>
        </p:sp>
        <p:sp>
          <p:nvSpPr>
            <p:cNvPr id="214" name="Google Shape;214;p27"/>
            <p:cNvSpPr/>
            <p:nvPr/>
          </p:nvSpPr>
          <p:spPr>
            <a:xfrm rot="5400000">
              <a:off x="5009336" y="1587788"/>
              <a:ext cx="1767600" cy="163200"/>
            </a:xfrm>
            <a:prstGeom prst="corner">
              <a:avLst>
                <a:gd name="adj1" fmla="val 1000"/>
                <a:gd name="adj2" fmla="val 1000"/>
              </a:avLst>
            </a:prstGeom>
            <a:solidFill>
              <a:schemeClr val="lt1"/>
            </a:solidFill>
            <a:ln w="16575" cap="flat" cmpd="sng">
              <a:solidFill>
                <a:srgbClr val="BC857A"/>
              </a:solidFill>
              <a:prstDash val="solid"/>
              <a:miter lim="800000"/>
              <a:headEnd type="none" w="sm" len="sm"/>
              <a:tailEnd type="none" w="sm" len="sm"/>
            </a:ln>
          </p:spPr>
          <p:txBody>
            <a:bodyPr spcFirstLastPara="1" wrap="square" lIns="119350" tIns="119350" rIns="119350" bIns="119350" anchor="ctr" anchorCtr="0">
              <a:noAutofit/>
            </a:bodyPr>
            <a:lstStyle/>
            <a:p>
              <a:pPr marL="0" lvl="0" indent="0" algn="l" rtl="0">
                <a:spcBef>
                  <a:spcPts val="0"/>
                </a:spcBef>
                <a:spcAft>
                  <a:spcPts val="0"/>
                </a:spcAft>
                <a:buNone/>
              </a:pPr>
              <a:endParaRPr>
                <a:latin typeface="Montserrat"/>
                <a:ea typeface="Montserrat"/>
                <a:cs typeface="Montserrat"/>
                <a:sym typeface="Montserrat"/>
              </a:endParaRPr>
            </a:p>
          </p:txBody>
        </p:sp>
        <p:sp>
          <p:nvSpPr>
            <p:cNvPr id="215" name="Google Shape;215;p27"/>
            <p:cNvSpPr/>
            <p:nvPr/>
          </p:nvSpPr>
          <p:spPr>
            <a:xfrm>
              <a:off x="5811682" y="2553163"/>
              <a:ext cx="2038200" cy="589200"/>
            </a:xfrm>
            <a:prstGeom prst="chevron">
              <a:avLst>
                <a:gd name="adj" fmla="val 25000"/>
              </a:avLst>
            </a:prstGeom>
            <a:solidFill>
              <a:srgbClr val="BC857A"/>
            </a:solidFill>
            <a:ln w="16575" cap="flat" cmpd="sng">
              <a:solidFill>
                <a:srgbClr val="BC857A"/>
              </a:solidFill>
              <a:prstDash val="solid"/>
              <a:miter lim="800000"/>
              <a:headEnd type="none" w="sm" len="sm"/>
              <a:tailEnd type="none" w="sm" len="sm"/>
            </a:ln>
          </p:spPr>
          <p:txBody>
            <a:bodyPr spcFirstLastPara="1" wrap="square" lIns="119350" tIns="119350" rIns="119350" bIns="119350" anchor="ctr" anchorCtr="0">
              <a:noAutofit/>
            </a:bodyPr>
            <a:lstStyle/>
            <a:p>
              <a:pPr marL="0" lvl="0" indent="0" algn="l" rtl="0">
                <a:spcBef>
                  <a:spcPts val="0"/>
                </a:spcBef>
                <a:spcAft>
                  <a:spcPts val="0"/>
                </a:spcAft>
                <a:buNone/>
              </a:pPr>
              <a:endParaRPr>
                <a:latin typeface="Montserrat"/>
                <a:ea typeface="Montserrat"/>
                <a:cs typeface="Montserrat"/>
                <a:sym typeface="Montserrat"/>
              </a:endParaRPr>
            </a:p>
          </p:txBody>
        </p:sp>
        <p:sp>
          <p:nvSpPr>
            <p:cNvPr id="216" name="Google Shape;216;p27"/>
            <p:cNvSpPr txBox="1"/>
            <p:nvPr/>
          </p:nvSpPr>
          <p:spPr>
            <a:xfrm>
              <a:off x="5958980" y="2553163"/>
              <a:ext cx="1743600" cy="589200"/>
            </a:xfrm>
            <a:prstGeom prst="rect">
              <a:avLst/>
            </a:prstGeom>
            <a:noFill/>
            <a:ln>
              <a:noFill/>
            </a:ln>
          </p:spPr>
          <p:txBody>
            <a:bodyPr spcFirstLastPara="1" wrap="square" lIns="149225" tIns="298400" rIns="149225" bIns="298400" anchor="ctr" anchorCtr="0">
              <a:noAutofit/>
            </a:bodyPr>
            <a:lstStyle/>
            <a:p>
              <a:pPr marL="0" marR="0" lvl="0" indent="0" algn="ctr" rtl="0">
                <a:lnSpc>
                  <a:spcPct val="90000"/>
                </a:lnSpc>
                <a:spcBef>
                  <a:spcPts val="0"/>
                </a:spcBef>
                <a:spcAft>
                  <a:spcPts val="0"/>
                </a:spcAft>
                <a:buClr>
                  <a:schemeClr val="lt1"/>
                </a:buClr>
                <a:buSzPts val="2350"/>
                <a:buFont typeface="Arial"/>
                <a:buNone/>
              </a:pPr>
              <a:r>
                <a:rPr lang="en-US" sz="2350">
                  <a:solidFill>
                    <a:schemeClr val="lt1"/>
                  </a:solidFill>
                  <a:latin typeface="Montserrat"/>
                  <a:ea typeface="Montserrat"/>
                  <a:cs typeface="Montserrat"/>
                  <a:sym typeface="Montserrat"/>
                </a:rPr>
                <a:t>March</a:t>
              </a:r>
              <a:endParaRPr sz="1828">
                <a:latin typeface="Montserrat"/>
                <a:ea typeface="Montserrat"/>
                <a:cs typeface="Montserrat"/>
                <a:sym typeface="Montserrat"/>
              </a:endParaRPr>
            </a:p>
          </p:txBody>
        </p:sp>
        <p:sp>
          <p:nvSpPr>
            <p:cNvPr id="217" name="Google Shape;217;p27"/>
            <p:cNvSpPr/>
            <p:nvPr/>
          </p:nvSpPr>
          <p:spPr>
            <a:xfrm>
              <a:off x="5974737" y="883421"/>
              <a:ext cx="1655100" cy="1107000"/>
            </a:xfrm>
            <a:prstGeom prst="rect">
              <a:avLst/>
            </a:prstGeom>
            <a:noFill/>
            <a:ln>
              <a:noFill/>
            </a:ln>
          </p:spPr>
          <p:txBody>
            <a:bodyPr spcFirstLastPara="1" wrap="square" lIns="119350" tIns="119350" rIns="119350" bIns="119350" anchor="ctr" anchorCtr="0">
              <a:noAutofit/>
            </a:bodyPr>
            <a:lstStyle/>
            <a:p>
              <a:pPr marL="0" lvl="0" indent="0" algn="l" rtl="0">
                <a:spcBef>
                  <a:spcPts val="0"/>
                </a:spcBef>
                <a:spcAft>
                  <a:spcPts val="0"/>
                </a:spcAft>
                <a:buNone/>
              </a:pPr>
              <a:endParaRPr>
                <a:latin typeface="Montserrat"/>
                <a:ea typeface="Montserrat"/>
                <a:cs typeface="Montserrat"/>
                <a:sym typeface="Montserrat"/>
              </a:endParaRPr>
            </a:p>
          </p:txBody>
        </p:sp>
        <p:sp>
          <p:nvSpPr>
            <p:cNvPr id="218" name="Google Shape;218;p27"/>
            <p:cNvSpPr txBox="1"/>
            <p:nvPr/>
          </p:nvSpPr>
          <p:spPr>
            <a:xfrm>
              <a:off x="5974739" y="883428"/>
              <a:ext cx="1655100" cy="16698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chemeClr val="dk1"/>
                </a:buClr>
                <a:buSzPts val="2350"/>
                <a:buFont typeface="Arial"/>
                <a:buNone/>
              </a:pPr>
              <a:r>
                <a:rPr lang="en-US" sz="1800">
                  <a:solidFill>
                    <a:schemeClr val="dk1"/>
                  </a:solidFill>
                  <a:latin typeface="Montserrat"/>
                  <a:ea typeface="Montserrat"/>
                  <a:cs typeface="Montserrat"/>
                  <a:sym typeface="Montserrat"/>
                </a:rPr>
                <a:t>Sites complete CTA &amp; Initial IRB documents</a:t>
              </a:r>
              <a:endParaRPr sz="1800">
                <a:solidFill>
                  <a:schemeClr val="dk1"/>
                </a:solidFill>
                <a:latin typeface="Montserrat"/>
                <a:ea typeface="Montserrat"/>
                <a:cs typeface="Montserrat"/>
                <a:sym typeface="Montserrat"/>
              </a:endParaRPr>
            </a:p>
            <a:p>
              <a:pPr marL="0" marR="0" lvl="0" indent="0" algn="l" rtl="0">
                <a:lnSpc>
                  <a:spcPct val="90000"/>
                </a:lnSpc>
                <a:spcBef>
                  <a:spcPts val="0"/>
                </a:spcBef>
                <a:spcAft>
                  <a:spcPts val="0"/>
                </a:spcAft>
                <a:buClr>
                  <a:schemeClr val="dk1"/>
                </a:buClr>
                <a:buSzPts val="2350"/>
                <a:buFont typeface="Arial"/>
                <a:buNone/>
              </a:pPr>
              <a:endParaRPr sz="1800">
                <a:solidFill>
                  <a:schemeClr val="dk1"/>
                </a:solidFill>
                <a:latin typeface="Montserrat"/>
                <a:ea typeface="Montserrat"/>
                <a:cs typeface="Montserrat"/>
                <a:sym typeface="Montserrat"/>
              </a:endParaRPr>
            </a:p>
            <a:p>
              <a:pPr marL="0" marR="0" lvl="0" indent="0" algn="l" rtl="0">
                <a:lnSpc>
                  <a:spcPct val="90000"/>
                </a:lnSpc>
                <a:spcBef>
                  <a:spcPts val="0"/>
                </a:spcBef>
                <a:spcAft>
                  <a:spcPts val="0"/>
                </a:spcAft>
                <a:buClr>
                  <a:schemeClr val="dk1"/>
                </a:buClr>
                <a:buSzPts val="2350"/>
                <a:buFont typeface="Arial"/>
                <a:buNone/>
              </a:pPr>
              <a:r>
                <a:rPr lang="en-US" sz="1800">
                  <a:solidFill>
                    <a:schemeClr val="dk1"/>
                  </a:solidFill>
                  <a:latin typeface="Montserrat"/>
                  <a:ea typeface="Montserrat"/>
                  <a:cs typeface="Montserrat"/>
                  <a:sym typeface="Montserrat"/>
                </a:rPr>
                <a:t>Study Training Materials Ready</a:t>
              </a:r>
              <a:endParaRPr sz="1800">
                <a:solidFill>
                  <a:schemeClr val="dk1"/>
                </a:solidFill>
                <a:latin typeface="Montserrat"/>
                <a:ea typeface="Montserrat"/>
                <a:cs typeface="Montserrat"/>
                <a:sym typeface="Montserrat"/>
              </a:endParaRPr>
            </a:p>
            <a:p>
              <a:pPr marL="0" marR="0" lvl="0" indent="0" algn="l" rtl="0">
                <a:lnSpc>
                  <a:spcPct val="90000"/>
                </a:lnSpc>
                <a:spcBef>
                  <a:spcPts val="0"/>
                </a:spcBef>
                <a:spcAft>
                  <a:spcPts val="0"/>
                </a:spcAft>
                <a:buClr>
                  <a:schemeClr val="dk1"/>
                </a:buClr>
                <a:buSzPts val="2350"/>
                <a:buFont typeface="Arial"/>
                <a:buNone/>
              </a:pPr>
              <a:endParaRPr sz="1800">
                <a:solidFill>
                  <a:schemeClr val="dk1"/>
                </a:solidFill>
                <a:latin typeface="Montserrat"/>
                <a:ea typeface="Montserrat"/>
                <a:cs typeface="Montserrat"/>
                <a:sym typeface="Montserrat"/>
              </a:endParaRPr>
            </a:p>
            <a:p>
              <a:pPr marL="0" marR="0" lvl="0" indent="0" algn="l" rtl="0">
                <a:lnSpc>
                  <a:spcPct val="90000"/>
                </a:lnSpc>
                <a:spcBef>
                  <a:spcPts val="0"/>
                </a:spcBef>
                <a:spcAft>
                  <a:spcPts val="0"/>
                </a:spcAft>
                <a:buClr>
                  <a:schemeClr val="dk1"/>
                </a:buClr>
                <a:buSzPts val="2350"/>
                <a:buFont typeface="Arial"/>
                <a:buNone/>
              </a:pPr>
              <a:r>
                <a:rPr lang="en-US" sz="1800">
                  <a:solidFill>
                    <a:schemeClr val="dk1"/>
                  </a:solidFill>
                  <a:latin typeface="Montserrat"/>
                  <a:ea typeface="Montserrat"/>
                  <a:cs typeface="Montserrat"/>
                  <a:sym typeface="Montserrat"/>
                </a:rPr>
                <a:t>Protocol Approval</a:t>
              </a:r>
              <a:endParaRPr sz="1800">
                <a:solidFill>
                  <a:schemeClr val="dk1"/>
                </a:solidFill>
                <a:latin typeface="Montserrat"/>
                <a:ea typeface="Montserrat"/>
                <a:cs typeface="Montserrat"/>
                <a:sym typeface="Montserrat"/>
              </a:endParaRPr>
            </a:p>
            <a:p>
              <a:pPr marL="0" marR="0" lvl="0" indent="0" algn="l" rtl="0">
                <a:lnSpc>
                  <a:spcPct val="90000"/>
                </a:lnSpc>
                <a:spcBef>
                  <a:spcPts val="640"/>
                </a:spcBef>
                <a:spcAft>
                  <a:spcPts val="0"/>
                </a:spcAft>
                <a:buClr>
                  <a:schemeClr val="dk1"/>
                </a:buClr>
                <a:buSzPts val="2350"/>
                <a:buFont typeface="Arial"/>
                <a:buNone/>
              </a:pPr>
              <a:endParaRPr sz="1800">
                <a:solidFill>
                  <a:schemeClr val="dk1"/>
                </a:solidFill>
                <a:latin typeface="Montserrat"/>
                <a:ea typeface="Montserrat"/>
                <a:cs typeface="Montserrat"/>
                <a:sym typeface="Montserrat"/>
              </a:endParaRPr>
            </a:p>
          </p:txBody>
        </p:sp>
        <p:sp>
          <p:nvSpPr>
            <p:cNvPr id="219" name="Google Shape;219;p27"/>
            <p:cNvSpPr/>
            <p:nvPr/>
          </p:nvSpPr>
          <p:spPr>
            <a:xfrm rot="5400000">
              <a:off x="6945610" y="1587788"/>
              <a:ext cx="1767600" cy="163200"/>
            </a:xfrm>
            <a:prstGeom prst="corner">
              <a:avLst>
                <a:gd name="adj1" fmla="val 1000"/>
                <a:gd name="adj2" fmla="val 1000"/>
              </a:avLst>
            </a:prstGeom>
            <a:solidFill>
              <a:schemeClr val="lt1"/>
            </a:solidFill>
            <a:ln w="16575" cap="flat" cmpd="sng">
              <a:solidFill>
                <a:srgbClr val="AF9390"/>
              </a:solidFill>
              <a:prstDash val="solid"/>
              <a:miter lim="800000"/>
              <a:headEnd type="none" w="sm" len="sm"/>
              <a:tailEnd type="none" w="sm" len="sm"/>
            </a:ln>
          </p:spPr>
          <p:txBody>
            <a:bodyPr spcFirstLastPara="1" wrap="square" lIns="119350" tIns="119350" rIns="119350" bIns="119350" anchor="ctr" anchorCtr="0">
              <a:noAutofit/>
            </a:bodyPr>
            <a:lstStyle/>
            <a:p>
              <a:pPr marL="0" lvl="0" indent="0" algn="l" rtl="0">
                <a:spcBef>
                  <a:spcPts val="0"/>
                </a:spcBef>
                <a:spcAft>
                  <a:spcPts val="0"/>
                </a:spcAft>
                <a:buNone/>
              </a:pPr>
              <a:endParaRPr>
                <a:latin typeface="Montserrat"/>
                <a:ea typeface="Montserrat"/>
                <a:cs typeface="Montserrat"/>
                <a:sym typeface="Montserrat"/>
              </a:endParaRPr>
            </a:p>
          </p:txBody>
        </p:sp>
        <p:sp>
          <p:nvSpPr>
            <p:cNvPr id="220" name="Google Shape;220;p27"/>
            <p:cNvSpPr/>
            <p:nvPr/>
          </p:nvSpPr>
          <p:spPr>
            <a:xfrm>
              <a:off x="7747956" y="2553163"/>
              <a:ext cx="2038200" cy="589200"/>
            </a:xfrm>
            <a:prstGeom prst="chevron">
              <a:avLst>
                <a:gd name="adj" fmla="val 25000"/>
              </a:avLst>
            </a:prstGeom>
            <a:solidFill>
              <a:srgbClr val="AF9390"/>
            </a:solidFill>
            <a:ln w="16575" cap="flat" cmpd="sng">
              <a:solidFill>
                <a:srgbClr val="AF9390"/>
              </a:solidFill>
              <a:prstDash val="solid"/>
              <a:miter lim="800000"/>
              <a:headEnd type="none" w="sm" len="sm"/>
              <a:tailEnd type="none" w="sm" len="sm"/>
            </a:ln>
          </p:spPr>
          <p:txBody>
            <a:bodyPr spcFirstLastPara="1" wrap="square" lIns="119350" tIns="119350" rIns="119350" bIns="119350" anchor="ctr" anchorCtr="0">
              <a:noAutofit/>
            </a:bodyPr>
            <a:lstStyle/>
            <a:p>
              <a:pPr marL="0" lvl="0" indent="0" algn="l" rtl="0">
                <a:spcBef>
                  <a:spcPts val="0"/>
                </a:spcBef>
                <a:spcAft>
                  <a:spcPts val="0"/>
                </a:spcAft>
                <a:buNone/>
              </a:pPr>
              <a:endParaRPr>
                <a:latin typeface="Montserrat"/>
                <a:ea typeface="Montserrat"/>
                <a:cs typeface="Montserrat"/>
                <a:sym typeface="Montserrat"/>
              </a:endParaRPr>
            </a:p>
          </p:txBody>
        </p:sp>
        <p:sp>
          <p:nvSpPr>
            <p:cNvPr id="221" name="Google Shape;221;p27"/>
            <p:cNvSpPr txBox="1"/>
            <p:nvPr/>
          </p:nvSpPr>
          <p:spPr>
            <a:xfrm>
              <a:off x="7895254" y="2553163"/>
              <a:ext cx="1743600" cy="589200"/>
            </a:xfrm>
            <a:prstGeom prst="rect">
              <a:avLst/>
            </a:prstGeom>
            <a:noFill/>
            <a:ln>
              <a:noFill/>
            </a:ln>
          </p:spPr>
          <p:txBody>
            <a:bodyPr spcFirstLastPara="1" wrap="square" lIns="149225" tIns="298400" rIns="149225" bIns="298400" anchor="ctr" anchorCtr="0">
              <a:noAutofit/>
            </a:bodyPr>
            <a:lstStyle/>
            <a:p>
              <a:pPr marL="0" marR="0" lvl="0" indent="0" algn="ctr" rtl="0">
                <a:lnSpc>
                  <a:spcPct val="90000"/>
                </a:lnSpc>
                <a:spcBef>
                  <a:spcPts val="0"/>
                </a:spcBef>
                <a:spcAft>
                  <a:spcPts val="0"/>
                </a:spcAft>
                <a:buClr>
                  <a:schemeClr val="lt1"/>
                </a:buClr>
                <a:buSzPts val="2350"/>
                <a:buFont typeface="Arial"/>
                <a:buNone/>
              </a:pPr>
              <a:r>
                <a:rPr lang="en-US" sz="2350">
                  <a:solidFill>
                    <a:schemeClr val="lt1"/>
                  </a:solidFill>
                  <a:latin typeface="Montserrat"/>
                  <a:ea typeface="Montserrat"/>
                  <a:cs typeface="Montserrat"/>
                  <a:sym typeface="Montserrat"/>
                </a:rPr>
                <a:t>April</a:t>
              </a:r>
              <a:r>
                <a:rPr lang="en-US" sz="2350" i="0" u="none" strike="noStrike" cap="none">
                  <a:solidFill>
                    <a:schemeClr val="lt1"/>
                  </a:solidFill>
                  <a:latin typeface="Montserrat"/>
                  <a:ea typeface="Montserrat"/>
                  <a:cs typeface="Montserrat"/>
                  <a:sym typeface="Montserrat"/>
                </a:rPr>
                <a:t> </a:t>
              </a:r>
              <a:endParaRPr sz="1828">
                <a:latin typeface="Montserrat"/>
                <a:ea typeface="Montserrat"/>
                <a:cs typeface="Montserrat"/>
                <a:sym typeface="Montserrat"/>
              </a:endParaRPr>
            </a:p>
          </p:txBody>
        </p:sp>
        <p:sp>
          <p:nvSpPr>
            <p:cNvPr id="222" name="Google Shape;222;p27"/>
            <p:cNvSpPr/>
            <p:nvPr/>
          </p:nvSpPr>
          <p:spPr>
            <a:xfrm>
              <a:off x="7911010" y="883421"/>
              <a:ext cx="1655100" cy="1107000"/>
            </a:xfrm>
            <a:prstGeom prst="rect">
              <a:avLst/>
            </a:prstGeom>
            <a:noFill/>
            <a:ln>
              <a:noFill/>
            </a:ln>
          </p:spPr>
          <p:txBody>
            <a:bodyPr spcFirstLastPara="1" wrap="square" lIns="119350" tIns="119350" rIns="119350" bIns="119350" anchor="ctr" anchorCtr="0">
              <a:noAutofit/>
            </a:bodyPr>
            <a:lstStyle/>
            <a:p>
              <a:pPr marL="0" lvl="0" indent="0" algn="l" rtl="0">
                <a:spcBef>
                  <a:spcPts val="0"/>
                </a:spcBef>
                <a:spcAft>
                  <a:spcPts val="0"/>
                </a:spcAft>
                <a:buNone/>
              </a:pPr>
              <a:endParaRPr>
                <a:latin typeface="Montserrat"/>
                <a:ea typeface="Montserrat"/>
                <a:cs typeface="Montserrat"/>
                <a:sym typeface="Montserrat"/>
              </a:endParaRPr>
            </a:p>
          </p:txBody>
        </p:sp>
        <p:sp>
          <p:nvSpPr>
            <p:cNvPr id="223" name="Google Shape;223;p27"/>
            <p:cNvSpPr txBox="1"/>
            <p:nvPr/>
          </p:nvSpPr>
          <p:spPr>
            <a:xfrm>
              <a:off x="7911010" y="883421"/>
              <a:ext cx="1655100" cy="11070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chemeClr val="dk1"/>
                </a:buClr>
                <a:buSzPts val="2350"/>
                <a:buFont typeface="Arial"/>
                <a:buNone/>
              </a:pPr>
              <a:r>
                <a:rPr lang="en-US" sz="1800">
                  <a:solidFill>
                    <a:schemeClr val="dk1"/>
                  </a:solidFill>
                  <a:latin typeface="Montserrat"/>
                  <a:ea typeface="Montserrat"/>
                  <a:cs typeface="Montserrat"/>
                  <a:sym typeface="Montserrat"/>
                </a:rPr>
                <a:t>3rd Surgical Training</a:t>
              </a:r>
              <a:endParaRPr sz="1800">
                <a:solidFill>
                  <a:schemeClr val="dk1"/>
                </a:solidFill>
                <a:latin typeface="Montserrat"/>
                <a:ea typeface="Montserrat"/>
                <a:cs typeface="Montserrat"/>
                <a:sym typeface="Montserrat"/>
              </a:endParaRPr>
            </a:p>
            <a:p>
              <a:pPr marL="0" marR="0" lvl="0" indent="0" algn="l" rtl="0">
                <a:lnSpc>
                  <a:spcPct val="90000"/>
                </a:lnSpc>
                <a:spcBef>
                  <a:spcPts val="0"/>
                </a:spcBef>
                <a:spcAft>
                  <a:spcPts val="0"/>
                </a:spcAft>
                <a:buClr>
                  <a:schemeClr val="dk1"/>
                </a:buClr>
                <a:buSzPts val="2350"/>
                <a:buFont typeface="Arial"/>
                <a:buNone/>
              </a:pPr>
              <a:endParaRPr sz="1800">
                <a:solidFill>
                  <a:schemeClr val="dk1"/>
                </a:solidFill>
                <a:latin typeface="Montserrat"/>
                <a:ea typeface="Montserrat"/>
                <a:cs typeface="Montserrat"/>
                <a:sym typeface="Montserrat"/>
              </a:endParaRPr>
            </a:p>
            <a:p>
              <a:pPr marL="0" marR="0" lvl="0" indent="0" algn="l" rtl="0">
                <a:lnSpc>
                  <a:spcPct val="90000"/>
                </a:lnSpc>
                <a:spcBef>
                  <a:spcPts val="0"/>
                </a:spcBef>
                <a:spcAft>
                  <a:spcPts val="0"/>
                </a:spcAft>
                <a:buClr>
                  <a:schemeClr val="dk1"/>
                </a:buClr>
                <a:buSzPts val="2350"/>
                <a:buFont typeface="Arial"/>
                <a:buNone/>
              </a:pPr>
              <a:endParaRPr sz="1800">
                <a:solidFill>
                  <a:schemeClr val="dk1"/>
                </a:solidFill>
                <a:latin typeface="Montserrat"/>
                <a:ea typeface="Montserrat"/>
                <a:cs typeface="Montserrat"/>
                <a:sym typeface="Montserrat"/>
              </a:endParaRPr>
            </a:p>
            <a:p>
              <a:pPr marL="0" marR="0" lvl="0" indent="0" algn="l" rtl="0">
                <a:lnSpc>
                  <a:spcPct val="90000"/>
                </a:lnSpc>
                <a:spcBef>
                  <a:spcPts val="0"/>
                </a:spcBef>
                <a:spcAft>
                  <a:spcPts val="0"/>
                </a:spcAft>
                <a:buClr>
                  <a:schemeClr val="dk1"/>
                </a:buClr>
                <a:buSzPts val="2350"/>
                <a:buFont typeface="Arial"/>
                <a:buNone/>
              </a:pPr>
              <a:r>
                <a:rPr lang="en-US" sz="1800">
                  <a:solidFill>
                    <a:schemeClr val="dk1"/>
                  </a:solidFill>
                  <a:latin typeface="Montserrat"/>
                  <a:ea typeface="Montserrat"/>
                  <a:cs typeface="Montserrat"/>
                  <a:sym typeface="Montserrat"/>
                </a:rPr>
                <a:t>DSMB Approval</a:t>
              </a:r>
              <a:endParaRPr sz="1800">
                <a:solidFill>
                  <a:schemeClr val="dk1"/>
                </a:solidFill>
                <a:latin typeface="Montserrat"/>
                <a:ea typeface="Montserrat"/>
                <a:cs typeface="Montserrat"/>
                <a:sym typeface="Montserrat"/>
              </a:endParaRPr>
            </a:p>
            <a:p>
              <a:pPr marL="0" marR="0" lvl="0" indent="0" algn="l" rtl="0">
                <a:lnSpc>
                  <a:spcPct val="90000"/>
                </a:lnSpc>
                <a:spcBef>
                  <a:spcPts val="0"/>
                </a:spcBef>
                <a:spcAft>
                  <a:spcPts val="0"/>
                </a:spcAft>
                <a:buClr>
                  <a:schemeClr val="dk1"/>
                </a:buClr>
                <a:buSzPts val="2350"/>
                <a:buFont typeface="Arial"/>
                <a:buNone/>
              </a:pPr>
              <a:endParaRPr sz="1800">
                <a:solidFill>
                  <a:srgbClr val="9E9E9E"/>
                </a:solidFill>
                <a:latin typeface="Montserrat"/>
                <a:ea typeface="Montserrat"/>
                <a:cs typeface="Montserrat"/>
                <a:sym typeface="Montserrat"/>
              </a:endParaRPr>
            </a:p>
            <a:p>
              <a:pPr marL="0" marR="0" lvl="0" indent="0" algn="l" rtl="0">
                <a:lnSpc>
                  <a:spcPct val="90000"/>
                </a:lnSpc>
                <a:spcBef>
                  <a:spcPts val="0"/>
                </a:spcBef>
                <a:spcAft>
                  <a:spcPts val="0"/>
                </a:spcAft>
                <a:buClr>
                  <a:schemeClr val="dk1"/>
                </a:buClr>
                <a:buSzPts val="2350"/>
                <a:buFont typeface="Arial"/>
                <a:buNone/>
              </a:pPr>
              <a:endParaRPr sz="1800">
                <a:solidFill>
                  <a:srgbClr val="9E9E9E"/>
                </a:solidFill>
                <a:latin typeface="Montserrat"/>
                <a:ea typeface="Montserrat"/>
                <a:cs typeface="Montserrat"/>
                <a:sym typeface="Montserrat"/>
              </a:endParaRPr>
            </a:p>
            <a:p>
              <a:pPr marL="0" marR="0" lvl="0" indent="0" algn="l" rtl="0">
                <a:lnSpc>
                  <a:spcPct val="90000"/>
                </a:lnSpc>
                <a:spcBef>
                  <a:spcPts val="0"/>
                </a:spcBef>
                <a:spcAft>
                  <a:spcPts val="0"/>
                </a:spcAft>
                <a:buClr>
                  <a:schemeClr val="dk1"/>
                </a:buClr>
                <a:buSzPts val="2350"/>
                <a:buFont typeface="Arial"/>
                <a:buNone/>
              </a:pPr>
              <a:endParaRPr sz="1800">
                <a:solidFill>
                  <a:srgbClr val="9E9E9E"/>
                </a:solidFill>
                <a:latin typeface="Montserrat"/>
                <a:ea typeface="Montserrat"/>
                <a:cs typeface="Montserrat"/>
                <a:sym typeface="Montserrat"/>
              </a:endParaRPr>
            </a:p>
            <a:p>
              <a:pPr marL="0" marR="0" lvl="0" indent="0" algn="l" rtl="0">
                <a:lnSpc>
                  <a:spcPct val="90000"/>
                </a:lnSpc>
                <a:spcBef>
                  <a:spcPts val="0"/>
                </a:spcBef>
                <a:spcAft>
                  <a:spcPts val="0"/>
                </a:spcAft>
                <a:buClr>
                  <a:schemeClr val="dk1"/>
                </a:buClr>
                <a:buSzPts val="2350"/>
                <a:buFont typeface="Arial"/>
                <a:buNone/>
              </a:pPr>
              <a:endParaRPr sz="1800">
                <a:solidFill>
                  <a:srgbClr val="FF0000"/>
                </a:solidFill>
                <a:latin typeface="Montserrat"/>
                <a:ea typeface="Montserrat"/>
                <a:cs typeface="Montserrat"/>
                <a:sym typeface="Montserrat"/>
              </a:endParaRPr>
            </a:p>
            <a:p>
              <a:pPr marL="0" marR="0" lvl="0" indent="0" algn="l" rtl="0">
                <a:lnSpc>
                  <a:spcPct val="90000"/>
                </a:lnSpc>
                <a:spcBef>
                  <a:spcPts val="0"/>
                </a:spcBef>
                <a:spcAft>
                  <a:spcPts val="0"/>
                </a:spcAft>
                <a:buClr>
                  <a:schemeClr val="dk1"/>
                </a:buClr>
                <a:buSzPts val="2350"/>
                <a:buFont typeface="Arial"/>
                <a:buNone/>
              </a:pPr>
              <a:endParaRPr sz="1800">
                <a:solidFill>
                  <a:srgbClr val="FF0000"/>
                </a:solidFill>
                <a:latin typeface="Montserrat"/>
                <a:ea typeface="Montserrat"/>
                <a:cs typeface="Montserrat"/>
                <a:sym typeface="Montserrat"/>
              </a:endParaRPr>
            </a:p>
          </p:txBody>
        </p:sp>
        <p:sp>
          <p:nvSpPr>
            <p:cNvPr id="224" name="Google Shape;224;p27"/>
            <p:cNvSpPr/>
            <p:nvPr/>
          </p:nvSpPr>
          <p:spPr>
            <a:xfrm rot="5400000">
              <a:off x="8881883" y="1587788"/>
              <a:ext cx="1767600" cy="163200"/>
            </a:xfrm>
            <a:prstGeom prst="corner">
              <a:avLst>
                <a:gd name="adj1" fmla="val 1000"/>
                <a:gd name="adj2" fmla="val 1000"/>
              </a:avLst>
            </a:prstGeom>
            <a:solidFill>
              <a:schemeClr val="lt1"/>
            </a:solidFill>
            <a:ln w="16575" cap="flat" cmpd="sng">
              <a:solidFill>
                <a:srgbClr val="A4A4A4"/>
              </a:solidFill>
              <a:prstDash val="solid"/>
              <a:miter lim="800000"/>
              <a:headEnd type="none" w="sm" len="sm"/>
              <a:tailEnd type="none" w="sm" len="sm"/>
            </a:ln>
          </p:spPr>
          <p:txBody>
            <a:bodyPr spcFirstLastPara="1" wrap="square" lIns="119350" tIns="119350" rIns="119350" bIns="119350" anchor="ctr" anchorCtr="0">
              <a:noAutofit/>
            </a:bodyPr>
            <a:lstStyle/>
            <a:p>
              <a:pPr marL="0" lvl="0" indent="0" algn="l" rtl="0">
                <a:spcBef>
                  <a:spcPts val="0"/>
                </a:spcBef>
                <a:spcAft>
                  <a:spcPts val="0"/>
                </a:spcAft>
                <a:buNone/>
              </a:pPr>
              <a:endParaRPr>
                <a:latin typeface="Montserrat"/>
                <a:ea typeface="Montserrat"/>
                <a:cs typeface="Montserrat"/>
                <a:sym typeface="Montserrat"/>
              </a:endParaRPr>
            </a:p>
          </p:txBody>
        </p:sp>
        <p:sp>
          <p:nvSpPr>
            <p:cNvPr id="225" name="Google Shape;225;p27"/>
            <p:cNvSpPr/>
            <p:nvPr/>
          </p:nvSpPr>
          <p:spPr>
            <a:xfrm>
              <a:off x="9684229" y="2553163"/>
              <a:ext cx="2038200" cy="589200"/>
            </a:xfrm>
            <a:prstGeom prst="chevron">
              <a:avLst>
                <a:gd name="adj" fmla="val 25000"/>
              </a:avLst>
            </a:prstGeom>
            <a:solidFill>
              <a:srgbClr val="A4A4A4"/>
            </a:solidFill>
            <a:ln w="16575" cap="flat" cmpd="sng">
              <a:solidFill>
                <a:srgbClr val="A4A4A4"/>
              </a:solidFill>
              <a:prstDash val="solid"/>
              <a:miter lim="800000"/>
              <a:headEnd type="none" w="sm" len="sm"/>
              <a:tailEnd type="none" w="sm" len="sm"/>
            </a:ln>
          </p:spPr>
          <p:txBody>
            <a:bodyPr spcFirstLastPara="1" wrap="square" lIns="119350" tIns="119350" rIns="119350" bIns="119350" anchor="ctr" anchorCtr="0">
              <a:noAutofit/>
            </a:bodyPr>
            <a:lstStyle/>
            <a:p>
              <a:pPr marL="0" lvl="0" indent="0" algn="l" rtl="0">
                <a:spcBef>
                  <a:spcPts val="0"/>
                </a:spcBef>
                <a:spcAft>
                  <a:spcPts val="0"/>
                </a:spcAft>
                <a:buNone/>
              </a:pPr>
              <a:endParaRPr>
                <a:latin typeface="Montserrat"/>
                <a:ea typeface="Montserrat"/>
                <a:cs typeface="Montserrat"/>
                <a:sym typeface="Montserrat"/>
              </a:endParaRPr>
            </a:p>
          </p:txBody>
        </p:sp>
        <p:sp>
          <p:nvSpPr>
            <p:cNvPr id="226" name="Google Shape;226;p27"/>
            <p:cNvSpPr txBox="1"/>
            <p:nvPr/>
          </p:nvSpPr>
          <p:spPr>
            <a:xfrm>
              <a:off x="9831527" y="2563446"/>
              <a:ext cx="1743600" cy="589200"/>
            </a:xfrm>
            <a:prstGeom prst="rect">
              <a:avLst/>
            </a:prstGeom>
            <a:noFill/>
            <a:ln>
              <a:noFill/>
            </a:ln>
          </p:spPr>
          <p:txBody>
            <a:bodyPr spcFirstLastPara="1" wrap="square" lIns="149225" tIns="298400" rIns="149225" bIns="298400" anchor="ctr" anchorCtr="0">
              <a:noAutofit/>
            </a:bodyPr>
            <a:lstStyle/>
            <a:p>
              <a:pPr marL="0" marR="0" lvl="0" indent="0" algn="ctr" rtl="0">
                <a:lnSpc>
                  <a:spcPct val="90000"/>
                </a:lnSpc>
                <a:spcBef>
                  <a:spcPts val="0"/>
                </a:spcBef>
                <a:spcAft>
                  <a:spcPts val="0"/>
                </a:spcAft>
                <a:buClr>
                  <a:schemeClr val="lt1"/>
                </a:buClr>
                <a:buSzPts val="2350"/>
                <a:buFont typeface="Arial"/>
                <a:buNone/>
              </a:pPr>
              <a:r>
                <a:rPr lang="en-US" sz="2350">
                  <a:solidFill>
                    <a:schemeClr val="lt1"/>
                  </a:solidFill>
                  <a:latin typeface="Montserrat"/>
                  <a:ea typeface="Montserrat"/>
                  <a:cs typeface="Montserrat"/>
                  <a:sym typeface="Montserrat"/>
                </a:rPr>
                <a:t>May</a:t>
              </a:r>
              <a:r>
                <a:rPr lang="en-US" sz="2350" i="0" u="none" strike="noStrike" cap="none">
                  <a:solidFill>
                    <a:schemeClr val="lt1"/>
                  </a:solidFill>
                  <a:latin typeface="Montserrat"/>
                  <a:ea typeface="Montserrat"/>
                  <a:cs typeface="Montserrat"/>
                  <a:sym typeface="Montserrat"/>
                </a:rPr>
                <a:t> </a:t>
              </a:r>
              <a:endParaRPr sz="1828">
                <a:latin typeface="Montserrat"/>
                <a:ea typeface="Montserrat"/>
                <a:cs typeface="Montserrat"/>
                <a:sym typeface="Montserrat"/>
              </a:endParaRPr>
            </a:p>
          </p:txBody>
        </p:sp>
        <p:sp>
          <p:nvSpPr>
            <p:cNvPr id="227" name="Google Shape;227;p27"/>
            <p:cNvSpPr/>
            <p:nvPr/>
          </p:nvSpPr>
          <p:spPr>
            <a:xfrm>
              <a:off x="9847284" y="883421"/>
              <a:ext cx="1655100" cy="1107000"/>
            </a:xfrm>
            <a:prstGeom prst="rect">
              <a:avLst/>
            </a:prstGeom>
            <a:noFill/>
            <a:ln>
              <a:noFill/>
            </a:ln>
          </p:spPr>
          <p:txBody>
            <a:bodyPr spcFirstLastPara="1" wrap="square" lIns="119350" tIns="119350" rIns="119350" bIns="119350" anchor="ctr" anchorCtr="0">
              <a:noAutofit/>
            </a:bodyPr>
            <a:lstStyle/>
            <a:p>
              <a:pPr marL="0" lvl="0" indent="0" algn="l" rtl="0">
                <a:spcBef>
                  <a:spcPts val="0"/>
                </a:spcBef>
                <a:spcAft>
                  <a:spcPts val="0"/>
                </a:spcAft>
                <a:buNone/>
              </a:pPr>
              <a:endParaRPr>
                <a:latin typeface="Montserrat"/>
                <a:ea typeface="Montserrat"/>
                <a:cs typeface="Montserrat"/>
                <a:sym typeface="Montserrat"/>
              </a:endParaRPr>
            </a:p>
          </p:txBody>
        </p:sp>
        <p:sp>
          <p:nvSpPr>
            <p:cNvPr id="228" name="Google Shape;228;p27"/>
            <p:cNvSpPr txBox="1"/>
            <p:nvPr/>
          </p:nvSpPr>
          <p:spPr>
            <a:xfrm>
              <a:off x="9847284" y="883421"/>
              <a:ext cx="1655100" cy="11070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chemeClr val="dk1"/>
                </a:buClr>
                <a:buSzPts val="2350"/>
                <a:buFont typeface="Arial"/>
                <a:buNone/>
              </a:pPr>
              <a:r>
                <a:rPr lang="en-US" sz="1800">
                  <a:solidFill>
                    <a:srgbClr val="9E9E9E"/>
                  </a:solidFill>
                  <a:latin typeface="Montserrat"/>
                  <a:ea typeface="Montserrat"/>
                  <a:cs typeface="Montserrat"/>
                  <a:sym typeface="Montserrat"/>
                </a:rPr>
                <a:t>AANS Investigator Meeting</a:t>
              </a:r>
              <a:endParaRPr sz="1800">
                <a:solidFill>
                  <a:srgbClr val="9E9E9E"/>
                </a:solidFill>
                <a:latin typeface="Montserrat"/>
                <a:ea typeface="Montserrat"/>
                <a:cs typeface="Montserrat"/>
                <a:sym typeface="Montserrat"/>
              </a:endParaRPr>
            </a:p>
            <a:p>
              <a:pPr marL="0" marR="0" lvl="0" indent="0" algn="l" rtl="0">
                <a:lnSpc>
                  <a:spcPct val="90000"/>
                </a:lnSpc>
                <a:spcBef>
                  <a:spcPts val="0"/>
                </a:spcBef>
                <a:spcAft>
                  <a:spcPts val="0"/>
                </a:spcAft>
                <a:buClr>
                  <a:schemeClr val="dk1"/>
                </a:buClr>
                <a:buSzPts val="2350"/>
                <a:buFont typeface="Arial"/>
                <a:buNone/>
              </a:pPr>
              <a:endParaRPr sz="1800">
                <a:solidFill>
                  <a:srgbClr val="9E9E9E"/>
                </a:solidFill>
                <a:latin typeface="Montserrat"/>
                <a:ea typeface="Montserrat"/>
                <a:cs typeface="Montserrat"/>
                <a:sym typeface="Montserrat"/>
              </a:endParaRPr>
            </a:p>
            <a:p>
              <a:pPr marL="0" marR="0" lvl="0" indent="0" algn="l" rtl="0">
                <a:lnSpc>
                  <a:spcPct val="90000"/>
                </a:lnSpc>
                <a:spcBef>
                  <a:spcPts val="0"/>
                </a:spcBef>
                <a:spcAft>
                  <a:spcPts val="0"/>
                </a:spcAft>
                <a:buClr>
                  <a:schemeClr val="dk1"/>
                </a:buClr>
                <a:buSzPts val="2350"/>
                <a:buFont typeface="Arial"/>
                <a:buNone/>
              </a:pPr>
              <a:r>
                <a:rPr lang="en-US" sz="1800">
                  <a:solidFill>
                    <a:srgbClr val="9E9E9E"/>
                  </a:solidFill>
                  <a:latin typeface="Montserrat"/>
                  <a:ea typeface="Montserrat"/>
                  <a:cs typeface="Montserrat"/>
                  <a:sym typeface="Montserrat"/>
                </a:rPr>
                <a:t>1st Site Activated</a:t>
              </a:r>
              <a:endParaRPr sz="1800">
                <a:solidFill>
                  <a:srgbClr val="9E9E9E"/>
                </a:solidFill>
                <a:latin typeface="Montserrat"/>
                <a:ea typeface="Montserrat"/>
                <a:cs typeface="Montserrat"/>
                <a:sym typeface="Montserrat"/>
              </a:endParaRPr>
            </a:p>
            <a:p>
              <a:pPr marL="0" marR="0" lvl="0" indent="0" algn="l" rtl="0">
                <a:lnSpc>
                  <a:spcPct val="90000"/>
                </a:lnSpc>
                <a:spcBef>
                  <a:spcPts val="0"/>
                </a:spcBef>
                <a:spcAft>
                  <a:spcPts val="0"/>
                </a:spcAft>
                <a:buClr>
                  <a:schemeClr val="dk1"/>
                </a:buClr>
                <a:buSzPts val="2350"/>
                <a:buFont typeface="Arial"/>
                <a:buNone/>
              </a:pPr>
              <a:endParaRPr sz="1800">
                <a:solidFill>
                  <a:srgbClr val="9E9E9E"/>
                </a:solidFill>
                <a:latin typeface="Montserrat"/>
                <a:ea typeface="Montserrat"/>
                <a:cs typeface="Montserrat"/>
                <a:sym typeface="Montserrat"/>
              </a:endParaRPr>
            </a:p>
            <a:p>
              <a:pPr marL="0" marR="0" lvl="0" indent="0" algn="l" rtl="0">
                <a:lnSpc>
                  <a:spcPct val="90000"/>
                </a:lnSpc>
                <a:spcBef>
                  <a:spcPts val="0"/>
                </a:spcBef>
                <a:spcAft>
                  <a:spcPts val="0"/>
                </a:spcAft>
                <a:buClr>
                  <a:schemeClr val="dk1"/>
                </a:buClr>
                <a:buSzPts val="2350"/>
                <a:buFont typeface="Arial"/>
                <a:buNone/>
              </a:pPr>
              <a:endParaRPr sz="1800">
                <a:solidFill>
                  <a:srgbClr val="9E9E9E"/>
                </a:solidFill>
                <a:latin typeface="Montserrat"/>
                <a:ea typeface="Montserrat"/>
                <a:cs typeface="Montserrat"/>
                <a:sym typeface="Montserrat"/>
              </a:endParaRPr>
            </a:p>
            <a:p>
              <a:pPr marL="0" marR="0" lvl="0" indent="0" algn="l" rtl="0">
                <a:lnSpc>
                  <a:spcPct val="90000"/>
                </a:lnSpc>
                <a:spcBef>
                  <a:spcPts val="0"/>
                </a:spcBef>
                <a:spcAft>
                  <a:spcPts val="0"/>
                </a:spcAft>
                <a:buClr>
                  <a:schemeClr val="dk1"/>
                </a:buClr>
                <a:buSzPts val="2350"/>
                <a:buFont typeface="Arial"/>
                <a:buNone/>
              </a:pPr>
              <a:r>
                <a:rPr lang="en-US" sz="1800">
                  <a:solidFill>
                    <a:srgbClr val="9E9E9E"/>
                  </a:solidFill>
                  <a:latin typeface="Montserrat"/>
                  <a:ea typeface="Montserrat"/>
                  <a:cs typeface="Montserrat"/>
                  <a:sym typeface="Montserrat"/>
                </a:rPr>
                <a:t>1st patient enrolled</a:t>
              </a:r>
              <a:endParaRPr sz="1800">
                <a:solidFill>
                  <a:srgbClr val="9E9E9E"/>
                </a:solidFill>
                <a:latin typeface="Montserrat"/>
                <a:ea typeface="Montserrat"/>
                <a:cs typeface="Montserrat"/>
                <a:sym typeface="Montserrat"/>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28"/>
          <p:cNvSpPr/>
          <p:nvPr/>
        </p:nvSpPr>
        <p:spPr>
          <a:xfrm>
            <a:off x="-145376" y="0"/>
            <a:ext cx="18425253" cy="476971"/>
          </a:xfrm>
          <a:custGeom>
            <a:avLst/>
            <a:gdLst/>
            <a:ahLst/>
            <a:cxnLst/>
            <a:rect l="l" t="t" r="r" b="b"/>
            <a:pathLst>
              <a:path w="6724545" h="174077" extrusionOk="0">
                <a:moveTo>
                  <a:pt x="0" y="0"/>
                </a:moveTo>
                <a:lnTo>
                  <a:pt x="6724545" y="0"/>
                </a:lnTo>
                <a:lnTo>
                  <a:pt x="6724545" y="174077"/>
                </a:lnTo>
                <a:lnTo>
                  <a:pt x="0" y="174077"/>
                </a:lnTo>
                <a:close/>
              </a:path>
            </a:pathLst>
          </a:custGeom>
          <a:solidFill>
            <a:srgbClr val="97C0E2"/>
          </a:solidFill>
          <a:ln>
            <a:noFill/>
          </a:ln>
        </p:spPr>
        <p:txBody>
          <a:bodyPr/>
          <a:lstStyle/>
          <a:p>
            <a:endParaRPr lang="en-US"/>
          </a:p>
        </p:txBody>
      </p:sp>
      <p:sp>
        <p:nvSpPr>
          <p:cNvPr id="234" name="Google Shape;234;p28"/>
          <p:cNvSpPr/>
          <p:nvPr/>
        </p:nvSpPr>
        <p:spPr>
          <a:xfrm>
            <a:off x="0" y="9809819"/>
            <a:ext cx="18425253" cy="476971"/>
          </a:xfrm>
          <a:custGeom>
            <a:avLst/>
            <a:gdLst/>
            <a:ahLst/>
            <a:cxnLst/>
            <a:rect l="l" t="t" r="r" b="b"/>
            <a:pathLst>
              <a:path w="6724545" h="174077" extrusionOk="0">
                <a:moveTo>
                  <a:pt x="0" y="0"/>
                </a:moveTo>
                <a:lnTo>
                  <a:pt x="6724545" y="0"/>
                </a:lnTo>
                <a:lnTo>
                  <a:pt x="6724545" y="174077"/>
                </a:lnTo>
                <a:lnTo>
                  <a:pt x="0" y="174077"/>
                </a:lnTo>
                <a:close/>
              </a:path>
            </a:pathLst>
          </a:custGeom>
          <a:solidFill>
            <a:srgbClr val="97C0E2"/>
          </a:solidFill>
          <a:ln>
            <a:noFill/>
          </a:ln>
        </p:spPr>
        <p:txBody>
          <a:bodyPr/>
          <a:lstStyle/>
          <a:p>
            <a:endParaRPr lang="en-US"/>
          </a:p>
        </p:txBody>
      </p:sp>
      <p:cxnSp>
        <p:nvCxnSpPr>
          <p:cNvPr id="235" name="Google Shape;235;p28"/>
          <p:cNvCxnSpPr/>
          <p:nvPr/>
        </p:nvCxnSpPr>
        <p:spPr>
          <a:xfrm>
            <a:off x="654143" y="7564121"/>
            <a:ext cx="16605000" cy="0"/>
          </a:xfrm>
          <a:prstGeom prst="straightConnector1">
            <a:avLst/>
          </a:prstGeom>
          <a:noFill/>
          <a:ln w="95250" cap="flat" cmpd="sng">
            <a:solidFill>
              <a:srgbClr val="DAD9D6"/>
            </a:solidFill>
            <a:prstDash val="solid"/>
            <a:round/>
            <a:headEnd type="none" w="sm" len="sm"/>
            <a:tailEnd type="none" w="sm" len="sm"/>
          </a:ln>
        </p:spPr>
      </p:cxnSp>
      <p:sp>
        <p:nvSpPr>
          <p:cNvPr id="236" name="Google Shape;236;p28"/>
          <p:cNvSpPr/>
          <p:nvPr/>
        </p:nvSpPr>
        <p:spPr>
          <a:xfrm>
            <a:off x="14850765" y="8634580"/>
            <a:ext cx="3331711" cy="1112196"/>
          </a:xfrm>
          <a:custGeom>
            <a:avLst/>
            <a:gdLst/>
            <a:ahLst/>
            <a:cxnLst/>
            <a:rect l="l" t="t" r="r" b="b"/>
            <a:pathLst>
              <a:path w="3331711" h="1112196" extrusionOk="0">
                <a:moveTo>
                  <a:pt x="0" y="0"/>
                </a:moveTo>
                <a:lnTo>
                  <a:pt x="3331712" y="0"/>
                </a:lnTo>
                <a:lnTo>
                  <a:pt x="3331712" y="1112197"/>
                </a:lnTo>
                <a:lnTo>
                  <a:pt x="0" y="1112197"/>
                </a:lnTo>
                <a:lnTo>
                  <a:pt x="0" y="0"/>
                </a:lnTo>
                <a:close/>
              </a:path>
            </a:pathLst>
          </a:custGeom>
          <a:blipFill rotWithShape="1">
            <a:blip r:embed="rId3">
              <a:alphaModFix/>
            </a:blip>
            <a:stretch>
              <a:fillRect/>
            </a:stretch>
          </a:blipFill>
          <a:ln>
            <a:noFill/>
          </a:ln>
        </p:spPr>
        <p:txBody>
          <a:bodyPr/>
          <a:lstStyle/>
          <a:p>
            <a:endParaRPr lang="en-US"/>
          </a:p>
        </p:txBody>
      </p:sp>
      <p:sp>
        <p:nvSpPr>
          <p:cNvPr id="237" name="Google Shape;237;p28"/>
          <p:cNvSpPr/>
          <p:nvPr/>
        </p:nvSpPr>
        <p:spPr>
          <a:xfrm>
            <a:off x="7320501" y="1639788"/>
            <a:ext cx="3272289" cy="3081838"/>
          </a:xfrm>
          <a:custGeom>
            <a:avLst/>
            <a:gdLst/>
            <a:ahLst/>
            <a:cxnLst/>
            <a:rect l="l" t="t" r="r" b="b"/>
            <a:pathLst>
              <a:path w="3272289" h="3081838" extrusionOk="0">
                <a:moveTo>
                  <a:pt x="0" y="0"/>
                </a:moveTo>
                <a:lnTo>
                  <a:pt x="3272289" y="0"/>
                </a:lnTo>
                <a:lnTo>
                  <a:pt x="3272289" y="3081838"/>
                </a:lnTo>
                <a:lnTo>
                  <a:pt x="0" y="3081838"/>
                </a:lnTo>
                <a:lnTo>
                  <a:pt x="0" y="0"/>
                </a:lnTo>
                <a:close/>
              </a:path>
            </a:pathLst>
          </a:custGeom>
          <a:blipFill rotWithShape="1">
            <a:blip r:embed="rId4">
              <a:alphaModFix/>
            </a:blip>
            <a:stretch>
              <a:fillRect/>
            </a:stretch>
          </a:blipFill>
          <a:ln>
            <a:noFill/>
          </a:ln>
        </p:spPr>
        <p:txBody>
          <a:bodyPr/>
          <a:lstStyle/>
          <a:p>
            <a:endParaRPr lang="en-US"/>
          </a:p>
        </p:txBody>
      </p:sp>
      <p:sp>
        <p:nvSpPr>
          <p:cNvPr id="238" name="Google Shape;238;p28"/>
          <p:cNvSpPr txBox="1"/>
          <p:nvPr/>
        </p:nvSpPr>
        <p:spPr>
          <a:xfrm>
            <a:off x="5969850" y="5470175"/>
            <a:ext cx="7434000" cy="861900"/>
          </a:xfrm>
          <a:prstGeom prst="rect">
            <a:avLst/>
          </a:prstGeom>
          <a:noFill/>
          <a:ln>
            <a:noFill/>
          </a:ln>
        </p:spPr>
        <p:txBody>
          <a:bodyPr spcFirstLastPara="1" wrap="square" lIns="0" tIns="0" rIns="0" bIns="0" anchor="t" anchorCtr="0">
            <a:spAutoFit/>
          </a:bodyPr>
          <a:lstStyle/>
          <a:p>
            <a:pPr marL="0" marR="0" lvl="0" indent="0" algn="l" rtl="0">
              <a:lnSpc>
                <a:spcPct val="110003"/>
              </a:lnSpc>
              <a:spcBef>
                <a:spcPts val="0"/>
              </a:spcBef>
              <a:spcAft>
                <a:spcPts val="0"/>
              </a:spcAft>
              <a:buNone/>
            </a:pPr>
            <a:r>
              <a:rPr lang="en-US" sz="5600" b="1">
                <a:latin typeface="Montserrat"/>
                <a:ea typeface="Montserrat"/>
                <a:cs typeface="Montserrat"/>
                <a:sym typeface="Montserrat"/>
              </a:rPr>
              <a:t>Protocol Training</a:t>
            </a:r>
            <a:endParaRPr sz="1600">
              <a:latin typeface="Montserrat"/>
              <a:ea typeface="Montserrat"/>
              <a:cs typeface="Montserrat"/>
              <a:sym typeface="Montserra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29"/>
          <p:cNvSpPr/>
          <p:nvPr/>
        </p:nvSpPr>
        <p:spPr>
          <a:xfrm>
            <a:off x="0" y="9809819"/>
            <a:ext cx="18425253" cy="476971"/>
          </a:xfrm>
          <a:custGeom>
            <a:avLst/>
            <a:gdLst/>
            <a:ahLst/>
            <a:cxnLst/>
            <a:rect l="l" t="t" r="r" b="b"/>
            <a:pathLst>
              <a:path w="6724545" h="174077" extrusionOk="0">
                <a:moveTo>
                  <a:pt x="0" y="0"/>
                </a:moveTo>
                <a:lnTo>
                  <a:pt x="6724545" y="0"/>
                </a:lnTo>
                <a:lnTo>
                  <a:pt x="6724545" y="174077"/>
                </a:lnTo>
                <a:lnTo>
                  <a:pt x="0" y="174077"/>
                </a:lnTo>
                <a:close/>
              </a:path>
            </a:pathLst>
          </a:custGeom>
          <a:solidFill>
            <a:srgbClr val="97C0E2"/>
          </a:solidFill>
          <a:ln>
            <a:noFill/>
          </a:ln>
        </p:spPr>
        <p:txBody>
          <a:bodyPr/>
          <a:lstStyle/>
          <a:p>
            <a:endParaRPr lang="en-US"/>
          </a:p>
        </p:txBody>
      </p:sp>
      <p:cxnSp>
        <p:nvCxnSpPr>
          <p:cNvPr id="244" name="Google Shape;244;p29"/>
          <p:cNvCxnSpPr/>
          <p:nvPr/>
        </p:nvCxnSpPr>
        <p:spPr>
          <a:xfrm rot="5083">
            <a:off x="1028691" y="2463063"/>
            <a:ext cx="16230618" cy="0"/>
          </a:xfrm>
          <a:prstGeom prst="straightConnector1">
            <a:avLst/>
          </a:prstGeom>
          <a:noFill/>
          <a:ln w="95250" cap="flat" cmpd="sng">
            <a:solidFill>
              <a:srgbClr val="DAD9D6"/>
            </a:solidFill>
            <a:prstDash val="solid"/>
            <a:round/>
            <a:headEnd type="none" w="sm" len="sm"/>
            <a:tailEnd type="none" w="sm" len="sm"/>
          </a:ln>
        </p:spPr>
      </p:cxnSp>
      <p:sp>
        <p:nvSpPr>
          <p:cNvPr id="245" name="Google Shape;245;p29"/>
          <p:cNvSpPr/>
          <p:nvPr/>
        </p:nvSpPr>
        <p:spPr>
          <a:xfrm>
            <a:off x="4061207" y="3141950"/>
            <a:ext cx="1128454" cy="1086137"/>
          </a:xfrm>
          <a:custGeom>
            <a:avLst/>
            <a:gdLst/>
            <a:ahLst/>
            <a:cxnLst/>
            <a:rect l="l" t="t" r="r" b="b"/>
            <a:pathLst>
              <a:path w="1617855" h="1557186" extrusionOk="0">
                <a:moveTo>
                  <a:pt x="0" y="0"/>
                </a:moveTo>
                <a:lnTo>
                  <a:pt x="1617856" y="0"/>
                </a:lnTo>
                <a:lnTo>
                  <a:pt x="1617856" y="1557185"/>
                </a:lnTo>
                <a:lnTo>
                  <a:pt x="0" y="1557185"/>
                </a:lnTo>
                <a:lnTo>
                  <a:pt x="0" y="0"/>
                </a:lnTo>
                <a:close/>
              </a:path>
            </a:pathLst>
          </a:custGeom>
          <a:blipFill rotWithShape="1">
            <a:blip r:embed="rId3">
              <a:alphaModFix/>
            </a:blip>
            <a:stretch>
              <a:fillRect/>
            </a:stretch>
          </a:blipFill>
          <a:ln>
            <a:noFill/>
          </a:ln>
        </p:spPr>
        <p:txBody>
          <a:bodyPr/>
          <a:lstStyle/>
          <a:p>
            <a:endParaRPr lang="en-US"/>
          </a:p>
        </p:txBody>
      </p:sp>
      <p:sp>
        <p:nvSpPr>
          <p:cNvPr id="246" name="Google Shape;246;p29"/>
          <p:cNvSpPr/>
          <p:nvPr/>
        </p:nvSpPr>
        <p:spPr>
          <a:xfrm>
            <a:off x="1200632" y="3214264"/>
            <a:ext cx="961391" cy="961391"/>
          </a:xfrm>
          <a:custGeom>
            <a:avLst/>
            <a:gdLst/>
            <a:ahLst/>
            <a:cxnLst/>
            <a:rect l="l" t="t" r="r" b="b"/>
            <a:pathLst>
              <a:path w="1378338" h="1378338" extrusionOk="0">
                <a:moveTo>
                  <a:pt x="0" y="0"/>
                </a:moveTo>
                <a:lnTo>
                  <a:pt x="1378338" y="0"/>
                </a:lnTo>
                <a:lnTo>
                  <a:pt x="1378338" y="1378338"/>
                </a:lnTo>
                <a:lnTo>
                  <a:pt x="0" y="1378338"/>
                </a:lnTo>
                <a:lnTo>
                  <a:pt x="0" y="0"/>
                </a:lnTo>
                <a:close/>
              </a:path>
            </a:pathLst>
          </a:custGeom>
          <a:blipFill rotWithShape="1">
            <a:blip r:embed="rId4">
              <a:alphaModFix/>
            </a:blip>
            <a:stretch>
              <a:fillRect/>
            </a:stretch>
          </a:blipFill>
          <a:ln>
            <a:noFill/>
          </a:ln>
        </p:spPr>
        <p:txBody>
          <a:bodyPr/>
          <a:lstStyle/>
          <a:p>
            <a:endParaRPr lang="en-US"/>
          </a:p>
        </p:txBody>
      </p:sp>
      <p:sp>
        <p:nvSpPr>
          <p:cNvPr id="247" name="Google Shape;247;p29"/>
          <p:cNvSpPr/>
          <p:nvPr/>
        </p:nvSpPr>
        <p:spPr>
          <a:xfrm rot="10800000">
            <a:off x="10433449" y="3215107"/>
            <a:ext cx="918697" cy="915163"/>
          </a:xfrm>
          <a:custGeom>
            <a:avLst/>
            <a:gdLst/>
            <a:ahLst/>
            <a:cxnLst/>
            <a:rect l="l" t="t" r="r" b="b"/>
            <a:pathLst>
              <a:path w="1317128" h="1312062" extrusionOk="0">
                <a:moveTo>
                  <a:pt x="0" y="0"/>
                </a:moveTo>
                <a:lnTo>
                  <a:pt x="1317128" y="0"/>
                </a:lnTo>
                <a:lnTo>
                  <a:pt x="1317128" y="1312062"/>
                </a:lnTo>
                <a:lnTo>
                  <a:pt x="0" y="1312062"/>
                </a:lnTo>
                <a:lnTo>
                  <a:pt x="0" y="0"/>
                </a:lnTo>
                <a:close/>
              </a:path>
            </a:pathLst>
          </a:custGeom>
          <a:blipFill rotWithShape="1">
            <a:blip r:embed="rId5">
              <a:alphaModFix/>
            </a:blip>
            <a:stretch>
              <a:fillRect/>
            </a:stretch>
          </a:blipFill>
          <a:ln>
            <a:noFill/>
          </a:ln>
        </p:spPr>
        <p:txBody>
          <a:bodyPr/>
          <a:lstStyle/>
          <a:p>
            <a:endParaRPr lang="en-US"/>
          </a:p>
        </p:txBody>
      </p:sp>
      <p:sp>
        <p:nvSpPr>
          <p:cNvPr id="248" name="Google Shape;248;p29"/>
          <p:cNvSpPr/>
          <p:nvPr/>
        </p:nvSpPr>
        <p:spPr>
          <a:xfrm>
            <a:off x="7489117" y="3224028"/>
            <a:ext cx="820084" cy="941640"/>
          </a:xfrm>
          <a:custGeom>
            <a:avLst/>
            <a:gdLst/>
            <a:ahLst/>
            <a:cxnLst/>
            <a:rect l="l" t="t" r="r" b="b"/>
            <a:pathLst>
              <a:path w="1175747" h="1350022" extrusionOk="0">
                <a:moveTo>
                  <a:pt x="0" y="0"/>
                </a:moveTo>
                <a:lnTo>
                  <a:pt x="1175746" y="0"/>
                </a:lnTo>
                <a:lnTo>
                  <a:pt x="1175746" y="1350023"/>
                </a:lnTo>
                <a:lnTo>
                  <a:pt x="0" y="1350023"/>
                </a:lnTo>
                <a:lnTo>
                  <a:pt x="0" y="0"/>
                </a:lnTo>
                <a:close/>
              </a:path>
            </a:pathLst>
          </a:custGeom>
          <a:blipFill rotWithShape="1">
            <a:blip r:embed="rId6">
              <a:alphaModFix/>
            </a:blip>
            <a:stretch>
              <a:fillRect/>
            </a:stretch>
          </a:blipFill>
          <a:ln>
            <a:noFill/>
          </a:ln>
        </p:spPr>
        <p:txBody>
          <a:bodyPr/>
          <a:lstStyle/>
          <a:p>
            <a:endParaRPr lang="en-US"/>
          </a:p>
        </p:txBody>
      </p:sp>
      <p:sp>
        <p:nvSpPr>
          <p:cNvPr id="249" name="Google Shape;249;p29"/>
          <p:cNvSpPr txBox="1"/>
          <p:nvPr/>
        </p:nvSpPr>
        <p:spPr>
          <a:xfrm>
            <a:off x="1028700" y="1095375"/>
            <a:ext cx="14915400" cy="1169700"/>
          </a:xfrm>
          <a:prstGeom prst="rect">
            <a:avLst/>
          </a:prstGeom>
          <a:noFill/>
          <a:ln>
            <a:noFill/>
          </a:ln>
        </p:spPr>
        <p:txBody>
          <a:bodyPr spcFirstLastPara="1" wrap="square" lIns="0" tIns="0" rIns="0" bIns="0" anchor="t" anchorCtr="0">
            <a:spAutoFit/>
          </a:bodyPr>
          <a:lstStyle/>
          <a:p>
            <a:pPr marL="0" marR="0" lvl="0" indent="0" algn="l" rtl="0">
              <a:lnSpc>
                <a:spcPct val="110000"/>
              </a:lnSpc>
              <a:spcBef>
                <a:spcPts val="0"/>
              </a:spcBef>
              <a:spcAft>
                <a:spcPts val="0"/>
              </a:spcAft>
              <a:buNone/>
            </a:pPr>
            <a:r>
              <a:rPr lang="en-US" sz="7600" b="0" i="0" u="none" strike="noStrike" cap="none">
                <a:solidFill>
                  <a:srgbClr val="000000"/>
                </a:solidFill>
                <a:latin typeface="Montserrat"/>
                <a:ea typeface="Montserrat"/>
                <a:cs typeface="Montserrat"/>
                <a:sym typeface="Montserrat"/>
              </a:rPr>
              <a:t>Trial Design</a:t>
            </a:r>
            <a:endParaRPr sz="1400"/>
          </a:p>
        </p:txBody>
      </p:sp>
      <p:sp>
        <p:nvSpPr>
          <p:cNvPr id="250" name="Google Shape;250;p29"/>
          <p:cNvSpPr txBox="1"/>
          <p:nvPr/>
        </p:nvSpPr>
        <p:spPr>
          <a:xfrm>
            <a:off x="3505692" y="4425904"/>
            <a:ext cx="2384400" cy="300900"/>
          </a:xfrm>
          <a:prstGeom prst="rect">
            <a:avLst/>
          </a:prstGeom>
          <a:noFill/>
          <a:ln>
            <a:noFill/>
          </a:ln>
        </p:spPr>
        <p:txBody>
          <a:bodyPr spcFirstLastPara="1" wrap="square" lIns="0" tIns="0" rIns="0" bIns="0" anchor="t" anchorCtr="0">
            <a:spAutoFit/>
          </a:bodyPr>
          <a:lstStyle/>
          <a:p>
            <a:pPr marL="0" marR="0" lvl="0" indent="0" algn="ctr" rtl="0">
              <a:lnSpc>
                <a:spcPct val="140027"/>
              </a:lnSpc>
              <a:spcBef>
                <a:spcPts val="0"/>
              </a:spcBef>
              <a:spcAft>
                <a:spcPts val="0"/>
              </a:spcAft>
              <a:buNone/>
            </a:pPr>
            <a:r>
              <a:rPr lang="en-US" sz="1955" b="1" i="0" u="none" strike="noStrike" cap="none">
                <a:solidFill>
                  <a:srgbClr val="000000"/>
                </a:solidFill>
                <a:latin typeface="Montserrat"/>
                <a:ea typeface="Montserrat"/>
                <a:cs typeface="Montserrat"/>
                <a:sym typeface="Montserrat"/>
              </a:rPr>
              <a:t>Study Population</a:t>
            </a:r>
            <a:endParaRPr sz="977"/>
          </a:p>
        </p:txBody>
      </p:sp>
      <p:sp>
        <p:nvSpPr>
          <p:cNvPr id="251" name="Google Shape;251;p29"/>
          <p:cNvSpPr txBox="1"/>
          <p:nvPr/>
        </p:nvSpPr>
        <p:spPr>
          <a:xfrm>
            <a:off x="6640510" y="4425904"/>
            <a:ext cx="2517300" cy="300900"/>
          </a:xfrm>
          <a:prstGeom prst="rect">
            <a:avLst/>
          </a:prstGeom>
          <a:noFill/>
          <a:ln>
            <a:noFill/>
          </a:ln>
        </p:spPr>
        <p:txBody>
          <a:bodyPr spcFirstLastPara="1" wrap="square" lIns="0" tIns="0" rIns="0" bIns="0" anchor="t" anchorCtr="0">
            <a:spAutoFit/>
          </a:bodyPr>
          <a:lstStyle/>
          <a:p>
            <a:pPr marL="0" marR="0" lvl="0" indent="0" algn="ctr" rtl="0">
              <a:lnSpc>
                <a:spcPct val="140027"/>
              </a:lnSpc>
              <a:spcBef>
                <a:spcPts val="0"/>
              </a:spcBef>
              <a:spcAft>
                <a:spcPts val="0"/>
              </a:spcAft>
              <a:buNone/>
            </a:pPr>
            <a:r>
              <a:rPr lang="en-US" sz="1955" b="1" i="0" u="none" strike="noStrike" cap="none">
                <a:solidFill>
                  <a:srgbClr val="000000"/>
                </a:solidFill>
                <a:latin typeface="Montserrat"/>
                <a:ea typeface="Montserrat"/>
                <a:cs typeface="Montserrat"/>
                <a:sym typeface="Montserrat"/>
              </a:rPr>
              <a:t>Cohorts</a:t>
            </a:r>
            <a:endParaRPr sz="977"/>
          </a:p>
        </p:txBody>
      </p:sp>
      <p:sp>
        <p:nvSpPr>
          <p:cNvPr id="252" name="Google Shape;252;p29"/>
          <p:cNvSpPr txBox="1"/>
          <p:nvPr/>
        </p:nvSpPr>
        <p:spPr>
          <a:xfrm>
            <a:off x="10042361" y="4415092"/>
            <a:ext cx="1824000" cy="322500"/>
          </a:xfrm>
          <a:prstGeom prst="rect">
            <a:avLst/>
          </a:prstGeom>
          <a:noFill/>
          <a:ln>
            <a:noFill/>
          </a:ln>
        </p:spPr>
        <p:txBody>
          <a:bodyPr spcFirstLastPara="1" wrap="square" lIns="0" tIns="0" rIns="0" bIns="0" anchor="t" anchorCtr="0">
            <a:spAutoFit/>
          </a:bodyPr>
          <a:lstStyle/>
          <a:p>
            <a:pPr marL="0" marR="0" lvl="0" indent="0" algn="ctr" rtl="0">
              <a:lnSpc>
                <a:spcPct val="109986"/>
              </a:lnSpc>
              <a:spcBef>
                <a:spcPts val="0"/>
              </a:spcBef>
              <a:spcAft>
                <a:spcPts val="0"/>
              </a:spcAft>
              <a:buNone/>
            </a:pPr>
            <a:r>
              <a:rPr lang="en-US" sz="2094" b="1" i="0" u="none" strike="noStrike" cap="none">
                <a:solidFill>
                  <a:srgbClr val="000000"/>
                </a:solidFill>
                <a:latin typeface="Montserrat"/>
                <a:ea typeface="Montserrat"/>
                <a:cs typeface="Montserrat"/>
                <a:sym typeface="Montserrat"/>
              </a:rPr>
              <a:t>Study Arms</a:t>
            </a:r>
            <a:endParaRPr sz="977"/>
          </a:p>
        </p:txBody>
      </p:sp>
      <p:sp>
        <p:nvSpPr>
          <p:cNvPr id="253" name="Google Shape;253;p29"/>
          <p:cNvSpPr txBox="1"/>
          <p:nvPr/>
        </p:nvSpPr>
        <p:spPr>
          <a:xfrm>
            <a:off x="1188282" y="4425905"/>
            <a:ext cx="987000" cy="300900"/>
          </a:xfrm>
          <a:prstGeom prst="rect">
            <a:avLst/>
          </a:prstGeom>
          <a:noFill/>
          <a:ln>
            <a:noFill/>
          </a:ln>
        </p:spPr>
        <p:txBody>
          <a:bodyPr spcFirstLastPara="1" wrap="square" lIns="0" tIns="0" rIns="0" bIns="0" anchor="t" anchorCtr="0">
            <a:spAutoFit/>
          </a:bodyPr>
          <a:lstStyle/>
          <a:p>
            <a:pPr marL="0" marR="0" lvl="0" indent="0" algn="ctr" rtl="0">
              <a:lnSpc>
                <a:spcPct val="110024"/>
              </a:lnSpc>
              <a:spcBef>
                <a:spcPts val="0"/>
              </a:spcBef>
              <a:spcAft>
                <a:spcPts val="0"/>
              </a:spcAft>
              <a:buNone/>
            </a:pPr>
            <a:r>
              <a:rPr lang="en-US" sz="1955" b="1" i="0" u="none" strike="noStrike" cap="none">
                <a:solidFill>
                  <a:srgbClr val="000000"/>
                </a:solidFill>
                <a:latin typeface="Montserrat"/>
                <a:ea typeface="Montserrat"/>
                <a:cs typeface="Montserrat"/>
                <a:sym typeface="Montserrat"/>
              </a:rPr>
              <a:t>Design</a:t>
            </a:r>
            <a:endParaRPr sz="977"/>
          </a:p>
        </p:txBody>
      </p:sp>
      <p:sp>
        <p:nvSpPr>
          <p:cNvPr id="254" name="Google Shape;254;p29"/>
          <p:cNvSpPr txBox="1"/>
          <p:nvPr/>
        </p:nvSpPr>
        <p:spPr>
          <a:xfrm>
            <a:off x="3505691" y="4850405"/>
            <a:ext cx="2625300" cy="19860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1955" b="0" i="0" u="none" strike="noStrike" cap="none">
                <a:solidFill>
                  <a:srgbClr val="000000"/>
                </a:solidFill>
                <a:latin typeface="Montserrat"/>
                <a:ea typeface="Montserrat"/>
                <a:cs typeface="Montserrat"/>
                <a:sym typeface="Montserrat"/>
              </a:rPr>
              <a:t>Up to 55 U.S. sites, </a:t>
            </a:r>
            <a:endParaRPr sz="977"/>
          </a:p>
          <a:p>
            <a:pPr marL="0" marR="0" lvl="0" indent="0" algn="l" rtl="0">
              <a:lnSpc>
                <a:spcPct val="140000"/>
              </a:lnSpc>
              <a:spcBef>
                <a:spcPts val="0"/>
              </a:spcBef>
              <a:spcAft>
                <a:spcPts val="0"/>
              </a:spcAft>
              <a:buNone/>
            </a:pPr>
            <a:r>
              <a:rPr lang="en-US" sz="1955" b="1" i="0" u="none" strike="noStrike" cap="none">
                <a:solidFill>
                  <a:srgbClr val="000000"/>
                </a:solidFill>
                <a:latin typeface="Montserrat"/>
                <a:ea typeface="Montserrat"/>
                <a:cs typeface="Montserrat"/>
                <a:sym typeface="Montserrat"/>
              </a:rPr>
              <a:t>300</a:t>
            </a:r>
            <a:r>
              <a:rPr lang="en-US" sz="1955" b="0" i="0" u="none" strike="noStrike" cap="none">
                <a:solidFill>
                  <a:srgbClr val="000000"/>
                </a:solidFill>
                <a:latin typeface="Montserrat"/>
                <a:ea typeface="Montserrat"/>
                <a:cs typeface="Montserrat"/>
                <a:sym typeface="Montserrat"/>
              </a:rPr>
              <a:t> patients, </a:t>
            </a:r>
            <a:endParaRPr sz="977"/>
          </a:p>
          <a:p>
            <a:pPr marL="0" marR="0" lvl="0" indent="0" algn="l" rtl="0">
              <a:lnSpc>
                <a:spcPct val="140000"/>
              </a:lnSpc>
              <a:spcBef>
                <a:spcPts val="0"/>
              </a:spcBef>
              <a:spcAft>
                <a:spcPts val="0"/>
              </a:spcAft>
              <a:buNone/>
            </a:pPr>
            <a:r>
              <a:rPr lang="en-US" sz="1955" b="0" i="0" u="none" strike="noStrike" cap="none">
                <a:solidFill>
                  <a:srgbClr val="000000"/>
                </a:solidFill>
                <a:latin typeface="Montserrat"/>
                <a:ea typeface="Montserrat"/>
                <a:cs typeface="Montserrat"/>
                <a:sym typeface="Montserrat"/>
              </a:rPr>
              <a:t>Adults </a:t>
            </a:r>
            <a:r>
              <a:rPr lang="en-US" sz="1955" b="1" i="0" u="none" strike="noStrike" cap="none">
                <a:solidFill>
                  <a:srgbClr val="000000"/>
                </a:solidFill>
                <a:latin typeface="Montserrat"/>
                <a:ea typeface="Montserrat"/>
                <a:cs typeface="Montserrat"/>
                <a:sym typeface="Montserrat"/>
              </a:rPr>
              <a:t>18–80</a:t>
            </a:r>
            <a:r>
              <a:rPr lang="en-US" sz="1955" b="0" i="0" u="none" strike="noStrike" cap="none">
                <a:solidFill>
                  <a:srgbClr val="000000"/>
                </a:solidFill>
                <a:latin typeface="Montserrat"/>
                <a:ea typeface="Montserrat"/>
                <a:cs typeface="Montserrat"/>
                <a:sym typeface="Montserrat"/>
              </a:rPr>
              <a:t> with</a:t>
            </a:r>
            <a:endParaRPr sz="977"/>
          </a:p>
          <a:p>
            <a:pPr marL="0" marR="0" lvl="0" indent="0" algn="l" rtl="0">
              <a:lnSpc>
                <a:spcPct val="140000"/>
              </a:lnSpc>
              <a:spcBef>
                <a:spcPts val="0"/>
              </a:spcBef>
              <a:spcAft>
                <a:spcPts val="0"/>
              </a:spcAft>
              <a:buNone/>
            </a:pPr>
            <a:r>
              <a:rPr lang="en-US" sz="1955" b="0" i="0" u="none" strike="noStrike" cap="none">
                <a:solidFill>
                  <a:srgbClr val="000000"/>
                </a:solidFill>
                <a:latin typeface="Montserrat"/>
                <a:ea typeface="Montserrat"/>
                <a:cs typeface="Montserrat"/>
                <a:sym typeface="Montserrat"/>
              </a:rPr>
              <a:t>spontaneous BGH ≥ 20ml</a:t>
            </a:r>
            <a:endParaRPr sz="977"/>
          </a:p>
        </p:txBody>
      </p:sp>
      <p:sp>
        <p:nvSpPr>
          <p:cNvPr id="255" name="Google Shape;255;p29"/>
          <p:cNvSpPr txBox="1"/>
          <p:nvPr/>
        </p:nvSpPr>
        <p:spPr>
          <a:xfrm>
            <a:off x="6875191" y="4890303"/>
            <a:ext cx="2622000" cy="15645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1955" b="1" i="0" u="none" strike="noStrike" cap="none">
                <a:solidFill>
                  <a:srgbClr val="000000"/>
                </a:solidFill>
                <a:latin typeface="Montserrat"/>
                <a:ea typeface="Montserrat"/>
                <a:cs typeface="Montserrat"/>
                <a:sym typeface="Montserrat"/>
              </a:rPr>
              <a:t>&lt;8h</a:t>
            </a:r>
            <a:r>
              <a:rPr lang="en-US" sz="1955" b="0" i="0" u="none" strike="noStrike" cap="none">
                <a:solidFill>
                  <a:srgbClr val="000000"/>
                </a:solidFill>
                <a:latin typeface="Montserrat"/>
                <a:ea typeface="Montserrat"/>
                <a:cs typeface="Montserrat"/>
                <a:sym typeface="Montserrat"/>
              </a:rPr>
              <a:t> vs </a:t>
            </a:r>
            <a:r>
              <a:rPr lang="en-US" sz="1955" b="1" i="0" u="none" strike="noStrike" cap="none">
                <a:solidFill>
                  <a:srgbClr val="000000"/>
                </a:solidFill>
                <a:latin typeface="Montserrat"/>
                <a:ea typeface="Montserrat"/>
                <a:cs typeface="Montserrat"/>
                <a:sym typeface="Montserrat"/>
              </a:rPr>
              <a:t>8–16h</a:t>
            </a:r>
            <a:r>
              <a:rPr lang="en-US" sz="1955" b="0" i="0" u="none" strike="noStrike" cap="none">
                <a:solidFill>
                  <a:srgbClr val="000000"/>
                </a:solidFill>
                <a:latin typeface="Montserrat"/>
                <a:ea typeface="Montserrat"/>
                <a:cs typeface="Montserrat"/>
                <a:sym typeface="Montserrat"/>
              </a:rPr>
              <a:t> from onset to randomization</a:t>
            </a:r>
            <a:endParaRPr sz="977"/>
          </a:p>
          <a:p>
            <a:pPr marL="0" marR="0" lvl="0" indent="0" algn="l" rtl="0">
              <a:lnSpc>
                <a:spcPct val="140000"/>
              </a:lnSpc>
              <a:spcBef>
                <a:spcPts val="0"/>
              </a:spcBef>
              <a:spcAft>
                <a:spcPts val="0"/>
              </a:spcAft>
              <a:buNone/>
            </a:pPr>
            <a:endParaRPr sz="1955" b="0" i="0" u="none" strike="noStrike" cap="none">
              <a:solidFill>
                <a:srgbClr val="000000"/>
              </a:solidFill>
              <a:latin typeface="Montserrat"/>
              <a:ea typeface="Montserrat"/>
              <a:cs typeface="Montserrat"/>
              <a:sym typeface="Montserrat"/>
            </a:endParaRPr>
          </a:p>
        </p:txBody>
      </p:sp>
      <p:sp>
        <p:nvSpPr>
          <p:cNvPr id="256" name="Google Shape;256;p29"/>
          <p:cNvSpPr txBox="1"/>
          <p:nvPr/>
        </p:nvSpPr>
        <p:spPr>
          <a:xfrm>
            <a:off x="9828612" y="4938851"/>
            <a:ext cx="2902800" cy="24072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1955" i="0" u="sng" strike="noStrike" cap="none">
                <a:solidFill>
                  <a:srgbClr val="000000"/>
                </a:solidFill>
                <a:latin typeface="Montserrat"/>
                <a:ea typeface="Montserrat"/>
                <a:cs typeface="Montserrat"/>
                <a:sym typeface="Montserrat"/>
              </a:rPr>
              <a:t>SCUBA evacuation</a:t>
            </a:r>
            <a:r>
              <a:rPr lang="en-US" sz="1955" b="0" i="0" u="sng" strike="noStrike" cap="none">
                <a:solidFill>
                  <a:srgbClr val="000000"/>
                </a:solidFill>
                <a:latin typeface="Montserrat"/>
                <a:ea typeface="Montserrat"/>
                <a:cs typeface="Montserrat"/>
                <a:sym typeface="Montserrat"/>
              </a:rPr>
              <a:t> </a:t>
            </a:r>
            <a:endParaRPr sz="977" u="sng"/>
          </a:p>
          <a:p>
            <a:pPr marL="0" marR="0" lvl="0" indent="0" algn="l" rtl="0">
              <a:lnSpc>
                <a:spcPct val="140000"/>
              </a:lnSpc>
              <a:spcBef>
                <a:spcPts val="0"/>
              </a:spcBef>
              <a:spcAft>
                <a:spcPts val="0"/>
              </a:spcAft>
              <a:buNone/>
            </a:pPr>
            <a:r>
              <a:rPr lang="en-US" sz="1955" b="0" i="0" u="none" strike="noStrike" cap="none">
                <a:solidFill>
                  <a:srgbClr val="000000"/>
                </a:solidFill>
                <a:latin typeface="Montserrat"/>
                <a:ea typeface="Montserrat"/>
                <a:cs typeface="Montserrat"/>
                <a:sym typeface="Montserrat"/>
              </a:rPr>
              <a:t>vs </a:t>
            </a:r>
            <a:endParaRPr sz="977"/>
          </a:p>
          <a:p>
            <a:pPr marL="0" marR="0" lvl="0" indent="0" algn="l" rtl="0">
              <a:lnSpc>
                <a:spcPct val="140000"/>
              </a:lnSpc>
              <a:spcBef>
                <a:spcPts val="0"/>
              </a:spcBef>
              <a:spcAft>
                <a:spcPts val="0"/>
              </a:spcAft>
              <a:buNone/>
            </a:pPr>
            <a:r>
              <a:rPr lang="en-US" sz="1955" b="0" i="0" u="none" strike="noStrike" cap="none">
                <a:solidFill>
                  <a:srgbClr val="000000"/>
                </a:solidFill>
                <a:latin typeface="Montserrat"/>
                <a:ea typeface="Montserrat"/>
                <a:cs typeface="Montserrat"/>
                <a:sym typeface="Montserrat"/>
              </a:rPr>
              <a:t>standard medical management</a:t>
            </a:r>
            <a:endParaRPr sz="977"/>
          </a:p>
          <a:p>
            <a:pPr marL="0" marR="0" lvl="0" indent="0" algn="l" rtl="0">
              <a:lnSpc>
                <a:spcPct val="140000"/>
              </a:lnSpc>
              <a:spcBef>
                <a:spcPts val="0"/>
              </a:spcBef>
              <a:spcAft>
                <a:spcPts val="0"/>
              </a:spcAft>
              <a:buNone/>
            </a:pPr>
            <a:endParaRPr sz="1955" b="0" i="0" u="none" strike="noStrike" cap="none">
              <a:solidFill>
                <a:srgbClr val="000000"/>
              </a:solidFill>
              <a:latin typeface="Montserrat"/>
              <a:ea typeface="Montserrat"/>
              <a:cs typeface="Montserrat"/>
              <a:sym typeface="Montserrat"/>
            </a:endParaRPr>
          </a:p>
          <a:p>
            <a:pPr marL="0" marR="0" lvl="0" indent="0" algn="l" rtl="0">
              <a:lnSpc>
                <a:spcPct val="140000"/>
              </a:lnSpc>
              <a:spcBef>
                <a:spcPts val="0"/>
              </a:spcBef>
              <a:spcAft>
                <a:spcPts val="0"/>
              </a:spcAft>
              <a:buNone/>
            </a:pPr>
            <a:endParaRPr sz="1955" b="0" i="0" u="none" strike="noStrike" cap="none">
              <a:solidFill>
                <a:srgbClr val="000000"/>
              </a:solidFill>
              <a:latin typeface="Montserrat"/>
              <a:ea typeface="Montserrat"/>
              <a:cs typeface="Montserrat"/>
              <a:sym typeface="Montserrat"/>
            </a:endParaRPr>
          </a:p>
        </p:txBody>
      </p:sp>
      <p:sp>
        <p:nvSpPr>
          <p:cNvPr id="257" name="Google Shape;257;p29"/>
          <p:cNvSpPr txBox="1"/>
          <p:nvPr/>
        </p:nvSpPr>
        <p:spPr>
          <a:xfrm>
            <a:off x="345000" y="4959649"/>
            <a:ext cx="2673600" cy="1624800"/>
          </a:xfrm>
          <a:prstGeom prst="rect">
            <a:avLst/>
          </a:prstGeom>
          <a:noFill/>
          <a:ln>
            <a:noFill/>
          </a:ln>
        </p:spPr>
        <p:txBody>
          <a:bodyPr spcFirstLastPara="1" wrap="square" lIns="0" tIns="0" rIns="0" bIns="0" anchor="t" anchorCtr="0">
            <a:spAutoFit/>
          </a:bodyPr>
          <a:lstStyle/>
          <a:p>
            <a:pPr marL="0" marR="0" lvl="0" indent="0" algn="ctr" rtl="0">
              <a:lnSpc>
                <a:spcPct val="110003"/>
              </a:lnSpc>
              <a:spcBef>
                <a:spcPts val="0"/>
              </a:spcBef>
              <a:spcAft>
                <a:spcPts val="0"/>
              </a:spcAft>
              <a:buNone/>
            </a:pPr>
            <a:r>
              <a:rPr lang="en-US" sz="1955" b="0" i="0" u="none" strike="noStrike" cap="none">
                <a:solidFill>
                  <a:srgbClr val="000000"/>
                </a:solidFill>
                <a:latin typeface="Montserrat"/>
                <a:ea typeface="Montserrat"/>
                <a:cs typeface="Montserrat"/>
                <a:sym typeface="Montserrat"/>
              </a:rPr>
              <a:t>Prospective, multi-center, randomized, controlled,</a:t>
            </a:r>
            <a:endParaRPr sz="977"/>
          </a:p>
          <a:p>
            <a:pPr marL="0" marR="0" lvl="0" indent="0" algn="ctr" rtl="0">
              <a:lnSpc>
                <a:spcPct val="110003"/>
              </a:lnSpc>
              <a:spcBef>
                <a:spcPts val="0"/>
              </a:spcBef>
              <a:spcAft>
                <a:spcPts val="0"/>
              </a:spcAft>
              <a:buNone/>
            </a:pPr>
            <a:r>
              <a:rPr lang="en-US" sz="1955" b="0" i="0" u="none" strike="noStrike" cap="none">
                <a:solidFill>
                  <a:srgbClr val="000000"/>
                </a:solidFill>
                <a:latin typeface="Montserrat"/>
                <a:ea typeface="Montserrat"/>
                <a:cs typeface="Montserrat"/>
                <a:sym typeface="Montserrat"/>
              </a:rPr>
              <a:t>blinded-assessor</a:t>
            </a:r>
            <a:endParaRPr sz="977"/>
          </a:p>
        </p:txBody>
      </p:sp>
      <p:sp>
        <p:nvSpPr>
          <p:cNvPr id="258" name="Google Shape;258;p29"/>
          <p:cNvSpPr/>
          <p:nvPr/>
        </p:nvSpPr>
        <p:spPr>
          <a:xfrm>
            <a:off x="17085056" y="9154068"/>
            <a:ext cx="1202944" cy="1132932"/>
          </a:xfrm>
          <a:custGeom>
            <a:avLst/>
            <a:gdLst/>
            <a:ahLst/>
            <a:cxnLst/>
            <a:rect l="l" t="t" r="r" b="b"/>
            <a:pathLst>
              <a:path w="1202944" h="1132932" extrusionOk="0">
                <a:moveTo>
                  <a:pt x="0" y="0"/>
                </a:moveTo>
                <a:lnTo>
                  <a:pt x="1202944" y="0"/>
                </a:lnTo>
                <a:lnTo>
                  <a:pt x="1202944" y="1132932"/>
                </a:lnTo>
                <a:lnTo>
                  <a:pt x="0" y="1132932"/>
                </a:lnTo>
                <a:lnTo>
                  <a:pt x="0" y="0"/>
                </a:lnTo>
                <a:close/>
              </a:path>
            </a:pathLst>
          </a:custGeom>
          <a:blipFill rotWithShape="1">
            <a:blip r:embed="rId7">
              <a:alphaModFix/>
            </a:blip>
            <a:stretch>
              <a:fillRect/>
            </a:stretch>
          </a:blipFill>
          <a:ln>
            <a:noFill/>
          </a:ln>
        </p:spPr>
        <p:txBody>
          <a:bodyPr/>
          <a:lstStyle/>
          <a:p>
            <a:endParaRPr lang="en-US"/>
          </a:p>
        </p:txBody>
      </p:sp>
      <p:sp>
        <p:nvSpPr>
          <p:cNvPr id="259" name="Google Shape;259;p29"/>
          <p:cNvSpPr/>
          <p:nvPr/>
        </p:nvSpPr>
        <p:spPr>
          <a:xfrm>
            <a:off x="13110705" y="3228515"/>
            <a:ext cx="820084" cy="941640"/>
          </a:xfrm>
          <a:custGeom>
            <a:avLst/>
            <a:gdLst/>
            <a:ahLst/>
            <a:cxnLst/>
            <a:rect l="l" t="t" r="r" b="b"/>
            <a:pathLst>
              <a:path w="1175747" h="1350022" extrusionOk="0">
                <a:moveTo>
                  <a:pt x="0" y="0"/>
                </a:moveTo>
                <a:lnTo>
                  <a:pt x="1175746" y="0"/>
                </a:lnTo>
                <a:lnTo>
                  <a:pt x="1175746" y="1350023"/>
                </a:lnTo>
                <a:lnTo>
                  <a:pt x="0" y="1350023"/>
                </a:lnTo>
                <a:lnTo>
                  <a:pt x="0" y="0"/>
                </a:lnTo>
                <a:close/>
              </a:path>
            </a:pathLst>
          </a:custGeom>
          <a:blipFill rotWithShape="1">
            <a:blip r:embed="rId6">
              <a:alphaModFix/>
            </a:blip>
            <a:stretch>
              <a:fillRect/>
            </a:stretch>
          </a:blipFill>
          <a:ln>
            <a:noFill/>
          </a:ln>
        </p:spPr>
        <p:txBody>
          <a:bodyPr/>
          <a:lstStyle/>
          <a:p>
            <a:endParaRPr lang="en-US"/>
          </a:p>
        </p:txBody>
      </p:sp>
      <p:sp>
        <p:nvSpPr>
          <p:cNvPr id="260" name="Google Shape;260;p29"/>
          <p:cNvSpPr txBox="1"/>
          <p:nvPr/>
        </p:nvSpPr>
        <p:spPr>
          <a:xfrm>
            <a:off x="12411500" y="4415100"/>
            <a:ext cx="2218500" cy="766800"/>
          </a:xfrm>
          <a:prstGeom prst="rect">
            <a:avLst/>
          </a:prstGeom>
          <a:noFill/>
          <a:ln>
            <a:noFill/>
          </a:ln>
        </p:spPr>
        <p:txBody>
          <a:bodyPr spcFirstLastPara="1" wrap="square" lIns="0" tIns="0" rIns="0" bIns="0" anchor="t" anchorCtr="0">
            <a:spAutoFit/>
          </a:bodyPr>
          <a:lstStyle/>
          <a:p>
            <a:pPr marL="0" marR="0" lvl="0" indent="0" algn="ctr" rtl="0">
              <a:lnSpc>
                <a:spcPct val="140027"/>
              </a:lnSpc>
              <a:spcBef>
                <a:spcPts val="0"/>
              </a:spcBef>
              <a:spcAft>
                <a:spcPts val="0"/>
              </a:spcAft>
              <a:buNone/>
            </a:pPr>
            <a:r>
              <a:rPr lang="en-US" sz="2075" b="1">
                <a:latin typeface="Montserrat"/>
                <a:ea typeface="Montserrat"/>
                <a:cs typeface="Montserrat"/>
                <a:sym typeface="Montserrat"/>
              </a:rPr>
              <a:t>Participant Duration</a:t>
            </a:r>
            <a:endParaRPr sz="1038"/>
          </a:p>
        </p:txBody>
      </p:sp>
      <p:sp>
        <p:nvSpPr>
          <p:cNvPr id="261" name="Google Shape;261;p29"/>
          <p:cNvSpPr txBox="1"/>
          <p:nvPr/>
        </p:nvSpPr>
        <p:spPr>
          <a:xfrm>
            <a:off x="12641924" y="5308050"/>
            <a:ext cx="1662000" cy="7290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1900">
                <a:solidFill>
                  <a:schemeClr val="dk1"/>
                </a:solidFill>
                <a:highlight>
                  <a:srgbClr val="FFFFFF"/>
                </a:highlight>
                <a:latin typeface="Montserrat"/>
                <a:ea typeface="Montserrat"/>
                <a:cs typeface="Montserrat"/>
                <a:sym typeface="Montserrat"/>
              </a:rPr>
              <a:t>12 months</a:t>
            </a:r>
            <a:endParaRPr sz="1838">
              <a:latin typeface="Montserrat"/>
              <a:ea typeface="Montserrat"/>
              <a:cs typeface="Montserrat"/>
              <a:sym typeface="Montserrat"/>
            </a:endParaRPr>
          </a:p>
          <a:p>
            <a:pPr marL="0" marR="0" lvl="0" indent="0" algn="l" rtl="0">
              <a:lnSpc>
                <a:spcPct val="140000"/>
              </a:lnSpc>
              <a:spcBef>
                <a:spcPts val="0"/>
              </a:spcBef>
              <a:spcAft>
                <a:spcPts val="0"/>
              </a:spcAft>
              <a:buNone/>
            </a:pPr>
            <a:endParaRPr sz="2075" b="0" i="0" u="none" strike="noStrike" cap="none">
              <a:solidFill>
                <a:srgbClr val="000000"/>
              </a:solidFill>
              <a:latin typeface="Montserrat"/>
              <a:ea typeface="Montserrat"/>
              <a:cs typeface="Montserrat"/>
              <a:sym typeface="Montserrat"/>
            </a:endParaRPr>
          </a:p>
        </p:txBody>
      </p:sp>
      <p:sp>
        <p:nvSpPr>
          <p:cNvPr id="262" name="Google Shape;262;p29"/>
          <p:cNvSpPr/>
          <p:nvPr/>
        </p:nvSpPr>
        <p:spPr>
          <a:xfrm>
            <a:off x="15689357" y="3192925"/>
            <a:ext cx="1128454" cy="1086137"/>
          </a:xfrm>
          <a:custGeom>
            <a:avLst/>
            <a:gdLst/>
            <a:ahLst/>
            <a:cxnLst/>
            <a:rect l="l" t="t" r="r" b="b"/>
            <a:pathLst>
              <a:path w="1617855" h="1557186" extrusionOk="0">
                <a:moveTo>
                  <a:pt x="0" y="0"/>
                </a:moveTo>
                <a:lnTo>
                  <a:pt x="1617856" y="0"/>
                </a:lnTo>
                <a:lnTo>
                  <a:pt x="1617856" y="1557185"/>
                </a:lnTo>
                <a:lnTo>
                  <a:pt x="0" y="1557185"/>
                </a:lnTo>
                <a:lnTo>
                  <a:pt x="0" y="0"/>
                </a:lnTo>
                <a:close/>
              </a:path>
            </a:pathLst>
          </a:custGeom>
          <a:blipFill rotWithShape="1">
            <a:blip r:embed="rId3">
              <a:alphaModFix/>
            </a:blip>
            <a:stretch>
              <a:fillRect/>
            </a:stretch>
          </a:blipFill>
          <a:ln>
            <a:noFill/>
          </a:ln>
        </p:spPr>
        <p:txBody>
          <a:bodyPr/>
          <a:lstStyle/>
          <a:p>
            <a:endParaRPr lang="en-US"/>
          </a:p>
        </p:txBody>
      </p:sp>
      <p:sp>
        <p:nvSpPr>
          <p:cNvPr id="263" name="Google Shape;263;p29"/>
          <p:cNvSpPr txBox="1"/>
          <p:nvPr/>
        </p:nvSpPr>
        <p:spPr>
          <a:xfrm>
            <a:off x="15061367" y="4468904"/>
            <a:ext cx="2384400" cy="300900"/>
          </a:xfrm>
          <a:prstGeom prst="rect">
            <a:avLst/>
          </a:prstGeom>
          <a:noFill/>
          <a:ln>
            <a:noFill/>
          </a:ln>
        </p:spPr>
        <p:txBody>
          <a:bodyPr spcFirstLastPara="1" wrap="square" lIns="0" tIns="0" rIns="0" bIns="0" anchor="t" anchorCtr="0">
            <a:spAutoFit/>
          </a:bodyPr>
          <a:lstStyle/>
          <a:p>
            <a:pPr marL="0" marR="0" lvl="0" indent="0" algn="ctr" rtl="0">
              <a:lnSpc>
                <a:spcPct val="140027"/>
              </a:lnSpc>
              <a:spcBef>
                <a:spcPts val="0"/>
              </a:spcBef>
              <a:spcAft>
                <a:spcPts val="0"/>
              </a:spcAft>
              <a:buNone/>
            </a:pPr>
            <a:r>
              <a:rPr lang="en-US" sz="1955" b="1">
                <a:latin typeface="Montserrat"/>
                <a:ea typeface="Montserrat"/>
                <a:cs typeface="Montserrat"/>
                <a:sym typeface="Montserrat"/>
              </a:rPr>
              <a:t>Study Period</a:t>
            </a:r>
            <a:endParaRPr sz="977"/>
          </a:p>
        </p:txBody>
      </p:sp>
      <p:sp>
        <p:nvSpPr>
          <p:cNvPr id="264" name="Google Shape;264;p29"/>
          <p:cNvSpPr txBox="1"/>
          <p:nvPr/>
        </p:nvSpPr>
        <p:spPr>
          <a:xfrm>
            <a:off x="15208624" y="5061150"/>
            <a:ext cx="2384400" cy="15645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1955">
                <a:latin typeface="Montserrat"/>
                <a:ea typeface="Montserrat"/>
                <a:cs typeface="Montserrat"/>
                <a:sym typeface="Montserrat"/>
              </a:rPr>
              <a:t>5 years with estimated 3.5 years of study recruitment</a:t>
            </a:r>
            <a:endParaRPr sz="977"/>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30"/>
          <p:cNvSpPr/>
          <p:nvPr/>
        </p:nvSpPr>
        <p:spPr>
          <a:xfrm>
            <a:off x="0" y="9809819"/>
            <a:ext cx="18425253" cy="476971"/>
          </a:xfrm>
          <a:custGeom>
            <a:avLst/>
            <a:gdLst/>
            <a:ahLst/>
            <a:cxnLst/>
            <a:rect l="l" t="t" r="r" b="b"/>
            <a:pathLst>
              <a:path w="6724545" h="174077" extrusionOk="0">
                <a:moveTo>
                  <a:pt x="0" y="0"/>
                </a:moveTo>
                <a:lnTo>
                  <a:pt x="6724545" y="0"/>
                </a:lnTo>
                <a:lnTo>
                  <a:pt x="6724545" y="174077"/>
                </a:lnTo>
                <a:lnTo>
                  <a:pt x="0" y="174077"/>
                </a:lnTo>
                <a:close/>
              </a:path>
            </a:pathLst>
          </a:custGeom>
          <a:solidFill>
            <a:srgbClr val="97C0E2"/>
          </a:solidFill>
          <a:ln>
            <a:noFill/>
          </a:ln>
        </p:spPr>
        <p:txBody>
          <a:bodyPr/>
          <a:lstStyle/>
          <a:p>
            <a:endParaRPr lang="en-US"/>
          </a:p>
        </p:txBody>
      </p:sp>
      <p:cxnSp>
        <p:nvCxnSpPr>
          <p:cNvPr id="270" name="Google Shape;270;p30"/>
          <p:cNvCxnSpPr/>
          <p:nvPr/>
        </p:nvCxnSpPr>
        <p:spPr>
          <a:xfrm rot="5083">
            <a:off x="1097316" y="2068263"/>
            <a:ext cx="16230618" cy="0"/>
          </a:xfrm>
          <a:prstGeom prst="straightConnector1">
            <a:avLst/>
          </a:prstGeom>
          <a:noFill/>
          <a:ln w="95250" cap="flat" cmpd="sng">
            <a:solidFill>
              <a:srgbClr val="DAD9D6"/>
            </a:solidFill>
            <a:prstDash val="solid"/>
            <a:round/>
            <a:headEnd type="none" w="sm" len="sm"/>
            <a:tailEnd type="none" w="sm" len="sm"/>
          </a:ln>
        </p:spPr>
      </p:cxnSp>
      <p:sp>
        <p:nvSpPr>
          <p:cNvPr id="271" name="Google Shape;271;p30"/>
          <p:cNvSpPr txBox="1"/>
          <p:nvPr/>
        </p:nvSpPr>
        <p:spPr>
          <a:xfrm>
            <a:off x="1150850" y="662325"/>
            <a:ext cx="14915400" cy="738900"/>
          </a:xfrm>
          <a:prstGeom prst="rect">
            <a:avLst/>
          </a:prstGeom>
          <a:noFill/>
          <a:ln>
            <a:noFill/>
          </a:ln>
        </p:spPr>
        <p:txBody>
          <a:bodyPr spcFirstLastPara="1" wrap="square" lIns="0" tIns="0" rIns="0" bIns="0" anchor="t" anchorCtr="0">
            <a:spAutoFit/>
          </a:bodyPr>
          <a:lstStyle/>
          <a:p>
            <a:pPr marL="0" marR="0" lvl="0" indent="0" algn="l" rtl="0">
              <a:lnSpc>
                <a:spcPct val="110000"/>
              </a:lnSpc>
              <a:spcBef>
                <a:spcPts val="0"/>
              </a:spcBef>
              <a:spcAft>
                <a:spcPts val="0"/>
              </a:spcAft>
              <a:buNone/>
            </a:pPr>
            <a:r>
              <a:rPr lang="en-US" sz="4800" b="0" i="0" u="none" strike="noStrike" cap="none">
                <a:solidFill>
                  <a:srgbClr val="000000"/>
                </a:solidFill>
                <a:latin typeface="Montserrat"/>
                <a:ea typeface="Montserrat"/>
                <a:cs typeface="Montserrat"/>
                <a:sym typeface="Montserrat"/>
              </a:rPr>
              <a:t>Study Objectives &amp; Endpoints</a:t>
            </a:r>
            <a:endParaRPr sz="4800"/>
          </a:p>
        </p:txBody>
      </p:sp>
      <p:sp>
        <p:nvSpPr>
          <p:cNvPr id="272" name="Google Shape;272;p30"/>
          <p:cNvSpPr/>
          <p:nvPr/>
        </p:nvSpPr>
        <p:spPr>
          <a:xfrm>
            <a:off x="17030076" y="9106138"/>
            <a:ext cx="1253836" cy="1180862"/>
          </a:xfrm>
          <a:custGeom>
            <a:avLst/>
            <a:gdLst/>
            <a:ahLst/>
            <a:cxnLst/>
            <a:rect l="l" t="t" r="r" b="b"/>
            <a:pathLst>
              <a:path w="1253836" h="1180862" extrusionOk="0">
                <a:moveTo>
                  <a:pt x="0" y="0"/>
                </a:moveTo>
                <a:lnTo>
                  <a:pt x="1253836" y="0"/>
                </a:lnTo>
                <a:lnTo>
                  <a:pt x="1253836" y="1180862"/>
                </a:lnTo>
                <a:lnTo>
                  <a:pt x="0" y="1180862"/>
                </a:lnTo>
                <a:lnTo>
                  <a:pt x="0" y="0"/>
                </a:lnTo>
                <a:close/>
              </a:path>
            </a:pathLst>
          </a:custGeom>
          <a:blipFill rotWithShape="1">
            <a:blip r:embed="rId3">
              <a:alphaModFix/>
            </a:blip>
            <a:stretch>
              <a:fillRect/>
            </a:stretch>
          </a:blipFill>
          <a:ln>
            <a:noFill/>
          </a:ln>
        </p:spPr>
        <p:txBody>
          <a:bodyPr/>
          <a:lstStyle/>
          <a:p>
            <a:endParaRPr lang="en-US"/>
          </a:p>
        </p:txBody>
      </p:sp>
      <p:graphicFrame>
        <p:nvGraphicFramePr>
          <p:cNvPr id="273" name="Google Shape;273;p30"/>
          <p:cNvGraphicFramePr/>
          <p:nvPr/>
        </p:nvGraphicFramePr>
        <p:xfrm>
          <a:off x="2405450" y="2363063"/>
          <a:ext cx="13614350" cy="7233991"/>
        </p:xfrm>
        <a:graphic>
          <a:graphicData uri="http://schemas.openxmlformats.org/drawingml/2006/table">
            <a:tbl>
              <a:tblPr>
                <a:noFill/>
                <a:tableStyleId>{E0700F7B-A7E5-47A0-902E-69465B7BFB5E}</a:tableStyleId>
              </a:tblPr>
              <a:tblGrid>
                <a:gridCol w="2327425">
                  <a:extLst>
                    <a:ext uri="{9D8B030D-6E8A-4147-A177-3AD203B41FA5}">
                      <a16:colId xmlns:a16="http://schemas.microsoft.com/office/drawing/2014/main" val="20000"/>
                    </a:ext>
                  </a:extLst>
                </a:gridCol>
                <a:gridCol w="5833525">
                  <a:extLst>
                    <a:ext uri="{9D8B030D-6E8A-4147-A177-3AD203B41FA5}">
                      <a16:colId xmlns:a16="http://schemas.microsoft.com/office/drawing/2014/main" val="20001"/>
                    </a:ext>
                  </a:extLst>
                </a:gridCol>
                <a:gridCol w="5453400">
                  <a:extLst>
                    <a:ext uri="{9D8B030D-6E8A-4147-A177-3AD203B41FA5}">
                      <a16:colId xmlns:a16="http://schemas.microsoft.com/office/drawing/2014/main" val="20002"/>
                    </a:ext>
                  </a:extLst>
                </a:gridCol>
              </a:tblGrid>
              <a:tr h="779125">
                <a:tc>
                  <a:txBody>
                    <a:bodyPr/>
                    <a:lstStyle/>
                    <a:p>
                      <a:pPr marL="0" lvl="0" indent="0" algn="ctr" rtl="0">
                        <a:spcBef>
                          <a:spcPts val="0"/>
                        </a:spcBef>
                        <a:spcAft>
                          <a:spcPts val="0"/>
                        </a:spcAft>
                        <a:buNone/>
                      </a:pPr>
                      <a:endParaRPr sz="1800">
                        <a:latin typeface="Montserrat"/>
                        <a:ea typeface="Montserrat"/>
                        <a:cs typeface="Montserrat"/>
                        <a:sym typeface="Montserrat"/>
                      </a:endParaRPr>
                    </a:p>
                  </a:txBody>
                  <a:tcPr marL="91425" marR="91425" marT="91425" marB="91425" anchor="ctr"/>
                </a:tc>
                <a:tc>
                  <a:txBody>
                    <a:bodyPr/>
                    <a:lstStyle/>
                    <a:p>
                      <a:pPr marL="0" lvl="0" indent="0" algn="ctr" rtl="0">
                        <a:spcBef>
                          <a:spcPts val="0"/>
                        </a:spcBef>
                        <a:spcAft>
                          <a:spcPts val="0"/>
                        </a:spcAft>
                        <a:buNone/>
                      </a:pPr>
                      <a:r>
                        <a:rPr lang="en-US" sz="2200" b="1">
                          <a:latin typeface="Montserrat"/>
                          <a:ea typeface="Montserrat"/>
                          <a:cs typeface="Montserrat"/>
                          <a:sym typeface="Montserrat"/>
                        </a:rPr>
                        <a:t>Primary</a:t>
                      </a:r>
                      <a:endParaRPr sz="2200" b="1">
                        <a:latin typeface="Montserrat"/>
                        <a:ea typeface="Montserrat"/>
                        <a:cs typeface="Montserrat"/>
                        <a:sym typeface="Montserrat"/>
                      </a:endParaRPr>
                    </a:p>
                  </a:txBody>
                  <a:tcPr marL="91425" marR="91425" marT="91425" marB="91425" anchor="ctr"/>
                </a:tc>
                <a:tc>
                  <a:txBody>
                    <a:bodyPr/>
                    <a:lstStyle/>
                    <a:p>
                      <a:pPr marL="0" lvl="0" indent="0" algn="ctr" rtl="0">
                        <a:spcBef>
                          <a:spcPts val="0"/>
                        </a:spcBef>
                        <a:spcAft>
                          <a:spcPts val="0"/>
                        </a:spcAft>
                        <a:buNone/>
                      </a:pPr>
                      <a:r>
                        <a:rPr lang="en-US" sz="2200" b="1">
                          <a:latin typeface="Montserrat"/>
                          <a:ea typeface="Montserrat"/>
                          <a:cs typeface="Montserrat"/>
                          <a:sym typeface="Montserrat"/>
                        </a:rPr>
                        <a:t>Secondary</a:t>
                      </a:r>
                      <a:endParaRPr sz="2200" b="1">
                        <a:latin typeface="Montserrat"/>
                        <a:ea typeface="Montserrat"/>
                        <a:cs typeface="Montserrat"/>
                        <a:sym typeface="Montserrat"/>
                      </a:endParaRPr>
                    </a:p>
                  </a:txBody>
                  <a:tcPr marL="91425" marR="91425" marT="91425" marB="91425" anchor="ctr"/>
                </a:tc>
                <a:extLst>
                  <a:ext uri="{0D108BD9-81ED-4DB2-BD59-A6C34878D82A}">
                    <a16:rowId xmlns:a16="http://schemas.microsoft.com/office/drawing/2014/main" val="10000"/>
                  </a:ext>
                </a:extLst>
              </a:tr>
              <a:tr h="2441850">
                <a:tc>
                  <a:txBody>
                    <a:bodyPr/>
                    <a:lstStyle/>
                    <a:p>
                      <a:pPr marL="0" lvl="0" indent="0" algn="ctr" rtl="0">
                        <a:spcBef>
                          <a:spcPts val="0"/>
                        </a:spcBef>
                        <a:spcAft>
                          <a:spcPts val="0"/>
                        </a:spcAft>
                        <a:buNone/>
                      </a:pPr>
                      <a:r>
                        <a:rPr lang="en-US" sz="2000" b="1">
                          <a:latin typeface="Montserrat"/>
                          <a:ea typeface="Montserrat"/>
                          <a:cs typeface="Montserrat"/>
                          <a:sym typeface="Montserrat"/>
                        </a:rPr>
                        <a:t>Objective</a:t>
                      </a:r>
                      <a:endParaRPr sz="2000" b="1">
                        <a:latin typeface="Montserrat"/>
                        <a:ea typeface="Montserrat"/>
                        <a:cs typeface="Montserrat"/>
                        <a:sym typeface="Montserrat"/>
                      </a:endParaRPr>
                    </a:p>
                    <a:p>
                      <a:pPr marL="0" lvl="0" indent="0" algn="ctr" rtl="0">
                        <a:spcBef>
                          <a:spcPts val="0"/>
                        </a:spcBef>
                        <a:spcAft>
                          <a:spcPts val="0"/>
                        </a:spcAft>
                        <a:buNone/>
                      </a:pPr>
                      <a:endParaRPr sz="2000" b="1">
                        <a:latin typeface="Montserrat"/>
                        <a:ea typeface="Montserrat"/>
                        <a:cs typeface="Montserrat"/>
                        <a:sym typeface="Montserrat"/>
                      </a:endParaRPr>
                    </a:p>
                  </a:txBody>
                  <a:tcPr marL="91425" marR="91425" marT="91425" marB="91425" anchor="ctr"/>
                </a:tc>
                <a:tc>
                  <a:txBody>
                    <a:bodyPr/>
                    <a:lstStyle/>
                    <a:p>
                      <a:pPr marL="0" lvl="0" indent="0" algn="l" rtl="0">
                        <a:lnSpc>
                          <a:spcPct val="150017"/>
                        </a:lnSpc>
                        <a:spcBef>
                          <a:spcPts val="0"/>
                        </a:spcBef>
                        <a:spcAft>
                          <a:spcPts val="0"/>
                        </a:spcAft>
                        <a:buNone/>
                      </a:pPr>
                      <a:r>
                        <a:rPr lang="en-US" sz="1800">
                          <a:solidFill>
                            <a:schemeClr val="dk1"/>
                          </a:solidFill>
                          <a:latin typeface="Montserrat"/>
                          <a:ea typeface="Montserrat"/>
                          <a:cs typeface="Montserrat"/>
                          <a:sym typeface="Montserrat"/>
                        </a:rPr>
                        <a:t>To </a:t>
                      </a:r>
                      <a:r>
                        <a:rPr lang="en-US" sz="1800" b="1">
                          <a:solidFill>
                            <a:schemeClr val="dk1"/>
                          </a:solidFill>
                          <a:latin typeface="Montserrat"/>
                          <a:ea typeface="Montserrat"/>
                          <a:cs typeface="Montserrat"/>
                          <a:sym typeface="Montserrat"/>
                        </a:rPr>
                        <a:t>evaluate the utility</a:t>
                      </a:r>
                      <a:r>
                        <a:rPr lang="en-US" sz="1800">
                          <a:solidFill>
                            <a:schemeClr val="dk1"/>
                          </a:solidFill>
                          <a:latin typeface="Montserrat"/>
                          <a:ea typeface="Montserrat"/>
                          <a:cs typeface="Montserrat"/>
                          <a:sym typeface="Montserrat"/>
                        </a:rPr>
                        <a:t> of early/ultra-early SCUBA evacuation in patients with BGH and LKW-to-randomization time </a:t>
                      </a:r>
                      <a:r>
                        <a:rPr lang="en-US" sz="1800" b="1">
                          <a:solidFill>
                            <a:schemeClr val="dk1"/>
                          </a:solidFill>
                          <a:latin typeface="Montserrat"/>
                          <a:ea typeface="Montserrat"/>
                          <a:cs typeface="Montserrat"/>
                          <a:sym typeface="Montserrat"/>
                        </a:rPr>
                        <a:t>≤16h</a:t>
                      </a:r>
                      <a:r>
                        <a:rPr lang="en-US" sz="1800">
                          <a:solidFill>
                            <a:schemeClr val="dk1"/>
                          </a:solidFill>
                          <a:latin typeface="Montserrat"/>
                          <a:ea typeface="Montserrat"/>
                          <a:cs typeface="Montserrat"/>
                          <a:sym typeface="Montserrat"/>
                        </a:rPr>
                        <a:t>, and to determine whether SCUBA warrants further </a:t>
                      </a:r>
                      <a:r>
                        <a:rPr lang="en-US" sz="1800" b="1">
                          <a:solidFill>
                            <a:schemeClr val="dk1"/>
                          </a:solidFill>
                          <a:latin typeface="Montserrat"/>
                          <a:ea typeface="Montserrat"/>
                          <a:cs typeface="Montserrat"/>
                          <a:sym typeface="Montserrat"/>
                        </a:rPr>
                        <a:t>efficacy study</a:t>
                      </a:r>
                      <a:r>
                        <a:rPr lang="en-US" sz="1800">
                          <a:solidFill>
                            <a:schemeClr val="dk1"/>
                          </a:solidFill>
                          <a:latin typeface="Montserrat"/>
                          <a:ea typeface="Montserrat"/>
                          <a:cs typeface="Montserrat"/>
                          <a:sym typeface="Montserrat"/>
                        </a:rPr>
                        <a:t> in either </a:t>
                      </a:r>
                      <a:r>
                        <a:rPr lang="en-US" sz="1800" b="1">
                          <a:solidFill>
                            <a:schemeClr val="dk1"/>
                          </a:solidFill>
                          <a:latin typeface="Montserrat"/>
                          <a:ea typeface="Montserrat"/>
                          <a:cs typeface="Montserrat"/>
                          <a:sym typeface="Montserrat"/>
                        </a:rPr>
                        <a:t>&lt;8h or 8-16h</a:t>
                      </a:r>
                      <a:r>
                        <a:rPr lang="en-US" sz="1800">
                          <a:solidFill>
                            <a:schemeClr val="dk1"/>
                          </a:solidFill>
                          <a:latin typeface="Montserrat"/>
                          <a:ea typeface="Montserrat"/>
                          <a:cs typeface="Montserrat"/>
                          <a:sym typeface="Montserrat"/>
                        </a:rPr>
                        <a:t> cohorts.</a:t>
                      </a:r>
                      <a:endParaRPr sz="1800">
                        <a:latin typeface="Montserrat"/>
                        <a:ea typeface="Montserrat"/>
                        <a:cs typeface="Montserrat"/>
                        <a:sym typeface="Montserrat"/>
                      </a:endParaRPr>
                    </a:p>
                  </a:txBody>
                  <a:tcPr marL="91425" marR="91425" marT="91425" marB="91425" anchor="ctr"/>
                </a:tc>
                <a:tc>
                  <a:txBody>
                    <a:bodyPr/>
                    <a:lstStyle/>
                    <a:p>
                      <a:pPr marL="0" lvl="0" indent="0" algn="l" rtl="0">
                        <a:lnSpc>
                          <a:spcPct val="140014"/>
                        </a:lnSpc>
                        <a:spcBef>
                          <a:spcPts val="0"/>
                        </a:spcBef>
                        <a:spcAft>
                          <a:spcPts val="0"/>
                        </a:spcAft>
                        <a:buNone/>
                      </a:pPr>
                      <a:r>
                        <a:rPr lang="en-US" sz="1800">
                          <a:solidFill>
                            <a:schemeClr val="dk1"/>
                          </a:solidFill>
                          <a:latin typeface="Montserrat"/>
                          <a:ea typeface="Montserrat"/>
                          <a:cs typeface="Montserrat"/>
                          <a:sym typeface="Montserrat"/>
                        </a:rPr>
                        <a:t>To evaluate the </a:t>
                      </a:r>
                      <a:r>
                        <a:rPr lang="en-US" sz="1800" b="1">
                          <a:solidFill>
                            <a:schemeClr val="dk1"/>
                          </a:solidFill>
                          <a:latin typeface="Montserrat"/>
                          <a:ea typeface="Montserrat"/>
                          <a:cs typeface="Montserrat"/>
                          <a:sym typeface="Montserrat"/>
                        </a:rPr>
                        <a:t>safety</a:t>
                      </a:r>
                      <a:r>
                        <a:rPr lang="en-US" sz="1800">
                          <a:solidFill>
                            <a:schemeClr val="dk1"/>
                          </a:solidFill>
                          <a:latin typeface="Montserrat"/>
                          <a:ea typeface="Montserrat"/>
                          <a:cs typeface="Montserrat"/>
                          <a:sym typeface="Montserrat"/>
                        </a:rPr>
                        <a:t> of early/ultra-early </a:t>
                      </a:r>
                      <a:r>
                        <a:rPr lang="en-US" sz="1800" b="1">
                          <a:solidFill>
                            <a:schemeClr val="dk1"/>
                          </a:solidFill>
                          <a:latin typeface="Montserrat"/>
                          <a:ea typeface="Montserrat"/>
                          <a:cs typeface="Montserrat"/>
                          <a:sym typeface="Montserrat"/>
                        </a:rPr>
                        <a:t>hematoma evacuation</a:t>
                      </a:r>
                      <a:r>
                        <a:rPr lang="en-US" sz="1800">
                          <a:solidFill>
                            <a:schemeClr val="dk1"/>
                          </a:solidFill>
                          <a:latin typeface="Montserrat"/>
                          <a:ea typeface="Montserrat"/>
                          <a:cs typeface="Montserrat"/>
                          <a:sym typeface="Montserrat"/>
                        </a:rPr>
                        <a:t> using the minimally invasive endoscopic </a:t>
                      </a:r>
                      <a:r>
                        <a:rPr lang="en-US" sz="1800" b="1">
                          <a:solidFill>
                            <a:schemeClr val="dk1"/>
                          </a:solidFill>
                          <a:latin typeface="Montserrat"/>
                          <a:ea typeface="Montserrat"/>
                          <a:cs typeface="Montserrat"/>
                          <a:sym typeface="Montserrat"/>
                        </a:rPr>
                        <a:t>SCUBA</a:t>
                      </a:r>
                      <a:r>
                        <a:rPr lang="en-US" sz="1800">
                          <a:solidFill>
                            <a:schemeClr val="dk1"/>
                          </a:solidFill>
                          <a:latin typeface="Montserrat"/>
                          <a:ea typeface="Montserrat"/>
                          <a:cs typeface="Montserrat"/>
                          <a:sym typeface="Montserrat"/>
                        </a:rPr>
                        <a:t> technique.</a:t>
                      </a:r>
                      <a:endParaRPr sz="1800">
                        <a:latin typeface="Montserrat"/>
                        <a:ea typeface="Montserrat"/>
                        <a:cs typeface="Montserrat"/>
                        <a:sym typeface="Montserrat"/>
                      </a:endParaRPr>
                    </a:p>
                  </a:txBody>
                  <a:tcPr marL="91425" marR="91425" marT="91425" marB="91425" anchor="ctr"/>
                </a:tc>
                <a:extLst>
                  <a:ext uri="{0D108BD9-81ED-4DB2-BD59-A6C34878D82A}">
                    <a16:rowId xmlns:a16="http://schemas.microsoft.com/office/drawing/2014/main" val="10001"/>
                  </a:ext>
                </a:extLst>
              </a:tr>
              <a:tr h="1565375">
                <a:tc>
                  <a:txBody>
                    <a:bodyPr/>
                    <a:lstStyle/>
                    <a:p>
                      <a:pPr marL="0" lvl="0" indent="0" algn="ctr" rtl="0">
                        <a:spcBef>
                          <a:spcPts val="0"/>
                        </a:spcBef>
                        <a:spcAft>
                          <a:spcPts val="0"/>
                        </a:spcAft>
                        <a:buNone/>
                      </a:pPr>
                      <a:r>
                        <a:rPr lang="en-US" sz="2000" b="1">
                          <a:latin typeface="Montserrat"/>
                          <a:ea typeface="Montserrat"/>
                          <a:cs typeface="Montserrat"/>
                          <a:sym typeface="Montserrat"/>
                        </a:rPr>
                        <a:t>Safety Endpoints</a:t>
                      </a:r>
                      <a:endParaRPr sz="2000" b="1">
                        <a:latin typeface="Montserrat"/>
                        <a:ea typeface="Montserrat"/>
                        <a:cs typeface="Montserrat"/>
                        <a:sym typeface="Montserrat"/>
                      </a:endParaRPr>
                    </a:p>
                  </a:txBody>
                  <a:tcPr marL="91425" marR="91425" marT="91425" marB="91425" anchor="ctr"/>
                </a:tc>
                <a:tc>
                  <a:txBody>
                    <a:bodyPr/>
                    <a:lstStyle/>
                    <a:p>
                      <a:pPr marL="0" lvl="0" indent="0" algn="l" rtl="0">
                        <a:lnSpc>
                          <a:spcPct val="140014"/>
                        </a:lnSpc>
                        <a:spcBef>
                          <a:spcPts val="0"/>
                        </a:spcBef>
                        <a:spcAft>
                          <a:spcPts val="0"/>
                        </a:spcAft>
                        <a:buNone/>
                      </a:pPr>
                      <a:r>
                        <a:rPr lang="en-US" sz="1800">
                          <a:solidFill>
                            <a:schemeClr val="dk1"/>
                          </a:solidFill>
                          <a:latin typeface="Montserrat"/>
                          <a:ea typeface="Montserrat"/>
                          <a:cs typeface="Montserrat"/>
                          <a:sym typeface="Montserrat"/>
                        </a:rPr>
                        <a:t>30-day all-cause </a:t>
                      </a:r>
                      <a:r>
                        <a:rPr lang="en-US" sz="1800" b="1">
                          <a:solidFill>
                            <a:schemeClr val="dk1"/>
                          </a:solidFill>
                          <a:latin typeface="Montserrat"/>
                          <a:ea typeface="Montserrat"/>
                          <a:cs typeface="Montserrat"/>
                          <a:sym typeface="Montserrat"/>
                        </a:rPr>
                        <a:t>mortality</a:t>
                      </a:r>
                      <a:endParaRPr sz="1800" b="1">
                        <a:latin typeface="Montserrat"/>
                        <a:ea typeface="Montserrat"/>
                        <a:cs typeface="Montserrat"/>
                        <a:sym typeface="Montserrat"/>
                      </a:endParaRPr>
                    </a:p>
                  </a:txBody>
                  <a:tcPr marL="91425" marR="91425" marT="91425" marB="91425" anchor="ctr"/>
                </a:tc>
                <a:tc>
                  <a:txBody>
                    <a:bodyPr/>
                    <a:lstStyle/>
                    <a:p>
                      <a:pPr marL="609600" lvl="1" indent="-241300" algn="l" rtl="0">
                        <a:lnSpc>
                          <a:spcPct val="140014"/>
                        </a:lnSpc>
                        <a:spcBef>
                          <a:spcPts val="0"/>
                        </a:spcBef>
                        <a:spcAft>
                          <a:spcPts val="0"/>
                        </a:spcAft>
                        <a:buClr>
                          <a:schemeClr val="dk1"/>
                        </a:buClr>
                        <a:buSzPts val="1800"/>
                        <a:buFont typeface="Montserrat"/>
                        <a:buAutoNum type="arabicPeriod"/>
                      </a:pPr>
                      <a:r>
                        <a:rPr lang="en-US" sz="1800">
                          <a:solidFill>
                            <a:schemeClr val="dk1"/>
                          </a:solidFill>
                          <a:latin typeface="Montserrat"/>
                          <a:ea typeface="Montserrat"/>
                          <a:cs typeface="Montserrat"/>
                          <a:sym typeface="Montserrat"/>
                        </a:rPr>
                        <a:t> </a:t>
                      </a:r>
                      <a:r>
                        <a:rPr lang="en-US" sz="1800" b="1">
                          <a:solidFill>
                            <a:schemeClr val="dk1"/>
                          </a:solidFill>
                          <a:latin typeface="Montserrat"/>
                          <a:ea typeface="Montserrat"/>
                          <a:cs typeface="Montserrat"/>
                          <a:sym typeface="Montserrat"/>
                        </a:rPr>
                        <a:t>Symptomatic rebleeding</a:t>
                      </a:r>
                      <a:r>
                        <a:rPr lang="en-US" sz="1800">
                          <a:solidFill>
                            <a:schemeClr val="dk1"/>
                          </a:solidFill>
                          <a:latin typeface="Montserrat"/>
                          <a:ea typeface="Montserrat"/>
                          <a:cs typeface="Montserrat"/>
                          <a:sym typeface="Montserrat"/>
                        </a:rPr>
                        <a:t> after evacuation</a:t>
                      </a:r>
                      <a:endParaRPr sz="1800">
                        <a:solidFill>
                          <a:schemeClr val="dk1"/>
                        </a:solidFill>
                        <a:latin typeface="Montserrat"/>
                        <a:ea typeface="Montserrat"/>
                        <a:cs typeface="Montserrat"/>
                        <a:sym typeface="Montserrat"/>
                      </a:endParaRPr>
                    </a:p>
                    <a:p>
                      <a:pPr marL="609600" lvl="1" indent="-241300" algn="l" rtl="0">
                        <a:lnSpc>
                          <a:spcPct val="140014"/>
                        </a:lnSpc>
                        <a:spcBef>
                          <a:spcPts val="0"/>
                        </a:spcBef>
                        <a:spcAft>
                          <a:spcPts val="0"/>
                        </a:spcAft>
                        <a:buClr>
                          <a:schemeClr val="dk1"/>
                        </a:buClr>
                        <a:buSzPts val="1800"/>
                        <a:buFont typeface="Montserrat"/>
                        <a:buAutoNum type="arabicPeriod"/>
                      </a:pPr>
                      <a:r>
                        <a:rPr lang="en-US" sz="1800">
                          <a:solidFill>
                            <a:schemeClr val="dk1"/>
                          </a:solidFill>
                          <a:latin typeface="Montserrat"/>
                          <a:ea typeface="Montserrat"/>
                          <a:cs typeface="Montserrat"/>
                          <a:sym typeface="Montserrat"/>
                        </a:rPr>
                        <a:t> </a:t>
                      </a:r>
                      <a:r>
                        <a:rPr lang="en-US" sz="1800" b="1">
                          <a:solidFill>
                            <a:schemeClr val="dk1"/>
                          </a:solidFill>
                          <a:latin typeface="Montserrat"/>
                          <a:ea typeface="Montserrat"/>
                          <a:cs typeface="Montserrat"/>
                          <a:sym typeface="Montserrat"/>
                        </a:rPr>
                        <a:t>CNS infection</a:t>
                      </a:r>
                      <a:r>
                        <a:rPr lang="en-US" sz="1800">
                          <a:solidFill>
                            <a:schemeClr val="dk1"/>
                          </a:solidFill>
                          <a:latin typeface="Montserrat"/>
                          <a:ea typeface="Montserrat"/>
                          <a:cs typeface="Montserrat"/>
                          <a:sym typeface="Montserrat"/>
                        </a:rPr>
                        <a:t>​ attributed to surgery</a:t>
                      </a:r>
                      <a:endParaRPr sz="1800">
                        <a:latin typeface="Montserrat"/>
                        <a:ea typeface="Montserrat"/>
                        <a:cs typeface="Montserrat"/>
                        <a:sym typeface="Montserrat"/>
                      </a:endParaRPr>
                    </a:p>
                  </a:txBody>
                  <a:tcPr marL="91425" marR="91425" marT="91425" marB="91425" anchor="ctr"/>
                </a:tc>
                <a:extLst>
                  <a:ext uri="{0D108BD9-81ED-4DB2-BD59-A6C34878D82A}">
                    <a16:rowId xmlns:a16="http://schemas.microsoft.com/office/drawing/2014/main" val="10002"/>
                  </a:ext>
                </a:extLst>
              </a:tr>
              <a:tr h="1565375">
                <a:tc>
                  <a:txBody>
                    <a:bodyPr/>
                    <a:lstStyle/>
                    <a:p>
                      <a:pPr marL="0" lvl="0" indent="0" algn="ctr" rtl="0">
                        <a:spcBef>
                          <a:spcPts val="0"/>
                        </a:spcBef>
                        <a:spcAft>
                          <a:spcPts val="0"/>
                        </a:spcAft>
                        <a:buNone/>
                      </a:pPr>
                      <a:r>
                        <a:rPr lang="en-US" sz="2000" b="1">
                          <a:latin typeface="Montserrat"/>
                          <a:ea typeface="Montserrat"/>
                          <a:cs typeface="Montserrat"/>
                          <a:sym typeface="Montserrat"/>
                        </a:rPr>
                        <a:t>Efficacy Endpoints</a:t>
                      </a:r>
                      <a:endParaRPr sz="2000" b="1">
                        <a:latin typeface="Montserrat"/>
                        <a:ea typeface="Montserrat"/>
                        <a:cs typeface="Montserrat"/>
                        <a:sym typeface="Montserrat"/>
                      </a:endParaRPr>
                    </a:p>
                  </a:txBody>
                  <a:tcPr marL="91425" marR="91425" marT="91425" marB="91425" anchor="ctr"/>
                </a:tc>
                <a:tc>
                  <a:txBody>
                    <a:bodyPr/>
                    <a:lstStyle/>
                    <a:p>
                      <a:pPr marL="0" lvl="0" indent="0" algn="l" rtl="0">
                        <a:lnSpc>
                          <a:spcPct val="140014"/>
                        </a:lnSpc>
                        <a:spcBef>
                          <a:spcPts val="0"/>
                        </a:spcBef>
                        <a:spcAft>
                          <a:spcPts val="0"/>
                        </a:spcAft>
                        <a:buNone/>
                      </a:pPr>
                      <a:r>
                        <a:rPr lang="en-US" sz="1800" b="1">
                          <a:solidFill>
                            <a:schemeClr val="dk1"/>
                          </a:solidFill>
                          <a:latin typeface="Montserrat"/>
                          <a:ea typeface="Montserrat"/>
                          <a:cs typeface="Montserrat"/>
                          <a:sym typeface="Montserrat"/>
                        </a:rPr>
                        <a:t>UW-mRS</a:t>
                      </a:r>
                      <a:r>
                        <a:rPr lang="en-US" sz="1800">
                          <a:solidFill>
                            <a:schemeClr val="dk1"/>
                          </a:solidFill>
                          <a:latin typeface="Montserrat"/>
                          <a:ea typeface="Montserrat"/>
                          <a:cs typeface="Montserrat"/>
                          <a:sym typeface="Montserrat"/>
                        </a:rPr>
                        <a:t> at 180 days</a:t>
                      </a:r>
                      <a:endParaRPr sz="1800">
                        <a:latin typeface="Montserrat"/>
                        <a:ea typeface="Montserrat"/>
                        <a:cs typeface="Montserrat"/>
                        <a:sym typeface="Montserrat"/>
                      </a:endParaRPr>
                    </a:p>
                  </a:txBody>
                  <a:tcPr marL="91425" marR="91425" marT="91425" marB="91425" anchor="ctr"/>
                </a:tc>
                <a:tc>
                  <a:txBody>
                    <a:bodyPr/>
                    <a:lstStyle/>
                    <a:p>
                      <a:pPr marL="609600" lvl="1" indent="-241300" algn="l" rtl="0">
                        <a:lnSpc>
                          <a:spcPct val="140014"/>
                        </a:lnSpc>
                        <a:spcBef>
                          <a:spcPts val="0"/>
                        </a:spcBef>
                        <a:spcAft>
                          <a:spcPts val="0"/>
                        </a:spcAft>
                        <a:buClr>
                          <a:schemeClr val="dk1"/>
                        </a:buClr>
                        <a:buSzPts val="1800"/>
                        <a:buFont typeface="Montserrat"/>
                        <a:buAutoNum type="arabicPeriod"/>
                      </a:pPr>
                      <a:r>
                        <a:rPr lang="en-US" sz="1800">
                          <a:solidFill>
                            <a:schemeClr val="dk1"/>
                          </a:solidFill>
                          <a:latin typeface="Montserrat"/>
                          <a:ea typeface="Montserrat"/>
                          <a:cs typeface="Montserrat"/>
                          <a:sym typeface="Montserrat"/>
                        </a:rPr>
                        <a:t> Successful </a:t>
                      </a:r>
                      <a:r>
                        <a:rPr lang="en-US" sz="1800" b="1">
                          <a:solidFill>
                            <a:schemeClr val="dk1"/>
                          </a:solidFill>
                          <a:latin typeface="Montserrat"/>
                          <a:ea typeface="Montserrat"/>
                          <a:cs typeface="Montserrat"/>
                          <a:sym typeface="Montserrat"/>
                        </a:rPr>
                        <a:t>clot removal</a:t>
                      </a:r>
                      <a:r>
                        <a:rPr lang="en-US" sz="1800">
                          <a:solidFill>
                            <a:schemeClr val="dk1"/>
                          </a:solidFill>
                          <a:latin typeface="Montserrat"/>
                          <a:ea typeface="Montserrat"/>
                          <a:cs typeface="Montserrat"/>
                          <a:sym typeface="Montserrat"/>
                        </a:rPr>
                        <a:t> with ≤ 10 mL remaining on the post-evacuation CT scan</a:t>
                      </a:r>
                      <a:endParaRPr sz="1800">
                        <a:solidFill>
                          <a:schemeClr val="dk1"/>
                        </a:solidFill>
                        <a:latin typeface="Montserrat"/>
                        <a:ea typeface="Montserrat"/>
                        <a:cs typeface="Montserrat"/>
                        <a:sym typeface="Montserrat"/>
                      </a:endParaRPr>
                    </a:p>
                    <a:p>
                      <a:pPr marL="609600" lvl="1" indent="-241300" algn="l" rtl="0">
                        <a:lnSpc>
                          <a:spcPct val="140014"/>
                        </a:lnSpc>
                        <a:spcBef>
                          <a:spcPts val="0"/>
                        </a:spcBef>
                        <a:spcAft>
                          <a:spcPts val="0"/>
                        </a:spcAft>
                        <a:buClr>
                          <a:schemeClr val="dk1"/>
                        </a:buClr>
                        <a:buSzPts val="1800"/>
                        <a:buFont typeface="Montserrat"/>
                        <a:buAutoNum type="arabicPeriod"/>
                      </a:pPr>
                      <a:r>
                        <a:rPr lang="en-US" sz="1800" b="1">
                          <a:solidFill>
                            <a:schemeClr val="dk1"/>
                          </a:solidFill>
                          <a:latin typeface="Montserrat"/>
                          <a:ea typeface="Montserrat"/>
                          <a:cs typeface="Montserrat"/>
                          <a:sym typeface="Montserrat"/>
                        </a:rPr>
                        <a:t>ICH volume </a:t>
                      </a:r>
                      <a:r>
                        <a:rPr lang="en-US" sz="1800">
                          <a:solidFill>
                            <a:schemeClr val="dk1"/>
                          </a:solidFill>
                          <a:latin typeface="Montserrat"/>
                          <a:ea typeface="Montserrat"/>
                          <a:cs typeface="Montserrat"/>
                          <a:sym typeface="Montserrat"/>
                        </a:rPr>
                        <a:t>on the 24-hr CT scan</a:t>
                      </a:r>
                      <a:endParaRPr sz="1800">
                        <a:solidFill>
                          <a:schemeClr val="dk1"/>
                        </a:solidFill>
                        <a:latin typeface="Montserrat"/>
                        <a:ea typeface="Montserrat"/>
                        <a:cs typeface="Montserrat"/>
                        <a:sym typeface="Montserrat"/>
                      </a:endParaRPr>
                    </a:p>
                    <a:p>
                      <a:pPr marL="609600" lvl="1" indent="-241300" algn="l" rtl="0">
                        <a:lnSpc>
                          <a:spcPct val="140014"/>
                        </a:lnSpc>
                        <a:spcBef>
                          <a:spcPts val="0"/>
                        </a:spcBef>
                        <a:spcAft>
                          <a:spcPts val="0"/>
                        </a:spcAft>
                        <a:buClr>
                          <a:schemeClr val="dk1"/>
                        </a:buClr>
                        <a:buSzPts val="1800"/>
                        <a:buFont typeface="Montserrat"/>
                        <a:buAutoNum type="arabicPeriod"/>
                      </a:pPr>
                      <a:r>
                        <a:rPr lang="en-US" sz="1800" b="1">
                          <a:solidFill>
                            <a:schemeClr val="dk1"/>
                          </a:solidFill>
                          <a:latin typeface="Montserrat"/>
                          <a:ea typeface="Montserrat"/>
                          <a:cs typeface="Montserrat"/>
                          <a:sym typeface="Montserrat"/>
                        </a:rPr>
                        <a:t>Peri-cavity edema</a:t>
                      </a:r>
                      <a:r>
                        <a:rPr lang="en-US" sz="1800">
                          <a:solidFill>
                            <a:schemeClr val="dk1"/>
                          </a:solidFill>
                          <a:latin typeface="Montserrat"/>
                          <a:ea typeface="Montserrat"/>
                          <a:cs typeface="Montserrat"/>
                          <a:sym typeface="Montserrat"/>
                        </a:rPr>
                        <a:t> (PCE) on the 24-hr CT scan</a:t>
                      </a:r>
                      <a:endParaRPr sz="1800">
                        <a:solidFill>
                          <a:schemeClr val="dk1"/>
                        </a:solidFill>
                        <a:latin typeface="Montserrat"/>
                        <a:ea typeface="Montserrat"/>
                        <a:cs typeface="Montserrat"/>
                        <a:sym typeface="Montserrat"/>
                      </a:endParaRPr>
                    </a:p>
                  </a:txBody>
                  <a:tcPr marL="91425" marR="91425" marT="91425" marB="91425" anchor="ctr"/>
                </a:tc>
                <a:extLst>
                  <a:ext uri="{0D108BD9-81ED-4DB2-BD59-A6C34878D82A}">
                    <a16:rowId xmlns:a16="http://schemas.microsoft.com/office/drawing/2014/main" val="10003"/>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31"/>
          <p:cNvSpPr/>
          <p:nvPr/>
        </p:nvSpPr>
        <p:spPr>
          <a:xfrm>
            <a:off x="0" y="9809819"/>
            <a:ext cx="18425253" cy="476971"/>
          </a:xfrm>
          <a:custGeom>
            <a:avLst/>
            <a:gdLst/>
            <a:ahLst/>
            <a:cxnLst/>
            <a:rect l="l" t="t" r="r" b="b"/>
            <a:pathLst>
              <a:path w="6724545" h="174077" extrusionOk="0">
                <a:moveTo>
                  <a:pt x="0" y="0"/>
                </a:moveTo>
                <a:lnTo>
                  <a:pt x="6724545" y="0"/>
                </a:lnTo>
                <a:lnTo>
                  <a:pt x="6724545" y="174077"/>
                </a:lnTo>
                <a:lnTo>
                  <a:pt x="0" y="174077"/>
                </a:lnTo>
                <a:close/>
              </a:path>
            </a:pathLst>
          </a:custGeom>
          <a:solidFill>
            <a:srgbClr val="97C0E2"/>
          </a:solidFill>
          <a:ln>
            <a:noFill/>
          </a:ln>
        </p:spPr>
        <p:txBody>
          <a:bodyPr/>
          <a:lstStyle/>
          <a:p>
            <a:endParaRPr lang="en-US"/>
          </a:p>
        </p:txBody>
      </p:sp>
      <p:cxnSp>
        <p:nvCxnSpPr>
          <p:cNvPr id="279" name="Google Shape;279;p31"/>
          <p:cNvCxnSpPr/>
          <p:nvPr/>
        </p:nvCxnSpPr>
        <p:spPr>
          <a:xfrm rot="5083">
            <a:off x="1028691" y="2463063"/>
            <a:ext cx="16230618" cy="0"/>
          </a:xfrm>
          <a:prstGeom prst="straightConnector1">
            <a:avLst/>
          </a:prstGeom>
          <a:noFill/>
          <a:ln w="95250" cap="flat" cmpd="sng">
            <a:solidFill>
              <a:srgbClr val="DAD9D6"/>
            </a:solidFill>
            <a:prstDash val="solid"/>
            <a:round/>
            <a:headEnd type="none" w="sm" len="sm"/>
            <a:tailEnd type="none" w="sm" len="sm"/>
          </a:ln>
        </p:spPr>
      </p:cxnSp>
      <p:sp>
        <p:nvSpPr>
          <p:cNvPr id="280" name="Google Shape;280;p31"/>
          <p:cNvSpPr/>
          <p:nvPr/>
        </p:nvSpPr>
        <p:spPr>
          <a:xfrm>
            <a:off x="17085056" y="9154068"/>
            <a:ext cx="1202944" cy="1132932"/>
          </a:xfrm>
          <a:custGeom>
            <a:avLst/>
            <a:gdLst/>
            <a:ahLst/>
            <a:cxnLst/>
            <a:rect l="l" t="t" r="r" b="b"/>
            <a:pathLst>
              <a:path w="1202944" h="1132932" extrusionOk="0">
                <a:moveTo>
                  <a:pt x="0" y="0"/>
                </a:moveTo>
                <a:lnTo>
                  <a:pt x="1202944" y="0"/>
                </a:lnTo>
                <a:lnTo>
                  <a:pt x="1202944" y="1132932"/>
                </a:lnTo>
                <a:lnTo>
                  <a:pt x="0" y="1132932"/>
                </a:lnTo>
                <a:lnTo>
                  <a:pt x="0" y="0"/>
                </a:lnTo>
                <a:close/>
              </a:path>
            </a:pathLst>
          </a:custGeom>
          <a:blipFill rotWithShape="1">
            <a:blip r:embed="rId3">
              <a:alphaModFix/>
            </a:blip>
            <a:stretch>
              <a:fillRect/>
            </a:stretch>
          </a:blipFill>
          <a:ln>
            <a:noFill/>
          </a:ln>
        </p:spPr>
        <p:txBody>
          <a:bodyPr/>
          <a:lstStyle/>
          <a:p>
            <a:endParaRPr lang="en-US"/>
          </a:p>
        </p:txBody>
      </p:sp>
      <p:sp>
        <p:nvSpPr>
          <p:cNvPr id="281" name="Google Shape;281;p31"/>
          <p:cNvSpPr/>
          <p:nvPr/>
        </p:nvSpPr>
        <p:spPr>
          <a:xfrm>
            <a:off x="873579" y="5050430"/>
            <a:ext cx="1575707" cy="1575707"/>
          </a:xfrm>
          <a:custGeom>
            <a:avLst/>
            <a:gdLst/>
            <a:ahLst/>
            <a:cxnLst/>
            <a:rect l="l" t="t" r="r" b="b"/>
            <a:pathLst>
              <a:path w="1575707" h="1575707" extrusionOk="0">
                <a:moveTo>
                  <a:pt x="0" y="0"/>
                </a:moveTo>
                <a:lnTo>
                  <a:pt x="1575707" y="0"/>
                </a:lnTo>
                <a:lnTo>
                  <a:pt x="1575707" y="1575707"/>
                </a:lnTo>
                <a:lnTo>
                  <a:pt x="0" y="1575707"/>
                </a:lnTo>
                <a:lnTo>
                  <a:pt x="0" y="0"/>
                </a:lnTo>
                <a:close/>
              </a:path>
            </a:pathLst>
          </a:custGeom>
          <a:blipFill rotWithShape="1">
            <a:blip r:embed="rId4">
              <a:alphaModFix/>
            </a:blip>
            <a:stretch>
              <a:fillRect/>
            </a:stretch>
          </a:blipFill>
          <a:ln>
            <a:noFill/>
          </a:ln>
        </p:spPr>
        <p:txBody>
          <a:bodyPr/>
          <a:lstStyle/>
          <a:p>
            <a:endParaRPr lang="en-US"/>
          </a:p>
        </p:txBody>
      </p:sp>
      <p:sp>
        <p:nvSpPr>
          <p:cNvPr id="282" name="Google Shape;282;p31"/>
          <p:cNvSpPr txBox="1"/>
          <p:nvPr/>
        </p:nvSpPr>
        <p:spPr>
          <a:xfrm>
            <a:off x="1028700" y="1095375"/>
            <a:ext cx="14915400" cy="1169700"/>
          </a:xfrm>
          <a:prstGeom prst="rect">
            <a:avLst/>
          </a:prstGeom>
          <a:noFill/>
          <a:ln>
            <a:noFill/>
          </a:ln>
        </p:spPr>
        <p:txBody>
          <a:bodyPr spcFirstLastPara="1" wrap="square" lIns="0" tIns="0" rIns="0" bIns="0" anchor="t" anchorCtr="0">
            <a:spAutoFit/>
          </a:bodyPr>
          <a:lstStyle/>
          <a:p>
            <a:pPr marL="0" marR="0" lvl="0" indent="0" algn="l" rtl="0">
              <a:lnSpc>
                <a:spcPct val="110000"/>
              </a:lnSpc>
              <a:spcBef>
                <a:spcPts val="0"/>
              </a:spcBef>
              <a:spcAft>
                <a:spcPts val="0"/>
              </a:spcAft>
              <a:buNone/>
            </a:pPr>
            <a:r>
              <a:rPr lang="en-US" sz="7600" b="0" i="0" u="none" strike="noStrike" cap="none">
                <a:solidFill>
                  <a:srgbClr val="000000"/>
                </a:solidFill>
                <a:latin typeface="Montserrat"/>
                <a:ea typeface="Montserrat"/>
                <a:cs typeface="Montserrat"/>
                <a:sym typeface="Montserrat"/>
              </a:rPr>
              <a:t>Key Inclusion Criteria</a:t>
            </a:r>
            <a:endParaRPr sz="1400"/>
          </a:p>
        </p:txBody>
      </p:sp>
      <p:sp>
        <p:nvSpPr>
          <p:cNvPr id="283" name="Google Shape;283;p31"/>
          <p:cNvSpPr txBox="1"/>
          <p:nvPr/>
        </p:nvSpPr>
        <p:spPr>
          <a:xfrm>
            <a:off x="3135086" y="3102069"/>
            <a:ext cx="14124000" cy="6027600"/>
          </a:xfrm>
          <a:prstGeom prst="rect">
            <a:avLst/>
          </a:prstGeom>
          <a:noFill/>
          <a:ln>
            <a:noFill/>
          </a:ln>
        </p:spPr>
        <p:txBody>
          <a:bodyPr spcFirstLastPara="1" wrap="square" lIns="0" tIns="0" rIns="0" bIns="0" anchor="t" anchorCtr="0">
            <a:spAutoFit/>
          </a:bodyPr>
          <a:lstStyle/>
          <a:p>
            <a:pPr marL="914400" marR="0" lvl="0" indent="-596900" algn="l" rtl="0">
              <a:lnSpc>
                <a:spcPct val="140000"/>
              </a:lnSpc>
              <a:spcBef>
                <a:spcPts val="0"/>
              </a:spcBef>
              <a:spcAft>
                <a:spcPts val="0"/>
              </a:spcAft>
              <a:buSzPts val="2200"/>
              <a:buFont typeface="Montserrat"/>
              <a:buAutoNum type="arabicPeriod"/>
            </a:pPr>
            <a:r>
              <a:rPr lang="en-US" sz="2200">
                <a:latin typeface="Montserrat"/>
                <a:ea typeface="Montserrat"/>
                <a:cs typeface="Montserrat"/>
                <a:sym typeface="Montserrat"/>
              </a:rPr>
              <a:t>Age ≥ 18 and ≤ 80 years</a:t>
            </a:r>
            <a:endParaRPr sz="2200">
              <a:latin typeface="Montserrat"/>
              <a:ea typeface="Montserrat"/>
              <a:cs typeface="Montserrat"/>
              <a:sym typeface="Montserrat"/>
            </a:endParaRPr>
          </a:p>
          <a:p>
            <a:pPr marL="914400" marR="0" lvl="0" indent="-596900" algn="l" rtl="0">
              <a:lnSpc>
                <a:spcPct val="140000"/>
              </a:lnSpc>
              <a:spcBef>
                <a:spcPts val="0"/>
              </a:spcBef>
              <a:spcAft>
                <a:spcPts val="0"/>
              </a:spcAft>
              <a:buSzPts val="2200"/>
              <a:buFont typeface="Montserrat"/>
              <a:buAutoNum type="arabicPeriod"/>
            </a:pPr>
            <a:r>
              <a:rPr lang="en-US" sz="2200">
                <a:latin typeface="Montserrat"/>
                <a:ea typeface="Montserrat"/>
                <a:cs typeface="Montserrat"/>
                <a:sym typeface="Montserrat"/>
              </a:rPr>
              <a:t>Non-traumatic, spontaneous, supratentorial, non-thalamic, </a:t>
            </a:r>
            <a:r>
              <a:rPr lang="en-US" sz="2200" b="1">
                <a:latin typeface="Montserrat"/>
                <a:ea typeface="Montserrat"/>
                <a:cs typeface="Montserrat"/>
                <a:sym typeface="Montserrat"/>
              </a:rPr>
              <a:t>BGH of volume ≥ 20 mL</a:t>
            </a:r>
            <a:r>
              <a:rPr lang="en-US" sz="2200">
                <a:latin typeface="Montserrat"/>
                <a:ea typeface="Montserrat"/>
                <a:cs typeface="Montserrat"/>
                <a:sym typeface="Montserrat"/>
              </a:rPr>
              <a:t>, as determined by the treating physician using ABC/2 method</a:t>
            </a:r>
            <a:endParaRPr sz="2200">
              <a:latin typeface="Montserrat"/>
              <a:ea typeface="Montserrat"/>
              <a:cs typeface="Montserrat"/>
              <a:sym typeface="Montserrat"/>
            </a:endParaRPr>
          </a:p>
          <a:p>
            <a:pPr marL="914400" marR="0" lvl="0" indent="-596900" algn="l" rtl="0">
              <a:lnSpc>
                <a:spcPct val="140000"/>
              </a:lnSpc>
              <a:spcBef>
                <a:spcPts val="0"/>
              </a:spcBef>
              <a:spcAft>
                <a:spcPts val="0"/>
              </a:spcAft>
              <a:buSzPts val="2200"/>
              <a:buFont typeface="Montserrat"/>
              <a:buAutoNum type="arabicPeriod"/>
            </a:pPr>
            <a:r>
              <a:rPr lang="en-US" sz="2200" b="1">
                <a:latin typeface="Montserrat"/>
                <a:ea typeface="Montserrat"/>
                <a:cs typeface="Montserrat"/>
                <a:sym typeface="Montserrat"/>
              </a:rPr>
              <a:t>NIHSS ≥ 6 </a:t>
            </a:r>
            <a:r>
              <a:rPr lang="en-US" sz="2200">
                <a:latin typeface="Montserrat"/>
                <a:ea typeface="Montserrat"/>
                <a:cs typeface="Montserrat"/>
                <a:sym typeface="Montserrat"/>
              </a:rPr>
              <a:t>at presentation</a:t>
            </a:r>
            <a:endParaRPr sz="2200">
              <a:latin typeface="Montserrat"/>
              <a:ea typeface="Montserrat"/>
              <a:cs typeface="Montserrat"/>
              <a:sym typeface="Montserrat"/>
            </a:endParaRPr>
          </a:p>
          <a:p>
            <a:pPr marL="914400" marR="0" lvl="0" indent="-596900" algn="l" rtl="0">
              <a:lnSpc>
                <a:spcPct val="140000"/>
              </a:lnSpc>
              <a:spcBef>
                <a:spcPts val="0"/>
              </a:spcBef>
              <a:spcAft>
                <a:spcPts val="0"/>
              </a:spcAft>
              <a:buSzPts val="2200"/>
              <a:buFont typeface="Montserrat"/>
              <a:buAutoNum type="arabicPeriod"/>
            </a:pPr>
            <a:r>
              <a:rPr lang="en-US" sz="2200">
                <a:latin typeface="Montserrat"/>
                <a:ea typeface="Montserrat"/>
                <a:cs typeface="Montserrat"/>
                <a:sym typeface="Montserrat"/>
              </a:rPr>
              <a:t>Computed Tomography Angiography (</a:t>
            </a:r>
            <a:r>
              <a:rPr lang="en-US" sz="2200" b="1">
                <a:latin typeface="Montserrat"/>
                <a:ea typeface="Montserrat"/>
                <a:cs typeface="Montserrat"/>
                <a:sym typeface="Montserrat"/>
              </a:rPr>
              <a:t>CTA</a:t>
            </a:r>
            <a:r>
              <a:rPr lang="en-US" sz="2200">
                <a:latin typeface="Montserrat"/>
                <a:ea typeface="Montserrat"/>
                <a:cs typeface="Montserrat"/>
                <a:sym typeface="Montserrat"/>
              </a:rPr>
              <a:t>) or Magnetic Resonance Angiography (</a:t>
            </a:r>
            <a:r>
              <a:rPr lang="en-US" sz="2200" b="1">
                <a:latin typeface="Montserrat"/>
                <a:ea typeface="Montserrat"/>
                <a:cs typeface="Montserrat"/>
                <a:sym typeface="Montserrat"/>
              </a:rPr>
              <a:t>MRA</a:t>
            </a:r>
            <a:r>
              <a:rPr lang="en-US" sz="2200">
                <a:latin typeface="Montserrat"/>
                <a:ea typeface="Montserrat"/>
                <a:cs typeface="Montserrat"/>
                <a:sym typeface="Montserrat"/>
              </a:rPr>
              <a:t>) is performed and </a:t>
            </a:r>
            <a:r>
              <a:rPr lang="en-US" sz="2200" b="1">
                <a:latin typeface="Montserrat"/>
                <a:ea typeface="Montserrat"/>
                <a:cs typeface="Montserrat"/>
                <a:sym typeface="Montserrat"/>
              </a:rPr>
              <a:t>does not show an underlying vascular lesion</a:t>
            </a:r>
            <a:endParaRPr sz="2200" b="1">
              <a:latin typeface="Montserrat"/>
              <a:ea typeface="Montserrat"/>
              <a:cs typeface="Montserrat"/>
              <a:sym typeface="Montserrat"/>
            </a:endParaRPr>
          </a:p>
          <a:p>
            <a:pPr marL="914400" marR="0" lvl="0" indent="-596900" algn="l" rtl="0">
              <a:lnSpc>
                <a:spcPct val="140000"/>
              </a:lnSpc>
              <a:spcBef>
                <a:spcPts val="0"/>
              </a:spcBef>
              <a:spcAft>
                <a:spcPts val="0"/>
              </a:spcAft>
              <a:buSzPts val="2200"/>
              <a:buFont typeface="Montserrat"/>
              <a:buAutoNum type="arabicPeriod"/>
            </a:pPr>
            <a:r>
              <a:rPr lang="en-US" sz="2200" b="1">
                <a:latin typeface="Montserrat"/>
                <a:ea typeface="Montserrat"/>
                <a:cs typeface="Montserrat"/>
                <a:sym typeface="Montserrat"/>
              </a:rPr>
              <a:t>Pre-ICH mRS 0-2</a:t>
            </a:r>
            <a:endParaRPr sz="2200" b="1">
              <a:latin typeface="Montserrat"/>
              <a:ea typeface="Montserrat"/>
              <a:cs typeface="Montserrat"/>
              <a:sym typeface="Montserrat"/>
            </a:endParaRPr>
          </a:p>
          <a:p>
            <a:pPr marL="914400" marR="0" lvl="0" indent="-596900" algn="l" rtl="0">
              <a:lnSpc>
                <a:spcPct val="140000"/>
              </a:lnSpc>
              <a:spcBef>
                <a:spcPts val="0"/>
              </a:spcBef>
              <a:spcAft>
                <a:spcPts val="0"/>
              </a:spcAft>
              <a:buSzPts val="2200"/>
              <a:buFont typeface="Montserrat"/>
              <a:buAutoNum type="arabicPeriod"/>
            </a:pPr>
            <a:r>
              <a:rPr lang="en-US" sz="2200">
                <a:latin typeface="Montserrat"/>
                <a:ea typeface="Montserrat"/>
                <a:cs typeface="Montserrat"/>
                <a:sym typeface="Montserrat"/>
              </a:rPr>
              <a:t>Informed consent from patient or legally authorized representative (LAR) to participate in the trial, wherein patient/LAR’s stated wishes are to pursue lifesaving therapies as opposed to early withdrawal of care (explicitly explained as &lt;7 days following ictus)</a:t>
            </a:r>
            <a:endParaRPr sz="2200">
              <a:latin typeface="Montserrat"/>
              <a:ea typeface="Montserrat"/>
              <a:cs typeface="Montserrat"/>
              <a:sym typeface="Montserrat"/>
            </a:endParaRPr>
          </a:p>
          <a:p>
            <a:pPr marL="914400" marR="0" lvl="0" indent="-596900" algn="l" rtl="0">
              <a:lnSpc>
                <a:spcPct val="140000"/>
              </a:lnSpc>
              <a:spcBef>
                <a:spcPts val="0"/>
              </a:spcBef>
              <a:spcAft>
                <a:spcPts val="0"/>
              </a:spcAft>
              <a:buSzPts val="2200"/>
              <a:buFont typeface="Montserrat"/>
              <a:buAutoNum type="arabicPeriod"/>
            </a:pPr>
            <a:r>
              <a:rPr lang="en-US" sz="2200">
                <a:latin typeface="Montserrat"/>
                <a:ea typeface="Montserrat"/>
                <a:cs typeface="Montserrat"/>
                <a:sym typeface="Montserrat"/>
              </a:rPr>
              <a:t>The treating physician anticipates that </a:t>
            </a:r>
            <a:r>
              <a:rPr lang="en-US" sz="2200" b="1">
                <a:latin typeface="Montserrat"/>
                <a:ea typeface="Montserrat"/>
                <a:cs typeface="Montserrat"/>
                <a:sym typeface="Montserrat"/>
              </a:rPr>
              <a:t>surgery can be initiated &lt;120 min</a:t>
            </a:r>
            <a:r>
              <a:rPr lang="en-US" sz="2200">
                <a:latin typeface="Montserrat"/>
                <a:ea typeface="Montserrat"/>
                <a:cs typeface="Montserrat"/>
                <a:sym typeface="Montserrat"/>
              </a:rPr>
              <a:t> from randomization</a:t>
            </a:r>
            <a:endParaRPr sz="2200">
              <a:latin typeface="Montserrat"/>
              <a:ea typeface="Montserrat"/>
              <a:cs typeface="Montserrat"/>
              <a:sym typeface="Montserrat"/>
            </a:endParaRPr>
          </a:p>
          <a:p>
            <a:pPr marL="914400" marR="0" lvl="0" indent="-596900" algn="l" rtl="0">
              <a:lnSpc>
                <a:spcPct val="140000"/>
              </a:lnSpc>
              <a:spcBef>
                <a:spcPts val="0"/>
              </a:spcBef>
              <a:spcAft>
                <a:spcPts val="0"/>
              </a:spcAft>
              <a:buSzPts val="2200"/>
              <a:buFont typeface="Montserrat"/>
              <a:buAutoNum type="arabicPeriod"/>
            </a:pPr>
            <a:r>
              <a:rPr lang="en-US" sz="2200">
                <a:latin typeface="Montserrat"/>
                <a:ea typeface="Montserrat"/>
                <a:cs typeface="Montserrat"/>
                <a:sym typeface="Montserrat"/>
              </a:rPr>
              <a:t>Randomization </a:t>
            </a:r>
            <a:r>
              <a:rPr lang="en-US" sz="2200" b="1">
                <a:latin typeface="Montserrat"/>
                <a:ea typeface="Montserrat"/>
                <a:cs typeface="Montserrat"/>
                <a:sym typeface="Montserrat"/>
              </a:rPr>
              <a:t>within 16 hours from LKW</a:t>
            </a:r>
            <a:r>
              <a:rPr lang="en-US" sz="2200">
                <a:latin typeface="Montserrat"/>
                <a:ea typeface="Montserrat"/>
                <a:cs typeface="Montserrat"/>
                <a:sym typeface="Montserrat"/>
              </a:rPr>
              <a:t> and </a:t>
            </a:r>
            <a:r>
              <a:rPr lang="en-US" sz="2200" b="1">
                <a:latin typeface="Montserrat"/>
                <a:ea typeface="Montserrat"/>
                <a:cs typeface="Montserrat"/>
                <a:sym typeface="Montserrat"/>
              </a:rPr>
              <a:t>within 2 hours of arrival</a:t>
            </a:r>
            <a:r>
              <a:rPr lang="en-US" sz="2200">
                <a:latin typeface="Montserrat"/>
                <a:ea typeface="Montserrat"/>
                <a:cs typeface="Montserrat"/>
                <a:sym typeface="Montserrat"/>
              </a:rPr>
              <a:t> to the randomizing center.</a:t>
            </a:r>
            <a:endParaRPr sz="2200">
              <a:latin typeface="Montserrat"/>
              <a:ea typeface="Montserrat"/>
              <a:cs typeface="Montserrat"/>
              <a:sym typeface="Montserra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32"/>
          <p:cNvSpPr/>
          <p:nvPr/>
        </p:nvSpPr>
        <p:spPr>
          <a:xfrm>
            <a:off x="0" y="9809819"/>
            <a:ext cx="18425253" cy="476971"/>
          </a:xfrm>
          <a:custGeom>
            <a:avLst/>
            <a:gdLst/>
            <a:ahLst/>
            <a:cxnLst/>
            <a:rect l="l" t="t" r="r" b="b"/>
            <a:pathLst>
              <a:path w="6724545" h="174077" extrusionOk="0">
                <a:moveTo>
                  <a:pt x="0" y="0"/>
                </a:moveTo>
                <a:lnTo>
                  <a:pt x="6724545" y="0"/>
                </a:lnTo>
                <a:lnTo>
                  <a:pt x="6724545" y="174077"/>
                </a:lnTo>
                <a:lnTo>
                  <a:pt x="0" y="174077"/>
                </a:lnTo>
                <a:close/>
              </a:path>
            </a:pathLst>
          </a:custGeom>
          <a:solidFill>
            <a:srgbClr val="97C0E2"/>
          </a:solidFill>
          <a:ln>
            <a:noFill/>
          </a:ln>
        </p:spPr>
        <p:txBody>
          <a:bodyPr/>
          <a:lstStyle/>
          <a:p>
            <a:endParaRPr lang="en-US"/>
          </a:p>
        </p:txBody>
      </p:sp>
      <p:cxnSp>
        <p:nvCxnSpPr>
          <p:cNvPr id="289" name="Google Shape;289;p32"/>
          <p:cNvCxnSpPr/>
          <p:nvPr/>
        </p:nvCxnSpPr>
        <p:spPr>
          <a:xfrm rot="5083">
            <a:off x="1028691" y="2463063"/>
            <a:ext cx="16230618" cy="0"/>
          </a:xfrm>
          <a:prstGeom prst="straightConnector1">
            <a:avLst/>
          </a:prstGeom>
          <a:noFill/>
          <a:ln w="95250" cap="flat" cmpd="sng">
            <a:solidFill>
              <a:srgbClr val="DAD9D6"/>
            </a:solidFill>
            <a:prstDash val="solid"/>
            <a:round/>
            <a:headEnd type="none" w="sm" len="sm"/>
            <a:tailEnd type="none" w="sm" len="sm"/>
          </a:ln>
        </p:spPr>
      </p:cxnSp>
      <p:sp>
        <p:nvSpPr>
          <p:cNvPr id="290" name="Google Shape;290;p32"/>
          <p:cNvSpPr/>
          <p:nvPr/>
        </p:nvSpPr>
        <p:spPr>
          <a:xfrm>
            <a:off x="17085056" y="9154068"/>
            <a:ext cx="1202944" cy="1132932"/>
          </a:xfrm>
          <a:custGeom>
            <a:avLst/>
            <a:gdLst/>
            <a:ahLst/>
            <a:cxnLst/>
            <a:rect l="l" t="t" r="r" b="b"/>
            <a:pathLst>
              <a:path w="1202944" h="1132932" extrusionOk="0">
                <a:moveTo>
                  <a:pt x="0" y="0"/>
                </a:moveTo>
                <a:lnTo>
                  <a:pt x="1202944" y="0"/>
                </a:lnTo>
                <a:lnTo>
                  <a:pt x="1202944" y="1132932"/>
                </a:lnTo>
                <a:lnTo>
                  <a:pt x="0" y="1132932"/>
                </a:lnTo>
                <a:lnTo>
                  <a:pt x="0" y="0"/>
                </a:lnTo>
                <a:close/>
              </a:path>
            </a:pathLst>
          </a:custGeom>
          <a:blipFill rotWithShape="1">
            <a:blip r:embed="rId3">
              <a:alphaModFix/>
            </a:blip>
            <a:stretch>
              <a:fillRect/>
            </a:stretch>
          </a:blipFill>
          <a:ln>
            <a:noFill/>
          </a:ln>
        </p:spPr>
        <p:txBody>
          <a:bodyPr/>
          <a:lstStyle/>
          <a:p>
            <a:endParaRPr lang="en-US"/>
          </a:p>
        </p:txBody>
      </p:sp>
      <p:sp>
        <p:nvSpPr>
          <p:cNvPr id="291" name="Google Shape;291;p32"/>
          <p:cNvSpPr/>
          <p:nvPr/>
        </p:nvSpPr>
        <p:spPr>
          <a:xfrm>
            <a:off x="1191986" y="4596493"/>
            <a:ext cx="1738993" cy="1738993"/>
          </a:xfrm>
          <a:custGeom>
            <a:avLst/>
            <a:gdLst/>
            <a:ahLst/>
            <a:cxnLst/>
            <a:rect l="l" t="t" r="r" b="b"/>
            <a:pathLst>
              <a:path w="1738993" h="1738993" extrusionOk="0">
                <a:moveTo>
                  <a:pt x="0" y="0"/>
                </a:moveTo>
                <a:lnTo>
                  <a:pt x="1738993" y="0"/>
                </a:lnTo>
                <a:lnTo>
                  <a:pt x="1738993" y="1738993"/>
                </a:lnTo>
                <a:lnTo>
                  <a:pt x="0" y="1738993"/>
                </a:lnTo>
                <a:lnTo>
                  <a:pt x="0" y="0"/>
                </a:lnTo>
                <a:close/>
              </a:path>
            </a:pathLst>
          </a:custGeom>
          <a:blipFill rotWithShape="1">
            <a:blip r:embed="rId4">
              <a:alphaModFix/>
            </a:blip>
            <a:stretch>
              <a:fillRect/>
            </a:stretch>
          </a:blipFill>
          <a:ln>
            <a:noFill/>
          </a:ln>
        </p:spPr>
        <p:txBody>
          <a:bodyPr/>
          <a:lstStyle/>
          <a:p>
            <a:endParaRPr lang="en-US"/>
          </a:p>
        </p:txBody>
      </p:sp>
      <p:sp>
        <p:nvSpPr>
          <p:cNvPr id="292" name="Google Shape;292;p32"/>
          <p:cNvSpPr txBox="1"/>
          <p:nvPr/>
        </p:nvSpPr>
        <p:spPr>
          <a:xfrm>
            <a:off x="1028700" y="1095375"/>
            <a:ext cx="14915400" cy="1169700"/>
          </a:xfrm>
          <a:prstGeom prst="rect">
            <a:avLst/>
          </a:prstGeom>
          <a:noFill/>
          <a:ln>
            <a:noFill/>
          </a:ln>
        </p:spPr>
        <p:txBody>
          <a:bodyPr spcFirstLastPara="1" wrap="square" lIns="0" tIns="0" rIns="0" bIns="0" anchor="t" anchorCtr="0">
            <a:spAutoFit/>
          </a:bodyPr>
          <a:lstStyle/>
          <a:p>
            <a:pPr marL="0" marR="0" lvl="0" indent="0" algn="l" rtl="0">
              <a:lnSpc>
                <a:spcPct val="110000"/>
              </a:lnSpc>
              <a:spcBef>
                <a:spcPts val="0"/>
              </a:spcBef>
              <a:spcAft>
                <a:spcPts val="0"/>
              </a:spcAft>
              <a:buNone/>
            </a:pPr>
            <a:r>
              <a:rPr lang="en-US" sz="7600" b="0" i="0" u="none" strike="noStrike" cap="none">
                <a:solidFill>
                  <a:srgbClr val="000000"/>
                </a:solidFill>
                <a:latin typeface="Montserrat"/>
                <a:ea typeface="Montserrat"/>
                <a:cs typeface="Montserrat"/>
                <a:sym typeface="Montserrat"/>
              </a:rPr>
              <a:t>Key Exclusion Criteria</a:t>
            </a:r>
            <a:endParaRPr sz="1400"/>
          </a:p>
        </p:txBody>
      </p:sp>
      <p:sp>
        <p:nvSpPr>
          <p:cNvPr id="293" name="Google Shape;293;p32"/>
          <p:cNvSpPr txBox="1"/>
          <p:nvPr/>
        </p:nvSpPr>
        <p:spPr>
          <a:xfrm>
            <a:off x="3837225" y="2760625"/>
            <a:ext cx="13361400" cy="7923900"/>
          </a:xfrm>
          <a:prstGeom prst="rect">
            <a:avLst/>
          </a:prstGeom>
          <a:noFill/>
          <a:ln>
            <a:noFill/>
          </a:ln>
        </p:spPr>
        <p:txBody>
          <a:bodyPr spcFirstLastPara="1" wrap="square" lIns="0" tIns="0" rIns="0" bIns="0" anchor="t" anchorCtr="0">
            <a:spAutoFit/>
          </a:bodyPr>
          <a:lstStyle/>
          <a:p>
            <a:pPr marL="914400" marR="0" lvl="0" indent="-596900" algn="l" rtl="0">
              <a:lnSpc>
                <a:spcPct val="140000"/>
              </a:lnSpc>
              <a:spcBef>
                <a:spcPts val="0"/>
              </a:spcBef>
              <a:spcAft>
                <a:spcPts val="0"/>
              </a:spcAft>
              <a:buSzPts val="2200"/>
              <a:buFont typeface="Montserrat"/>
              <a:buAutoNum type="arabicPeriod"/>
            </a:pPr>
            <a:r>
              <a:rPr lang="en-US" sz="2200" b="1">
                <a:latin typeface="Montserrat"/>
                <a:ea typeface="Montserrat"/>
                <a:cs typeface="Montserrat"/>
                <a:sym typeface="Montserrat"/>
              </a:rPr>
              <a:t>Suspected secondary cause for the ICH</a:t>
            </a:r>
            <a:r>
              <a:rPr lang="en-US" sz="2200">
                <a:latin typeface="Montserrat"/>
                <a:ea typeface="Montserrat"/>
                <a:cs typeface="Montserrat"/>
                <a:sym typeface="Montserrat"/>
              </a:rPr>
              <a:t>, such as an underlying vascular malformation (cavernous malformation, arteriovenous malformation, etc.), aneurysm, neoplasm, hemorrhagic transformation of an underlying ischemic infarct; or venous infarct</a:t>
            </a:r>
            <a:endParaRPr sz="2200">
              <a:latin typeface="Montserrat"/>
              <a:ea typeface="Montserrat"/>
              <a:cs typeface="Montserrat"/>
              <a:sym typeface="Montserrat"/>
            </a:endParaRPr>
          </a:p>
          <a:p>
            <a:pPr marL="914400" marR="0" lvl="0" indent="-596900" algn="l" rtl="0">
              <a:lnSpc>
                <a:spcPct val="140000"/>
              </a:lnSpc>
              <a:spcBef>
                <a:spcPts val="0"/>
              </a:spcBef>
              <a:spcAft>
                <a:spcPts val="0"/>
              </a:spcAft>
              <a:buSzPts val="2200"/>
              <a:buFont typeface="Montserrat"/>
              <a:buAutoNum type="arabicPeriod"/>
            </a:pPr>
            <a:r>
              <a:rPr lang="en-US" sz="2200">
                <a:latin typeface="Montserrat"/>
                <a:ea typeface="Montserrat"/>
                <a:cs typeface="Montserrat"/>
                <a:sym typeface="Montserrat"/>
              </a:rPr>
              <a:t>Infratentorial or thalamic hemorrhage</a:t>
            </a:r>
            <a:endParaRPr sz="2200">
              <a:latin typeface="Montserrat"/>
              <a:ea typeface="Montserrat"/>
              <a:cs typeface="Montserrat"/>
              <a:sym typeface="Montserrat"/>
            </a:endParaRPr>
          </a:p>
          <a:p>
            <a:pPr marL="914400" marR="0" lvl="0" indent="-596900" algn="l" rtl="0">
              <a:lnSpc>
                <a:spcPct val="140000"/>
              </a:lnSpc>
              <a:spcBef>
                <a:spcPts val="0"/>
              </a:spcBef>
              <a:spcAft>
                <a:spcPts val="0"/>
              </a:spcAft>
              <a:buSzPts val="2200"/>
              <a:buFont typeface="Montserrat"/>
              <a:buAutoNum type="arabicPeriod"/>
            </a:pPr>
            <a:r>
              <a:rPr lang="en-US" sz="2200">
                <a:latin typeface="Montserrat"/>
                <a:ea typeface="Montserrat"/>
                <a:cs typeface="Montserrat"/>
                <a:sym typeface="Montserrat"/>
              </a:rPr>
              <a:t>Midbrain extension/involvement</a:t>
            </a:r>
            <a:endParaRPr sz="2200">
              <a:latin typeface="Montserrat"/>
              <a:ea typeface="Montserrat"/>
              <a:cs typeface="Montserrat"/>
              <a:sym typeface="Montserrat"/>
            </a:endParaRPr>
          </a:p>
          <a:p>
            <a:pPr marL="914400" marR="0" lvl="0" indent="-596900" algn="l" rtl="0">
              <a:lnSpc>
                <a:spcPct val="140000"/>
              </a:lnSpc>
              <a:spcBef>
                <a:spcPts val="0"/>
              </a:spcBef>
              <a:spcAft>
                <a:spcPts val="0"/>
              </a:spcAft>
              <a:buSzPts val="2200"/>
              <a:buFont typeface="Montserrat"/>
              <a:buAutoNum type="arabicPeriod"/>
            </a:pPr>
            <a:r>
              <a:rPr lang="en-US" sz="2200">
                <a:latin typeface="Montserrat"/>
                <a:ea typeface="Montserrat"/>
                <a:cs typeface="Montserrat"/>
                <a:sym typeface="Montserrat"/>
              </a:rPr>
              <a:t>Coagulopathy defined as international normalized ratio (</a:t>
            </a:r>
            <a:r>
              <a:rPr lang="en-US" sz="2200" b="1">
                <a:latin typeface="Montserrat"/>
                <a:ea typeface="Montserrat"/>
                <a:cs typeface="Montserrat"/>
                <a:sym typeface="Montserrat"/>
              </a:rPr>
              <a:t>INR</a:t>
            </a:r>
            <a:r>
              <a:rPr lang="en-US" sz="2200">
                <a:latin typeface="Montserrat"/>
                <a:ea typeface="Montserrat"/>
                <a:cs typeface="Montserrat"/>
                <a:sym typeface="Montserrat"/>
              </a:rPr>
              <a:t>) &gt; 1.4</a:t>
            </a:r>
            <a:endParaRPr sz="2200">
              <a:latin typeface="Montserrat"/>
              <a:ea typeface="Montserrat"/>
              <a:cs typeface="Montserrat"/>
              <a:sym typeface="Montserrat"/>
            </a:endParaRPr>
          </a:p>
          <a:p>
            <a:pPr marL="914400" marR="0" lvl="0" indent="-596900" algn="l" rtl="0">
              <a:lnSpc>
                <a:spcPct val="140000"/>
              </a:lnSpc>
              <a:spcBef>
                <a:spcPts val="0"/>
              </a:spcBef>
              <a:spcAft>
                <a:spcPts val="0"/>
              </a:spcAft>
              <a:buSzPts val="2200"/>
              <a:buFont typeface="Montserrat"/>
              <a:buAutoNum type="arabicPeriod"/>
            </a:pPr>
            <a:r>
              <a:rPr lang="en-US" sz="2200">
                <a:latin typeface="Montserrat"/>
                <a:ea typeface="Montserrat"/>
                <a:cs typeface="Montserrat"/>
                <a:sym typeface="Montserrat"/>
              </a:rPr>
              <a:t>Elevated activated Partial Thromboplastin Time (</a:t>
            </a:r>
            <a:r>
              <a:rPr lang="en-US" sz="2200" b="1">
                <a:latin typeface="Montserrat"/>
                <a:ea typeface="Montserrat"/>
                <a:cs typeface="Montserrat"/>
                <a:sym typeface="Montserrat"/>
              </a:rPr>
              <a:t>aPTT</a:t>
            </a:r>
            <a:r>
              <a:rPr lang="en-US" sz="2200">
                <a:latin typeface="Montserrat"/>
                <a:ea typeface="Montserrat"/>
                <a:cs typeface="Montserrat"/>
                <a:sym typeface="Montserrat"/>
              </a:rPr>
              <a:t>) &gt; 40 s</a:t>
            </a:r>
            <a:endParaRPr sz="2200">
              <a:latin typeface="Montserrat"/>
              <a:ea typeface="Montserrat"/>
              <a:cs typeface="Montserrat"/>
              <a:sym typeface="Montserrat"/>
            </a:endParaRPr>
          </a:p>
          <a:p>
            <a:pPr marL="914400" marR="0" lvl="0" indent="-596900" algn="l" rtl="0">
              <a:lnSpc>
                <a:spcPct val="140000"/>
              </a:lnSpc>
              <a:spcBef>
                <a:spcPts val="0"/>
              </a:spcBef>
              <a:spcAft>
                <a:spcPts val="0"/>
              </a:spcAft>
              <a:buSzPts val="2200"/>
              <a:buFont typeface="Montserrat"/>
              <a:buAutoNum type="arabicPeriod"/>
            </a:pPr>
            <a:r>
              <a:rPr lang="en-US" sz="2200" u="sng">
                <a:latin typeface="Montserrat"/>
                <a:ea typeface="Montserrat"/>
                <a:cs typeface="Montserrat"/>
                <a:sym typeface="Montserrat"/>
              </a:rPr>
              <a:t>Concurrent use of direct oral anticoagulants or low molecular weight heparin</a:t>
            </a:r>
            <a:r>
              <a:rPr lang="en-US" sz="2200">
                <a:latin typeface="Montserrat"/>
                <a:ea typeface="Montserrat"/>
                <a:cs typeface="Montserrat"/>
                <a:sym typeface="Montserrat"/>
              </a:rPr>
              <a:t> at ICH onset</a:t>
            </a:r>
            <a:endParaRPr sz="2200">
              <a:latin typeface="Montserrat"/>
              <a:ea typeface="Montserrat"/>
              <a:cs typeface="Montserrat"/>
              <a:sym typeface="Montserrat"/>
            </a:endParaRPr>
          </a:p>
          <a:p>
            <a:pPr marL="914400" marR="0" lvl="0" indent="-596900" algn="l" rtl="0">
              <a:lnSpc>
                <a:spcPct val="140000"/>
              </a:lnSpc>
              <a:spcBef>
                <a:spcPts val="0"/>
              </a:spcBef>
              <a:spcAft>
                <a:spcPts val="0"/>
              </a:spcAft>
              <a:buSzPts val="2200"/>
              <a:buFont typeface="Montserrat"/>
              <a:buAutoNum type="arabicPeriod"/>
            </a:pPr>
            <a:r>
              <a:rPr lang="en-US" sz="2200">
                <a:latin typeface="Montserrat"/>
                <a:ea typeface="Montserrat"/>
                <a:cs typeface="Montserrat"/>
                <a:sym typeface="Montserrat"/>
              </a:rPr>
              <a:t>Known hereditary or acquired hemorrhagic diathesis or coagulation factor deficiency</a:t>
            </a:r>
            <a:endParaRPr sz="2200">
              <a:latin typeface="Montserrat"/>
              <a:ea typeface="Montserrat"/>
              <a:cs typeface="Montserrat"/>
              <a:sym typeface="Montserrat"/>
            </a:endParaRPr>
          </a:p>
          <a:p>
            <a:pPr marL="914400" marR="0" lvl="0" indent="-596900" algn="l" rtl="0">
              <a:lnSpc>
                <a:spcPct val="140000"/>
              </a:lnSpc>
              <a:spcBef>
                <a:spcPts val="0"/>
              </a:spcBef>
              <a:spcAft>
                <a:spcPts val="0"/>
              </a:spcAft>
              <a:buSzPts val="2200"/>
              <a:buFont typeface="Montserrat"/>
              <a:buAutoNum type="arabicPeriod"/>
            </a:pPr>
            <a:r>
              <a:rPr lang="en-US" sz="2200">
                <a:latin typeface="Montserrat"/>
                <a:ea typeface="Montserrat"/>
                <a:cs typeface="Montserrat"/>
                <a:sym typeface="Montserrat"/>
              </a:rPr>
              <a:t>Platelet count &lt;100 x 103 cells/mm3, or known platelet dysfunction (reversal of coagulopathy is not allowed)</a:t>
            </a:r>
            <a:endParaRPr sz="2200">
              <a:latin typeface="Montserrat"/>
              <a:ea typeface="Montserrat"/>
              <a:cs typeface="Montserrat"/>
              <a:sym typeface="Montserrat"/>
            </a:endParaRPr>
          </a:p>
          <a:p>
            <a:pPr marL="914400" marR="0" lvl="0" indent="-596900" algn="l" rtl="0">
              <a:lnSpc>
                <a:spcPct val="140000"/>
              </a:lnSpc>
              <a:spcBef>
                <a:spcPts val="0"/>
              </a:spcBef>
              <a:spcAft>
                <a:spcPts val="0"/>
              </a:spcAft>
              <a:buSzPts val="2200"/>
              <a:buFont typeface="Montserrat"/>
              <a:buAutoNum type="arabicPeriod"/>
            </a:pPr>
            <a:r>
              <a:rPr lang="en-US" sz="2200" b="1">
                <a:latin typeface="Montserrat"/>
                <a:ea typeface="Montserrat"/>
                <a:cs typeface="Montserrat"/>
                <a:sym typeface="Montserrat"/>
              </a:rPr>
              <a:t>GCS score &lt;7</a:t>
            </a:r>
            <a:r>
              <a:rPr lang="en-US" sz="2200">
                <a:latin typeface="Montserrat"/>
                <a:ea typeface="Montserrat"/>
                <a:cs typeface="Montserrat"/>
                <a:sym typeface="Montserrat"/>
              </a:rPr>
              <a:t> at presentation</a:t>
            </a:r>
            <a:endParaRPr sz="2200">
              <a:latin typeface="Montserrat"/>
              <a:ea typeface="Montserrat"/>
              <a:cs typeface="Montserrat"/>
              <a:sym typeface="Montserrat"/>
            </a:endParaRPr>
          </a:p>
          <a:p>
            <a:pPr marL="914400" marR="0" lvl="0" indent="-596900" algn="l" rtl="0">
              <a:lnSpc>
                <a:spcPct val="140000"/>
              </a:lnSpc>
              <a:spcBef>
                <a:spcPts val="0"/>
              </a:spcBef>
              <a:spcAft>
                <a:spcPts val="0"/>
              </a:spcAft>
              <a:buSzPts val="2200"/>
              <a:buFont typeface="Montserrat"/>
              <a:buAutoNum type="arabicPeriod"/>
            </a:pPr>
            <a:r>
              <a:rPr lang="en-US" sz="2200">
                <a:latin typeface="Montserrat"/>
                <a:ea typeface="Montserrat"/>
                <a:cs typeface="Montserrat"/>
                <a:sym typeface="Montserrat"/>
              </a:rPr>
              <a:t>Evidence of active infection indicated by </a:t>
            </a:r>
            <a:r>
              <a:rPr lang="en-US" sz="2200" b="1">
                <a:latin typeface="Montserrat"/>
                <a:ea typeface="Montserrat"/>
                <a:cs typeface="Montserrat"/>
                <a:sym typeface="Montserrat"/>
              </a:rPr>
              <a:t>fever ≥100.7 °F</a:t>
            </a:r>
            <a:r>
              <a:rPr lang="en-US" sz="2200">
                <a:latin typeface="Montserrat"/>
                <a:ea typeface="Montserrat"/>
                <a:cs typeface="Montserrat"/>
                <a:sym typeface="Montserrat"/>
              </a:rPr>
              <a:t> and/or open draining wound at the time of enrollment</a:t>
            </a:r>
            <a:endParaRPr sz="2200">
              <a:latin typeface="Montserrat"/>
              <a:ea typeface="Montserrat"/>
              <a:cs typeface="Montserrat"/>
              <a:sym typeface="Montserrat"/>
            </a:endParaRPr>
          </a:p>
          <a:p>
            <a:pPr marL="0" marR="0" lvl="0" indent="0" algn="l" rtl="0">
              <a:lnSpc>
                <a:spcPct val="140000"/>
              </a:lnSpc>
              <a:spcBef>
                <a:spcPts val="0"/>
              </a:spcBef>
              <a:spcAft>
                <a:spcPts val="0"/>
              </a:spcAft>
              <a:buNone/>
            </a:pPr>
            <a:endParaRPr sz="2200">
              <a:latin typeface="Montserrat"/>
              <a:ea typeface="Montserrat"/>
              <a:cs typeface="Montserrat"/>
              <a:sym typeface="Montserrat"/>
            </a:endParaRPr>
          </a:p>
          <a:p>
            <a:pPr marL="0" marR="0" lvl="0" indent="0" algn="l" rtl="0">
              <a:lnSpc>
                <a:spcPct val="186666"/>
              </a:lnSpc>
              <a:spcBef>
                <a:spcPts val="0"/>
              </a:spcBef>
              <a:spcAft>
                <a:spcPts val="0"/>
              </a:spcAft>
              <a:buNone/>
            </a:pPr>
            <a:endParaRPr sz="2200" b="0" i="0" u="none" strike="noStrike" cap="none">
              <a:solidFill>
                <a:srgbClr val="000000"/>
              </a:solidFill>
              <a:latin typeface="Montserrat"/>
              <a:ea typeface="Montserrat"/>
              <a:cs typeface="Montserrat"/>
              <a:sym typeface="Montserrat"/>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1CBCEEDBF57C044A9B615F99F4F3A3C" ma:contentTypeVersion="20" ma:contentTypeDescription="Create a new document." ma:contentTypeScope="" ma:versionID="9b50aad78c1e0e6f6bcf2c87c72988ff">
  <xsd:schema xmlns:xsd="http://www.w3.org/2001/XMLSchema" xmlns:xs="http://www.w3.org/2001/XMLSchema" xmlns:p="http://schemas.microsoft.com/office/2006/metadata/properties" xmlns:ns2="9f57819a-ce1a-4484-a600-1df622397f3f" xmlns:ns3="d1ffb4d7-7936-42f0-8983-7f3783adad56" targetNamespace="http://schemas.microsoft.com/office/2006/metadata/properties" ma:root="true" ma:fieldsID="59a0d070c4d0a43ce1c5b4e309c2e52d" ns2:_="" ns3:_="">
    <xsd:import namespace="9f57819a-ce1a-4484-a600-1df622397f3f"/>
    <xsd:import namespace="d1ffb4d7-7936-42f0-8983-7f3783adad5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f57819a-ce1a-4484-a600-1df622397f3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4f72d08-3d4d-4fd0-a57a-1f5ef5c7b47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1ffb4d7-7936-42f0-8983-7f3783adad5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4c796df8-475f-4b4a-8562-aecdfda4a5e4}" ma:internalName="TaxCatchAll" ma:showField="CatchAllData" ma:web="d1ffb4d7-7936-42f0-8983-7f3783adad5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d1ffb4d7-7936-42f0-8983-7f3783adad56" xsi:nil="true"/>
    <lcf76f155ced4ddcb4097134ff3c332f xmlns="9f57819a-ce1a-4484-a600-1df622397f3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809B7E3-396A-4A24-8AA2-1071F12816DB}">
  <ds:schemaRefs>
    <ds:schemaRef ds:uri="http://schemas.microsoft.com/sharepoint/v3/contenttype/forms"/>
  </ds:schemaRefs>
</ds:datastoreItem>
</file>

<file path=customXml/itemProps2.xml><?xml version="1.0" encoding="utf-8"?>
<ds:datastoreItem xmlns:ds="http://schemas.openxmlformats.org/officeDocument/2006/customXml" ds:itemID="{24D40ECB-853E-459F-ABD0-53F2DC0A844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f57819a-ce1a-4484-a600-1df622397f3f"/>
    <ds:schemaRef ds:uri="d1ffb4d7-7936-42f0-8983-7f3783adad5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46C9483-B4B8-4A94-B99C-F983492407D2}">
  <ds:schemaRefs>
    <ds:schemaRef ds:uri="http://schemas.microsoft.com/office/2006/metadata/properties"/>
    <ds:schemaRef ds:uri="http://schemas.microsoft.com/office/infopath/2007/PartnerControls"/>
    <ds:schemaRef ds:uri="d1ffb4d7-7936-42f0-8983-7f3783adad56"/>
    <ds:schemaRef ds:uri="9f57819a-ce1a-4484-a600-1df622397f3f"/>
  </ds:schemaRefs>
</ds:datastoreItem>
</file>

<file path=docProps/app.xml><?xml version="1.0" encoding="utf-8"?>
<Properties xmlns="http://schemas.openxmlformats.org/officeDocument/2006/extended-properties" xmlns:vt="http://schemas.openxmlformats.org/officeDocument/2006/docPropsVTypes">
  <TotalTime>0</TotalTime>
  <Words>3035</Words>
  <Application>Microsoft Office PowerPoint</Application>
  <PresentationFormat>Custom</PresentationFormat>
  <Paragraphs>425</Paragraphs>
  <Slides>29</Slides>
  <Notes>29</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Ally Qi</cp:lastModifiedBy>
  <cp:revision>7</cp:revision>
  <dcterms:modified xsi:type="dcterms:W3CDTF">2026-05-15T19:27:13Z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0x010100D1CBCEEDBF57C044A9B615F99F4F3A3C</vt:lpwstr>
  </property>
  <property fmtid="{D5CDD505-2E9C-101B-9397-08002B2CF9AE}" pid="3" name="MediaServiceImageTags">
    <vt:lpwstr/>
  </property>
</Properties>
</file>