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1"/>
  </p:sldMasterIdLst>
  <p:notesMasterIdLst>
    <p:notesMasterId r:id="rId23"/>
  </p:notesMasterIdLst>
  <p:sldIdLst>
    <p:sldId id="414" r:id="rId2"/>
    <p:sldId id="258" r:id="rId3"/>
    <p:sldId id="259" r:id="rId4"/>
    <p:sldId id="260" r:id="rId5"/>
    <p:sldId id="415" r:id="rId6"/>
    <p:sldId id="416" r:id="rId7"/>
    <p:sldId id="261" r:id="rId8"/>
    <p:sldId id="264" r:id="rId9"/>
    <p:sldId id="262" r:id="rId10"/>
    <p:sldId id="265" r:id="rId11"/>
    <p:sldId id="263" r:id="rId12"/>
    <p:sldId id="270" r:id="rId13"/>
    <p:sldId id="277" r:id="rId14"/>
    <p:sldId id="278" r:id="rId15"/>
    <p:sldId id="283" r:id="rId16"/>
    <p:sldId id="279" r:id="rId17"/>
    <p:sldId id="417" r:id="rId18"/>
    <p:sldId id="418" r:id="rId19"/>
    <p:sldId id="419" r:id="rId20"/>
    <p:sldId id="281" r:id="rId21"/>
    <p:sldId id="29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931106-2741-AB68-7A98-1B5C454A7A31}" name="Howlett-Smith, Harriet (howletha)" initials="HSH(" userId="S::howletha@ucmail.uc.edu::ce5ecf73-a08d-4ae7-96e8-ee43abb2443e" providerId="AD"/>
  <p188:author id="{48918285-B848-93EF-CA44-C1C4A51703A5}" name="Alton, William" initials="AW" userId="S::William.Alton@med.usc.edu::5f9e16eb-7875-453b-add6-73d8aaed412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4660"/>
  </p:normalViewPr>
  <p:slideViewPr>
    <p:cSldViewPr snapToGrid="0">
      <p:cViewPr varScale="1">
        <p:scale>
          <a:sx n="114" d="100"/>
          <a:sy n="114" d="100"/>
        </p:scale>
        <p:origin x="27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76263A-CD7A-42A8-80F0-9FE150BA5DD7}" type="datetimeFigureOut">
              <a:rPr lang="en-US" smtClean="0"/>
              <a:t>6/14/2023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0BF8F4-9E87-48FA-87D3-F5528DD41B64}" type="slidenum">
              <a:rPr lang="en-US" smtClean="0"/>
              <a:t>‹#›</a:t>
            </a:fld>
            <a:endParaRPr lang="en-US"/>
          </a:p>
        </p:txBody>
      </p:sp>
    </p:spTree>
    <p:extLst>
      <p:ext uri="{BB962C8B-B14F-4D97-AF65-F5344CB8AC3E}">
        <p14:creationId xmlns:p14="http://schemas.microsoft.com/office/powerpoint/2010/main" val="3653731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9531B4C1-A6D8-4803-8E06-B28E679081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28BC8E69-547F-46AE-94E7-2AE676FD41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E1978E6A-11FD-44D1-AF12-56562D3133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9775" indent="-284163">
              <a:defRPr>
                <a:solidFill>
                  <a:schemeClr val="tx1"/>
                </a:solidFill>
                <a:latin typeface="Calibri" panose="020F0502020204030204" pitchFamily="34" charset="0"/>
              </a:defRPr>
            </a:lvl2pPr>
            <a:lvl3pPr marL="1139825" indent="-227013">
              <a:defRPr>
                <a:solidFill>
                  <a:schemeClr val="tx1"/>
                </a:solidFill>
                <a:latin typeface="Calibri" panose="020F0502020204030204" pitchFamily="34" charset="0"/>
              </a:defRPr>
            </a:lvl3pPr>
            <a:lvl4pPr marL="1595438" indent="-227013">
              <a:defRPr>
                <a:solidFill>
                  <a:schemeClr val="tx1"/>
                </a:solidFill>
                <a:latin typeface="Calibri" panose="020F0502020204030204" pitchFamily="34" charset="0"/>
              </a:defRPr>
            </a:lvl4pPr>
            <a:lvl5pPr marL="2051050" indent="-227013">
              <a:defRPr>
                <a:solidFill>
                  <a:schemeClr val="tx1"/>
                </a:solidFill>
                <a:latin typeface="Calibri" panose="020F0502020204030204" pitchFamily="34" charset="0"/>
              </a:defRPr>
            </a:lvl5pPr>
            <a:lvl6pPr marL="2508250" indent="-227013" defTabSz="457200" eaLnBrk="0" fontAlgn="base" hangingPunct="0">
              <a:spcBef>
                <a:spcPct val="0"/>
              </a:spcBef>
              <a:spcAft>
                <a:spcPct val="0"/>
              </a:spcAft>
              <a:defRPr>
                <a:solidFill>
                  <a:schemeClr val="tx1"/>
                </a:solidFill>
                <a:latin typeface="Calibri" panose="020F0502020204030204" pitchFamily="34" charset="0"/>
              </a:defRPr>
            </a:lvl6pPr>
            <a:lvl7pPr marL="2965450" indent="-227013" defTabSz="457200" eaLnBrk="0" fontAlgn="base" hangingPunct="0">
              <a:spcBef>
                <a:spcPct val="0"/>
              </a:spcBef>
              <a:spcAft>
                <a:spcPct val="0"/>
              </a:spcAft>
              <a:defRPr>
                <a:solidFill>
                  <a:schemeClr val="tx1"/>
                </a:solidFill>
                <a:latin typeface="Calibri" panose="020F0502020204030204" pitchFamily="34" charset="0"/>
              </a:defRPr>
            </a:lvl7pPr>
            <a:lvl8pPr marL="3422650" indent="-227013" defTabSz="457200" eaLnBrk="0" fontAlgn="base" hangingPunct="0">
              <a:spcBef>
                <a:spcPct val="0"/>
              </a:spcBef>
              <a:spcAft>
                <a:spcPct val="0"/>
              </a:spcAft>
              <a:defRPr>
                <a:solidFill>
                  <a:schemeClr val="tx1"/>
                </a:solidFill>
                <a:latin typeface="Calibri" panose="020F0502020204030204" pitchFamily="34" charset="0"/>
              </a:defRPr>
            </a:lvl8pPr>
            <a:lvl9pPr marL="3879850" indent="-227013"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6926FE5-6AAE-4C79-BF2C-9F42086E6097}" type="slidenum">
              <a:rPr lang="en-US" altLang="en-US" smtClean="0"/>
              <a:pPr fontAlgn="base">
                <a:spcBef>
                  <a:spcPct val="0"/>
                </a:spcBef>
                <a:spcAft>
                  <a:spcPct val="0"/>
                </a:spcAft>
              </a:pPr>
              <a:t>1</a:t>
            </a:fld>
            <a:endParaRPr lang="en-US" altLang="en-US"/>
          </a:p>
        </p:txBody>
      </p:sp>
    </p:spTree>
    <p:extLst>
      <p:ext uri="{BB962C8B-B14F-4D97-AF65-F5344CB8AC3E}">
        <p14:creationId xmlns:p14="http://schemas.microsoft.com/office/powerpoint/2010/main" val="3162601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During the lead-in phase, whole blood will be collected from all subjects at multiple time points for </a:t>
            </a:r>
            <a:r>
              <a:rPr lang="en-US" b="1" dirty="0"/>
              <a:t>anti-drug antibody </a:t>
            </a:r>
            <a:r>
              <a:rPr lang="en-US" dirty="0"/>
              <a:t>(ADA) and </a:t>
            </a:r>
            <a:r>
              <a:rPr lang="en-US" b="1" dirty="0"/>
              <a:t>pharmacokinetic</a:t>
            </a:r>
            <a:r>
              <a:rPr lang="en-US" dirty="0"/>
              <a:t> (PK) testing. Serum and Plasma will be extracted from these samples, stored on site, shipped to </a:t>
            </a:r>
            <a:r>
              <a:rPr lang="en-US" dirty="0" err="1"/>
              <a:t>Zilkha</a:t>
            </a:r>
            <a:r>
              <a:rPr lang="en-US" dirty="0"/>
              <a:t> Neurogenetics Institute at the University of Southern California for intermediate storage. Then samples are batch shipped to Charles River Laboratories, where the assays will be performed.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1AA8387-B159-4CBB-A0D9-595BA7110730}" type="slidenum">
              <a:rPr lang="en-US" smtClean="0"/>
              <a:t>3</a:t>
            </a:fld>
            <a:endParaRPr lang="en-US"/>
          </a:p>
        </p:txBody>
      </p:sp>
    </p:spTree>
    <p:extLst>
      <p:ext uri="{BB962C8B-B14F-4D97-AF65-F5344CB8AC3E}">
        <p14:creationId xmlns:p14="http://schemas.microsoft.com/office/powerpoint/2010/main" val="170974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600"/>
              </a:spcAft>
              <a:buFont typeface="Wingdings" panose="05000000000000000000" pitchFamily="2" charset="2"/>
              <a:buNone/>
            </a:pPr>
            <a:r>
              <a:rPr lang="en-US" sz="1800" dirty="0">
                <a:effectLst/>
                <a:latin typeface="Arial" panose="020B0604020202020204" pitchFamily="34" charset="0"/>
                <a:ea typeface="Times New Roman" panose="02020603050405020304" pitchFamily="18" charset="0"/>
              </a:rPr>
              <a:t>All biospecimens are batch shipped from site to USC Labs </a:t>
            </a:r>
            <a:r>
              <a:rPr lang="en-US" sz="1800" b="1" dirty="0">
                <a:effectLst/>
                <a:latin typeface="Arial" panose="020B0604020202020204" pitchFamily="34" charset="0"/>
                <a:ea typeface="Times New Roman" panose="02020603050405020304" pitchFamily="18" charset="0"/>
              </a:rPr>
              <a:t>quarterly -- </a:t>
            </a:r>
            <a:r>
              <a:rPr lang="en-US" sz="1800" dirty="0">
                <a:effectLst/>
                <a:latin typeface="Arial" panose="020B0604020202020204" pitchFamily="34" charset="0"/>
                <a:ea typeface="Times New Roman" panose="02020603050405020304" pitchFamily="18" charset="0"/>
              </a:rPr>
              <a:t>may be more frequent if deemed necessary by USC Labs.</a:t>
            </a:r>
          </a:p>
        </p:txBody>
      </p:sp>
      <p:sp>
        <p:nvSpPr>
          <p:cNvPr id="4" name="Slide Number Placeholder 3"/>
          <p:cNvSpPr>
            <a:spLocks noGrp="1"/>
          </p:cNvSpPr>
          <p:nvPr>
            <p:ph type="sldNum" sz="quarter" idx="5"/>
          </p:nvPr>
        </p:nvSpPr>
        <p:spPr/>
        <p:txBody>
          <a:bodyPr/>
          <a:lstStyle/>
          <a:p>
            <a:fld id="{01AA8387-B159-4CBB-A0D9-595BA7110730}" type="slidenum">
              <a:rPr lang="en-US" smtClean="0"/>
              <a:t>13</a:t>
            </a:fld>
            <a:endParaRPr lang="en-US"/>
          </a:p>
        </p:txBody>
      </p:sp>
    </p:spTree>
    <p:extLst>
      <p:ext uri="{BB962C8B-B14F-4D97-AF65-F5344CB8AC3E}">
        <p14:creationId xmlns:p14="http://schemas.microsoft.com/office/powerpoint/2010/main" val="3986045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rPr>
              <a:t>(1) Log into the RHAPSODY-2 </a:t>
            </a:r>
            <a:r>
              <a:rPr lang="en-US" sz="1200" dirty="0" err="1">
                <a:effectLst/>
                <a:latin typeface="Times New Roman" panose="02020603050405020304" pitchFamily="18" charset="0"/>
                <a:ea typeface="Times New Roman" panose="02020603050405020304" pitchFamily="18" charset="0"/>
              </a:rPr>
              <a:t>WebDCU</a:t>
            </a:r>
            <a:r>
              <a:rPr lang="en-US" sz="1200" dirty="0">
                <a:effectLst/>
                <a:latin typeface="Times New Roman" panose="02020603050405020304" pitchFamily="18" charset="0"/>
                <a:ea typeface="Times New Roman" panose="02020603050405020304" pitchFamily="18" charset="0"/>
              </a:rPr>
              <a:t> system to select biospecimen(s) for shipment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rPr>
              <a:t>(2) </a:t>
            </a:r>
            <a:r>
              <a:rPr lang="en-US" sz="1800" dirty="0">
                <a:effectLst/>
                <a:latin typeface="Arial" panose="020B0604020202020204" pitchFamily="34" charset="0"/>
                <a:ea typeface="Arial" panose="020B0604020202020204" pitchFamily="34" charset="0"/>
                <a:cs typeface="Times New Roman" panose="02020603050405020304" pitchFamily="18" charset="0"/>
              </a:rPr>
              <a:t>Find the lab kit code for the specimen you plan to send and click the blue hyperlink # next to the lab kit</a:t>
            </a:r>
            <a:r>
              <a:rPr lang="en-US" sz="1800" spc="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code.</a:t>
            </a:r>
          </a:p>
          <a:p>
            <a:pPr marL="0" marR="349885" lvl="0" indent="0" algn="just">
              <a:lnSpc>
                <a:spcPct val="107000"/>
              </a:lnSpc>
              <a:spcBef>
                <a:spcPts val="715"/>
              </a:spcBef>
              <a:spcAft>
                <a:spcPts val="0"/>
              </a:spcAft>
              <a:buFont typeface="Arial" panose="020B0604020202020204" pitchFamily="34" charset="0"/>
              <a:buNone/>
              <a:tabLst>
                <a:tab pos="546735"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(3)</a:t>
            </a:r>
            <a:r>
              <a:rPr lang="en-US" sz="1800" dirty="0">
                <a:effectLst/>
                <a:latin typeface="Arial" panose="020B0604020202020204" pitchFamily="34" charset="0"/>
                <a:ea typeface="Arial" panose="020B0604020202020204" pitchFamily="34" charset="0"/>
                <a:cs typeface="Times New Roman" panose="02020603050405020304" pitchFamily="18" charset="0"/>
              </a:rPr>
              <a:t> Click ‘Edit Record’ and select confirm ‘Yes’ for </a:t>
            </a:r>
            <a:r>
              <a:rPr lang="en-US" sz="1800" i="1" dirty="0">
                <a:effectLst/>
                <a:latin typeface="Arial" panose="020B0604020202020204" pitchFamily="34" charset="0"/>
                <a:ea typeface="Arial" panose="020B0604020202020204" pitchFamily="34" charset="0"/>
                <a:cs typeface="Times New Roman" panose="02020603050405020304" pitchFamily="18" charset="0"/>
              </a:rPr>
              <a:t>Specimen shipping confirm. </a:t>
            </a:r>
            <a:r>
              <a:rPr lang="en-US" sz="1800" dirty="0">
                <a:effectLst/>
                <a:latin typeface="Arial" panose="020B0604020202020204" pitchFamily="34" charset="0"/>
                <a:ea typeface="Arial" panose="020B0604020202020204" pitchFamily="34" charset="0"/>
                <a:cs typeface="Times New Roman" panose="02020603050405020304" pitchFamily="18" charset="0"/>
              </a:rPr>
              <a:t>This will enable the remaining fields on this form to be edited. Enter the shipping date, FedEx tracking number and shipping notes (if needed). Last, click on [Save</a:t>
            </a:r>
            <a:r>
              <a:rPr lang="en-US" sz="1800" spc="-2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Record].</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1AA8387-B159-4CBB-A0D9-595BA7110730}" type="slidenum">
              <a:rPr lang="en-US" smtClean="0"/>
              <a:t>14</a:t>
            </a:fld>
            <a:endParaRPr lang="en-US"/>
          </a:p>
        </p:txBody>
      </p:sp>
    </p:spTree>
    <p:extLst>
      <p:ext uri="{BB962C8B-B14F-4D97-AF65-F5344CB8AC3E}">
        <p14:creationId xmlns:p14="http://schemas.microsoft.com/office/powerpoint/2010/main" val="2749443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2CB1B-CEF7-8361-F7FF-1D67F1D6AD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B99D13-4068-397D-A9ED-E2BF515EC9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8CE7AA-5BDA-8E11-62A6-6BE0138B4798}"/>
              </a:ext>
            </a:extLst>
          </p:cNvPr>
          <p:cNvSpPr>
            <a:spLocks noGrp="1"/>
          </p:cNvSpPr>
          <p:nvPr>
            <p:ph type="dt" sz="half" idx="10"/>
          </p:nvPr>
        </p:nvSpPr>
        <p:spPr/>
        <p:txBody>
          <a:bodyPr/>
          <a:lstStyle/>
          <a:p>
            <a:fld id="{48A87A34-81AB-432B-8DAE-1953F412C126}" type="datetimeFigureOut">
              <a:rPr lang="en-US" smtClean="0"/>
              <a:t>6/14/2023</a:t>
            </a:fld>
            <a:endParaRPr lang="en-US" dirty="0"/>
          </a:p>
        </p:txBody>
      </p:sp>
      <p:sp>
        <p:nvSpPr>
          <p:cNvPr id="5" name="Footer Placeholder 4">
            <a:extLst>
              <a:ext uri="{FF2B5EF4-FFF2-40B4-BE49-F238E27FC236}">
                <a16:creationId xmlns:a16="http://schemas.microsoft.com/office/drawing/2014/main" id="{CB235A31-A76C-8D44-75F4-7547E5F430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399E77-2769-6CD9-1C5C-3D8D1641E3E6}"/>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08846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39844-74F3-B586-B820-1BB1886120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676F27-AA99-9597-2678-7D1CDEA8E5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8CAAE6-77F5-E773-88E1-BA592C7C9164}"/>
              </a:ext>
            </a:extLst>
          </p:cNvPr>
          <p:cNvSpPr>
            <a:spLocks noGrp="1"/>
          </p:cNvSpPr>
          <p:nvPr>
            <p:ph type="dt" sz="half" idx="10"/>
          </p:nvPr>
        </p:nvSpPr>
        <p:spPr/>
        <p:txBody>
          <a:bodyPr/>
          <a:lstStyle/>
          <a:p>
            <a:fld id="{566B1EBD-D9FE-4315-BD48-36045ADC2BD6}" type="datetimeFigureOut">
              <a:rPr lang="en-US" smtClean="0"/>
              <a:t>6/14/2023</a:t>
            </a:fld>
            <a:endParaRPr lang="en-US"/>
          </a:p>
        </p:txBody>
      </p:sp>
      <p:sp>
        <p:nvSpPr>
          <p:cNvPr id="5" name="Footer Placeholder 4">
            <a:extLst>
              <a:ext uri="{FF2B5EF4-FFF2-40B4-BE49-F238E27FC236}">
                <a16:creationId xmlns:a16="http://schemas.microsoft.com/office/drawing/2014/main" id="{89C7430D-1C8B-35A0-23AB-4D252600DC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2CC052-6111-DF09-AC50-B14D0D72FC00}"/>
              </a:ext>
            </a:extLst>
          </p:cNvPr>
          <p:cNvSpPr>
            <a:spLocks noGrp="1"/>
          </p:cNvSpPr>
          <p:nvPr>
            <p:ph type="sldNum" sz="quarter" idx="12"/>
          </p:nvPr>
        </p:nvSpPr>
        <p:spPr/>
        <p:txBody>
          <a:bodyPr/>
          <a:lstStyle/>
          <a:p>
            <a:fld id="{553A19CE-1C8C-4B8E-BD16-EDA6DF0F437D}" type="slidenum">
              <a:rPr lang="en-US" smtClean="0"/>
              <a:t>‹#›</a:t>
            </a:fld>
            <a:endParaRPr lang="en-US"/>
          </a:p>
        </p:txBody>
      </p:sp>
      <p:pic>
        <p:nvPicPr>
          <p:cNvPr id="7" name="Picture 6">
            <a:extLst>
              <a:ext uri="{FF2B5EF4-FFF2-40B4-BE49-F238E27FC236}">
                <a16:creationId xmlns:a16="http://schemas.microsoft.com/office/drawing/2014/main" id="{E97A0E88-1F57-8FE6-8B20-E727C9F0A5B4}"/>
              </a:ext>
            </a:extLst>
          </p:cNvPr>
          <p:cNvPicPr>
            <a:picLocks noChangeAspect="1"/>
          </p:cNvPicPr>
          <p:nvPr userDrawn="1"/>
        </p:nvPicPr>
        <p:blipFill>
          <a:blip r:embed="rId2"/>
          <a:stretch>
            <a:fillRect/>
          </a:stretch>
        </p:blipFill>
        <p:spPr>
          <a:xfrm>
            <a:off x="9396672" y="5749702"/>
            <a:ext cx="1957128" cy="854521"/>
          </a:xfrm>
          <a:prstGeom prst="rect">
            <a:avLst/>
          </a:prstGeom>
        </p:spPr>
      </p:pic>
      <p:pic>
        <p:nvPicPr>
          <p:cNvPr id="8" name="Picture 7">
            <a:extLst>
              <a:ext uri="{FF2B5EF4-FFF2-40B4-BE49-F238E27FC236}">
                <a16:creationId xmlns:a16="http://schemas.microsoft.com/office/drawing/2014/main" id="{E56F22E8-4089-FAB1-9C7F-31B2F1A5A61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9848" y="465491"/>
            <a:ext cx="2173952" cy="459221"/>
          </a:xfrm>
          <a:prstGeom prst="rect">
            <a:avLst/>
          </a:prstGeom>
          <a:noFill/>
        </p:spPr>
      </p:pic>
      <p:pic>
        <p:nvPicPr>
          <p:cNvPr id="9" name="Picture 8">
            <a:extLst>
              <a:ext uri="{FF2B5EF4-FFF2-40B4-BE49-F238E27FC236}">
                <a16:creationId xmlns:a16="http://schemas.microsoft.com/office/drawing/2014/main" id="{81CEDFF3-37AA-BB31-2EC6-08076F653196}"/>
              </a:ext>
            </a:extLst>
          </p:cNvPr>
          <p:cNvPicPr>
            <a:picLocks noChangeAspect="1"/>
          </p:cNvPicPr>
          <p:nvPr userDrawn="1"/>
        </p:nvPicPr>
        <p:blipFill>
          <a:blip r:embed="rId4"/>
          <a:stretch>
            <a:fillRect/>
          </a:stretch>
        </p:blipFill>
        <p:spPr>
          <a:xfrm>
            <a:off x="838200" y="5973256"/>
            <a:ext cx="1843801" cy="532506"/>
          </a:xfrm>
          <a:prstGeom prst="rect">
            <a:avLst/>
          </a:prstGeom>
        </p:spPr>
      </p:pic>
    </p:spTree>
    <p:extLst>
      <p:ext uri="{BB962C8B-B14F-4D97-AF65-F5344CB8AC3E}">
        <p14:creationId xmlns:p14="http://schemas.microsoft.com/office/powerpoint/2010/main" val="902162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B05A8A-8E50-3C30-09D4-633E9CC03A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EFEADC-EC09-2E2C-DD1B-7BC63C119F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DA5B62-7F24-A611-6858-17ABD2452821}"/>
              </a:ext>
            </a:extLst>
          </p:cNvPr>
          <p:cNvSpPr>
            <a:spLocks noGrp="1"/>
          </p:cNvSpPr>
          <p:nvPr>
            <p:ph type="dt" sz="half" idx="10"/>
          </p:nvPr>
        </p:nvSpPr>
        <p:spPr/>
        <p:txBody>
          <a:bodyPr/>
          <a:lstStyle/>
          <a:p>
            <a:fld id="{566B1EBD-D9FE-4315-BD48-36045ADC2BD6}" type="datetimeFigureOut">
              <a:rPr lang="en-US" smtClean="0"/>
              <a:t>6/14/2023</a:t>
            </a:fld>
            <a:endParaRPr lang="en-US"/>
          </a:p>
        </p:txBody>
      </p:sp>
      <p:sp>
        <p:nvSpPr>
          <p:cNvPr id="5" name="Footer Placeholder 4">
            <a:extLst>
              <a:ext uri="{FF2B5EF4-FFF2-40B4-BE49-F238E27FC236}">
                <a16:creationId xmlns:a16="http://schemas.microsoft.com/office/drawing/2014/main" id="{4C7CC130-BBE8-5A22-D3A4-9CD364235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843FAD-A8A5-E136-B509-1B0492EDBD10}"/>
              </a:ext>
            </a:extLst>
          </p:cNvPr>
          <p:cNvSpPr>
            <a:spLocks noGrp="1"/>
          </p:cNvSpPr>
          <p:nvPr>
            <p:ph type="sldNum" sz="quarter" idx="12"/>
          </p:nvPr>
        </p:nvSpPr>
        <p:spPr/>
        <p:txBody>
          <a:bodyPr/>
          <a:lstStyle/>
          <a:p>
            <a:fld id="{553A19CE-1C8C-4B8E-BD16-EDA6DF0F437D}" type="slidenum">
              <a:rPr lang="en-US" smtClean="0"/>
              <a:t>‹#›</a:t>
            </a:fld>
            <a:endParaRPr lang="en-US"/>
          </a:p>
        </p:txBody>
      </p:sp>
      <p:pic>
        <p:nvPicPr>
          <p:cNvPr id="7" name="Picture 6">
            <a:extLst>
              <a:ext uri="{FF2B5EF4-FFF2-40B4-BE49-F238E27FC236}">
                <a16:creationId xmlns:a16="http://schemas.microsoft.com/office/drawing/2014/main" id="{9F701BE8-84C9-6F0F-17E7-880C90ABE841}"/>
              </a:ext>
            </a:extLst>
          </p:cNvPr>
          <p:cNvPicPr>
            <a:picLocks noChangeAspect="1"/>
          </p:cNvPicPr>
          <p:nvPr userDrawn="1"/>
        </p:nvPicPr>
        <p:blipFill>
          <a:blip r:embed="rId2"/>
          <a:stretch>
            <a:fillRect/>
          </a:stretch>
        </p:blipFill>
        <p:spPr>
          <a:xfrm>
            <a:off x="9396672" y="5749702"/>
            <a:ext cx="1957128" cy="854521"/>
          </a:xfrm>
          <a:prstGeom prst="rect">
            <a:avLst/>
          </a:prstGeom>
        </p:spPr>
      </p:pic>
      <p:pic>
        <p:nvPicPr>
          <p:cNvPr id="8" name="Picture 7">
            <a:extLst>
              <a:ext uri="{FF2B5EF4-FFF2-40B4-BE49-F238E27FC236}">
                <a16:creationId xmlns:a16="http://schemas.microsoft.com/office/drawing/2014/main" id="{50C7603B-C5CF-6C45-9E51-EFF42FA99E4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9848" y="465491"/>
            <a:ext cx="2173952" cy="459221"/>
          </a:xfrm>
          <a:prstGeom prst="rect">
            <a:avLst/>
          </a:prstGeom>
          <a:noFill/>
        </p:spPr>
      </p:pic>
      <p:pic>
        <p:nvPicPr>
          <p:cNvPr id="9" name="Picture 8">
            <a:extLst>
              <a:ext uri="{FF2B5EF4-FFF2-40B4-BE49-F238E27FC236}">
                <a16:creationId xmlns:a16="http://schemas.microsoft.com/office/drawing/2014/main" id="{C9194DD6-ABDD-2568-248C-10C74659F7B8}"/>
              </a:ext>
            </a:extLst>
          </p:cNvPr>
          <p:cNvPicPr>
            <a:picLocks noChangeAspect="1"/>
          </p:cNvPicPr>
          <p:nvPr userDrawn="1"/>
        </p:nvPicPr>
        <p:blipFill>
          <a:blip r:embed="rId4"/>
          <a:stretch>
            <a:fillRect/>
          </a:stretch>
        </p:blipFill>
        <p:spPr>
          <a:xfrm>
            <a:off x="838200" y="5973256"/>
            <a:ext cx="1843801" cy="532506"/>
          </a:xfrm>
          <a:prstGeom prst="rect">
            <a:avLst/>
          </a:prstGeom>
        </p:spPr>
      </p:pic>
    </p:spTree>
    <p:extLst>
      <p:ext uri="{BB962C8B-B14F-4D97-AF65-F5344CB8AC3E}">
        <p14:creationId xmlns:p14="http://schemas.microsoft.com/office/powerpoint/2010/main" val="4067973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44316-D680-FED9-46A2-6F6BA14E2A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291C86-7119-8229-3844-0F3D42088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F3A250-1EE2-7588-C71E-AB1F698E123F}"/>
              </a:ext>
            </a:extLst>
          </p:cNvPr>
          <p:cNvSpPr>
            <a:spLocks noGrp="1"/>
          </p:cNvSpPr>
          <p:nvPr>
            <p:ph type="dt" sz="half" idx="10"/>
          </p:nvPr>
        </p:nvSpPr>
        <p:spPr/>
        <p:txBody>
          <a:bodyPr/>
          <a:lstStyle/>
          <a:p>
            <a:fld id="{48A87A34-81AB-432B-8DAE-1953F412C126}" type="datetimeFigureOut">
              <a:rPr lang="en-US" smtClean="0"/>
              <a:t>6/14/2023</a:t>
            </a:fld>
            <a:endParaRPr lang="en-US" dirty="0"/>
          </a:p>
        </p:txBody>
      </p:sp>
      <p:sp>
        <p:nvSpPr>
          <p:cNvPr id="5" name="Footer Placeholder 4">
            <a:extLst>
              <a:ext uri="{FF2B5EF4-FFF2-40B4-BE49-F238E27FC236}">
                <a16:creationId xmlns:a16="http://schemas.microsoft.com/office/drawing/2014/main" id="{DF4FF0A1-B491-2B24-3CC0-01A71E137E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2F1402-D7A7-EEAC-97B2-9D7B795C1D26}"/>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39147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FD207-E75C-6345-D51E-220DCBAD6A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4B6F99-CED5-EC8C-677E-59A361E0EC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0D57F9-90BE-2FC2-537A-664BF2FAC249}"/>
              </a:ext>
            </a:extLst>
          </p:cNvPr>
          <p:cNvSpPr>
            <a:spLocks noGrp="1"/>
          </p:cNvSpPr>
          <p:nvPr>
            <p:ph type="dt" sz="half" idx="10"/>
          </p:nvPr>
        </p:nvSpPr>
        <p:spPr/>
        <p:txBody>
          <a:bodyPr/>
          <a:lstStyle/>
          <a:p>
            <a:fld id="{48A87A34-81AB-432B-8DAE-1953F412C126}" type="datetimeFigureOut">
              <a:rPr lang="en-US" smtClean="0"/>
              <a:t>6/14/2023</a:t>
            </a:fld>
            <a:endParaRPr lang="en-US" dirty="0"/>
          </a:p>
        </p:txBody>
      </p:sp>
      <p:sp>
        <p:nvSpPr>
          <p:cNvPr id="5" name="Footer Placeholder 4">
            <a:extLst>
              <a:ext uri="{FF2B5EF4-FFF2-40B4-BE49-F238E27FC236}">
                <a16:creationId xmlns:a16="http://schemas.microsoft.com/office/drawing/2014/main" id="{6BCC69B7-29EE-01FF-8FBF-DF7B668F48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9E3471-B435-43EC-36A7-FBB236C5253B}"/>
              </a:ext>
            </a:extLst>
          </p:cNvPr>
          <p:cNvSpPr>
            <a:spLocks noGrp="1"/>
          </p:cNvSpPr>
          <p:nvPr>
            <p:ph type="sldNum" sz="quarter" idx="12"/>
          </p:nvPr>
        </p:nvSpPr>
        <p:spPr/>
        <p:txBody>
          <a:bodyPr/>
          <a:lstStyle/>
          <a:p>
            <a:fld id="{6D22F896-40B5-4ADD-8801-0D06FADFA095}" type="slidenum">
              <a:rPr lang="en-US" smtClean="0"/>
              <a:t>‹#›</a:t>
            </a:fld>
            <a:endParaRPr lang="en-US" dirty="0"/>
          </a:p>
        </p:txBody>
      </p:sp>
      <p:pic>
        <p:nvPicPr>
          <p:cNvPr id="7" name="Picture 6">
            <a:extLst>
              <a:ext uri="{FF2B5EF4-FFF2-40B4-BE49-F238E27FC236}">
                <a16:creationId xmlns:a16="http://schemas.microsoft.com/office/drawing/2014/main" id="{148EBF78-F168-9A68-E357-D59C2677DB37}"/>
              </a:ext>
            </a:extLst>
          </p:cNvPr>
          <p:cNvPicPr>
            <a:picLocks noChangeAspect="1"/>
          </p:cNvPicPr>
          <p:nvPr userDrawn="1"/>
        </p:nvPicPr>
        <p:blipFill>
          <a:blip r:embed="rId2"/>
          <a:stretch>
            <a:fillRect/>
          </a:stretch>
        </p:blipFill>
        <p:spPr>
          <a:xfrm>
            <a:off x="9396672" y="5749702"/>
            <a:ext cx="1957128" cy="854521"/>
          </a:xfrm>
          <a:prstGeom prst="rect">
            <a:avLst/>
          </a:prstGeom>
        </p:spPr>
      </p:pic>
      <p:pic>
        <p:nvPicPr>
          <p:cNvPr id="8" name="Picture 7">
            <a:extLst>
              <a:ext uri="{FF2B5EF4-FFF2-40B4-BE49-F238E27FC236}">
                <a16:creationId xmlns:a16="http://schemas.microsoft.com/office/drawing/2014/main" id="{4D49DD2B-CA56-6E46-62CD-FCF65E33500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9848" y="465491"/>
            <a:ext cx="2173952" cy="459221"/>
          </a:xfrm>
          <a:prstGeom prst="rect">
            <a:avLst/>
          </a:prstGeom>
          <a:noFill/>
        </p:spPr>
      </p:pic>
      <p:pic>
        <p:nvPicPr>
          <p:cNvPr id="9" name="Picture 8">
            <a:extLst>
              <a:ext uri="{FF2B5EF4-FFF2-40B4-BE49-F238E27FC236}">
                <a16:creationId xmlns:a16="http://schemas.microsoft.com/office/drawing/2014/main" id="{A77009A5-72C9-832A-E613-9981CEA80E2E}"/>
              </a:ext>
            </a:extLst>
          </p:cNvPr>
          <p:cNvPicPr>
            <a:picLocks noChangeAspect="1"/>
          </p:cNvPicPr>
          <p:nvPr userDrawn="1"/>
        </p:nvPicPr>
        <p:blipFill>
          <a:blip r:embed="rId4"/>
          <a:stretch>
            <a:fillRect/>
          </a:stretch>
        </p:blipFill>
        <p:spPr>
          <a:xfrm>
            <a:off x="838200" y="5973256"/>
            <a:ext cx="1843801" cy="532506"/>
          </a:xfrm>
          <a:prstGeom prst="rect">
            <a:avLst/>
          </a:prstGeom>
        </p:spPr>
      </p:pic>
    </p:spTree>
    <p:extLst>
      <p:ext uri="{BB962C8B-B14F-4D97-AF65-F5344CB8AC3E}">
        <p14:creationId xmlns:p14="http://schemas.microsoft.com/office/powerpoint/2010/main" val="3298129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F106A-BD6C-06CE-39F5-C14C343A2C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4C0A9B-A5A5-8B72-3390-4E62B1DA13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F909A0-C0A3-4BD6-AFCF-7099EEDB9E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690CFC-3D91-706B-6DD2-F4F56E04A3E2}"/>
              </a:ext>
            </a:extLst>
          </p:cNvPr>
          <p:cNvSpPr>
            <a:spLocks noGrp="1"/>
          </p:cNvSpPr>
          <p:nvPr>
            <p:ph type="dt" sz="half" idx="10"/>
          </p:nvPr>
        </p:nvSpPr>
        <p:spPr/>
        <p:txBody>
          <a:bodyPr/>
          <a:lstStyle/>
          <a:p>
            <a:fld id="{48A87A34-81AB-432B-8DAE-1953F412C126}" type="datetimeFigureOut">
              <a:rPr lang="en-US" smtClean="0"/>
              <a:t>6/14/2023</a:t>
            </a:fld>
            <a:endParaRPr lang="en-US" dirty="0"/>
          </a:p>
        </p:txBody>
      </p:sp>
      <p:sp>
        <p:nvSpPr>
          <p:cNvPr id="6" name="Footer Placeholder 5">
            <a:extLst>
              <a:ext uri="{FF2B5EF4-FFF2-40B4-BE49-F238E27FC236}">
                <a16:creationId xmlns:a16="http://schemas.microsoft.com/office/drawing/2014/main" id="{6A67CD02-1A95-90A9-C3B6-AA87085A74A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30E64F5-1885-9542-6A80-41AD8E2739FE}"/>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67400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AEE5E-F0B2-15E9-0E3D-1E493F8AFD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20D610-19FB-133E-02E8-DE6AC681D8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423BD7-ECD7-8882-F6E2-02E71F0C01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781B82-B8BF-D21D-5245-89E70DD45A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E9749E-5447-0BA3-5BA9-F6194999AE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240F2E-028D-7C76-EC2D-A05E3841734C}"/>
              </a:ext>
            </a:extLst>
          </p:cNvPr>
          <p:cNvSpPr>
            <a:spLocks noGrp="1"/>
          </p:cNvSpPr>
          <p:nvPr>
            <p:ph type="dt" sz="half" idx="10"/>
          </p:nvPr>
        </p:nvSpPr>
        <p:spPr/>
        <p:txBody>
          <a:bodyPr/>
          <a:lstStyle/>
          <a:p>
            <a:fld id="{48A87A34-81AB-432B-8DAE-1953F412C126}" type="datetimeFigureOut">
              <a:rPr lang="en-US" smtClean="0"/>
              <a:t>6/14/2023</a:t>
            </a:fld>
            <a:endParaRPr lang="en-US" dirty="0"/>
          </a:p>
        </p:txBody>
      </p:sp>
      <p:sp>
        <p:nvSpPr>
          <p:cNvPr id="8" name="Footer Placeholder 7">
            <a:extLst>
              <a:ext uri="{FF2B5EF4-FFF2-40B4-BE49-F238E27FC236}">
                <a16:creationId xmlns:a16="http://schemas.microsoft.com/office/drawing/2014/main" id="{5451F1C9-E624-B13F-BC89-0AF04AF9825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A4E7F0B-B669-153E-6BE4-1874138E23AA}"/>
              </a:ext>
            </a:extLst>
          </p:cNvPr>
          <p:cNvSpPr>
            <a:spLocks noGrp="1"/>
          </p:cNvSpPr>
          <p:nvPr>
            <p:ph type="sldNum" sz="quarter" idx="12"/>
          </p:nvPr>
        </p:nvSpPr>
        <p:spPr/>
        <p:txBody>
          <a:bodyPr/>
          <a:lstStyle/>
          <a:p>
            <a:fld id="{6D22F896-40B5-4ADD-8801-0D06FADFA095}" type="slidenum">
              <a:rPr lang="en-US" smtClean="0"/>
              <a:t>‹#›</a:t>
            </a:fld>
            <a:endParaRPr lang="en-US" dirty="0"/>
          </a:p>
        </p:txBody>
      </p:sp>
      <p:pic>
        <p:nvPicPr>
          <p:cNvPr id="10" name="Picture 9">
            <a:extLst>
              <a:ext uri="{FF2B5EF4-FFF2-40B4-BE49-F238E27FC236}">
                <a16:creationId xmlns:a16="http://schemas.microsoft.com/office/drawing/2014/main" id="{CC5E46CB-D20E-4370-ADD9-796CA372A55C}"/>
              </a:ext>
            </a:extLst>
          </p:cNvPr>
          <p:cNvPicPr>
            <a:picLocks noChangeAspect="1"/>
          </p:cNvPicPr>
          <p:nvPr userDrawn="1"/>
        </p:nvPicPr>
        <p:blipFill>
          <a:blip r:embed="rId2"/>
          <a:stretch>
            <a:fillRect/>
          </a:stretch>
        </p:blipFill>
        <p:spPr>
          <a:xfrm>
            <a:off x="9396672" y="5749702"/>
            <a:ext cx="1957128" cy="854521"/>
          </a:xfrm>
          <a:prstGeom prst="rect">
            <a:avLst/>
          </a:prstGeom>
        </p:spPr>
      </p:pic>
      <p:pic>
        <p:nvPicPr>
          <p:cNvPr id="11" name="Picture 10">
            <a:extLst>
              <a:ext uri="{FF2B5EF4-FFF2-40B4-BE49-F238E27FC236}">
                <a16:creationId xmlns:a16="http://schemas.microsoft.com/office/drawing/2014/main" id="{EC42A293-141C-3391-106A-F68593068FE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9848" y="465491"/>
            <a:ext cx="2173952" cy="459221"/>
          </a:xfrm>
          <a:prstGeom prst="rect">
            <a:avLst/>
          </a:prstGeom>
          <a:noFill/>
        </p:spPr>
      </p:pic>
      <p:pic>
        <p:nvPicPr>
          <p:cNvPr id="12" name="Picture 11">
            <a:extLst>
              <a:ext uri="{FF2B5EF4-FFF2-40B4-BE49-F238E27FC236}">
                <a16:creationId xmlns:a16="http://schemas.microsoft.com/office/drawing/2014/main" id="{3D71B91B-15C9-C538-EC65-DE29B3E5B1F8}"/>
              </a:ext>
            </a:extLst>
          </p:cNvPr>
          <p:cNvPicPr>
            <a:picLocks noChangeAspect="1"/>
          </p:cNvPicPr>
          <p:nvPr userDrawn="1"/>
        </p:nvPicPr>
        <p:blipFill>
          <a:blip r:embed="rId4"/>
          <a:stretch>
            <a:fillRect/>
          </a:stretch>
        </p:blipFill>
        <p:spPr>
          <a:xfrm>
            <a:off x="838200" y="5973256"/>
            <a:ext cx="1843801" cy="532506"/>
          </a:xfrm>
          <a:prstGeom prst="rect">
            <a:avLst/>
          </a:prstGeom>
        </p:spPr>
      </p:pic>
    </p:spTree>
    <p:extLst>
      <p:ext uri="{BB962C8B-B14F-4D97-AF65-F5344CB8AC3E}">
        <p14:creationId xmlns:p14="http://schemas.microsoft.com/office/powerpoint/2010/main" val="3887064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3C6A5-F738-6327-4429-79100E9961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618FF6-E26C-86A0-6B09-747751A79DB2}"/>
              </a:ext>
            </a:extLst>
          </p:cNvPr>
          <p:cNvSpPr>
            <a:spLocks noGrp="1"/>
          </p:cNvSpPr>
          <p:nvPr>
            <p:ph type="dt" sz="half" idx="10"/>
          </p:nvPr>
        </p:nvSpPr>
        <p:spPr/>
        <p:txBody>
          <a:bodyPr/>
          <a:lstStyle/>
          <a:p>
            <a:fld id="{48A87A34-81AB-432B-8DAE-1953F412C126}" type="datetimeFigureOut">
              <a:rPr lang="en-US" smtClean="0"/>
              <a:t>6/14/2023</a:t>
            </a:fld>
            <a:endParaRPr lang="en-US" dirty="0"/>
          </a:p>
        </p:txBody>
      </p:sp>
      <p:sp>
        <p:nvSpPr>
          <p:cNvPr id="4" name="Footer Placeholder 3">
            <a:extLst>
              <a:ext uri="{FF2B5EF4-FFF2-40B4-BE49-F238E27FC236}">
                <a16:creationId xmlns:a16="http://schemas.microsoft.com/office/drawing/2014/main" id="{7137D1D1-F319-92A4-0401-8580C8C9010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AA7A1BC-3BB5-9B9B-9A0F-EDFD2A9B875C}"/>
              </a:ext>
            </a:extLst>
          </p:cNvPr>
          <p:cNvSpPr>
            <a:spLocks noGrp="1"/>
          </p:cNvSpPr>
          <p:nvPr>
            <p:ph type="sldNum" sz="quarter" idx="12"/>
          </p:nvPr>
        </p:nvSpPr>
        <p:spPr/>
        <p:txBody>
          <a:bodyPr/>
          <a:lstStyle/>
          <a:p>
            <a:fld id="{6D22F896-40B5-4ADD-8801-0D06FADFA095}" type="slidenum">
              <a:rPr lang="en-US" smtClean="0"/>
              <a:t>‹#›</a:t>
            </a:fld>
            <a:endParaRPr lang="en-US" dirty="0"/>
          </a:p>
        </p:txBody>
      </p:sp>
      <p:pic>
        <p:nvPicPr>
          <p:cNvPr id="6" name="Picture 5">
            <a:extLst>
              <a:ext uri="{FF2B5EF4-FFF2-40B4-BE49-F238E27FC236}">
                <a16:creationId xmlns:a16="http://schemas.microsoft.com/office/drawing/2014/main" id="{83A0956B-6A6C-04B4-66CD-6DB239ED5C4D}"/>
              </a:ext>
            </a:extLst>
          </p:cNvPr>
          <p:cNvPicPr>
            <a:picLocks noChangeAspect="1"/>
          </p:cNvPicPr>
          <p:nvPr userDrawn="1"/>
        </p:nvPicPr>
        <p:blipFill>
          <a:blip r:embed="rId2"/>
          <a:stretch>
            <a:fillRect/>
          </a:stretch>
        </p:blipFill>
        <p:spPr>
          <a:xfrm>
            <a:off x="9396672" y="5749702"/>
            <a:ext cx="1957128" cy="854521"/>
          </a:xfrm>
          <a:prstGeom prst="rect">
            <a:avLst/>
          </a:prstGeom>
        </p:spPr>
      </p:pic>
      <p:pic>
        <p:nvPicPr>
          <p:cNvPr id="7" name="Picture 6">
            <a:extLst>
              <a:ext uri="{FF2B5EF4-FFF2-40B4-BE49-F238E27FC236}">
                <a16:creationId xmlns:a16="http://schemas.microsoft.com/office/drawing/2014/main" id="{C175B7D7-C6C7-244A-EAD7-7D8C6B8A089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9848" y="465491"/>
            <a:ext cx="2173952" cy="459221"/>
          </a:xfrm>
          <a:prstGeom prst="rect">
            <a:avLst/>
          </a:prstGeom>
          <a:noFill/>
        </p:spPr>
      </p:pic>
      <p:pic>
        <p:nvPicPr>
          <p:cNvPr id="8" name="Picture 7">
            <a:extLst>
              <a:ext uri="{FF2B5EF4-FFF2-40B4-BE49-F238E27FC236}">
                <a16:creationId xmlns:a16="http://schemas.microsoft.com/office/drawing/2014/main" id="{F0B8F2FD-5685-F29E-5195-F99D9BBD95FB}"/>
              </a:ext>
            </a:extLst>
          </p:cNvPr>
          <p:cNvPicPr>
            <a:picLocks noChangeAspect="1"/>
          </p:cNvPicPr>
          <p:nvPr userDrawn="1"/>
        </p:nvPicPr>
        <p:blipFill>
          <a:blip r:embed="rId4"/>
          <a:stretch>
            <a:fillRect/>
          </a:stretch>
        </p:blipFill>
        <p:spPr>
          <a:xfrm>
            <a:off x="838200" y="5973256"/>
            <a:ext cx="1843801" cy="532506"/>
          </a:xfrm>
          <a:prstGeom prst="rect">
            <a:avLst/>
          </a:prstGeom>
        </p:spPr>
      </p:pic>
    </p:spTree>
    <p:extLst>
      <p:ext uri="{BB962C8B-B14F-4D97-AF65-F5344CB8AC3E}">
        <p14:creationId xmlns:p14="http://schemas.microsoft.com/office/powerpoint/2010/main" val="1273693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3B7BBC-9C66-DDBB-7D6A-09DBAA0B4BB6}"/>
              </a:ext>
            </a:extLst>
          </p:cNvPr>
          <p:cNvSpPr>
            <a:spLocks noGrp="1"/>
          </p:cNvSpPr>
          <p:nvPr>
            <p:ph type="dt" sz="half" idx="10"/>
          </p:nvPr>
        </p:nvSpPr>
        <p:spPr/>
        <p:txBody>
          <a:bodyPr/>
          <a:lstStyle/>
          <a:p>
            <a:fld id="{566B1EBD-D9FE-4315-BD48-36045ADC2BD6}" type="datetimeFigureOut">
              <a:rPr lang="en-US" smtClean="0"/>
              <a:t>6/14/2023</a:t>
            </a:fld>
            <a:endParaRPr lang="en-US"/>
          </a:p>
        </p:txBody>
      </p:sp>
      <p:sp>
        <p:nvSpPr>
          <p:cNvPr id="3" name="Footer Placeholder 2">
            <a:extLst>
              <a:ext uri="{FF2B5EF4-FFF2-40B4-BE49-F238E27FC236}">
                <a16:creationId xmlns:a16="http://schemas.microsoft.com/office/drawing/2014/main" id="{AC523C49-E0D3-BDC4-E180-2A6F612365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08218D-DE44-3BAD-AD5A-F8F495BF3C85}"/>
              </a:ext>
            </a:extLst>
          </p:cNvPr>
          <p:cNvSpPr>
            <a:spLocks noGrp="1"/>
          </p:cNvSpPr>
          <p:nvPr>
            <p:ph type="sldNum" sz="quarter" idx="12"/>
          </p:nvPr>
        </p:nvSpPr>
        <p:spPr/>
        <p:txBody>
          <a:bodyPr/>
          <a:lstStyle/>
          <a:p>
            <a:fld id="{553A19CE-1C8C-4B8E-BD16-EDA6DF0F437D}" type="slidenum">
              <a:rPr lang="en-US" smtClean="0"/>
              <a:t>‹#›</a:t>
            </a:fld>
            <a:endParaRPr lang="en-US"/>
          </a:p>
        </p:txBody>
      </p:sp>
      <p:pic>
        <p:nvPicPr>
          <p:cNvPr id="5" name="Picture 4">
            <a:extLst>
              <a:ext uri="{FF2B5EF4-FFF2-40B4-BE49-F238E27FC236}">
                <a16:creationId xmlns:a16="http://schemas.microsoft.com/office/drawing/2014/main" id="{893740C5-D29A-588A-E2B0-C98FE91FDB2C}"/>
              </a:ext>
            </a:extLst>
          </p:cNvPr>
          <p:cNvPicPr>
            <a:picLocks noChangeAspect="1"/>
          </p:cNvPicPr>
          <p:nvPr userDrawn="1"/>
        </p:nvPicPr>
        <p:blipFill>
          <a:blip r:embed="rId2"/>
          <a:stretch>
            <a:fillRect/>
          </a:stretch>
        </p:blipFill>
        <p:spPr>
          <a:xfrm>
            <a:off x="9396672" y="5749702"/>
            <a:ext cx="1957128" cy="854521"/>
          </a:xfrm>
          <a:prstGeom prst="rect">
            <a:avLst/>
          </a:prstGeom>
        </p:spPr>
      </p:pic>
      <p:pic>
        <p:nvPicPr>
          <p:cNvPr id="6" name="Picture 5">
            <a:extLst>
              <a:ext uri="{FF2B5EF4-FFF2-40B4-BE49-F238E27FC236}">
                <a16:creationId xmlns:a16="http://schemas.microsoft.com/office/drawing/2014/main" id="{4B7936F4-D6C0-3A9B-DC8E-F078C2004AD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9848" y="465491"/>
            <a:ext cx="2173952" cy="459221"/>
          </a:xfrm>
          <a:prstGeom prst="rect">
            <a:avLst/>
          </a:prstGeom>
          <a:noFill/>
        </p:spPr>
      </p:pic>
      <p:pic>
        <p:nvPicPr>
          <p:cNvPr id="7" name="Picture 6">
            <a:extLst>
              <a:ext uri="{FF2B5EF4-FFF2-40B4-BE49-F238E27FC236}">
                <a16:creationId xmlns:a16="http://schemas.microsoft.com/office/drawing/2014/main" id="{CB3F54C2-1913-9458-43E5-7BDCFDF37C77}"/>
              </a:ext>
            </a:extLst>
          </p:cNvPr>
          <p:cNvPicPr>
            <a:picLocks noChangeAspect="1"/>
          </p:cNvPicPr>
          <p:nvPr userDrawn="1"/>
        </p:nvPicPr>
        <p:blipFill>
          <a:blip r:embed="rId4"/>
          <a:stretch>
            <a:fillRect/>
          </a:stretch>
        </p:blipFill>
        <p:spPr>
          <a:xfrm>
            <a:off x="838200" y="5973256"/>
            <a:ext cx="1843801" cy="532506"/>
          </a:xfrm>
          <a:prstGeom prst="rect">
            <a:avLst/>
          </a:prstGeom>
        </p:spPr>
      </p:pic>
    </p:spTree>
    <p:extLst>
      <p:ext uri="{BB962C8B-B14F-4D97-AF65-F5344CB8AC3E}">
        <p14:creationId xmlns:p14="http://schemas.microsoft.com/office/powerpoint/2010/main" val="2563617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BA00B-F4A5-B136-A0E9-B928390DFD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FD433D-5DF2-E509-379E-CBC352D204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5C01CD-D1BD-7C6C-72A0-88E0600D19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1B78BC-61FD-7274-A4F9-077E17252A6E}"/>
              </a:ext>
            </a:extLst>
          </p:cNvPr>
          <p:cNvSpPr>
            <a:spLocks noGrp="1"/>
          </p:cNvSpPr>
          <p:nvPr>
            <p:ph type="dt" sz="half" idx="10"/>
          </p:nvPr>
        </p:nvSpPr>
        <p:spPr/>
        <p:txBody>
          <a:bodyPr/>
          <a:lstStyle/>
          <a:p>
            <a:fld id="{566B1EBD-D9FE-4315-BD48-36045ADC2BD6}" type="datetimeFigureOut">
              <a:rPr lang="en-US" smtClean="0"/>
              <a:t>6/14/2023</a:t>
            </a:fld>
            <a:endParaRPr lang="en-US"/>
          </a:p>
        </p:txBody>
      </p:sp>
      <p:sp>
        <p:nvSpPr>
          <p:cNvPr id="6" name="Footer Placeholder 5">
            <a:extLst>
              <a:ext uri="{FF2B5EF4-FFF2-40B4-BE49-F238E27FC236}">
                <a16:creationId xmlns:a16="http://schemas.microsoft.com/office/drawing/2014/main" id="{FA918248-68D3-CE39-0638-01B4BFC0E8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5D9289-C5A6-A5E7-C336-536F1423375E}"/>
              </a:ext>
            </a:extLst>
          </p:cNvPr>
          <p:cNvSpPr>
            <a:spLocks noGrp="1"/>
          </p:cNvSpPr>
          <p:nvPr>
            <p:ph type="sldNum" sz="quarter" idx="12"/>
          </p:nvPr>
        </p:nvSpPr>
        <p:spPr/>
        <p:txBody>
          <a:bodyPr/>
          <a:lstStyle/>
          <a:p>
            <a:fld id="{553A19CE-1C8C-4B8E-BD16-EDA6DF0F437D}" type="slidenum">
              <a:rPr lang="en-US" smtClean="0"/>
              <a:t>‹#›</a:t>
            </a:fld>
            <a:endParaRPr lang="en-US"/>
          </a:p>
        </p:txBody>
      </p:sp>
      <p:pic>
        <p:nvPicPr>
          <p:cNvPr id="8" name="Picture 7">
            <a:extLst>
              <a:ext uri="{FF2B5EF4-FFF2-40B4-BE49-F238E27FC236}">
                <a16:creationId xmlns:a16="http://schemas.microsoft.com/office/drawing/2014/main" id="{8C684FC8-B142-A8C7-F49D-ABF9DBB6DD8A}"/>
              </a:ext>
            </a:extLst>
          </p:cNvPr>
          <p:cNvPicPr>
            <a:picLocks noChangeAspect="1"/>
          </p:cNvPicPr>
          <p:nvPr userDrawn="1"/>
        </p:nvPicPr>
        <p:blipFill>
          <a:blip r:embed="rId2"/>
          <a:stretch>
            <a:fillRect/>
          </a:stretch>
        </p:blipFill>
        <p:spPr>
          <a:xfrm>
            <a:off x="9396672" y="5749702"/>
            <a:ext cx="1957128" cy="854521"/>
          </a:xfrm>
          <a:prstGeom prst="rect">
            <a:avLst/>
          </a:prstGeom>
        </p:spPr>
      </p:pic>
      <p:pic>
        <p:nvPicPr>
          <p:cNvPr id="9" name="Picture 8">
            <a:extLst>
              <a:ext uri="{FF2B5EF4-FFF2-40B4-BE49-F238E27FC236}">
                <a16:creationId xmlns:a16="http://schemas.microsoft.com/office/drawing/2014/main" id="{A93A0CC8-1485-7942-5748-77EBDAE580D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9848" y="465491"/>
            <a:ext cx="2173952" cy="459221"/>
          </a:xfrm>
          <a:prstGeom prst="rect">
            <a:avLst/>
          </a:prstGeom>
          <a:noFill/>
        </p:spPr>
      </p:pic>
      <p:pic>
        <p:nvPicPr>
          <p:cNvPr id="10" name="Picture 9">
            <a:extLst>
              <a:ext uri="{FF2B5EF4-FFF2-40B4-BE49-F238E27FC236}">
                <a16:creationId xmlns:a16="http://schemas.microsoft.com/office/drawing/2014/main" id="{45AECE9C-1C97-F42D-4A9F-7FF290B024E3}"/>
              </a:ext>
            </a:extLst>
          </p:cNvPr>
          <p:cNvPicPr>
            <a:picLocks noChangeAspect="1"/>
          </p:cNvPicPr>
          <p:nvPr userDrawn="1"/>
        </p:nvPicPr>
        <p:blipFill>
          <a:blip r:embed="rId4"/>
          <a:stretch>
            <a:fillRect/>
          </a:stretch>
        </p:blipFill>
        <p:spPr>
          <a:xfrm>
            <a:off x="838200" y="5973256"/>
            <a:ext cx="1843801" cy="532506"/>
          </a:xfrm>
          <a:prstGeom prst="rect">
            <a:avLst/>
          </a:prstGeom>
        </p:spPr>
      </p:pic>
    </p:spTree>
    <p:extLst>
      <p:ext uri="{BB962C8B-B14F-4D97-AF65-F5344CB8AC3E}">
        <p14:creationId xmlns:p14="http://schemas.microsoft.com/office/powerpoint/2010/main" val="2318530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40A2B-B823-56DF-05EC-8144BF8569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A3DC8A-5F40-19F6-0822-956655C9D4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9A019A-65A3-3681-7A7D-356A3D1663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419B2E-D162-2290-662E-06B2D1CBA218}"/>
              </a:ext>
            </a:extLst>
          </p:cNvPr>
          <p:cNvSpPr>
            <a:spLocks noGrp="1"/>
          </p:cNvSpPr>
          <p:nvPr>
            <p:ph type="dt" sz="half" idx="10"/>
          </p:nvPr>
        </p:nvSpPr>
        <p:spPr/>
        <p:txBody>
          <a:bodyPr/>
          <a:lstStyle/>
          <a:p>
            <a:fld id="{566B1EBD-D9FE-4315-BD48-36045ADC2BD6}" type="datetimeFigureOut">
              <a:rPr lang="en-US" smtClean="0"/>
              <a:t>6/14/2023</a:t>
            </a:fld>
            <a:endParaRPr lang="en-US"/>
          </a:p>
        </p:txBody>
      </p:sp>
      <p:sp>
        <p:nvSpPr>
          <p:cNvPr id="6" name="Footer Placeholder 5">
            <a:extLst>
              <a:ext uri="{FF2B5EF4-FFF2-40B4-BE49-F238E27FC236}">
                <a16:creationId xmlns:a16="http://schemas.microsoft.com/office/drawing/2014/main" id="{368409EA-70D8-F021-56E8-D47BEA7788D0}"/>
              </a:ext>
            </a:extLst>
          </p:cNvPr>
          <p:cNvSpPr>
            <a:spLocks noGrp="1"/>
          </p:cNvSpPr>
          <p:nvPr>
            <p:ph type="ftr" sz="quarter" idx="11"/>
          </p:nvPr>
        </p:nvSpPr>
        <p:spPr/>
        <p:txBody>
          <a:bodyPr/>
          <a:lstStyle/>
          <a:p>
            <a:r>
              <a:rPr lang="en-US"/>
              <a:t>
              </a:t>
            </a:r>
            <a:endParaRPr lang="en-US" dirty="0"/>
          </a:p>
        </p:txBody>
      </p:sp>
      <p:sp>
        <p:nvSpPr>
          <p:cNvPr id="7" name="Slide Number Placeholder 6">
            <a:extLst>
              <a:ext uri="{FF2B5EF4-FFF2-40B4-BE49-F238E27FC236}">
                <a16:creationId xmlns:a16="http://schemas.microsoft.com/office/drawing/2014/main" id="{F0C70925-91B1-D11E-6261-8147A795D299}"/>
              </a:ext>
            </a:extLst>
          </p:cNvPr>
          <p:cNvSpPr>
            <a:spLocks noGrp="1"/>
          </p:cNvSpPr>
          <p:nvPr>
            <p:ph type="sldNum" sz="quarter" idx="12"/>
          </p:nvPr>
        </p:nvSpPr>
        <p:spPr/>
        <p:txBody>
          <a:bodyPr/>
          <a:lstStyle/>
          <a:p>
            <a:fld id="{553A19CE-1C8C-4B8E-BD16-EDA6DF0F437D}" type="slidenum">
              <a:rPr lang="en-US" smtClean="0"/>
              <a:t>‹#›</a:t>
            </a:fld>
            <a:endParaRPr lang="en-US"/>
          </a:p>
        </p:txBody>
      </p:sp>
      <p:pic>
        <p:nvPicPr>
          <p:cNvPr id="8" name="Picture 7">
            <a:extLst>
              <a:ext uri="{FF2B5EF4-FFF2-40B4-BE49-F238E27FC236}">
                <a16:creationId xmlns:a16="http://schemas.microsoft.com/office/drawing/2014/main" id="{36A72345-BFF4-C98F-E6EA-D4CAE89351BA}"/>
              </a:ext>
            </a:extLst>
          </p:cNvPr>
          <p:cNvPicPr>
            <a:picLocks noChangeAspect="1"/>
          </p:cNvPicPr>
          <p:nvPr userDrawn="1"/>
        </p:nvPicPr>
        <p:blipFill>
          <a:blip r:embed="rId2"/>
          <a:stretch>
            <a:fillRect/>
          </a:stretch>
        </p:blipFill>
        <p:spPr>
          <a:xfrm>
            <a:off x="9396672" y="5749702"/>
            <a:ext cx="1957128" cy="854521"/>
          </a:xfrm>
          <a:prstGeom prst="rect">
            <a:avLst/>
          </a:prstGeom>
        </p:spPr>
      </p:pic>
      <p:pic>
        <p:nvPicPr>
          <p:cNvPr id="9" name="Picture 8">
            <a:extLst>
              <a:ext uri="{FF2B5EF4-FFF2-40B4-BE49-F238E27FC236}">
                <a16:creationId xmlns:a16="http://schemas.microsoft.com/office/drawing/2014/main" id="{45811C88-E951-59CF-3597-14DA4866EC9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9848" y="465491"/>
            <a:ext cx="2173952" cy="459221"/>
          </a:xfrm>
          <a:prstGeom prst="rect">
            <a:avLst/>
          </a:prstGeom>
          <a:noFill/>
        </p:spPr>
      </p:pic>
      <p:pic>
        <p:nvPicPr>
          <p:cNvPr id="10" name="Picture 9">
            <a:extLst>
              <a:ext uri="{FF2B5EF4-FFF2-40B4-BE49-F238E27FC236}">
                <a16:creationId xmlns:a16="http://schemas.microsoft.com/office/drawing/2014/main" id="{CED554D2-5AAB-08E0-6139-2E5EBE59CE30}"/>
              </a:ext>
            </a:extLst>
          </p:cNvPr>
          <p:cNvPicPr>
            <a:picLocks noChangeAspect="1"/>
          </p:cNvPicPr>
          <p:nvPr userDrawn="1"/>
        </p:nvPicPr>
        <p:blipFill>
          <a:blip r:embed="rId4"/>
          <a:stretch>
            <a:fillRect/>
          </a:stretch>
        </p:blipFill>
        <p:spPr>
          <a:xfrm>
            <a:off x="838200" y="5973256"/>
            <a:ext cx="1843801" cy="532506"/>
          </a:xfrm>
          <a:prstGeom prst="rect">
            <a:avLst/>
          </a:prstGeom>
        </p:spPr>
      </p:pic>
    </p:spTree>
    <p:extLst>
      <p:ext uri="{BB962C8B-B14F-4D97-AF65-F5344CB8AC3E}">
        <p14:creationId xmlns:p14="http://schemas.microsoft.com/office/powerpoint/2010/main" val="4088170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281725-A556-F043-DA53-3792CADDA8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AB887C-BBA4-4141-58FE-FE827BEE0F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4FECB7-D0DE-C4B8-D46E-1F30BBB448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6B1EBD-D9FE-4315-BD48-36045ADC2BD6}" type="datetimeFigureOut">
              <a:rPr lang="en-US" smtClean="0"/>
              <a:t>6/14/2023</a:t>
            </a:fld>
            <a:endParaRPr lang="en-US"/>
          </a:p>
        </p:txBody>
      </p:sp>
      <p:sp>
        <p:nvSpPr>
          <p:cNvPr id="5" name="Footer Placeholder 4">
            <a:extLst>
              <a:ext uri="{FF2B5EF4-FFF2-40B4-BE49-F238E27FC236}">
                <a16:creationId xmlns:a16="http://schemas.microsoft.com/office/drawing/2014/main" id="{CEC79778-2750-DF23-1CCD-193E56A379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04661-4DB6-5434-936D-17F87307B9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3A19CE-1C8C-4B8E-BD16-EDA6DF0F437D}" type="slidenum">
              <a:rPr lang="en-US" smtClean="0"/>
              <a:t>‹#›</a:t>
            </a:fld>
            <a:endParaRPr lang="en-US"/>
          </a:p>
        </p:txBody>
      </p:sp>
    </p:spTree>
    <p:extLst>
      <p:ext uri="{BB962C8B-B14F-4D97-AF65-F5344CB8AC3E}">
        <p14:creationId xmlns:p14="http://schemas.microsoft.com/office/powerpoint/2010/main" val="1740289166"/>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rhapsody@usc.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A700943-C774-782D-E25A-D3DB80A601A3}"/>
              </a:ext>
            </a:extLst>
          </p:cNvPr>
          <p:cNvSpPr>
            <a:spLocks noGrp="1"/>
          </p:cNvSpPr>
          <p:nvPr>
            <p:ph type="ctrTitle"/>
          </p:nvPr>
        </p:nvSpPr>
        <p:spPr>
          <a:xfrm>
            <a:off x="1897963" y="1778601"/>
            <a:ext cx="9144000" cy="2387600"/>
          </a:xfrm>
        </p:spPr>
        <p:txBody>
          <a:bodyPr>
            <a:noAutofit/>
          </a:bodyPr>
          <a:lstStyle/>
          <a:p>
            <a:r>
              <a:rPr lang="en-US" altLang="en-US" sz="4400" b="1" dirty="0">
                <a:solidFill>
                  <a:srgbClr val="9A0000"/>
                </a:solidFill>
              </a:rPr>
              <a:t>RHAPSODY-2</a:t>
            </a:r>
            <a:r>
              <a:rPr lang="en-US" altLang="en-US" sz="4400" dirty="0">
                <a:solidFill>
                  <a:srgbClr val="9A0000"/>
                </a:solidFill>
              </a:rPr>
              <a:t> </a:t>
            </a:r>
            <a:r>
              <a:rPr lang="en-US" altLang="en-US" sz="4400" b="1" dirty="0"/>
              <a:t>Biospecimen Collection, Storage, and Shipment</a:t>
            </a:r>
            <a:br>
              <a:rPr lang="en-US" altLang="en-US" sz="4400" dirty="0"/>
            </a:br>
            <a:endParaRPr lang="en-US" sz="4400" dirty="0"/>
          </a:p>
        </p:txBody>
      </p:sp>
      <p:sp>
        <p:nvSpPr>
          <p:cNvPr id="29" name="Subtitle 28">
            <a:extLst>
              <a:ext uri="{FF2B5EF4-FFF2-40B4-BE49-F238E27FC236}">
                <a16:creationId xmlns:a16="http://schemas.microsoft.com/office/drawing/2014/main" id="{153B0C1B-0E9B-5CD3-B8F4-547860630793}"/>
              </a:ext>
            </a:extLst>
          </p:cNvPr>
          <p:cNvSpPr>
            <a:spLocks noGrp="1"/>
          </p:cNvSpPr>
          <p:nvPr>
            <p:ph type="subTitle" idx="1"/>
          </p:nvPr>
        </p:nvSpPr>
        <p:spPr>
          <a:xfrm>
            <a:off x="1882924" y="4166201"/>
            <a:ext cx="9144000" cy="1655762"/>
          </a:xfrm>
        </p:spPr>
        <p:txBody>
          <a:bodyPr/>
          <a:lstStyle/>
          <a:p>
            <a:r>
              <a:rPr lang="en-US" altLang="en-US" sz="2400" dirty="0"/>
              <a:t>USC Central Laboratory</a:t>
            </a:r>
            <a:br>
              <a:rPr lang="en-US" altLang="en-US" sz="2400" dirty="0"/>
            </a:br>
            <a:endParaRPr lang="en-US" dirty="0"/>
          </a:p>
        </p:txBody>
      </p:sp>
      <p:sp>
        <p:nvSpPr>
          <p:cNvPr id="32" name="TextBox 31">
            <a:extLst>
              <a:ext uri="{FF2B5EF4-FFF2-40B4-BE49-F238E27FC236}">
                <a16:creationId xmlns:a16="http://schemas.microsoft.com/office/drawing/2014/main" id="{004B3CC9-68C2-49A1-CB20-4D1C666E3856}"/>
              </a:ext>
            </a:extLst>
          </p:cNvPr>
          <p:cNvSpPr txBox="1"/>
          <p:nvPr/>
        </p:nvSpPr>
        <p:spPr>
          <a:xfrm>
            <a:off x="201529" y="1036037"/>
            <a:ext cx="914400" cy="4785926"/>
          </a:xfrm>
          <a:prstGeom prst="rect">
            <a:avLst/>
          </a:prstGeom>
          <a:noFill/>
        </p:spPr>
        <p:txBody>
          <a:bodyPr wrap="square" rtlCol="0">
            <a:spAutoFit/>
          </a:bodyPr>
          <a:lstStyle/>
          <a:p>
            <a:r>
              <a:rPr lang="en-US" sz="28700">
                <a:solidFill>
                  <a:srgbClr val="9A0000"/>
                </a:solidFill>
                <a:effectLst/>
                <a:latin typeface="Segoe UI Symbol" panose="020B0502040204020203" pitchFamily="34" charset="0"/>
                <a:ea typeface="Times New Roman" panose="02020603050405020304" pitchFamily="18" charset="0"/>
                <a:cs typeface="Times New Roman" panose="02020603050405020304" pitchFamily="18" charset="0"/>
              </a:rPr>
              <a:t>𝄞</a:t>
            </a:r>
            <a:endParaRPr lang="en-US" sz="28700">
              <a:solidFill>
                <a:srgbClr val="9A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cxnSp>
        <p:nvCxnSpPr>
          <p:cNvPr id="2" name="Straight Connector 1">
            <a:extLst>
              <a:ext uri="{FF2B5EF4-FFF2-40B4-BE49-F238E27FC236}">
                <a16:creationId xmlns:a16="http://schemas.microsoft.com/office/drawing/2014/main" id="{62F18F96-4A75-0070-9DD5-82AC46F93E25}"/>
              </a:ext>
            </a:extLst>
          </p:cNvPr>
          <p:cNvCxnSpPr>
            <a:cxnSpLocks/>
          </p:cNvCxnSpPr>
          <p:nvPr/>
        </p:nvCxnSpPr>
        <p:spPr>
          <a:xfrm>
            <a:off x="2225824" y="3564037"/>
            <a:ext cx="8488279" cy="0"/>
          </a:xfrm>
          <a:prstGeom prst="line">
            <a:avLst/>
          </a:prstGeom>
          <a:ln w="38100">
            <a:solidFill>
              <a:srgbClr val="9A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9956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EFE8D-21F6-4148-9D76-E1816B93D42F}"/>
              </a:ext>
            </a:extLst>
          </p:cNvPr>
          <p:cNvSpPr>
            <a:spLocks noGrp="1"/>
          </p:cNvSpPr>
          <p:nvPr>
            <p:ph type="title"/>
          </p:nvPr>
        </p:nvSpPr>
        <p:spPr>
          <a:xfrm>
            <a:off x="838200" y="457072"/>
            <a:ext cx="10018713" cy="1068355"/>
          </a:xfrm>
        </p:spPr>
        <p:txBody>
          <a:bodyPr/>
          <a:lstStyle/>
          <a:p>
            <a:r>
              <a:rPr lang="en-US" b="1" dirty="0"/>
              <a:t>ADA Specimen Collection Protocol</a:t>
            </a:r>
          </a:p>
        </p:txBody>
      </p:sp>
      <p:sp>
        <p:nvSpPr>
          <p:cNvPr id="3" name="Content Placeholder 2">
            <a:extLst>
              <a:ext uri="{FF2B5EF4-FFF2-40B4-BE49-F238E27FC236}">
                <a16:creationId xmlns:a16="http://schemas.microsoft.com/office/drawing/2014/main" id="{9F815F33-9F83-49D9-9C8A-024252873E54}"/>
              </a:ext>
            </a:extLst>
          </p:cNvPr>
          <p:cNvSpPr>
            <a:spLocks noGrp="1"/>
          </p:cNvSpPr>
          <p:nvPr>
            <p:ph idx="1"/>
          </p:nvPr>
        </p:nvSpPr>
        <p:spPr>
          <a:xfrm>
            <a:off x="1484310" y="1754156"/>
            <a:ext cx="10018713" cy="4572000"/>
          </a:xfrm>
        </p:spPr>
        <p:txBody>
          <a:bodyPr>
            <a:noAutofit/>
          </a:bodyPr>
          <a:lstStyle/>
          <a:p>
            <a:pPr marL="400050" indent="-400050">
              <a:buFont typeface="+mj-lt"/>
              <a:buAutoNum type="romanLcPeriod"/>
            </a:pPr>
            <a:r>
              <a:rPr lang="en-US" sz="1600" dirty="0"/>
              <a:t>Draw blood from the subject to completely fill a 3 mL Red top draw tube </a:t>
            </a:r>
          </a:p>
          <a:p>
            <a:pPr marL="800100" lvl="1" indent="-342900">
              <a:buFont typeface="+mj-lt"/>
              <a:buAutoNum type="alphaLcPeriod"/>
            </a:pPr>
            <a:r>
              <a:rPr lang="en-US" sz="1600" dirty="0"/>
              <a:t>The blood sample may be drawn from an existing IV into a syringe, provided a discard is drawn prior to collecting the ADA sample. </a:t>
            </a:r>
          </a:p>
          <a:p>
            <a:pPr marL="857250" lvl="1" indent="-400050">
              <a:buFont typeface="+mj-lt"/>
              <a:buAutoNum type="alphaLcPeriod"/>
            </a:pPr>
            <a:r>
              <a:rPr lang="en-US" sz="1600" dirty="0"/>
              <a:t>The blood sample may also be drawn directly from a vein using a butterfly needle with vacutainer holder. Note: The butterfly needle and vacutainer holder are not provided in the ADA kit. </a:t>
            </a:r>
          </a:p>
          <a:p>
            <a:pPr marL="400050" indent="-400050">
              <a:buFont typeface="+mj-lt"/>
              <a:buAutoNum type="romanLcPeriod"/>
            </a:pPr>
            <a:r>
              <a:rPr lang="en-US" sz="1600" dirty="0"/>
              <a:t>Gently invert the 3mL Red top draw tube 8 to 10 times. 3mL Red top draw tubes containing samples </a:t>
            </a:r>
            <a:r>
              <a:rPr lang="en-US" sz="1600" b="1" u="sng" dirty="0"/>
              <a:t>should sit at room temperature for at least 20 minutes</a:t>
            </a:r>
            <a:r>
              <a:rPr lang="en-US" sz="1600" dirty="0"/>
              <a:t> to allow clotting prior to centrifugation. </a:t>
            </a:r>
          </a:p>
          <a:p>
            <a:pPr marL="400050" indent="-400050">
              <a:buFont typeface="+mj-lt"/>
              <a:buAutoNum type="romanLcPeriod"/>
            </a:pPr>
            <a:r>
              <a:rPr lang="en-US" sz="1600" dirty="0"/>
              <a:t>Centrifuge the 3mL Red top draw tubes with specimen at 1500 - 2200 RPM (1500 x g) at 2°-8°C for 10-15 minutes using balance tubes as needed. If no refrigerated centrifuge is available, blood must be chilled in wet ice slurry for 2-3 minutes prior to centrifuge at room temperature at 1500-2200rpm (1500 x g) for 10-15 minutes. </a:t>
            </a:r>
          </a:p>
          <a:p>
            <a:pPr marL="400050" indent="-400050">
              <a:buFont typeface="+mj-lt"/>
              <a:buAutoNum type="romanLcPeriod"/>
            </a:pPr>
            <a:r>
              <a:rPr lang="en-US" sz="1600" dirty="0"/>
              <a:t>Use a sterile transfer pipette to place at least 0.5 mL (500 </a:t>
            </a:r>
            <a:r>
              <a:rPr lang="en-US" sz="1600" dirty="0" err="1"/>
              <a:t>uL</a:t>
            </a:r>
            <a:r>
              <a:rPr lang="en-US" sz="1600" dirty="0"/>
              <a:t>) of serum into each of the two prelabeled 2mL aliquot cryovials (one Red- Aliquot 1, one Yellow- Aliquot 2). </a:t>
            </a:r>
          </a:p>
          <a:p>
            <a:pPr marL="400050" indent="-400050">
              <a:buFont typeface="+mj-lt"/>
              <a:buAutoNum type="romanLcPeriod"/>
            </a:pPr>
            <a:r>
              <a:rPr lang="en-US" sz="1600" dirty="0"/>
              <a:t>ADA aliquot cryovials must be stored in corresponding primary and secondary </a:t>
            </a:r>
            <a:r>
              <a:rPr lang="en-US" sz="1600" dirty="0" err="1"/>
              <a:t>cryo</a:t>
            </a:r>
            <a:r>
              <a:rPr lang="en-US" sz="1600" dirty="0"/>
              <a:t> storage boxes and immediately placed into ≤ -70˚C freezer. </a:t>
            </a:r>
          </a:p>
        </p:txBody>
      </p:sp>
      <p:cxnSp>
        <p:nvCxnSpPr>
          <p:cNvPr id="4" name="Straight Connector 3">
            <a:extLst>
              <a:ext uri="{FF2B5EF4-FFF2-40B4-BE49-F238E27FC236}">
                <a16:creationId xmlns:a16="http://schemas.microsoft.com/office/drawing/2014/main" id="{D823E147-8267-4FCC-2032-9AE7B3EF7EB4}"/>
              </a:ext>
            </a:extLst>
          </p:cNvPr>
          <p:cNvCxnSpPr>
            <a:cxnSpLocks/>
          </p:cNvCxnSpPr>
          <p:nvPr/>
        </p:nvCxnSpPr>
        <p:spPr>
          <a:xfrm>
            <a:off x="956860" y="1296698"/>
            <a:ext cx="10396940" cy="0"/>
          </a:xfrm>
          <a:prstGeom prst="line">
            <a:avLst/>
          </a:prstGeom>
          <a:ln w="38100">
            <a:solidFill>
              <a:srgbClr val="9A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2196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067D2-AEF0-3B0C-FAAE-19C6D8C7DB1D}"/>
              </a:ext>
            </a:extLst>
          </p:cNvPr>
          <p:cNvSpPr>
            <a:spLocks noGrp="1"/>
          </p:cNvSpPr>
          <p:nvPr>
            <p:ph type="title"/>
          </p:nvPr>
        </p:nvSpPr>
        <p:spPr>
          <a:xfrm>
            <a:off x="838200" y="365126"/>
            <a:ext cx="6887547" cy="810532"/>
          </a:xfrm>
        </p:spPr>
        <p:txBody>
          <a:bodyPr/>
          <a:lstStyle/>
          <a:p>
            <a:r>
              <a:rPr lang="en-US" b="1" dirty="0"/>
              <a:t>PK Collection Kit Contents</a:t>
            </a:r>
          </a:p>
        </p:txBody>
      </p:sp>
      <p:pic>
        <p:nvPicPr>
          <p:cNvPr id="5" name="Picture 4" descr="Text&#10;&#10;Description automatically generated">
            <a:extLst>
              <a:ext uri="{FF2B5EF4-FFF2-40B4-BE49-F238E27FC236}">
                <a16:creationId xmlns:a16="http://schemas.microsoft.com/office/drawing/2014/main" id="{C8C3097C-594B-D4AC-89F9-081CA5E18231}"/>
              </a:ext>
            </a:extLst>
          </p:cNvPr>
          <p:cNvPicPr>
            <a:picLocks noChangeAspect="1"/>
          </p:cNvPicPr>
          <p:nvPr/>
        </p:nvPicPr>
        <p:blipFill rotWithShape="1">
          <a:blip r:embed="rId2">
            <a:extLst>
              <a:ext uri="{28A0092B-C50C-407E-A947-70E740481C1C}">
                <a14:useLocalDpi xmlns:a14="http://schemas.microsoft.com/office/drawing/2010/main" val="0"/>
              </a:ext>
            </a:extLst>
          </a:blip>
          <a:srcRect l="5582" t="3867" r="1347" b="7825"/>
          <a:stretch/>
        </p:blipFill>
        <p:spPr>
          <a:xfrm>
            <a:off x="838200" y="1446245"/>
            <a:ext cx="5159829" cy="2556588"/>
          </a:xfrm>
          <a:prstGeom prst="rect">
            <a:avLst/>
          </a:prstGeom>
        </p:spPr>
      </p:pic>
      <p:pic>
        <p:nvPicPr>
          <p:cNvPr id="7" name="Picture 6">
            <a:extLst>
              <a:ext uri="{FF2B5EF4-FFF2-40B4-BE49-F238E27FC236}">
                <a16:creationId xmlns:a16="http://schemas.microsoft.com/office/drawing/2014/main" id="{463EA843-F44A-9223-BBCE-68A5B66685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5747" y="1453896"/>
            <a:ext cx="3057144" cy="3950208"/>
          </a:xfrm>
          <a:prstGeom prst="rect">
            <a:avLst/>
          </a:prstGeom>
        </p:spPr>
      </p:pic>
      <p:sp>
        <p:nvSpPr>
          <p:cNvPr id="8" name="Arrow: Right 7">
            <a:extLst>
              <a:ext uri="{FF2B5EF4-FFF2-40B4-BE49-F238E27FC236}">
                <a16:creationId xmlns:a16="http://schemas.microsoft.com/office/drawing/2014/main" id="{A393FE16-485D-9BF3-8F45-C59FE7092FE4}"/>
              </a:ext>
            </a:extLst>
          </p:cNvPr>
          <p:cNvSpPr/>
          <p:nvPr/>
        </p:nvSpPr>
        <p:spPr>
          <a:xfrm>
            <a:off x="6296609" y="2554255"/>
            <a:ext cx="1233194" cy="5831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 letter&#10;&#10;Description automatically generated">
            <a:extLst>
              <a:ext uri="{FF2B5EF4-FFF2-40B4-BE49-F238E27FC236}">
                <a16:creationId xmlns:a16="http://schemas.microsoft.com/office/drawing/2014/main" id="{651D8823-588D-AA0C-B3B9-985E373DFA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3842" y="4871350"/>
            <a:ext cx="3548543" cy="1080810"/>
          </a:xfrm>
          <a:prstGeom prst="rect">
            <a:avLst/>
          </a:prstGeom>
        </p:spPr>
      </p:pic>
      <p:sp>
        <p:nvSpPr>
          <p:cNvPr id="3" name="TextBox 2">
            <a:extLst>
              <a:ext uri="{FF2B5EF4-FFF2-40B4-BE49-F238E27FC236}">
                <a16:creationId xmlns:a16="http://schemas.microsoft.com/office/drawing/2014/main" id="{BE401FDB-FAEF-D63E-4155-C24F8BC999AB}"/>
              </a:ext>
            </a:extLst>
          </p:cNvPr>
          <p:cNvSpPr txBox="1"/>
          <p:nvPr/>
        </p:nvSpPr>
        <p:spPr>
          <a:xfrm>
            <a:off x="964734" y="4002833"/>
            <a:ext cx="1755609" cy="369332"/>
          </a:xfrm>
          <a:prstGeom prst="rect">
            <a:avLst/>
          </a:prstGeom>
          <a:noFill/>
        </p:spPr>
        <p:txBody>
          <a:bodyPr wrap="none" rtlCol="0">
            <a:spAutoFit/>
          </a:bodyPr>
          <a:lstStyle/>
          <a:p>
            <a:r>
              <a:rPr lang="en-US" b="1" dirty="0"/>
              <a:t>PK Collection Kit</a:t>
            </a:r>
          </a:p>
        </p:txBody>
      </p:sp>
      <p:sp>
        <p:nvSpPr>
          <p:cNvPr id="6" name="TextBox 5">
            <a:extLst>
              <a:ext uri="{FF2B5EF4-FFF2-40B4-BE49-F238E27FC236}">
                <a16:creationId xmlns:a16="http://schemas.microsoft.com/office/drawing/2014/main" id="{ED43D12E-2550-F94B-807B-834C2FAD6074}"/>
              </a:ext>
            </a:extLst>
          </p:cNvPr>
          <p:cNvSpPr txBox="1"/>
          <p:nvPr/>
        </p:nvSpPr>
        <p:spPr>
          <a:xfrm>
            <a:off x="2052931" y="5913090"/>
            <a:ext cx="2730363" cy="646331"/>
          </a:xfrm>
          <a:prstGeom prst="rect">
            <a:avLst/>
          </a:prstGeom>
          <a:noFill/>
        </p:spPr>
        <p:txBody>
          <a:bodyPr wrap="none" rtlCol="0">
            <a:spAutoFit/>
          </a:bodyPr>
          <a:lstStyle/>
          <a:p>
            <a:r>
              <a:rPr lang="en-US" b="1" dirty="0"/>
              <a:t>SCAT-140-3.6/5 Draw Tube</a:t>
            </a:r>
          </a:p>
          <a:p>
            <a:r>
              <a:rPr lang="en-US" b="1" dirty="0">
                <a:highlight>
                  <a:srgbClr val="FFFF00"/>
                </a:highlight>
              </a:rPr>
              <a:t>(NOT STERILE)</a:t>
            </a:r>
          </a:p>
        </p:txBody>
      </p:sp>
      <p:sp>
        <p:nvSpPr>
          <p:cNvPr id="9" name="TextBox 8">
            <a:extLst>
              <a:ext uri="{FF2B5EF4-FFF2-40B4-BE49-F238E27FC236}">
                <a16:creationId xmlns:a16="http://schemas.microsoft.com/office/drawing/2014/main" id="{4034E56F-E50D-FBFF-3453-F76B6B5F4318}"/>
              </a:ext>
            </a:extLst>
          </p:cNvPr>
          <p:cNvSpPr txBox="1"/>
          <p:nvPr/>
        </p:nvSpPr>
        <p:spPr>
          <a:xfrm>
            <a:off x="6522417" y="1111300"/>
            <a:ext cx="1180003" cy="646331"/>
          </a:xfrm>
          <a:prstGeom prst="rect">
            <a:avLst/>
          </a:prstGeom>
          <a:noFill/>
        </p:spPr>
        <p:txBody>
          <a:bodyPr wrap="none" rtlCol="0">
            <a:spAutoFit/>
          </a:bodyPr>
          <a:lstStyle/>
          <a:p>
            <a:r>
              <a:rPr lang="en-US" b="1" dirty="0"/>
              <a:t>Secondary</a:t>
            </a:r>
          </a:p>
          <a:p>
            <a:r>
              <a:rPr lang="en-US" b="1" dirty="0"/>
              <a:t>Cryovial</a:t>
            </a:r>
          </a:p>
        </p:txBody>
      </p:sp>
      <p:sp>
        <p:nvSpPr>
          <p:cNvPr id="10" name="TextBox 9">
            <a:extLst>
              <a:ext uri="{FF2B5EF4-FFF2-40B4-BE49-F238E27FC236}">
                <a16:creationId xmlns:a16="http://schemas.microsoft.com/office/drawing/2014/main" id="{C3DB0D69-21D5-3493-394F-38B9041FCADB}"/>
              </a:ext>
            </a:extLst>
          </p:cNvPr>
          <p:cNvSpPr txBox="1"/>
          <p:nvPr/>
        </p:nvSpPr>
        <p:spPr>
          <a:xfrm>
            <a:off x="10346344" y="721001"/>
            <a:ext cx="953531" cy="646331"/>
          </a:xfrm>
          <a:prstGeom prst="rect">
            <a:avLst/>
          </a:prstGeom>
          <a:noFill/>
        </p:spPr>
        <p:txBody>
          <a:bodyPr wrap="none" rtlCol="0">
            <a:spAutoFit/>
          </a:bodyPr>
          <a:lstStyle/>
          <a:p>
            <a:r>
              <a:rPr lang="en-US" b="1" dirty="0"/>
              <a:t>Primary</a:t>
            </a:r>
          </a:p>
          <a:p>
            <a:r>
              <a:rPr lang="en-US" b="1" dirty="0"/>
              <a:t>Cryovial</a:t>
            </a:r>
          </a:p>
        </p:txBody>
      </p:sp>
      <p:sp>
        <p:nvSpPr>
          <p:cNvPr id="11" name="TextBox 10">
            <a:extLst>
              <a:ext uri="{FF2B5EF4-FFF2-40B4-BE49-F238E27FC236}">
                <a16:creationId xmlns:a16="http://schemas.microsoft.com/office/drawing/2014/main" id="{F62A2E89-707D-D07D-9479-E4D82810917D}"/>
              </a:ext>
            </a:extLst>
          </p:cNvPr>
          <p:cNvSpPr txBox="1"/>
          <p:nvPr/>
        </p:nvSpPr>
        <p:spPr>
          <a:xfrm>
            <a:off x="6322710" y="3248216"/>
            <a:ext cx="1531775" cy="646331"/>
          </a:xfrm>
          <a:prstGeom prst="rect">
            <a:avLst/>
          </a:prstGeom>
          <a:noFill/>
        </p:spPr>
        <p:txBody>
          <a:bodyPr wrap="square" rtlCol="0">
            <a:spAutoFit/>
          </a:bodyPr>
          <a:lstStyle/>
          <a:p>
            <a:r>
              <a:rPr lang="en-US" b="1" dirty="0"/>
              <a:t>MSLA tube holder </a:t>
            </a:r>
          </a:p>
        </p:txBody>
      </p:sp>
      <p:sp>
        <p:nvSpPr>
          <p:cNvPr id="12" name="TextBox 11">
            <a:extLst>
              <a:ext uri="{FF2B5EF4-FFF2-40B4-BE49-F238E27FC236}">
                <a16:creationId xmlns:a16="http://schemas.microsoft.com/office/drawing/2014/main" id="{79BE7AB7-EBF8-417A-8976-A7EFAEE34F5E}"/>
              </a:ext>
            </a:extLst>
          </p:cNvPr>
          <p:cNvSpPr txBox="1"/>
          <p:nvPr/>
        </p:nvSpPr>
        <p:spPr>
          <a:xfrm>
            <a:off x="7064590" y="5557664"/>
            <a:ext cx="1620893" cy="923330"/>
          </a:xfrm>
          <a:prstGeom prst="rect">
            <a:avLst/>
          </a:prstGeom>
          <a:noFill/>
        </p:spPr>
        <p:txBody>
          <a:bodyPr wrap="none" rtlCol="0">
            <a:spAutoFit/>
          </a:bodyPr>
          <a:lstStyle/>
          <a:p>
            <a:r>
              <a:rPr lang="en-US" b="1" dirty="0"/>
              <a:t>Disposable</a:t>
            </a:r>
          </a:p>
          <a:p>
            <a:r>
              <a:rPr lang="en-US" b="1" dirty="0"/>
              <a:t>Sterile Transfer</a:t>
            </a:r>
          </a:p>
          <a:p>
            <a:r>
              <a:rPr lang="en-US" b="1" dirty="0"/>
              <a:t>Pipette</a:t>
            </a:r>
          </a:p>
        </p:txBody>
      </p:sp>
      <p:sp>
        <p:nvSpPr>
          <p:cNvPr id="13" name="TextBox 12">
            <a:extLst>
              <a:ext uri="{FF2B5EF4-FFF2-40B4-BE49-F238E27FC236}">
                <a16:creationId xmlns:a16="http://schemas.microsoft.com/office/drawing/2014/main" id="{CE975B48-1408-D30E-6F80-DCD2C330017E}"/>
              </a:ext>
            </a:extLst>
          </p:cNvPr>
          <p:cNvSpPr txBox="1"/>
          <p:nvPr/>
        </p:nvSpPr>
        <p:spPr>
          <a:xfrm>
            <a:off x="10139069" y="5568909"/>
            <a:ext cx="1397177" cy="646331"/>
          </a:xfrm>
          <a:prstGeom prst="rect">
            <a:avLst/>
          </a:prstGeom>
          <a:noFill/>
        </p:spPr>
        <p:txBody>
          <a:bodyPr wrap="none" rtlCol="0">
            <a:spAutoFit/>
          </a:bodyPr>
          <a:lstStyle/>
          <a:p>
            <a:r>
              <a:rPr lang="en-US" b="1" dirty="0"/>
              <a:t>3mL Discard </a:t>
            </a:r>
          </a:p>
          <a:p>
            <a:r>
              <a:rPr lang="en-US" b="1" dirty="0"/>
              <a:t>Tube</a:t>
            </a:r>
          </a:p>
        </p:txBody>
      </p:sp>
      <p:sp>
        <p:nvSpPr>
          <p:cNvPr id="14" name="TextBox 13">
            <a:extLst>
              <a:ext uri="{FF2B5EF4-FFF2-40B4-BE49-F238E27FC236}">
                <a16:creationId xmlns:a16="http://schemas.microsoft.com/office/drawing/2014/main" id="{56720C94-969B-CC36-5C1A-3B466DD182BE}"/>
              </a:ext>
            </a:extLst>
          </p:cNvPr>
          <p:cNvSpPr txBox="1"/>
          <p:nvPr/>
        </p:nvSpPr>
        <p:spPr>
          <a:xfrm>
            <a:off x="8464491" y="730785"/>
            <a:ext cx="1245982" cy="646331"/>
          </a:xfrm>
          <a:prstGeom prst="rect">
            <a:avLst/>
          </a:prstGeom>
          <a:noFill/>
          <a:ln w="19050">
            <a:noFill/>
          </a:ln>
        </p:spPr>
        <p:txBody>
          <a:bodyPr wrap="none" rtlCol="0">
            <a:spAutoFit/>
          </a:bodyPr>
          <a:lstStyle/>
          <a:p>
            <a:r>
              <a:rPr lang="en-US" b="1" dirty="0"/>
              <a:t>Tourniquet</a:t>
            </a:r>
          </a:p>
          <a:p>
            <a:r>
              <a:rPr lang="en-US" b="1" dirty="0"/>
              <a:t>(latex-free)</a:t>
            </a:r>
          </a:p>
        </p:txBody>
      </p:sp>
      <p:cxnSp>
        <p:nvCxnSpPr>
          <p:cNvPr id="16" name="Straight Connector 15">
            <a:extLst>
              <a:ext uri="{FF2B5EF4-FFF2-40B4-BE49-F238E27FC236}">
                <a16:creationId xmlns:a16="http://schemas.microsoft.com/office/drawing/2014/main" id="{1574E0AE-7A31-662B-20F6-68B73AB703B2}"/>
              </a:ext>
            </a:extLst>
          </p:cNvPr>
          <p:cNvCxnSpPr/>
          <p:nvPr/>
        </p:nvCxnSpPr>
        <p:spPr>
          <a:xfrm flipH="1" flipV="1">
            <a:off x="7466202" y="1610686"/>
            <a:ext cx="570451" cy="3775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4CF27B-7025-34CC-D919-ADA54BB11111}"/>
              </a:ext>
            </a:extLst>
          </p:cNvPr>
          <p:cNvCxnSpPr/>
          <p:nvPr/>
        </p:nvCxnSpPr>
        <p:spPr>
          <a:xfrm flipH="1" flipV="1">
            <a:off x="8984609" y="1300336"/>
            <a:ext cx="102873" cy="534075"/>
          </a:xfrm>
          <a:prstGeom prst="line">
            <a:avLst/>
          </a:prstGeom>
          <a:ln w="1905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ABCFAB24-BC1C-C950-0C1D-AC1237F0970D}"/>
              </a:ext>
            </a:extLst>
          </p:cNvPr>
          <p:cNvCxnSpPr>
            <a:cxnSpLocks/>
          </p:cNvCxnSpPr>
          <p:nvPr/>
        </p:nvCxnSpPr>
        <p:spPr>
          <a:xfrm flipV="1">
            <a:off x="10140384" y="1367332"/>
            <a:ext cx="520494" cy="763472"/>
          </a:xfrm>
          <a:prstGeom prst="line">
            <a:avLst/>
          </a:prstGeom>
          <a:ln w="1905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A031E93-AF2D-D6A7-8F72-430561A4AE57}"/>
              </a:ext>
            </a:extLst>
          </p:cNvPr>
          <p:cNvCxnSpPr>
            <a:cxnSpLocks/>
          </p:cNvCxnSpPr>
          <p:nvPr/>
        </p:nvCxnSpPr>
        <p:spPr>
          <a:xfrm flipH="1">
            <a:off x="7466202" y="3137418"/>
            <a:ext cx="570451" cy="229370"/>
          </a:xfrm>
          <a:prstGeom prst="line">
            <a:avLst/>
          </a:prstGeom>
          <a:ln w="1905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174712C2-30A6-C83A-8B6D-055158DD4C62}"/>
              </a:ext>
            </a:extLst>
          </p:cNvPr>
          <p:cNvCxnSpPr>
            <a:endCxn id="12" idx="0"/>
          </p:cNvCxnSpPr>
          <p:nvPr/>
        </p:nvCxnSpPr>
        <p:spPr>
          <a:xfrm flipH="1">
            <a:off x="7875037" y="4851795"/>
            <a:ext cx="321007" cy="705869"/>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7B7158C4-B1DF-BFE6-18D7-261E34DB1D38}"/>
              </a:ext>
            </a:extLst>
          </p:cNvPr>
          <p:cNvCxnSpPr/>
          <p:nvPr/>
        </p:nvCxnSpPr>
        <p:spPr>
          <a:xfrm>
            <a:off x="10400631" y="4781725"/>
            <a:ext cx="260247" cy="787184"/>
          </a:xfrm>
          <a:prstGeom prst="line">
            <a:avLst/>
          </a:prstGeom>
          <a:ln w="19050"/>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8FE52A57-254B-587D-B344-22A98A57638B}"/>
              </a:ext>
            </a:extLst>
          </p:cNvPr>
          <p:cNvSpPr txBox="1"/>
          <p:nvPr/>
        </p:nvSpPr>
        <p:spPr>
          <a:xfrm>
            <a:off x="10837657" y="3115459"/>
            <a:ext cx="740397" cy="646331"/>
          </a:xfrm>
          <a:prstGeom prst="rect">
            <a:avLst/>
          </a:prstGeom>
          <a:noFill/>
        </p:spPr>
        <p:txBody>
          <a:bodyPr wrap="square" rtlCol="0">
            <a:spAutoFit/>
          </a:bodyPr>
          <a:lstStyle/>
          <a:p>
            <a:r>
              <a:rPr lang="en-US" b="1" dirty="0"/>
              <a:t>MSLA (23G)</a:t>
            </a:r>
            <a:endParaRPr lang="en-US" dirty="0"/>
          </a:p>
        </p:txBody>
      </p:sp>
      <p:cxnSp>
        <p:nvCxnSpPr>
          <p:cNvPr id="30" name="Straight Connector 29">
            <a:extLst>
              <a:ext uri="{FF2B5EF4-FFF2-40B4-BE49-F238E27FC236}">
                <a16:creationId xmlns:a16="http://schemas.microsoft.com/office/drawing/2014/main" id="{8AF08A78-B0DB-8F18-8241-0FFAF619F2A5}"/>
              </a:ext>
            </a:extLst>
          </p:cNvPr>
          <p:cNvCxnSpPr>
            <a:cxnSpLocks/>
          </p:cNvCxnSpPr>
          <p:nvPr/>
        </p:nvCxnSpPr>
        <p:spPr>
          <a:xfrm>
            <a:off x="10217791" y="3028426"/>
            <a:ext cx="696286" cy="245394"/>
          </a:xfrm>
          <a:prstGeom prst="line">
            <a:avLst/>
          </a:prstGeom>
          <a:ln w="19050"/>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61D24F0D-9910-4189-37CE-37C21D19FBB8}"/>
              </a:ext>
            </a:extLst>
          </p:cNvPr>
          <p:cNvSpPr txBox="1"/>
          <p:nvPr/>
        </p:nvSpPr>
        <p:spPr>
          <a:xfrm>
            <a:off x="10914077" y="2248250"/>
            <a:ext cx="800219" cy="646331"/>
          </a:xfrm>
          <a:prstGeom prst="rect">
            <a:avLst/>
          </a:prstGeom>
          <a:noFill/>
        </p:spPr>
        <p:txBody>
          <a:bodyPr wrap="none" rtlCol="0">
            <a:spAutoFit/>
          </a:bodyPr>
          <a:lstStyle/>
          <a:p>
            <a:r>
              <a:rPr lang="en-US" b="1" dirty="0"/>
              <a:t>MSLA </a:t>
            </a:r>
          </a:p>
          <a:p>
            <a:r>
              <a:rPr lang="en-US" b="1" dirty="0"/>
              <a:t>tubing</a:t>
            </a:r>
          </a:p>
        </p:txBody>
      </p:sp>
      <p:cxnSp>
        <p:nvCxnSpPr>
          <p:cNvPr id="37" name="Straight Connector 36">
            <a:extLst>
              <a:ext uri="{FF2B5EF4-FFF2-40B4-BE49-F238E27FC236}">
                <a16:creationId xmlns:a16="http://schemas.microsoft.com/office/drawing/2014/main" id="{F1EBBB88-4A1E-7CEC-31BF-32E64A302103}"/>
              </a:ext>
            </a:extLst>
          </p:cNvPr>
          <p:cNvCxnSpPr>
            <a:cxnSpLocks/>
            <a:endCxn id="35" idx="1"/>
          </p:cNvCxnSpPr>
          <p:nvPr/>
        </p:nvCxnSpPr>
        <p:spPr>
          <a:xfrm flipV="1">
            <a:off x="10063165" y="2571416"/>
            <a:ext cx="850912" cy="224660"/>
          </a:xfrm>
          <a:prstGeom prst="line">
            <a:avLst/>
          </a:prstGeom>
          <a:ln w="1905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85D5CB72-E9B7-7D99-CD42-4ABC89F99A57}"/>
              </a:ext>
            </a:extLst>
          </p:cNvPr>
          <p:cNvCxnSpPr>
            <a:cxnSpLocks/>
          </p:cNvCxnSpPr>
          <p:nvPr/>
        </p:nvCxnSpPr>
        <p:spPr>
          <a:xfrm>
            <a:off x="897530" y="1016780"/>
            <a:ext cx="7481360" cy="0"/>
          </a:xfrm>
          <a:prstGeom prst="line">
            <a:avLst/>
          </a:prstGeom>
          <a:ln w="38100">
            <a:solidFill>
              <a:srgbClr val="9A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3399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AE76F-0ACB-4AA3-A25D-8FFE0BABFEA8}"/>
              </a:ext>
            </a:extLst>
          </p:cNvPr>
          <p:cNvSpPr>
            <a:spLocks noGrp="1"/>
          </p:cNvSpPr>
          <p:nvPr>
            <p:ph type="title"/>
          </p:nvPr>
        </p:nvSpPr>
        <p:spPr>
          <a:xfrm>
            <a:off x="798705" y="583164"/>
            <a:ext cx="10018713" cy="636973"/>
          </a:xfrm>
        </p:spPr>
        <p:txBody>
          <a:bodyPr>
            <a:normAutofit fontScale="90000"/>
          </a:bodyPr>
          <a:lstStyle/>
          <a:p>
            <a:r>
              <a:rPr lang="en-US" b="1" dirty="0"/>
              <a:t>PK Specimen Collection Protocol</a:t>
            </a:r>
          </a:p>
        </p:txBody>
      </p:sp>
      <p:sp>
        <p:nvSpPr>
          <p:cNvPr id="3" name="Content Placeholder 2">
            <a:extLst>
              <a:ext uri="{FF2B5EF4-FFF2-40B4-BE49-F238E27FC236}">
                <a16:creationId xmlns:a16="http://schemas.microsoft.com/office/drawing/2014/main" id="{15E0CC8A-E777-D5D5-CCEC-10486E6BFD37}"/>
              </a:ext>
            </a:extLst>
          </p:cNvPr>
          <p:cNvSpPr>
            <a:spLocks noGrp="1"/>
          </p:cNvSpPr>
          <p:nvPr>
            <p:ph idx="1"/>
          </p:nvPr>
        </p:nvSpPr>
        <p:spPr>
          <a:xfrm>
            <a:off x="1474980" y="1220137"/>
            <a:ext cx="10018713" cy="5072110"/>
          </a:xfrm>
        </p:spPr>
        <p:txBody>
          <a:bodyPr>
            <a:normAutofit fontScale="85000" lnSpcReduction="10000"/>
          </a:bodyPr>
          <a:lstStyle/>
          <a:p>
            <a:pPr marL="0" indent="0" algn="ctr">
              <a:buNone/>
            </a:pPr>
            <a:r>
              <a:rPr lang="en-US" sz="1800" b="1" u="sng" dirty="0">
                <a:effectLst/>
                <a:highlight>
                  <a:srgbClr val="FFFF00"/>
                </a:highlight>
                <a:latin typeface="Arial" panose="020B0604020202020204" pitchFamily="34" charset="0"/>
                <a:ea typeface="Times New Roman" panose="02020603050405020304" pitchFamily="18" charset="0"/>
              </a:rPr>
              <a:t>CAUTION: SCAT Blood Collect Tubes Are NOT Sterile</a:t>
            </a:r>
          </a:p>
          <a:p>
            <a:pPr marL="0" indent="0" algn="ctr">
              <a:buNone/>
            </a:pPr>
            <a:r>
              <a:rPr lang="en-US" sz="1800" b="1" u="sng" dirty="0">
                <a:effectLst/>
                <a:latin typeface="Arial" panose="020B0604020202020204" pitchFamily="34" charset="0"/>
                <a:ea typeface="Times New Roman" panose="02020603050405020304" pitchFamily="18" charset="0"/>
              </a:rPr>
              <a:t>Keep SCAT-140-3.6/5 tubes refrigerated (2°C – 8°C)</a:t>
            </a:r>
            <a:r>
              <a:rPr lang="en-US" sz="1800" b="1" dirty="0">
                <a:effectLst/>
                <a:latin typeface="Arial" panose="020B0604020202020204" pitchFamily="34" charset="0"/>
                <a:ea typeface="Times New Roman" panose="02020603050405020304" pitchFamily="18" charset="0"/>
              </a:rPr>
              <a:t> – After removing from refrigerator keep SCAT tubes on melting ice until ready for use.</a:t>
            </a:r>
          </a:p>
          <a:p>
            <a:pPr marL="400050" indent="-400050">
              <a:buFont typeface="+mj-lt"/>
              <a:buAutoNum type="romanLcPeriod"/>
            </a:pPr>
            <a:r>
              <a:rPr lang="en-US" sz="1800" dirty="0">
                <a:effectLst/>
                <a:latin typeface="Arial" panose="020B0604020202020204" pitchFamily="34" charset="0"/>
                <a:ea typeface="Times New Roman" panose="02020603050405020304" pitchFamily="18" charset="0"/>
              </a:rPr>
              <a:t>If collecting the sample by direct venipuncture use the provided butterfly catheter equipped with a multi-sampler luer adapter (MSLA) and 7.5-inch tubing. </a:t>
            </a:r>
          </a:p>
          <a:p>
            <a:pPr marL="857250" lvl="1" indent="-400050">
              <a:buFont typeface="+mj-lt"/>
              <a:buAutoNum type="romanLcPeriod"/>
            </a:pPr>
            <a:r>
              <a:rPr lang="en-US" sz="1400" dirty="0">
                <a:effectLst/>
                <a:latin typeface="Arial" panose="020B0604020202020204" pitchFamily="34" charset="0"/>
                <a:ea typeface="Times New Roman" panose="02020603050405020304" pitchFamily="18" charset="0"/>
              </a:rPr>
              <a:t>To fill the catheter and flush any tissue components from the venipuncture needle first place an empty vacutainer (3ml White top discard tube) into the tube holder and press it into the multi-sample needle. Allow the tube to fill 3mL completely, then remove and discard. </a:t>
            </a:r>
          </a:p>
          <a:p>
            <a:pPr marL="857250" lvl="1" indent="-400050">
              <a:buFont typeface="+mj-lt"/>
              <a:buAutoNum type="romanLcPeriod"/>
            </a:pPr>
            <a:r>
              <a:rPr lang="en-US" sz="1400" dirty="0">
                <a:effectLst/>
                <a:latin typeface="Arial" panose="020B0604020202020204" pitchFamily="34" charset="0"/>
                <a:ea typeface="Times New Roman" panose="02020603050405020304" pitchFamily="18" charset="0"/>
              </a:rPr>
              <a:t>Place the SCAT draw tube into the holder and press it into the multi-sample needle (the tube will automatically fill to the correct volume). </a:t>
            </a:r>
          </a:p>
          <a:p>
            <a:pPr marL="400050" indent="-400050">
              <a:buFont typeface="+mj-lt"/>
              <a:buAutoNum type="romanLcPeriod"/>
            </a:pPr>
            <a:r>
              <a:rPr lang="en-US" sz="1800" dirty="0">
                <a:effectLst/>
                <a:latin typeface="Arial" panose="020B0604020202020204" pitchFamily="34" charset="0"/>
                <a:ea typeface="Times New Roman" panose="02020603050405020304" pitchFamily="18" charset="0"/>
              </a:rPr>
              <a:t>Blood may also be collected by syringe using an existing IV from the arm </a:t>
            </a:r>
            <a:r>
              <a:rPr lang="en-US" sz="1800" b="1" dirty="0">
                <a:effectLst/>
                <a:latin typeface="Arial" panose="020B0604020202020204" pitchFamily="34" charset="0"/>
                <a:ea typeface="Times New Roman" panose="02020603050405020304" pitchFamily="18" charset="0"/>
              </a:rPr>
              <a:t>opposite </a:t>
            </a:r>
            <a:r>
              <a:rPr lang="en-US" sz="1800" dirty="0">
                <a:effectLst/>
                <a:latin typeface="Arial" panose="020B0604020202020204" pitchFamily="34" charset="0"/>
                <a:ea typeface="Times New Roman" panose="02020603050405020304" pitchFamily="18" charset="0"/>
              </a:rPr>
              <a:t>drug was infused. </a:t>
            </a:r>
          </a:p>
          <a:p>
            <a:pPr marL="400050" indent="-400050">
              <a:buFont typeface="+mj-lt"/>
              <a:buAutoNum type="romanLcPeriod"/>
            </a:pPr>
            <a:r>
              <a:rPr lang="en-US" sz="1800" dirty="0">
                <a:effectLst/>
                <a:latin typeface="Arial" panose="020B0604020202020204" pitchFamily="34" charset="0"/>
                <a:ea typeface="Times New Roman" panose="02020603050405020304" pitchFamily="18" charset="0"/>
              </a:rPr>
              <a:t>Make sure a 3 ml discard syringe is drawn prior to collecting the PK sample. Using a clean syringe, draw at least 3 ml of blood from the IV. The sample should be immediately placed into the SCAT draw tube.  </a:t>
            </a:r>
          </a:p>
          <a:p>
            <a:pPr marL="400050" indent="-400050">
              <a:buFont typeface="+mj-lt"/>
              <a:buAutoNum type="romanLcPeriod"/>
            </a:pPr>
            <a:r>
              <a:rPr lang="en-US" sz="1800" dirty="0">
                <a:effectLst/>
                <a:latin typeface="Arial" panose="020B0604020202020204" pitchFamily="34" charset="0"/>
                <a:ea typeface="Times New Roman" panose="02020603050405020304" pitchFamily="18" charset="0"/>
              </a:rPr>
              <a:t>Gently invert the SCAT draw tube 8 to 10 times. Place SCAT draw tubes on melting ice until it can be processed. Centrifuge SCAT draw tubes with blood specimen within 10 – 30 minutes of collection</a:t>
            </a:r>
          </a:p>
          <a:p>
            <a:pPr marL="400050" indent="-400050">
              <a:buFont typeface="+mj-lt"/>
              <a:buAutoNum type="romanLcPeriod"/>
            </a:pPr>
            <a:r>
              <a:rPr lang="en-US" sz="1800" dirty="0">
                <a:effectLst/>
                <a:latin typeface="Arial" panose="020B0604020202020204" pitchFamily="34" charset="0"/>
                <a:ea typeface="Times New Roman" panose="02020603050405020304" pitchFamily="18" charset="0"/>
              </a:rPr>
              <a:t>Spin at 3000 RPM (2000-4000 x g) for 10 minutes at room temperature using balance tubes as needed</a:t>
            </a:r>
          </a:p>
          <a:p>
            <a:pPr marL="400050" indent="-400050">
              <a:buFont typeface="+mj-lt"/>
              <a:buAutoNum type="romanLcPeriod"/>
            </a:pPr>
            <a:r>
              <a:rPr lang="en-US" sz="1800" dirty="0">
                <a:effectLst/>
                <a:latin typeface="Arial" panose="020B0604020202020204" pitchFamily="34" charset="0"/>
                <a:ea typeface="Times New Roman" panose="02020603050405020304" pitchFamily="18" charset="0"/>
              </a:rPr>
              <a:t>Use a sterile transfer pipette to place at least 0.5 mL (500 </a:t>
            </a:r>
            <a:r>
              <a:rPr lang="en-US" sz="1800" dirty="0" err="1">
                <a:effectLst/>
                <a:latin typeface="Arial" panose="020B0604020202020204" pitchFamily="34" charset="0"/>
                <a:ea typeface="Times New Roman" panose="02020603050405020304" pitchFamily="18" charset="0"/>
              </a:rPr>
              <a:t>uL</a:t>
            </a:r>
            <a:r>
              <a:rPr lang="en-US" sz="1800" dirty="0">
                <a:effectLst/>
                <a:latin typeface="Arial" panose="020B0604020202020204" pitchFamily="34" charset="0"/>
                <a:ea typeface="Times New Roman" panose="02020603050405020304" pitchFamily="18" charset="0"/>
              </a:rPr>
              <a:t>) of plasma into each of the two prelabeled 2mL aliquots Cryovials (</a:t>
            </a:r>
            <a:r>
              <a:rPr lang="en-US" sz="1800" dirty="0">
                <a:latin typeface="Arial" panose="020B0604020202020204" pitchFamily="34" charset="0"/>
                <a:ea typeface="Times New Roman" panose="02020603050405020304" pitchFamily="18" charset="0"/>
              </a:rPr>
              <a:t>one</a:t>
            </a:r>
            <a:r>
              <a:rPr lang="en-US" sz="1800" dirty="0">
                <a:effectLst/>
                <a:latin typeface="Arial" panose="020B0604020202020204" pitchFamily="34" charset="0"/>
                <a:ea typeface="Times New Roman" panose="02020603050405020304" pitchFamily="18" charset="0"/>
              </a:rPr>
              <a:t> Blue- Aliquot 1, one Clear- Aliquot 2)  </a:t>
            </a:r>
          </a:p>
          <a:p>
            <a:pPr marL="400050" indent="-400050">
              <a:buFont typeface="+mj-lt"/>
              <a:buAutoNum type="romanLcPeriod"/>
            </a:pPr>
            <a:r>
              <a:rPr lang="en-US" sz="1800" dirty="0">
                <a:effectLst/>
                <a:latin typeface="Arial" panose="020B0604020202020204" pitchFamily="34" charset="0"/>
                <a:ea typeface="Times New Roman" panose="02020603050405020304" pitchFamily="18" charset="0"/>
              </a:rPr>
              <a:t>PK aliquot cryovials must be stored in corresponding primary and secondary </a:t>
            </a:r>
            <a:r>
              <a:rPr lang="en-US" sz="1800" dirty="0" err="1">
                <a:effectLst/>
                <a:latin typeface="Arial" panose="020B0604020202020204" pitchFamily="34" charset="0"/>
                <a:ea typeface="Times New Roman" panose="02020603050405020304" pitchFamily="18" charset="0"/>
              </a:rPr>
              <a:t>cryo</a:t>
            </a:r>
            <a:r>
              <a:rPr lang="en-US" sz="1800" dirty="0">
                <a:effectLst/>
                <a:latin typeface="Arial" panose="020B0604020202020204" pitchFamily="34" charset="0"/>
                <a:ea typeface="Times New Roman" panose="02020603050405020304" pitchFamily="18" charset="0"/>
              </a:rPr>
              <a:t> storage boxes and immediately placed into ≤ -70˚C freezer. </a:t>
            </a:r>
            <a:endParaRPr lang="en-US" sz="1800" b="1" dirty="0">
              <a:effectLst/>
              <a:latin typeface="Arial" panose="020B0604020202020204" pitchFamily="34" charset="0"/>
              <a:ea typeface="Times New Roman" panose="02020603050405020304" pitchFamily="18" charset="0"/>
            </a:endParaRPr>
          </a:p>
        </p:txBody>
      </p:sp>
      <p:cxnSp>
        <p:nvCxnSpPr>
          <p:cNvPr id="4" name="Straight Connector 3">
            <a:extLst>
              <a:ext uri="{FF2B5EF4-FFF2-40B4-BE49-F238E27FC236}">
                <a16:creationId xmlns:a16="http://schemas.microsoft.com/office/drawing/2014/main" id="{7C6C81FA-B9A8-8B6B-D4DE-12C6035FA0FE}"/>
              </a:ext>
            </a:extLst>
          </p:cNvPr>
          <p:cNvCxnSpPr>
            <a:cxnSpLocks/>
          </p:cNvCxnSpPr>
          <p:nvPr/>
        </p:nvCxnSpPr>
        <p:spPr>
          <a:xfrm>
            <a:off x="897530" y="1116660"/>
            <a:ext cx="10396940" cy="0"/>
          </a:xfrm>
          <a:prstGeom prst="line">
            <a:avLst/>
          </a:prstGeom>
          <a:ln w="38100">
            <a:solidFill>
              <a:srgbClr val="9A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6228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59BDA8-AEC4-FEF2-9669-271CCC4D1AE7}"/>
              </a:ext>
            </a:extLst>
          </p:cNvPr>
          <p:cNvSpPr>
            <a:spLocks noGrp="1"/>
          </p:cNvSpPr>
          <p:nvPr>
            <p:ph idx="1"/>
          </p:nvPr>
        </p:nvSpPr>
        <p:spPr>
          <a:xfrm>
            <a:off x="838200" y="1452130"/>
            <a:ext cx="10515600" cy="4339069"/>
          </a:xfrm>
        </p:spPr>
        <p:txBody>
          <a:bodyPr>
            <a:noAutofit/>
          </a:bodyPr>
          <a:lstStyle/>
          <a:p>
            <a:pPr marL="57150" marR="0" indent="-285750">
              <a:spcBef>
                <a:spcPts val="0"/>
              </a:spcBef>
              <a:spcAft>
                <a:spcPts val="600"/>
              </a:spcAft>
              <a:buFont typeface="Wingdings" panose="05000000000000000000" pitchFamily="2" charset="2"/>
              <a:buChar char="Ø"/>
            </a:pPr>
            <a:r>
              <a:rPr lang="en-US" sz="2200" dirty="0">
                <a:effectLst/>
                <a:latin typeface="Arial" panose="020B0604020202020204" pitchFamily="34" charset="0"/>
                <a:ea typeface="Times New Roman" panose="02020603050405020304" pitchFamily="18" charset="0"/>
              </a:rPr>
              <a:t>All biospecimens are batch shipped from site to USC Labs </a:t>
            </a:r>
            <a:r>
              <a:rPr lang="en-US" sz="2200" b="1" dirty="0">
                <a:effectLst/>
                <a:latin typeface="Arial" panose="020B0604020202020204" pitchFamily="34" charset="0"/>
                <a:ea typeface="Times New Roman" panose="02020603050405020304" pitchFamily="18" charset="0"/>
              </a:rPr>
              <a:t>when notified by USC</a:t>
            </a:r>
          </a:p>
          <a:p>
            <a:pPr marL="0" indent="0">
              <a:spcBef>
                <a:spcPts val="0"/>
              </a:spcBef>
              <a:spcAft>
                <a:spcPts val="600"/>
              </a:spcAft>
              <a:buNone/>
            </a:pPr>
            <a:endParaRPr lang="en-US" sz="2200" dirty="0">
              <a:effectLst/>
              <a:latin typeface="Arial" panose="020B0604020202020204" pitchFamily="34" charset="0"/>
              <a:ea typeface="Times New Roman" panose="02020603050405020304" pitchFamily="18" charset="0"/>
            </a:endParaRPr>
          </a:p>
          <a:p>
            <a:pPr>
              <a:spcBef>
                <a:spcPts val="0"/>
              </a:spcBef>
              <a:spcAft>
                <a:spcPts val="600"/>
              </a:spcAft>
              <a:buFont typeface="Wingdings" panose="05000000000000000000" pitchFamily="2" charset="2"/>
              <a:buChar char="Ø"/>
            </a:pPr>
            <a:r>
              <a:rPr lang="en-US" sz="2200" dirty="0">
                <a:effectLst/>
                <a:latin typeface="Arial" panose="020B0604020202020204" pitchFamily="34" charset="0"/>
                <a:ea typeface="Times New Roman" panose="02020603050405020304" pitchFamily="18" charset="0"/>
              </a:rPr>
              <a:t> Ship the </a:t>
            </a:r>
            <a:r>
              <a:rPr lang="en-US" sz="2200" b="1" dirty="0">
                <a:effectLst/>
                <a:latin typeface="Arial" panose="020B0604020202020204" pitchFamily="34" charset="0"/>
                <a:ea typeface="Times New Roman" panose="02020603050405020304" pitchFamily="18" charset="0"/>
              </a:rPr>
              <a:t>Frozen</a:t>
            </a:r>
            <a:r>
              <a:rPr lang="en-US" sz="2200" dirty="0">
                <a:effectLst/>
                <a:latin typeface="Arial" panose="020B0604020202020204" pitchFamily="34" charset="0"/>
                <a:ea typeface="Times New Roman" panose="02020603050405020304" pitchFamily="18" charset="0"/>
              </a:rPr>
              <a:t> samples </a:t>
            </a:r>
            <a:r>
              <a:rPr lang="en-US" sz="2200" b="1" dirty="0">
                <a:effectLst/>
                <a:latin typeface="Arial" panose="020B0604020202020204" pitchFamily="34" charset="0"/>
                <a:ea typeface="Times New Roman" panose="02020603050405020304" pitchFamily="18" charset="0"/>
              </a:rPr>
              <a:t>Monday – Wednesday</a:t>
            </a:r>
            <a:r>
              <a:rPr lang="en-US" sz="2200" dirty="0">
                <a:effectLst/>
                <a:latin typeface="Arial" panose="020B0604020202020204" pitchFamily="34" charset="0"/>
                <a:ea typeface="Times New Roman" panose="02020603050405020304" pitchFamily="18" charset="0"/>
              </a:rPr>
              <a:t> </a:t>
            </a:r>
            <a:r>
              <a:rPr lang="en-US" sz="2200" b="1" dirty="0">
                <a:effectLst/>
                <a:latin typeface="Arial" panose="020B0604020202020204" pitchFamily="34" charset="0"/>
                <a:ea typeface="Times New Roman" panose="02020603050405020304" pitchFamily="18" charset="0"/>
              </a:rPr>
              <a:t>ONLY</a:t>
            </a:r>
            <a:r>
              <a:rPr lang="en-US" sz="2200" dirty="0">
                <a:effectLst/>
                <a:latin typeface="Arial" panose="020B0604020202020204" pitchFamily="34" charset="0"/>
                <a:ea typeface="Times New Roman" panose="02020603050405020304" pitchFamily="18" charset="0"/>
              </a:rPr>
              <a:t> via </a:t>
            </a:r>
            <a:r>
              <a:rPr lang="en-US" sz="2200" b="1" dirty="0">
                <a:effectLst/>
                <a:latin typeface="Arial" panose="020B0604020202020204" pitchFamily="34" charset="0"/>
                <a:ea typeface="Times New Roman" panose="02020603050405020304" pitchFamily="18" charset="0"/>
              </a:rPr>
              <a:t>FedEx overnight priority</a:t>
            </a:r>
          </a:p>
          <a:p>
            <a:pPr marL="0" marR="0" indent="0" algn="ctr">
              <a:spcBef>
                <a:spcPts val="0"/>
              </a:spcBef>
              <a:spcAft>
                <a:spcPts val="0"/>
              </a:spcAft>
              <a:buNone/>
              <a:tabLst>
                <a:tab pos="1743075" algn="l"/>
              </a:tabLst>
            </a:pPr>
            <a:r>
              <a:rPr lang="en-US" sz="1800" dirty="0">
                <a:effectLst/>
                <a:latin typeface="Arial" panose="020B0604020202020204" pitchFamily="34" charset="0"/>
                <a:ea typeface="Times New Roman" panose="02020603050405020304" pitchFamily="18" charset="0"/>
              </a:rPr>
              <a:t>Patrick Lyden- ZNI </a:t>
            </a:r>
            <a:endParaRPr lang="en-US" sz="1800" dirty="0">
              <a:latin typeface="Times New Roman" panose="02020603050405020304" pitchFamily="18" charset="0"/>
              <a:ea typeface="Times New Roman" panose="02020603050405020304" pitchFamily="18" charset="0"/>
            </a:endParaRPr>
          </a:p>
          <a:p>
            <a:pPr marL="0" marR="0" indent="0" algn="ctr">
              <a:spcBef>
                <a:spcPts val="0"/>
              </a:spcBef>
              <a:spcAft>
                <a:spcPts val="0"/>
              </a:spcAft>
              <a:buNone/>
              <a:tabLst>
                <a:tab pos="1743075" algn="l"/>
              </a:tabLst>
            </a:pPr>
            <a:r>
              <a:rPr lang="en-US" sz="1800" dirty="0">
                <a:effectLst/>
                <a:latin typeface="Arial" panose="020B0604020202020204" pitchFamily="34" charset="0"/>
                <a:ea typeface="Times New Roman" panose="02020603050405020304" pitchFamily="18" charset="0"/>
              </a:rPr>
              <a:t>1501 San Pablo Street </a:t>
            </a:r>
            <a:endParaRPr lang="en-US" sz="1800" dirty="0">
              <a:effectLst/>
              <a:latin typeface="Times New Roman" panose="02020603050405020304" pitchFamily="18" charset="0"/>
              <a:ea typeface="Times New Roman" panose="02020603050405020304" pitchFamily="18" charset="0"/>
            </a:endParaRPr>
          </a:p>
          <a:p>
            <a:pPr marL="0" marR="0" indent="0" algn="ctr">
              <a:spcBef>
                <a:spcPts val="0"/>
              </a:spcBef>
              <a:spcAft>
                <a:spcPts val="0"/>
              </a:spcAft>
              <a:buNone/>
            </a:pPr>
            <a:r>
              <a:rPr lang="en-US" sz="1800" dirty="0">
                <a:effectLst/>
                <a:latin typeface="Arial" panose="020B0604020202020204" pitchFamily="34" charset="0"/>
                <a:ea typeface="Times New Roman" panose="02020603050405020304" pitchFamily="18" charset="0"/>
              </a:rPr>
              <a:t>ZNI Room 201- Lyden Lab </a:t>
            </a:r>
            <a:endParaRPr lang="en-US" sz="1800" dirty="0">
              <a:effectLst/>
              <a:latin typeface="Times New Roman" panose="02020603050405020304" pitchFamily="18" charset="0"/>
              <a:ea typeface="Times New Roman" panose="02020603050405020304" pitchFamily="18" charset="0"/>
            </a:endParaRPr>
          </a:p>
          <a:p>
            <a:pPr marL="0" indent="0" algn="ctr">
              <a:spcBef>
                <a:spcPts val="0"/>
              </a:spcBef>
              <a:buNone/>
            </a:pPr>
            <a:r>
              <a:rPr lang="en-US" sz="1800" dirty="0">
                <a:effectLst/>
                <a:latin typeface="Arial" panose="020B0604020202020204" pitchFamily="34" charset="0"/>
                <a:ea typeface="Times New Roman" panose="02020603050405020304" pitchFamily="18" charset="0"/>
              </a:rPr>
              <a:t>Los Angeles, CA 90033 </a:t>
            </a:r>
          </a:p>
          <a:p>
            <a:pPr marL="0" indent="0" algn="ctr">
              <a:spcBef>
                <a:spcPts val="0"/>
              </a:spcBef>
              <a:buNone/>
            </a:pPr>
            <a:endParaRPr lang="en-US" sz="2200" b="1" dirty="0">
              <a:latin typeface="Arial" panose="020B0604020202020204" pitchFamily="34" charset="0"/>
              <a:ea typeface="Times New Roman" panose="02020603050405020304" pitchFamily="18" charset="0"/>
            </a:endParaRPr>
          </a:p>
          <a:p>
            <a:pPr marL="57150" indent="-285750">
              <a:spcBef>
                <a:spcPts val="0"/>
              </a:spcBef>
              <a:spcAft>
                <a:spcPts val="600"/>
              </a:spcAft>
              <a:buFont typeface="Wingdings" panose="05000000000000000000" pitchFamily="2" charset="2"/>
              <a:buChar char="Ø"/>
            </a:pPr>
            <a:r>
              <a:rPr lang="en-US" sz="2200" dirty="0">
                <a:effectLst/>
                <a:latin typeface="Arial" panose="020B0604020202020204" pitchFamily="34" charset="0"/>
                <a:ea typeface="Times New Roman" panose="02020603050405020304" pitchFamily="18" charset="0"/>
              </a:rPr>
              <a:t>Sites must store </a:t>
            </a:r>
            <a:r>
              <a:rPr lang="en-US" sz="2200" b="1" dirty="0">
                <a:effectLst/>
                <a:latin typeface="Arial" panose="020B0604020202020204" pitchFamily="34" charset="0"/>
                <a:ea typeface="Times New Roman" panose="02020603050405020304" pitchFamily="18" charset="0"/>
              </a:rPr>
              <a:t>Secondary Aliquot </a:t>
            </a:r>
            <a:r>
              <a:rPr lang="en-US" sz="2200" dirty="0">
                <a:effectLst/>
                <a:latin typeface="Arial" panose="020B0604020202020204" pitchFamily="34" charset="0"/>
                <a:ea typeface="Times New Roman" panose="02020603050405020304" pitchFamily="18" charset="0"/>
              </a:rPr>
              <a:t>of both ADA and PK specimens on site. </a:t>
            </a:r>
          </a:p>
          <a:p>
            <a:pPr marL="57150" indent="-285750">
              <a:spcBef>
                <a:spcPts val="0"/>
              </a:spcBef>
              <a:spcAft>
                <a:spcPts val="600"/>
              </a:spcAft>
              <a:buFont typeface="Wingdings" panose="05000000000000000000" pitchFamily="2" charset="2"/>
              <a:buChar char="Ø"/>
            </a:pPr>
            <a:endParaRPr lang="en-US" sz="2200" dirty="0">
              <a:effectLst/>
              <a:latin typeface="Arial" panose="020B0604020202020204" pitchFamily="34" charset="0"/>
              <a:ea typeface="Times New Roman" panose="02020603050405020304" pitchFamily="18" charset="0"/>
            </a:endParaRPr>
          </a:p>
          <a:p>
            <a:pPr marL="57150" indent="-285750">
              <a:spcBef>
                <a:spcPts val="0"/>
              </a:spcBef>
              <a:spcAft>
                <a:spcPts val="600"/>
              </a:spcAft>
              <a:buFont typeface="Wingdings" panose="05000000000000000000" pitchFamily="2" charset="2"/>
              <a:buChar char="Ø"/>
            </a:pPr>
            <a:r>
              <a:rPr lang="en-US" sz="2200" dirty="0">
                <a:effectLst/>
                <a:latin typeface="Arial" panose="020B0604020202020204" pitchFamily="34" charset="0"/>
                <a:ea typeface="Times New Roman" panose="02020603050405020304" pitchFamily="18" charset="0"/>
              </a:rPr>
              <a:t>ONLY ship Secondary Aliquots if requested by USC Labs!</a:t>
            </a:r>
          </a:p>
        </p:txBody>
      </p:sp>
      <p:sp>
        <p:nvSpPr>
          <p:cNvPr id="2" name="Title 1">
            <a:extLst>
              <a:ext uri="{FF2B5EF4-FFF2-40B4-BE49-F238E27FC236}">
                <a16:creationId xmlns:a16="http://schemas.microsoft.com/office/drawing/2014/main" id="{2760C155-6117-F2B1-D283-A7B8237B3A1F}"/>
              </a:ext>
            </a:extLst>
          </p:cNvPr>
          <p:cNvSpPr>
            <a:spLocks noGrp="1"/>
          </p:cNvSpPr>
          <p:nvPr>
            <p:ph type="title"/>
          </p:nvPr>
        </p:nvSpPr>
        <p:spPr>
          <a:xfrm>
            <a:off x="838200" y="457072"/>
            <a:ext cx="10018713" cy="1068355"/>
          </a:xfrm>
        </p:spPr>
        <p:txBody>
          <a:bodyPr/>
          <a:lstStyle/>
          <a:p>
            <a:r>
              <a:rPr lang="en-US" b="1" dirty="0"/>
              <a:t>Shipping Reminders</a:t>
            </a:r>
          </a:p>
        </p:txBody>
      </p:sp>
      <p:cxnSp>
        <p:nvCxnSpPr>
          <p:cNvPr id="4" name="Straight Connector 3">
            <a:extLst>
              <a:ext uri="{FF2B5EF4-FFF2-40B4-BE49-F238E27FC236}">
                <a16:creationId xmlns:a16="http://schemas.microsoft.com/office/drawing/2014/main" id="{0587E47F-01D2-4BCA-67D3-E705D0A413F3}"/>
              </a:ext>
            </a:extLst>
          </p:cNvPr>
          <p:cNvCxnSpPr>
            <a:cxnSpLocks/>
          </p:cNvCxnSpPr>
          <p:nvPr/>
        </p:nvCxnSpPr>
        <p:spPr>
          <a:xfrm>
            <a:off x="956860" y="1296698"/>
            <a:ext cx="10396940" cy="0"/>
          </a:xfrm>
          <a:prstGeom prst="line">
            <a:avLst/>
          </a:prstGeom>
          <a:ln w="38100">
            <a:solidFill>
              <a:srgbClr val="9A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641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8DEE0-294B-8A32-6977-ADD975AEF40E}"/>
              </a:ext>
            </a:extLst>
          </p:cNvPr>
          <p:cNvSpPr>
            <a:spLocks noGrp="1"/>
          </p:cNvSpPr>
          <p:nvPr>
            <p:ph type="title"/>
          </p:nvPr>
        </p:nvSpPr>
        <p:spPr>
          <a:xfrm>
            <a:off x="838200" y="526171"/>
            <a:ext cx="10793574" cy="966727"/>
          </a:xfrm>
        </p:spPr>
        <p:txBody>
          <a:bodyPr/>
          <a:lstStyle/>
          <a:p>
            <a:r>
              <a:rPr lang="en-US" b="1" dirty="0"/>
              <a:t>Preparing Samples for Shipment in WebDCU</a:t>
            </a:r>
            <a:r>
              <a:rPr lang="en-US" b="1" baseline="30000" dirty="0"/>
              <a:t>TM</a:t>
            </a:r>
            <a:endParaRPr lang="en-US" b="1" dirty="0"/>
          </a:p>
        </p:txBody>
      </p:sp>
      <p:grpSp>
        <p:nvGrpSpPr>
          <p:cNvPr id="6" name="Group 5">
            <a:extLst>
              <a:ext uri="{FF2B5EF4-FFF2-40B4-BE49-F238E27FC236}">
                <a16:creationId xmlns:a16="http://schemas.microsoft.com/office/drawing/2014/main" id="{8795D326-48AB-7DA7-F1E7-578E93B31695}"/>
              </a:ext>
            </a:extLst>
          </p:cNvPr>
          <p:cNvGrpSpPr>
            <a:grpSpLocks/>
          </p:cNvGrpSpPr>
          <p:nvPr/>
        </p:nvGrpSpPr>
        <p:grpSpPr bwMode="auto">
          <a:xfrm>
            <a:off x="6031964" y="1955789"/>
            <a:ext cx="5599810" cy="1614278"/>
            <a:chOff x="1080" y="1245"/>
            <a:chExt cx="10080" cy="2801"/>
          </a:xfrm>
        </p:grpSpPr>
        <p:pic>
          <p:nvPicPr>
            <p:cNvPr id="7" name="Picture 6">
              <a:extLst>
                <a:ext uri="{FF2B5EF4-FFF2-40B4-BE49-F238E27FC236}">
                  <a16:creationId xmlns:a16="http://schemas.microsoft.com/office/drawing/2014/main" id="{7D104AA0-E973-489F-603B-35AF117F06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 y="1245"/>
              <a:ext cx="10080" cy="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Line 20">
              <a:extLst>
                <a:ext uri="{FF2B5EF4-FFF2-40B4-BE49-F238E27FC236}">
                  <a16:creationId xmlns:a16="http://schemas.microsoft.com/office/drawing/2014/main" id="{B1F1607F-9C4C-BC66-2964-6602367207D5}"/>
                </a:ext>
              </a:extLst>
            </p:cNvPr>
            <p:cNvCxnSpPr>
              <a:cxnSpLocks noChangeShapeType="1"/>
            </p:cNvCxnSpPr>
            <p:nvPr/>
          </p:nvCxnSpPr>
          <p:spPr bwMode="auto">
            <a:xfrm>
              <a:off x="8415" y="1307"/>
              <a:ext cx="750" cy="0"/>
            </a:xfrm>
            <a:prstGeom prst="line">
              <a:avLst/>
            </a:prstGeom>
            <a:noFill/>
            <a:ln w="66675">
              <a:solidFill>
                <a:srgbClr val="FFFFFF"/>
              </a:solidFill>
              <a:prstDash val="solid"/>
              <a:round/>
              <a:headEnd/>
              <a:tailEnd/>
            </a:ln>
            <a:extLst>
              <a:ext uri="{909E8E84-426E-40DD-AFC4-6F175D3DCCD1}">
                <a14:hiddenFill xmlns:a14="http://schemas.microsoft.com/office/drawing/2010/main">
                  <a:noFill/>
                </a14:hiddenFill>
              </a:ext>
            </a:extLst>
          </p:spPr>
        </p:cxnSp>
        <p:sp>
          <p:nvSpPr>
            <p:cNvPr id="9" name="Rectangle 8">
              <a:extLst>
                <a:ext uri="{FF2B5EF4-FFF2-40B4-BE49-F238E27FC236}">
                  <a16:creationId xmlns:a16="http://schemas.microsoft.com/office/drawing/2014/main" id="{5C9C6A10-D37C-7F5D-A398-221094FB3C83}"/>
                </a:ext>
              </a:extLst>
            </p:cNvPr>
            <p:cNvSpPr>
              <a:spLocks noChangeArrowheads="1"/>
            </p:cNvSpPr>
            <p:nvPr/>
          </p:nvSpPr>
          <p:spPr bwMode="auto">
            <a:xfrm>
              <a:off x="8415" y="1254"/>
              <a:ext cx="750" cy="105"/>
            </a:xfrm>
            <a:prstGeom prst="rect">
              <a:avLst/>
            </a:prstGeom>
            <a:noFill/>
            <a:ln w="2540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sp>
        <p:nvSpPr>
          <p:cNvPr id="3" name="TextBox 2">
            <a:extLst>
              <a:ext uri="{FF2B5EF4-FFF2-40B4-BE49-F238E27FC236}">
                <a16:creationId xmlns:a16="http://schemas.microsoft.com/office/drawing/2014/main" id="{98347E02-545C-0CEB-D0E9-769CBDC48578}"/>
              </a:ext>
            </a:extLst>
          </p:cNvPr>
          <p:cNvSpPr txBox="1"/>
          <p:nvPr/>
        </p:nvSpPr>
        <p:spPr>
          <a:xfrm>
            <a:off x="671968" y="1955789"/>
            <a:ext cx="5067856" cy="2308324"/>
          </a:xfrm>
          <a:prstGeom prst="rect">
            <a:avLst/>
          </a:prstGeom>
          <a:noFill/>
        </p:spPr>
        <p:txBody>
          <a:bodyPr wrap="square" rtlCol="0">
            <a:spAutoFit/>
          </a:bodyPr>
          <a:lstStyle/>
          <a:p>
            <a:pPr marL="342900" indent="-342900">
              <a:buFont typeface="+mj-lt"/>
              <a:buAutoNum type="arabicPeriod"/>
            </a:pPr>
            <a:r>
              <a:rPr lang="en-US" dirty="0"/>
              <a:t>After the specimen collection CRF in the Subject CRF Binder in WebDCU</a:t>
            </a:r>
            <a:r>
              <a:rPr lang="en-US" baseline="30000" dirty="0"/>
              <a:t>TM</a:t>
            </a:r>
            <a:r>
              <a:rPr lang="en-US" dirty="0"/>
              <a:t> has been completed, click on </a:t>
            </a:r>
            <a:r>
              <a:rPr lang="en-US" b="1" dirty="0"/>
              <a:t>[Study Material Tracking] </a:t>
            </a:r>
            <a:r>
              <a:rPr lang="en-US" dirty="0"/>
              <a:t>and then </a:t>
            </a:r>
            <a:r>
              <a:rPr lang="en-US" b="1" dirty="0"/>
              <a:t>[Specimen Shipping].</a:t>
            </a:r>
          </a:p>
          <a:p>
            <a:pPr marL="342900" indent="-342900">
              <a:buFont typeface="+mj-lt"/>
              <a:buAutoNum type="arabicPeriod"/>
            </a:pPr>
            <a:endParaRPr lang="en-US" b="1" dirty="0"/>
          </a:p>
          <a:p>
            <a:pPr marL="342900" indent="-342900">
              <a:buFont typeface="+mj-lt"/>
              <a:buAutoNum type="arabicPeriod"/>
            </a:pPr>
            <a:r>
              <a:rPr lang="en-US" sz="1800" dirty="0">
                <a:effectLst/>
                <a:latin typeface="Arial" panose="020B0604020202020204" pitchFamily="34" charset="0"/>
                <a:ea typeface="Arial" panose="020B0604020202020204" pitchFamily="34" charset="0"/>
                <a:cs typeface="Times New Roman" panose="02020603050405020304" pitchFamily="18" charset="0"/>
              </a:rPr>
              <a:t>Find the lab kit code for the specimen you plan to send, click the blue hyperlink # next to the lab kit</a:t>
            </a:r>
            <a:r>
              <a:rPr lang="en-US" sz="1800" spc="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code, and click ‘Edit Record’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A9A8351-3F85-6014-9FCF-AEC803EA8345}"/>
              </a:ext>
            </a:extLst>
          </p:cNvPr>
          <p:cNvSpPr txBox="1"/>
          <p:nvPr/>
        </p:nvSpPr>
        <p:spPr>
          <a:xfrm>
            <a:off x="6096000" y="2880850"/>
            <a:ext cx="301686" cy="369332"/>
          </a:xfrm>
          <a:prstGeom prst="rect">
            <a:avLst/>
          </a:prstGeom>
          <a:noFill/>
        </p:spPr>
        <p:txBody>
          <a:bodyPr wrap="none" rtlCol="0">
            <a:spAutoFit/>
          </a:bodyPr>
          <a:lstStyle/>
          <a:p>
            <a:r>
              <a:rPr lang="en-US" dirty="0">
                <a:solidFill>
                  <a:srgbClr val="FF0000"/>
                </a:solidFill>
              </a:rPr>
              <a:t>1</a:t>
            </a:r>
          </a:p>
        </p:txBody>
      </p:sp>
      <p:pic>
        <p:nvPicPr>
          <p:cNvPr id="5" name="image23.jpeg" descr="Graphical user interface, website&#10;&#10;Description automatically generated">
            <a:extLst>
              <a:ext uri="{FF2B5EF4-FFF2-40B4-BE49-F238E27FC236}">
                <a16:creationId xmlns:a16="http://schemas.microsoft.com/office/drawing/2014/main" id="{EC18A979-AF4C-5138-F880-53C11A562FE7}"/>
              </a:ext>
            </a:extLst>
          </p:cNvPr>
          <p:cNvPicPr>
            <a:picLocks noChangeAspect="1"/>
          </p:cNvPicPr>
          <p:nvPr/>
        </p:nvPicPr>
        <p:blipFill>
          <a:blip r:embed="rId4" cstate="print"/>
          <a:stretch>
            <a:fillRect/>
          </a:stretch>
        </p:blipFill>
        <p:spPr>
          <a:xfrm>
            <a:off x="1408230" y="4288630"/>
            <a:ext cx="9247467" cy="1250399"/>
          </a:xfrm>
          <a:prstGeom prst="rect">
            <a:avLst/>
          </a:prstGeom>
        </p:spPr>
      </p:pic>
      <p:sp>
        <p:nvSpPr>
          <p:cNvPr id="15" name="TextBox 14">
            <a:extLst>
              <a:ext uri="{FF2B5EF4-FFF2-40B4-BE49-F238E27FC236}">
                <a16:creationId xmlns:a16="http://schemas.microsoft.com/office/drawing/2014/main" id="{E8E5B7A1-648A-E2AB-F8A0-01FA7283AE82}"/>
              </a:ext>
            </a:extLst>
          </p:cNvPr>
          <p:cNvSpPr txBox="1"/>
          <p:nvPr/>
        </p:nvSpPr>
        <p:spPr>
          <a:xfrm>
            <a:off x="1234617" y="5082066"/>
            <a:ext cx="301686" cy="369332"/>
          </a:xfrm>
          <a:prstGeom prst="rect">
            <a:avLst/>
          </a:prstGeom>
          <a:noFill/>
        </p:spPr>
        <p:txBody>
          <a:bodyPr wrap="none" rtlCol="0">
            <a:spAutoFit/>
          </a:bodyPr>
          <a:lstStyle/>
          <a:p>
            <a:r>
              <a:rPr lang="en-US" dirty="0">
                <a:solidFill>
                  <a:srgbClr val="FF0000"/>
                </a:solidFill>
              </a:rPr>
              <a:t>2</a:t>
            </a:r>
          </a:p>
        </p:txBody>
      </p:sp>
      <p:cxnSp>
        <p:nvCxnSpPr>
          <p:cNvPr id="10" name="Straight Connector 9">
            <a:extLst>
              <a:ext uri="{FF2B5EF4-FFF2-40B4-BE49-F238E27FC236}">
                <a16:creationId xmlns:a16="http://schemas.microsoft.com/office/drawing/2014/main" id="{FD56B72F-CDA7-F658-0F3E-A41455EF8C47}"/>
              </a:ext>
            </a:extLst>
          </p:cNvPr>
          <p:cNvCxnSpPr>
            <a:cxnSpLocks/>
          </p:cNvCxnSpPr>
          <p:nvPr/>
        </p:nvCxnSpPr>
        <p:spPr>
          <a:xfrm>
            <a:off x="956860" y="1296698"/>
            <a:ext cx="10396940" cy="0"/>
          </a:xfrm>
          <a:prstGeom prst="line">
            <a:avLst/>
          </a:prstGeom>
          <a:ln w="38100">
            <a:solidFill>
              <a:srgbClr val="9A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6278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512D12-5431-EC56-593A-17A931D8BC34}"/>
              </a:ext>
            </a:extLst>
          </p:cNvPr>
          <p:cNvSpPr>
            <a:spLocks noGrp="1"/>
          </p:cNvSpPr>
          <p:nvPr>
            <p:ph idx="1"/>
          </p:nvPr>
        </p:nvSpPr>
        <p:spPr>
          <a:xfrm>
            <a:off x="838200" y="1825625"/>
            <a:ext cx="4748815" cy="4021502"/>
          </a:xfrm>
        </p:spPr>
        <p:txBody>
          <a:bodyPr/>
          <a:lstStyle/>
          <a:p>
            <a:pPr marL="514350" indent="-514350">
              <a:buFont typeface="+mj-lt"/>
              <a:buAutoNum type="arabicPeriod" startAt="3"/>
            </a:pPr>
            <a:r>
              <a:rPr lang="en-US" dirty="0"/>
              <a:t>Select ‘Yes’ for Specimen shipping confirm. This will enable the remaining fields on this form to be edited. </a:t>
            </a:r>
          </a:p>
          <a:p>
            <a:pPr marL="514350" indent="-514350">
              <a:buFont typeface="+mj-lt"/>
              <a:buAutoNum type="arabicPeriod" startAt="3"/>
            </a:pPr>
            <a:r>
              <a:rPr lang="en-US" dirty="0"/>
              <a:t>Enter the shipping date, FedEx tracking number and shipping notes (if needed). </a:t>
            </a:r>
          </a:p>
          <a:p>
            <a:pPr marL="514350" indent="-514350">
              <a:buFont typeface="+mj-lt"/>
              <a:buAutoNum type="arabicPeriod" startAt="3"/>
            </a:pPr>
            <a:r>
              <a:rPr lang="en-US" dirty="0"/>
              <a:t>Last, click on [Save Record].</a:t>
            </a:r>
          </a:p>
        </p:txBody>
      </p:sp>
      <p:pic>
        <p:nvPicPr>
          <p:cNvPr id="5" name="image24.jpeg" descr="Graphical user interface, text, application, email&#10;&#10;Description automatically generated">
            <a:extLst>
              <a:ext uri="{FF2B5EF4-FFF2-40B4-BE49-F238E27FC236}">
                <a16:creationId xmlns:a16="http://schemas.microsoft.com/office/drawing/2014/main" id="{EF521E6F-58A3-7118-E780-DBBE16D61E05}"/>
              </a:ext>
            </a:extLst>
          </p:cNvPr>
          <p:cNvPicPr>
            <a:picLocks noChangeAspect="1"/>
          </p:cNvPicPr>
          <p:nvPr/>
        </p:nvPicPr>
        <p:blipFill>
          <a:blip r:embed="rId2" cstate="print"/>
          <a:stretch>
            <a:fillRect/>
          </a:stretch>
        </p:blipFill>
        <p:spPr>
          <a:xfrm>
            <a:off x="5587015" y="1891870"/>
            <a:ext cx="5891072" cy="3074259"/>
          </a:xfrm>
          <a:prstGeom prst="rect">
            <a:avLst/>
          </a:prstGeom>
        </p:spPr>
      </p:pic>
      <p:sp>
        <p:nvSpPr>
          <p:cNvPr id="6" name="TextBox 5">
            <a:extLst>
              <a:ext uri="{FF2B5EF4-FFF2-40B4-BE49-F238E27FC236}">
                <a16:creationId xmlns:a16="http://schemas.microsoft.com/office/drawing/2014/main" id="{35B38E3F-0D92-0826-DE07-96FA38A9A2FE}"/>
              </a:ext>
            </a:extLst>
          </p:cNvPr>
          <p:cNvSpPr txBox="1"/>
          <p:nvPr/>
        </p:nvSpPr>
        <p:spPr>
          <a:xfrm>
            <a:off x="6702803" y="3059667"/>
            <a:ext cx="461342" cy="369332"/>
          </a:xfrm>
          <a:prstGeom prst="rect">
            <a:avLst/>
          </a:prstGeom>
          <a:noFill/>
        </p:spPr>
        <p:txBody>
          <a:bodyPr wrap="square" rtlCol="0">
            <a:spAutoFit/>
          </a:bodyPr>
          <a:lstStyle/>
          <a:p>
            <a:r>
              <a:rPr lang="en-US" dirty="0">
                <a:solidFill>
                  <a:srgbClr val="FF0000"/>
                </a:solidFill>
              </a:rPr>
              <a:t>3</a:t>
            </a:r>
          </a:p>
        </p:txBody>
      </p:sp>
      <p:sp>
        <p:nvSpPr>
          <p:cNvPr id="7" name="TextBox 6">
            <a:extLst>
              <a:ext uri="{FF2B5EF4-FFF2-40B4-BE49-F238E27FC236}">
                <a16:creationId xmlns:a16="http://schemas.microsoft.com/office/drawing/2014/main" id="{BE1B5BE4-E8A5-5FD0-81CF-95B8E4F632EA}"/>
              </a:ext>
            </a:extLst>
          </p:cNvPr>
          <p:cNvSpPr txBox="1"/>
          <p:nvPr/>
        </p:nvSpPr>
        <p:spPr>
          <a:xfrm>
            <a:off x="6866362" y="3445515"/>
            <a:ext cx="461342" cy="369332"/>
          </a:xfrm>
          <a:prstGeom prst="rect">
            <a:avLst/>
          </a:prstGeom>
          <a:noFill/>
        </p:spPr>
        <p:txBody>
          <a:bodyPr wrap="square" rtlCol="0">
            <a:spAutoFit/>
          </a:bodyPr>
          <a:lstStyle/>
          <a:p>
            <a:r>
              <a:rPr lang="en-US" dirty="0">
                <a:solidFill>
                  <a:srgbClr val="FF0000"/>
                </a:solidFill>
              </a:rPr>
              <a:t>4</a:t>
            </a:r>
          </a:p>
        </p:txBody>
      </p:sp>
      <p:sp>
        <p:nvSpPr>
          <p:cNvPr id="8" name="TextBox 7">
            <a:extLst>
              <a:ext uri="{FF2B5EF4-FFF2-40B4-BE49-F238E27FC236}">
                <a16:creationId xmlns:a16="http://schemas.microsoft.com/office/drawing/2014/main" id="{95EF818F-E4CF-1AE8-599E-920C4A212D69}"/>
              </a:ext>
            </a:extLst>
          </p:cNvPr>
          <p:cNvSpPr txBox="1"/>
          <p:nvPr/>
        </p:nvSpPr>
        <p:spPr>
          <a:xfrm>
            <a:off x="6536421" y="4420389"/>
            <a:ext cx="461342" cy="369332"/>
          </a:xfrm>
          <a:prstGeom prst="rect">
            <a:avLst/>
          </a:prstGeom>
          <a:noFill/>
        </p:spPr>
        <p:txBody>
          <a:bodyPr wrap="square" rtlCol="0">
            <a:spAutoFit/>
          </a:bodyPr>
          <a:lstStyle/>
          <a:p>
            <a:r>
              <a:rPr lang="en-US" dirty="0">
                <a:solidFill>
                  <a:srgbClr val="FF0000"/>
                </a:solidFill>
              </a:rPr>
              <a:t>5</a:t>
            </a:r>
          </a:p>
        </p:txBody>
      </p:sp>
      <p:sp>
        <p:nvSpPr>
          <p:cNvPr id="4" name="Title 1">
            <a:extLst>
              <a:ext uri="{FF2B5EF4-FFF2-40B4-BE49-F238E27FC236}">
                <a16:creationId xmlns:a16="http://schemas.microsoft.com/office/drawing/2014/main" id="{538A6618-BD42-08A7-5E7E-06F9C39007BF}"/>
              </a:ext>
            </a:extLst>
          </p:cNvPr>
          <p:cNvSpPr txBox="1">
            <a:spLocks/>
          </p:cNvSpPr>
          <p:nvPr/>
        </p:nvSpPr>
        <p:spPr>
          <a:xfrm>
            <a:off x="838200" y="526171"/>
            <a:ext cx="10793574" cy="9667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Preparing Samples for Shipment in </a:t>
            </a:r>
            <a:r>
              <a:rPr lang="en-US" b="1" dirty="0" err="1"/>
              <a:t>WebDCU</a:t>
            </a:r>
            <a:r>
              <a:rPr lang="en-US" b="1" baseline="30000" dirty="0" err="1"/>
              <a:t>TM</a:t>
            </a:r>
            <a:endParaRPr lang="en-US" b="1" dirty="0"/>
          </a:p>
        </p:txBody>
      </p:sp>
      <p:cxnSp>
        <p:nvCxnSpPr>
          <p:cNvPr id="9" name="Straight Connector 8">
            <a:extLst>
              <a:ext uri="{FF2B5EF4-FFF2-40B4-BE49-F238E27FC236}">
                <a16:creationId xmlns:a16="http://schemas.microsoft.com/office/drawing/2014/main" id="{7067BEC3-B8E9-3E0A-436B-7528E67E713E}"/>
              </a:ext>
            </a:extLst>
          </p:cNvPr>
          <p:cNvCxnSpPr>
            <a:cxnSpLocks/>
          </p:cNvCxnSpPr>
          <p:nvPr/>
        </p:nvCxnSpPr>
        <p:spPr>
          <a:xfrm>
            <a:off x="956860" y="1296698"/>
            <a:ext cx="10396940" cy="0"/>
          </a:xfrm>
          <a:prstGeom prst="line">
            <a:avLst/>
          </a:prstGeom>
          <a:ln w="38100">
            <a:solidFill>
              <a:srgbClr val="9A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2913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172338-A3FA-2CD8-ECE7-89111181D91A}"/>
              </a:ext>
            </a:extLst>
          </p:cNvPr>
          <p:cNvSpPr>
            <a:spLocks noGrp="1"/>
          </p:cNvSpPr>
          <p:nvPr>
            <p:ph idx="1"/>
          </p:nvPr>
        </p:nvSpPr>
        <p:spPr>
          <a:xfrm>
            <a:off x="956860" y="1425221"/>
            <a:ext cx="10101045" cy="598595"/>
          </a:xfrm>
        </p:spPr>
        <p:txBody>
          <a:bodyPr>
            <a:normAutofit/>
          </a:bodyPr>
          <a:lstStyle/>
          <a:p>
            <a:pPr marL="342900" indent="-342900">
              <a:buFont typeface="+mj-lt"/>
              <a:buAutoNum type="arabicPeriod" startAt="6"/>
            </a:pPr>
            <a:r>
              <a:rPr lang="en-US" sz="1800" dirty="0"/>
              <a:t>To print the Lab Kit Packing Slip: From the [Specimen Shipping] List table, click on the       icon in the “Specimen Packing Slip” column for the specimen lab kit(s) ID you plan to ship.</a:t>
            </a:r>
          </a:p>
          <a:p>
            <a:endParaRPr lang="en-US" sz="1800" dirty="0"/>
          </a:p>
        </p:txBody>
      </p:sp>
      <p:pic>
        <p:nvPicPr>
          <p:cNvPr id="5" name="image26.jpeg" descr="Table&#10;&#10;Description automatically generated">
            <a:extLst>
              <a:ext uri="{FF2B5EF4-FFF2-40B4-BE49-F238E27FC236}">
                <a16:creationId xmlns:a16="http://schemas.microsoft.com/office/drawing/2014/main" id="{9550EDFF-C915-5536-209A-9006665C12BC}"/>
              </a:ext>
            </a:extLst>
          </p:cNvPr>
          <p:cNvPicPr>
            <a:picLocks noChangeAspect="1"/>
          </p:cNvPicPr>
          <p:nvPr/>
        </p:nvPicPr>
        <p:blipFill>
          <a:blip r:embed="rId2" cstate="print"/>
          <a:stretch>
            <a:fillRect/>
          </a:stretch>
        </p:blipFill>
        <p:spPr>
          <a:xfrm>
            <a:off x="5195224" y="3393666"/>
            <a:ext cx="4852450" cy="2937476"/>
          </a:xfrm>
          <a:prstGeom prst="rect">
            <a:avLst/>
          </a:prstGeom>
        </p:spPr>
      </p:pic>
      <p:pic>
        <p:nvPicPr>
          <p:cNvPr id="14" name="image25.png">
            <a:extLst>
              <a:ext uri="{FF2B5EF4-FFF2-40B4-BE49-F238E27FC236}">
                <a16:creationId xmlns:a16="http://schemas.microsoft.com/office/drawing/2014/main" id="{CE8D7D85-EF76-96E7-22B8-33D0B6E65E91}"/>
              </a:ext>
            </a:extLst>
          </p:cNvPr>
          <p:cNvPicPr>
            <a:picLocks noChangeAspect="1"/>
          </p:cNvPicPr>
          <p:nvPr/>
        </p:nvPicPr>
        <p:blipFill>
          <a:blip r:embed="rId3" cstate="print"/>
          <a:stretch>
            <a:fillRect/>
          </a:stretch>
        </p:blipFill>
        <p:spPr>
          <a:xfrm>
            <a:off x="9278936" y="1513842"/>
            <a:ext cx="306120" cy="180513"/>
          </a:xfrm>
          <a:prstGeom prst="rect">
            <a:avLst/>
          </a:prstGeom>
        </p:spPr>
      </p:pic>
      <p:pic>
        <p:nvPicPr>
          <p:cNvPr id="4" name="image23.jpeg" descr="Graphical user interface, website&#10;&#10;Description automatically generated">
            <a:extLst>
              <a:ext uri="{FF2B5EF4-FFF2-40B4-BE49-F238E27FC236}">
                <a16:creationId xmlns:a16="http://schemas.microsoft.com/office/drawing/2014/main" id="{B141C877-31B7-2EAF-2C45-F94D32CEB8B6}"/>
              </a:ext>
            </a:extLst>
          </p:cNvPr>
          <p:cNvPicPr>
            <a:picLocks noChangeAspect="1"/>
          </p:cNvPicPr>
          <p:nvPr/>
        </p:nvPicPr>
        <p:blipFill rotWithShape="1">
          <a:blip r:embed="rId4" cstate="print"/>
          <a:srcRect l="2056" t="10792" b="-319"/>
          <a:stretch/>
        </p:blipFill>
        <p:spPr>
          <a:xfrm>
            <a:off x="1312694" y="2067226"/>
            <a:ext cx="9057317" cy="1119446"/>
          </a:xfrm>
          <a:prstGeom prst="rect">
            <a:avLst/>
          </a:prstGeom>
        </p:spPr>
      </p:pic>
      <p:pic>
        <p:nvPicPr>
          <p:cNvPr id="6" name="image25.png">
            <a:extLst>
              <a:ext uri="{FF2B5EF4-FFF2-40B4-BE49-F238E27FC236}">
                <a16:creationId xmlns:a16="http://schemas.microsoft.com/office/drawing/2014/main" id="{6B28E860-4E36-0A3A-E594-5EA0192AF13A}"/>
              </a:ext>
            </a:extLst>
          </p:cNvPr>
          <p:cNvPicPr>
            <a:picLocks noChangeAspect="1"/>
          </p:cNvPicPr>
          <p:nvPr/>
        </p:nvPicPr>
        <p:blipFill>
          <a:blip r:embed="rId3" cstate="print"/>
          <a:stretch>
            <a:fillRect/>
          </a:stretch>
        </p:blipFill>
        <p:spPr>
          <a:xfrm>
            <a:off x="7392966" y="2949887"/>
            <a:ext cx="146571" cy="86430"/>
          </a:xfrm>
          <a:prstGeom prst="rect">
            <a:avLst/>
          </a:prstGeom>
        </p:spPr>
      </p:pic>
      <p:sp>
        <p:nvSpPr>
          <p:cNvPr id="7" name="Oval 6">
            <a:extLst>
              <a:ext uri="{FF2B5EF4-FFF2-40B4-BE49-F238E27FC236}">
                <a16:creationId xmlns:a16="http://schemas.microsoft.com/office/drawing/2014/main" id="{715EFCBD-EE01-C29F-4DD8-68A51012DD10}"/>
              </a:ext>
            </a:extLst>
          </p:cNvPr>
          <p:cNvSpPr/>
          <p:nvPr/>
        </p:nvSpPr>
        <p:spPr>
          <a:xfrm>
            <a:off x="7311056" y="2845940"/>
            <a:ext cx="310393" cy="2961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D70645A-B222-D0F3-F4E3-9377100C472B}"/>
              </a:ext>
            </a:extLst>
          </p:cNvPr>
          <p:cNvSpPr txBox="1"/>
          <p:nvPr/>
        </p:nvSpPr>
        <p:spPr>
          <a:xfrm>
            <a:off x="1469289" y="3487058"/>
            <a:ext cx="3725936" cy="3139321"/>
          </a:xfrm>
          <a:prstGeom prst="rect">
            <a:avLst/>
          </a:prstGeom>
          <a:noFill/>
        </p:spPr>
        <p:txBody>
          <a:bodyPr wrap="square" rtlCol="0">
            <a:spAutoFit/>
          </a:bodyPr>
          <a:lstStyle/>
          <a:p>
            <a:pPr marL="342900" indent="-342900">
              <a:buFont typeface="+mj-lt"/>
              <a:buAutoNum type="arabicPeriod" startAt="7"/>
            </a:pPr>
            <a:r>
              <a:rPr lang="en-US" sz="1600" dirty="0"/>
              <a:t>Print the Lab Kit Packing Slip for each specimen lab kit(s) ID you plan to ship.</a:t>
            </a:r>
          </a:p>
          <a:p>
            <a:pPr marL="342900" indent="-342900">
              <a:buFont typeface="+mj-lt"/>
              <a:buAutoNum type="arabicPeriod" startAt="7"/>
            </a:pPr>
            <a:r>
              <a:rPr lang="en-US" sz="1600" dirty="0"/>
              <a:t>Check the accuracy of the package prior to shipping.</a:t>
            </a:r>
          </a:p>
          <a:p>
            <a:pPr marL="800100" lvl="1" indent="-342900">
              <a:buFont typeface="+mj-lt"/>
              <a:buAutoNum type="alphaUcPeriod"/>
            </a:pPr>
            <a:r>
              <a:rPr lang="en-US" sz="1400" dirty="0"/>
              <a:t>Use the biospecimen collection CRF to ensure that all samples collected for the specimen type and Lab kit ID are included in the package.</a:t>
            </a:r>
          </a:p>
          <a:p>
            <a:pPr marL="800100" lvl="1" indent="-342900">
              <a:buFont typeface="+mj-lt"/>
              <a:buAutoNum type="alphaUcPeriod"/>
            </a:pPr>
            <a:r>
              <a:rPr lang="en-US" sz="1400" dirty="0"/>
              <a:t>Verify that the Lab Kit IDs listed on the packing slip match what is in the package.</a:t>
            </a:r>
          </a:p>
          <a:p>
            <a:pPr marL="800100" lvl="1" indent="-342900">
              <a:buFont typeface="+mj-lt"/>
              <a:buAutoNum type="alphaUcPeriod"/>
            </a:pPr>
            <a:endParaRPr lang="en-US" dirty="0"/>
          </a:p>
          <a:p>
            <a:endParaRPr lang="en-US" dirty="0"/>
          </a:p>
        </p:txBody>
      </p:sp>
      <p:sp>
        <p:nvSpPr>
          <p:cNvPr id="2" name="Title 1">
            <a:extLst>
              <a:ext uri="{FF2B5EF4-FFF2-40B4-BE49-F238E27FC236}">
                <a16:creationId xmlns:a16="http://schemas.microsoft.com/office/drawing/2014/main" id="{1AF6CCDD-B919-ADE5-5840-91B280A04BB9}"/>
              </a:ext>
            </a:extLst>
          </p:cNvPr>
          <p:cNvSpPr>
            <a:spLocks noGrp="1"/>
          </p:cNvSpPr>
          <p:nvPr>
            <p:ph type="title"/>
          </p:nvPr>
        </p:nvSpPr>
        <p:spPr>
          <a:xfrm>
            <a:off x="838200" y="526171"/>
            <a:ext cx="10793574" cy="966727"/>
          </a:xfrm>
        </p:spPr>
        <p:txBody>
          <a:bodyPr/>
          <a:lstStyle/>
          <a:p>
            <a:r>
              <a:rPr lang="en-US" b="1" dirty="0"/>
              <a:t>Preparing Samples for Shipment in WebDCU</a:t>
            </a:r>
            <a:r>
              <a:rPr lang="en-US" b="1" baseline="30000" dirty="0"/>
              <a:t>TM</a:t>
            </a:r>
            <a:endParaRPr lang="en-US" b="1" dirty="0"/>
          </a:p>
        </p:txBody>
      </p:sp>
      <p:cxnSp>
        <p:nvCxnSpPr>
          <p:cNvPr id="9" name="Straight Connector 8">
            <a:extLst>
              <a:ext uri="{FF2B5EF4-FFF2-40B4-BE49-F238E27FC236}">
                <a16:creationId xmlns:a16="http://schemas.microsoft.com/office/drawing/2014/main" id="{F2BAC9BB-CE5B-C21F-F293-13641CBEBA46}"/>
              </a:ext>
            </a:extLst>
          </p:cNvPr>
          <p:cNvCxnSpPr>
            <a:cxnSpLocks/>
          </p:cNvCxnSpPr>
          <p:nvPr/>
        </p:nvCxnSpPr>
        <p:spPr>
          <a:xfrm>
            <a:off x="956860" y="1296698"/>
            <a:ext cx="10396940" cy="0"/>
          </a:xfrm>
          <a:prstGeom prst="line">
            <a:avLst/>
          </a:prstGeom>
          <a:ln w="38100">
            <a:solidFill>
              <a:srgbClr val="9A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5208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B3A10-37E6-BFFB-0980-EB67DAA74CB9}"/>
              </a:ext>
            </a:extLst>
          </p:cNvPr>
          <p:cNvSpPr>
            <a:spLocks noGrp="1"/>
          </p:cNvSpPr>
          <p:nvPr>
            <p:ph type="title"/>
          </p:nvPr>
        </p:nvSpPr>
        <p:spPr>
          <a:xfrm>
            <a:off x="838200" y="771250"/>
            <a:ext cx="10515600" cy="552144"/>
          </a:xfrm>
        </p:spPr>
        <p:txBody>
          <a:bodyPr>
            <a:normAutofit fontScale="90000"/>
          </a:bodyPr>
          <a:lstStyle/>
          <a:p>
            <a:r>
              <a:rPr lang="en-US" b="1" dirty="0"/>
              <a:t>Packaging the Samples</a:t>
            </a:r>
          </a:p>
        </p:txBody>
      </p:sp>
      <p:cxnSp>
        <p:nvCxnSpPr>
          <p:cNvPr id="4" name="Straight Connector 3">
            <a:extLst>
              <a:ext uri="{FF2B5EF4-FFF2-40B4-BE49-F238E27FC236}">
                <a16:creationId xmlns:a16="http://schemas.microsoft.com/office/drawing/2014/main" id="{3BE35668-8D1F-EDFB-6A7A-7AF7BF021895}"/>
              </a:ext>
            </a:extLst>
          </p:cNvPr>
          <p:cNvCxnSpPr>
            <a:cxnSpLocks/>
          </p:cNvCxnSpPr>
          <p:nvPr/>
        </p:nvCxnSpPr>
        <p:spPr>
          <a:xfrm>
            <a:off x="956860" y="1296698"/>
            <a:ext cx="10396940" cy="0"/>
          </a:xfrm>
          <a:prstGeom prst="line">
            <a:avLst/>
          </a:prstGeom>
          <a:ln w="38100">
            <a:solidFill>
              <a:srgbClr val="9A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47D4328-EEC9-43D0-A791-E4EE740EE1F5}"/>
              </a:ext>
            </a:extLst>
          </p:cNvPr>
          <p:cNvSpPr txBox="1"/>
          <p:nvPr/>
        </p:nvSpPr>
        <p:spPr>
          <a:xfrm>
            <a:off x="956860" y="1906317"/>
            <a:ext cx="10313565"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t>Once you’ve completed the </a:t>
            </a:r>
            <a:r>
              <a:rPr lang="en-US" sz="2400" dirty="0" err="1"/>
              <a:t>WebDCU</a:t>
            </a:r>
            <a:r>
              <a:rPr lang="en-US" sz="2400" baseline="30000" dirty="0" err="1"/>
              <a:t>TM</a:t>
            </a:r>
            <a:r>
              <a:rPr lang="en-US" sz="2400" dirty="0"/>
              <a:t> CRF Bio Sample Collection-Shipping Form, remove the cryovial tubes containing patient samples from the ≤-70˚C freezer and verify that each specimen is labeled with the appropriate Kit ID number.  </a:t>
            </a:r>
          </a:p>
        </p:txBody>
      </p:sp>
      <p:sp>
        <p:nvSpPr>
          <p:cNvPr id="7" name="TextBox 6">
            <a:extLst>
              <a:ext uri="{FF2B5EF4-FFF2-40B4-BE49-F238E27FC236}">
                <a16:creationId xmlns:a16="http://schemas.microsoft.com/office/drawing/2014/main" id="{5FFC40EE-463C-1852-A29E-A3701AF6DFB0}"/>
              </a:ext>
            </a:extLst>
          </p:cNvPr>
          <p:cNvSpPr txBox="1"/>
          <p:nvPr/>
        </p:nvSpPr>
        <p:spPr>
          <a:xfrm>
            <a:off x="956860" y="3589832"/>
            <a:ext cx="10313564"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Place each cryovial in a separate Biohazard Specimen Transport bag (provided by USC), and completely seal. </a:t>
            </a:r>
            <a:r>
              <a:rPr lang="en-US" sz="2400" b="1" dirty="0"/>
              <a:t>Each aliquot should be in its own Biohazard bag. </a:t>
            </a:r>
          </a:p>
        </p:txBody>
      </p:sp>
    </p:spTree>
    <p:extLst>
      <p:ext uri="{BB962C8B-B14F-4D97-AF65-F5344CB8AC3E}">
        <p14:creationId xmlns:p14="http://schemas.microsoft.com/office/powerpoint/2010/main" val="213420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987EC1-2BE2-830E-5F7D-5D51A3C0BD16}"/>
              </a:ext>
            </a:extLst>
          </p:cNvPr>
          <p:cNvSpPr>
            <a:spLocks noGrp="1"/>
          </p:cNvSpPr>
          <p:nvPr>
            <p:ph idx="1"/>
          </p:nvPr>
        </p:nvSpPr>
        <p:spPr/>
        <p:txBody>
          <a:bodyPr>
            <a:normAutofit/>
          </a:bodyPr>
          <a:lstStyle/>
          <a:p>
            <a:r>
              <a:rPr lang="en-US" sz="2800" dirty="0">
                <a:effectLst/>
                <a:latin typeface="Arial" panose="020B0604020202020204" pitchFamily="34" charset="0"/>
                <a:ea typeface="Times New Roman" panose="02020603050405020304" pitchFamily="18" charset="0"/>
              </a:rPr>
              <a:t>Place </a:t>
            </a:r>
            <a:r>
              <a:rPr lang="en-US" sz="2800" b="1" dirty="0">
                <a:effectLst/>
                <a:latin typeface="Arial" panose="020B0604020202020204" pitchFamily="34" charset="0"/>
                <a:ea typeface="Times New Roman" panose="02020603050405020304" pitchFamily="18" charset="0"/>
              </a:rPr>
              <a:t>at least 5lbs</a:t>
            </a:r>
            <a:r>
              <a:rPr lang="en-US" sz="2800" dirty="0">
                <a:effectLst/>
                <a:latin typeface="Arial" panose="020B0604020202020204" pitchFamily="34" charset="0"/>
                <a:ea typeface="Times New Roman" panose="02020603050405020304" pitchFamily="18" charset="0"/>
              </a:rPr>
              <a:t> of Dry Ice and the specimen packages inside the foam cooler </a:t>
            </a:r>
          </a:p>
          <a:p>
            <a:pPr lvl="1">
              <a:buFont typeface="Wingdings" panose="05000000000000000000" pitchFamily="2" charset="2"/>
              <a:buChar char="§"/>
            </a:pPr>
            <a:r>
              <a:rPr lang="en-US" dirty="0">
                <a:effectLst/>
                <a:latin typeface="Arial" panose="020B0604020202020204" pitchFamily="34" charset="0"/>
                <a:ea typeface="Times New Roman" panose="02020603050405020304" pitchFamily="18" charset="0"/>
              </a:rPr>
              <a:t>note: sites will source their own dry ice. </a:t>
            </a:r>
          </a:p>
          <a:p>
            <a:r>
              <a:rPr lang="en-US" dirty="0">
                <a:effectLst/>
                <a:latin typeface="Arial" panose="020B0604020202020204" pitchFamily="34" charset="0"/>
                <a:ea typeface="Times New Roman" panose="02020603050405020304" pitchFamily="18" charset="0"/>
              </a:rPr>
              <a:t>Sandwich specimens between layers of ice so that ice is both under and on top of the specimens. Then place the lid on the cooler.</a:t>
            </a:r>
            <a:endParaRPr lang="en-US" dirty="0"/>
          </a:p>
          <a:p>
            <a:pPr lvl="1">
              <a:buFont typeface="Wingdings" panose="05000000000000000000" pitchFamily="2" charset="2"/>
              <a:buChar char="§"/>
            </a:pPr>
            <a:r>
              <a:rPr lang="en-US" b="1" u="sng" dirty="0"/>
              <a:t>DO NOT Tape or Seal the cooler lid to the cooler. </a:t>
            </a:r>
          </a:p>
          <a:p>
            <a:r>
              <a:rPr lang="en-US" dirty="0"/>
              <a:t>Place the lid on the insulated foam cooler. Fold the </a:t>
            </a:r>
            <a:r>
              <a:rPr lang="en-US" dirty="0" err="1"/>
              <a:t>WebDCU</a:t>
            </a:r>
            <a:r>
              <a:rPr lang="en-US" baseline="30000" dirty="0" err="1"/>
              <a:t>TM</a:t>
            </a:r>
            <a:r>
              <a:rPr lang="en-US" dirty="0"/>
              <a:t> Shipping Manifest and secure the form with packing tape to the outside lid of insulated foam cooler.</a:t>
            </a:r>
          </a:p>
        </p:txBody>
      </p:sp>
      <p:sp>
        <p:nvSpPr>
          <p:cNvPr id="4" name="Title 1">
            <a:extLst>
              <a:ext uri="{FF2B5EF4-FFF2-40B4-BE49-F238E27FC236}">
                <a16:creationId xmlns:a16="http://schemas.microsoft.com/office/drawing/2014/main" id="{E2D62DBD-0440-F993-3218-71C6A21E34FB}"/>
              </a:ext>
            </a:extLst>
          </p:cNvPr>
          <p:cNvSpPr txBox="1">
            <a:spLocks/>
          </p:cNvSpPr>
          <p:nvPr/>
        </p:nvSpPr>
        <p:spPr>
          <a:xfrm>
            <a:off x="838200" y="813195"/>
            <a:ext cx="10515600" cy="552144"/>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Packaging the Samples</a:t>
            </a:r>
          </a:p>
        </p:txBody>
      </p:sp>
      <p:cxnSp>
        <p:nvCxnSpPr>
          <p:cNvPr id="5" name="Straight Connector 4">
            <a:extLst>
              <a:ext uri="{FF2B5EF4-FFF2-40B4-BE49-F238E27FC236}">
                <a16:creationId xmlns:a16="http://schemas.microsoft.com/office/drawing/2014/main" id="{456DB6B0-4349-4AAE-F47C-7A74B71E26F1}"/>
              </a:ext>
            </a:extLst>
          </p:cNvPr>
          <p:cNvCxnSpPr>
            <a:cxnSpLocks/>
          </p:cNvCxnSpPr>
          <p:nvPr/>
        </p:nvCxnSpPr>
        <p:spPr>
          <a:xfrm>
            <a:off x="956860" y="1296698"/>
            <a:ext cx="10396940" cy="0"/>
          </a:xfrm>
          <a:prstGeom prst="line">
            <a:avLst/>
          </a:prstGeom>
          <a:ln w="38100">
            <a:solidFill>
              <a:srgbClr val="9A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769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691A51-BD9F-313E-8FB8-432109E8D6CD}"/>
              </a:ext>
            </a:extLst>
          </p:cNvPr>
          <p:cNvSpPr>
            <a:spLocks noGrp="1"/>
          </p:cNvSpPr>
          <p:nvPr>
            <p:ph idx="1"/>
          </p:nvPr>
        </p:nvSpPr>
        <p:spPr>
          <a:xfrm>
            <a:off x="838200" y="1825625"/>
            <a:ext cx="6800850" cy="2260600"/>
          </a:xfrm>
        </p:spPr>
        <p:txBody>
          <a:bodyPr>
            <a:normAutofit fontScale="92500" lnSpcReduction="10000"/>
          </a:bodyPr>
          <a:lstStyle/>
          <a:p>
            <a:r>
              <a:rPr lang="en-US" dirty="0"/>
              <a:t>Seal the cardboard shipping container with packing tape. </a:t>
            </a:r>
          </a:p>
          <a:p>
            <a:r>
              <a:rPr lang="en-US" dirty="0"/>
              <a:t>Place the printed FedEx waybill on top of the cardboard shipping container along with the UN1845 (Dry Ice) and UN3373 (Category B) stickers.</a:t>
            </a:r>
          </a:p>
          <a:p>
            <a:endParaRPr lang="en-US" dirty="0"/>
          </a:p>
        </p:txBody>
      </p:sp>
      <p:pic>
        <p:nvPicPr>
          <p:cNvPr id="11" name="Picture 10">
            <a:extLst>
              <a:ext uri="{FF2B5EF4-FFF2-40B4-BE49-F238E27FC236}">
                <a16:creationId xmlns:a16="http://schemas.microsoft.com/office/drawing/2014/main" id="{235B79CD-63AC-4D44-1B40-E36AE6A8180F}"/>
              </a:ext>
            </a:extLst>
          </p:cNvPr>
          <p:cNvPicPr>
            <a:picLocks noChangeAspect="1"/>
          </p:cNvPicPr>
          <p:nvPr/>
        </p:nvPicPr>
        <p:blipFill>
          <a:blip r:embed="rId2"/>
          <a:stretch>
            <a:fillRect/>
          </a:stretch>
        </p:blipFill>
        <p:spPr>
          <a:xfrm rot="16200000">
            <a:off x="3552691" y="3618044"/>
            <a:ext cx="2430080" cy="3039413"/>
          </a:xfrm>
          <a:prstGeom prst="rect">
            <a:avLst/>
          </a:prstGeom>
        </p:spPr>
      </p:pic>
      <p:pic>
        <p:nvPicPr>
          <p:cNvPr id="13" name="Picture 12">
            <a:extLst>
              <a:ext uri="{FF2B5EF4-FFF2-40B4-BE49-F238E27FC236}">
                <a16:creationId xmlns:a16="http://schemas.microsoft.com/office/drawing/2014/main" id="{11D4FE94-322B-D140-8797-84495AF17580}"/>
              </a:ext>
            </a:extLst>
          </p:cNvPr>
          <p:cNvPicPr>
            <a:picLocks noChangeAspect="1"/>
          </p:cNvPicPr>
          <p:nvPr/>
        </p:nvPicPr>
        <p:blipFill>
          <a:blip r:embed="rId3"/>
          <a:stretch>
            <a:fillRect/>
          </a:stretch>
        </p:blipFill>
        <p:spPr>
          <a:xfrm>
            <a:off x="7639050" y="1926806"/>
            <a:ext cx="3714750" cy="3731043"/>
          </a:xfrm>
          <a:prstGeom prst="rect">
            <a:avLst/>
          </a:prstGeom>
        </p:spPr>
      </p:pic>
      <p:sp>
        <p:nvSpPr>
          <p:cNvPr id="4" name="Title 1">
            <a:extLst>
              <a:ext uri="{FF2B5EF4-FFF2-40B4-BE49-F238E27FC236}">
                <a16:creationId xmlns:a16="http://schemas.microsoft.com/office/drawing/2014/main" id="{8275E062-A699-0E74-4865-F84C379D101F}"/>
              </a:ext>
            </a:extLst>
          </p:cNvPr>
          <p:cNvSpPr txBox="1">
            <a:spLocks/>
          </p:cNvSpPr>
          <p:nvPr/>
        </p:nvSpPr>
        <p:spPr>
          <a:xfrm>
            <a:off x="838200" y="813195"/>
            <a:ext cx="10515600" cy="552144"/>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Packaging the Samples</a:t>
            </a:r>
          </a:p>
        </p:txBody>
      </p:sp>
      <p:cxnSp>
        <p:nvCxnSpPr>
          <p:cNvPr id="5" name="Straight Connector 4">
            <a:extLst>
              <a:ext uri="{FF2B5EF4-FFF2-40B4-BE49-F238E27FC236}">
                <a16:creationId xmlns:a16="http://schemas.microsoft.com/office/drawing/2014/main" id="{076826AC-964A-4CA0-5EAD-792C7DF6040A}"/>
              </a:ext>
            </a:extLst>
          </p:cNvPr>
          <p:cNvCxnSpPr>
            <a:cxnSpLocks/>
          </p:cNvCxnSpPr>
          <p:nvPr/>
        </p:nvCxnSpPr>
        <p:spPr>
          <a:xfrm>
            <a:off x="956860" y="1296698"/>
            <a:ext cx="10396940" cy="0"/>
          </a:xfrm>
          <a:prstGeom prst="line">
            <a:avLst/>
          </a:prstGeom>
          <a:ln w="38100">
            <a:solidFill>
              <a:srgbClr val="9A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6691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11FF4-3643-3011-6053-3250F6683892}"/>
              </a:ext>
            </a:extLst>
          </p:cNvPr>
          <p:cNvSpPr>
            <a:spLocks noGrp="1"/>
          </p:cNvSpPr>
          <p:nvPr>
            <p:ph type="title"/>
          </p:nvPr>
        </p:nvSpPr>
        <p:spPr/>
        <p:txBody>
          <a:bodyPr/>
          <a:lstStyle/>
          <a:p>
            <a:r>
              <a:rPr lang="en-US" b="1" dirty="0"/>
              <a:t>Overview</a:t>
            </a:r>
          </a:p>
        </p:txBody>
      </p:sp>
      <p:sp>
        <p:nvSpPr>
          <p:cNvPr id="3" name="Content Placeholder 2">
            <a:extLst>
              <a:ext uri="{FF2B5EF4-FFF2-40B4-BE49-F238E27FC236}">
                <a16:creationId xmlns:a16="http://schemas.microsoft.com/office/drawing/2014/main" id="{B4772E2F-FFF7-5AA1-07F6-38AE31DEFFB5}"/>
              </a:ext>
            </a:extLst>
          </p:cNvPr>
          <p:cNvSpPr>
            <a:spLocks noGrp="1"/>
          </p:cNvSpPr>
          <p:nvPr>
            <p:ph idx="1"/>
          </p:nvPr>
        </p:nvSpPr>
        <p:spPr/>
        <p:txBody>
          <a:bodyPr/>
          <a:lstStyle/>
          <a:p>
            <a:r>
              <a:rPr lang="en-US"/>
              <a:t>Types of biospecimen collected</a:t>
            </a:r>
          </a:p>
          <a:p>
            <a:r>
              <a:rPr lang="en-US"/>
              <a:t>Specimen collection schedule</a:t>
            </a:r>
          </a:p>
          <a:p>
            <a:r>
              <a:rPr lang="en-US"/>
              <a:t>Supplies</a:t>
            </a:r>
          </a:p>
          <a:p>
            <a:r>
              <a:rPr lang="en-US"/>
              <a:t>Specimen Collection Protocols</a:t>
            </a:r>
          </a:p>
          <a:p>
            <a:r>
              <a:rPr lang="en-US"/>
              <a:t>Shipping instructions</a:t>
            </a:r>
          </a:p>
          <a:p>
            <a:endParaRPr lang="en-US" dirty="0"/>
          </a:p>
        </p:txBody>
      </p:sp>
      <p:cxnSp>
        <p:nvCxnSpPr>
          <p:cNvPr id="4" name="Straight Connector 3">
            <a:extLst>
              <a:ext uri="{FF2B5EF4-FFF2-40B4-BE49-F238E27FC236}">
                <a16:creationId xmlns:a16="http://schemas.microsoft.com/office/drawing/2014/main" id="{E1AA9FC5-B10A-BA2A-DB0C-BD23058F4D98}"/>
              </a:ext>
            </a:extLst>
          </p:cNvPr>
          <p:cNvCxnSpPr>
            <a:cxnSpLocks/>
          </p:cNvCxnSpPr>
          <p:nvPr/>
        </p:nvCxnSpPr>
        <p:spPr>
          <a:xfrm>
            <a:off x="956860" y="1296698"/>
            <a:ext cx="10396940" cy="0"/>
          </a:xfrm>
          <a:prstGeom prst="line">
            <a:avLst/>
          </a:prstGeom>
          <a:ln w="38100">
            <a:solidFill>
              <a:srgbClr val="9A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3292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8E4EE-F6E3-1992-3B2F-1919C23FABAF}"/>
              </a:ext>
            </a:extLst>
          </p:cNvPr>
          <p:cNvSpPr>
            <a:spLocks noGrp="1"/>
          </p:cNvSpPr>
          <p:nvPr>
            <p:ph type="title"/>
          </p:nvPr>
        </p:nvSpPr>
        <p:spPr>
          <a:xfrm>
            <a:off x="838200" y="610140"/>
            <a:ext cx="10515600" cy="753461"/>
          </a:xfrm>
        </p:spPr>
        <p:txBody>
          <a:bodyPr/>
          <a:lstStyle/>
          <a:p>
            <a:r>
              <a:rPr lang="en-US" b="1" dirty="0"/>
              <a:t>Creating a Shipping Label</a:t>
            </a:r>
          </a:p>
        </p:txBody>
      </p:sp>
      <p:pic>
        <p:nvPicPr>
          <p:cNvPr id="5" name="Picture 4">
            <a:extLst>
              <a:ext uri="{FF2B5EF4-FFF2-40B4-BE49-F238E27FC236}">
                <a16:creationId xmlns:a16="http://schemas.microsoft.com/office/drawing/2014/main" id="{8D014F58-0D1A-D860-0499-F66AA03C6705}"/>
              </a:ext>
            </a:extLst>
          </p:cNvPr>
          <p:cNvPicPr>
            <a:picLocks noChangeAspect="1"/>
          </p:cNvPicPr>
          <p:nvPr/>
        </p:nvPicPr>
        <p:blipFill rotWithShape="1">
          <a:blip r:embed="rId2">
            <a:extLst>
              <a:ext uri="{28A0092B-C50C-407E-A947-70E740481C1C}">
                <a14:useLocalDpi xmlns:a14="http://schemas.microsoft.com/office/drawing/2010/main" val="0"/>
              </a:ext>
            </a:extLst>
          </a:blip>
          <a:srcRect b="52138"/>
          <a:stretch/>
        </p:blipFill>
        <p:spPr bwMode="auto">
          <a:xfrm>
            <a:off x="2316322" y="2168033"/>
            <a:ext cx="7559355" cy="1299524"/>
          </a:xfrm>
          <a:prstGeom prst="rect">
            <a:avLst/>
          </a:prstGeom>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A6F9B9BA-AFB5-B312-148D-4A9AAB98D239}"/>
              </a:ext>
            </a:extLst>
          </p:cNvPr>
          <p:cNvSpPr txBox="1"/>
          <p:nvPr/>
        </p:nvSpPr>
        <p:spPr>
          <a:xfrm>
            <a:off x="838200" y="1485279"/>
            <a:ext cx="10515600" cy="646331"/>
          </a:xfrm>
          <a:prstGeom prst="rect">
            <a:avLst/>
          </a:prstGeom>
          <a:noFill/>
        </p:spPr>
        <p:txBody>
          <a:bodyPr wrap="square" rtlCol="0">
            <a:spAutoFit/>
          </a:bodyPr>
          <a:lstStyle/>
          <a:p>
            <a:pPr marL="342900" indent="-342900">
              <a:buFont typeface="+mj-lt"/>
              <a:buAutoNum type="arabicPeriod"/>
            </a:pPr>
            <a:r>
              <a:rPr lang="en-US" dirty="0"/>
              <a:t>On the www.fedex.com home page, click “Shipping” and select “Create a Shipment” from the drop-down menu.</a:t>
            </a:r>
          </a:p>
        </p:txBody>
      </p:sp>
      <p:sp>
        <p:nvSpPr>
          <p:cNvPr id="4" name="TextBox 3">
            <a:extLst>
              <a:ext uri="{FF2B5EF4-FFF2-40B4-BE49-F238E27FC236}">
                <a16:creationId xmlns:a16="http://schemas.microsoft.com/office/drawing/2014/main" id="{36E0FE4C-C2CA-0E92-A333-DD6E55EBF18E}"/>
              </a:ext>
            </a:extLst>
          </p:cNvPr>
          <p:cNvSpPr txBox="1"/>
          <p:nvPr/>
        </p:nvSpPr>
        <p:spPr>
          <a:xfrm>
            <a:off x="838201" y="3795509"/>
            <a:ext cx="10515600" cy="1754326"/>
          </a:xfrm>
          <a:prstGeom prst="rect">
            <a:avLst/>
          </a:prstGeom>
          <a:noFill/>
        </p:spPr>
        <p:txBody>
          <a:bodyPr wrap="square" rtlCol="0">
            <a:spAutoFit/>
          </a:bodyPr>
          <a:lstStyle/>
          <a:p>
            <a:pPr marL="342900" indent="-342900">
              <a:buFont typeface="+mj-lt"/>
              <a:buAutoNum type="arabicPeriod" startAt="2"/>
            </a:pPr>
            <a:r>
              <a:rPr lang="en-US" dirty="0"/>
              <a:t>If you are not logged in, FedEx will ask you to log in to your FedEx account. If you do not have a FedEx account, please refer to the Lab Manual for how to create one.</a:t>
            </a:r>
          </a:p>
          <a:p>
            <a:pPr marL="342900" indent="-342900">
              <a:buFont typeface="+mj-lt"/>
              <a:buAutoNum type="arabicPeriod" startAt="2"/>
            </a:pPr>
            <a:endParaRPr lang="en-US" dirty="0"/>
          </a:p>
          <a:p>
            <a:pPr marL="342900" indent="-342900">
              <a:buFont typeface="+mj-lt"/>
              <a:buAutoNum type="arabicPeriod" startAt="2"/>
            </a:pPr>
            <a:r>
              <a:rPr lang="en-US" dirty="0"/>
              <a:t>FedEx.com will now take you to the FedEx Ship Manager, where you can create your shipping label.</a:t>
            </a:r>
          </a:p>
          <a:p>
            <a:pPr marL="800100" lvl="1" indent="-342900">
              <a:buFont typeface="Wingdings" panose="05000000000000000000" pitchFamily="2" charset="2"/>
              <a:buChar char="Ø"/>
            </a:pPr>
            <a:r>
              <a:rPr lang="en-US" dirty="0"/>
              <a:t>Please consult the Lab Manual for details on how to fill out the Ship Manager form and create your label.</a:t>
            </a:r>
          </a:p>
        </p:txBody>
      </p:sp>
      <p:cxnSp>
        <p:nvCxnSpPr>
          <p:cNvPr id="6" name="Straight Connector 5">
            <a:extLst>
              <a:ext uri="{FF2B5EF4-FFF2-40B4-BE49-F238E27FC236}">
                <a16:creationId xmlns:a16="http://schemas.microsoft.com/office/drawing/2014/main" id="{B936A14B-C63F-5211-F032-3B1F22C37446}"/>
              </a:ext>
            </a:extLst>
          </p:cNvPr>
          <p:cNvCxnSpPr>
            <a:cxnSpLocks/>
          </p:cNvCxnSpPr>
          <p:nvPr/>
        </p:nvCxnSpPr>
        <p:spPr>
          <a:xfrm>
            <a:off x="956860" y="1296698"/>
            <a:ext cx="10396940" cy="0"/>
          </a:xfrm>
          <a:prstGeom prst="line">
            <a:avLst/>
          </a:prstGeom>
          <a:ln w="38100">
            <a:solidFill>
              <a:srgbClr val="9A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3575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7107B0-5BF2-AF10-B823-CA1664F70403}"/>
              </a:ext>
            </a:extLst>
          </p:cNvPr>
          <p:cNvSpPr>
            <a:spLocks noGrp="1"/>
          </p:cNvSpPr>
          <p:nvPr>
            <p:ph idx="1"/>
          </p:nvPr>
        </p:nvSpPr>
        <p:spPr>
          <a:xfrm>
            <a:off x="838200" y="1401950"/>
            <a:ext cx="10515600" cy="4351338"/>
          </a:xfrm>
        </p:spPr>
        <p:txBody>
          <a:bodyPr/>
          <a:lstStyle/>
          <a:p>
            <a:pPr>
              <a:buFont typeface="Wingdings" panose="05000000000000000000" pitchFamily="2" charset="2"/>
              <a:buChar char="Ø"/>
            </a:pPr>
            <a:r>
              <a:rPr lang="en-US" dirty="0"/>
              <a:t>Note: the FedEx shipping label is NOT the same as the WebDCU</a:t>
            </a:r>
            <a:r>
              <a:rPr lang="en-US" baseline="30000" dirty="0"/>
              <a:t>TM</a:t>
            </a:r>
            <a:r>
              <a:rPr lang="en-US" dirty="0"/>
              <a:t> packing slip.</a:t>
            </a:r>
          </a:p>
          <a:p>
            <a:pPr lvl="1">
              <a:buFont typeface="Wingdings" panose="05000000000000000000" pitchFamily="2" charset="2"/>
              <a:buChar char="Ø"/>
            </a:pPr>
            <a:r>
              <a:rPr lang="en-US" dirty="0"/>
              <a:t>The packing slip is a </a:t>
            </a:r>
            <a:r>
              <a:rPr lang="en-US" b="1" u="sng" dirty="0"/>
              <a:t>complete</a:t>
            </a:r>
            <a:r>
              <a:rPr lang="en-US" dirty="0"/>
              <a:t> list of every specimen included in the shipment, while the shipping label is general package information for FedEx </a:t>
            </a:r>
            <a:r>
              <a:rPr lang="en-US" b="1" u="sng" dirty="0"/>
              <a:t>only</a:t>
            </a:r>
          </a:p>
          <a:p>
            <a:pPr>
              <a:buFont typeface="Wingdings" panose="05000000000000000000" pitchFamily="2" charset="2"/>
              <a:buChar char="Ø"/>
            </a:pPr>
            <a:r>
              <a:rPr lang="en-US" dirty="0"/>
              <a:t>Please consult the RHAPSODY-2 Lab Manual for detailed shipping instructions</a:t>
            </a:r>
          </a:p>
          <a:p>
            <a:pPr>
              <a:buFont typeface="Wingdings" panose="05000000000000000000" pitchFamily="2" charset="2"/>
              <a:buChar char="Ø"/>
            </a:pPr>
            <a:r>
              <a:rPr lang="en-US" dirty="0"/>
              <a:t>Please contact </a:t>
            </a:r>
            <a:r>
              <a:rPr lang="en-US" dirty="0">
                <a:hlinkClick r:id="rId2"/>
              </a:rPr>
              <a:t>rhapsody@usc.edu</a:t>
            </a:r>
            <a:r>
              <a:rPr lang="en-US" dirty="0"/>
              <a:t> if you have any questions regarding specimen collection, processing, storage, packaging, or shipping</a:t>
            </a:r>
          </a:p>
        </p:txBody>
      </p:sp>
      <p:sp>
        <p:nvSpPr>
          <p:cNvPr id="2" name="Title 1">
            <a:extLst>
              <a:ext uri="{FF2B5EF4-FFF2-40B4-BE49-F238E27FC236}">
                <a16:creationId xmlns:a16="http://schemas.microsoft.com/office/drawing/2014/main" id="{AA0D7664-7AF9-623E-7F7B-491595FA70F3}"/>
              </a:ext>
            </a:extLst>
          </p:cNvPr>
          <p:cNvSpPr>
            <a:spLocks noGrp="1"/>
          </p:cNvSpPr>
          <p:nvPr>
            <p:ph type="title"/>
          </p:nvPr>
        </p:nvSpPr>
        <p:spPr>
          <a:xfrm>
            <a:off x="838200" y="648489"/>
            <a:ext cx="10515600" cy="753461"/>
          </a:xfrm>
        </p:spPr>
        <p:txBody>
          <a:bodyPr/>
          <a:lstStyle/>
          <a:p>
            <a:r>
              <a:rPr lang="en-US" b="1" dirty="0"/>
              <a:t>Final Reminders</a:t>
            </a:r>
          </a:p>
        </p:txBody>
      </p:sp>
      <p:cxnSp>
        <p:nvCxnSpPr>
          <p:cNvPr id="4" name="Straight Connector 3">
            <a:extLst>
              <a:ext uri="{FF2B5EF4-FFF2-40B4-BE49-F238E27FC236}">
                <a16:creationId xmlns:a16="http://schemas.microsoft.com/office/drawing/2014/main" id="{0AD21382-F7A8-B4C8-9285-0650A65F902D}"/>
              </a:ext>
            </a:extLst>
          </p:cNvPr>
          <p:cNvCxnSpPr>
            <a:cxnSpLocks/>
          </p:cNvCxnSpPr>
          <p:nvPr/>
        </p:nvCxnSpPr>
        <p:spPr>
          <a:xfrm>
            <a:off x="956860" y="1296698"/>
            <a:ext cx="10396940" cy="0"/>
          </a:xfrm>
          <a:prstGeom prst="line">
            <a:avLst/>
          </a:prstGeom>
          <a:ln w="38100">
            <a:solidFill>
              <a:srgbClr val="9A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9658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2D81D-F673-4D52-AAE2-5CCCAD725094}"/>
              </a:ext>
            </a:extLst>
          </p:cNvPr>
          <p:cNvSpPr>
            <a:spLocks noGrp="1"/>
          </p:cNvSpPr>
          <p:nvPr>
            <p:ph type="title"/>
          </p:nvPr>
        </p:nvSpPr>
        <p:spPr/>
        <p:txBody>
          <a:bodyPr/>
          <a:lstStyle/>
          <a:p>
            <a:r>
              <a:rPr lang="en-US" b="1" dirty="0"/>
              <a:t>Types of Biospecimen Collected</a:t>
            </a:r>
          </a:p>
        </p:txBody>
      </p:sp>
      <p:sp>
        <p:nvSpPr>
          <p:cNvPr id="3" name="Content Placeholder 2">
            <a:extLst>
              <a:ext uri="{FF2B5EF4-FFF2-40B4-BE49-F238E27FC236}">
                <a16:creationId xmlns:a16="http://schemas.microsoft.com/office/drawing/2014/main" id="{F07B3A29-6909-4257-B07D-C1FC12B35B11}"/>
              </a:ext>
            </a:extLst>
          </p:cNvPr>
          <p:cNvSpPr>
            <a:spLocks noGrp="1"/>
          </p:cNvSpPr>
          <p:nvPr>
            <p:ph idx="1"/>
          </p:nvPr>
        </p:nvSpPr>
        <p:spPr/>
        <p:txBody>
          <a:bodyPr>
            <a:normAutofit/>
          </a:bodyPr>
          <a:lstStyle/>
          <a:p>
            <a:r>
              <a:rPr lang="en-US" dirty="0"/>
              <a:t>Whole blood collected at multiple time points for 2 different assays</a:t>
            </a:r>
          </a:p>
          <a:p>
            <a:pPr lvl="1"/>
            <a:r>
              <a:rPr lang="en-US" sz="2400" dirty="0"/>
              <a:t>Anti-Drug Antibody (ADA)</a:t>
            </a:r>
          </a:p>
          <a:p>
            <a:pPr lvl="1"/>
            <a:r>
              <a:rPr lang="en-US" sz="2400" dirty="0"/>
              <a:t>Pharmacokinetic (PK)</a:t>
            </a:r>
          </a:p>
          <a:p>
            <a:r>
              <a:rPr lang="en-US" dirty="0"/>
              <a:t>Stored on site</a:t>
            </a:r>
          </a:p>
          <a:p>
            <a:r>
              <a:rPr lang="en-US" dirty="0"/>
              <a:t>Batch shipped to USC Labs</a:t>
            </a:r>
          </a:p>
          <a:p>
            <a:r>
              <a:rPr lang="en-US" dirty="0"/>
              <a:t>Assays performed at Charles River Laboratories</a:t>
            </a:r>
          </a:p>
          <a:p>
            <a:endParaRPr lang="en-US" dirty="0"/>
          </a:p>
        </p:txBody>
      </p:sp>
      <p:cxnSp>
        <p:nvCxnSpPr>
          <p:cNvPr id="4" name="Straight Connector 3">
            <a:extLst>
              <a:ext uri="{FF2B5EF4-FFF2-40B4-BE49-F238E27FC236}">
                <a16:creationId xmlns:a16="http://schemas.microsoft.com/office/drawing/2014/main" id="{00265878-56B9-35AF-9234-D0344C329823}"/>
              </a:ext>
            </a:extLst>
          </p:cNvPr>
          <p:cNvCxnSpPr>
            <a:cxnSpLocks/>
          </p:cNvCxnSpPr>
          <p:nvPr/>
        </p:nvCxnSpPr>
        <p:spPr>
          <a:xfrm>
            <a:off x="956860" y="1296698"/>
            <a:ext cx="10396940" cy="0"/>
          </a:xfrm>
          <a:prstGeom prst="line">
            <a:avLst/>
          </a:prstGeom>
          <a:ln w="38100">
            <a:solidFill>
              <a:srgbClr val="9A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086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FCD88-969F-4955-BDA8-F99DCA80808E}"/>
              </a:ext>
            </a:extLst>
          </p:cNvPr>
          <p:cNvSpPr>
            <a:spLocks noGrp="1"/>
          </p:cNvSpPr>
          <p:nvPr>
            <p:ph type="title"/>
          </p:nvPr>
        </p:nvSpPr>
        <p:spPr>
          <a:xfrm>
            <a:off x="878006" y="772570"/>
            <a:ext cx="10018713" cy="505435"/>
          </a:xfrm>
        </p:spPr>
        <p:txBody>
          <a:bodyPr>
            <a:noAutofit/>
          </a:bodyPr>
          <a:lstStyle/>
          <a:p>
            <a:r>
              <a:rPr lang="en-US" b="1" dirty="0"/>
              <a:t>Specimen Collection Schedule</a:t>
            </a:r>
          </a:p>
        </p:txBody>
      </p:sp>
      <p:graphicFrame>
        <p:nvGraphicFramePr>
          <p:cNvPr id="9" name="Table 8">
            <a:extLst>
              <a:ext uri="{FF2B5EF4-FFF2-40B4-BE49-F238E27FC236}">
                <a16:creationId xmlns:a16="http://schemas.microsoft.com/office/drawing/2014/main" id="{2E84DCB5-0734-471C-BF2D-8F2311C328C0}"/>
              </a:ext>
            </a:extLst>
          </p:cNvPr>
          <p:cNvGraphicFramePr>
            <a:graphicFrameLocks noGrp="1"/>
          </p:cNvGraphicFramePr>
          <p:nvPr>
            <p:extLst>
              <p:ext uri="{D42A27DB-BD31-4B8C-83A1-F6EECF244321}">
                <p14:modId xmlns:p14="http://schemas.microsoft.com/office/powerpoint/2010/main" val="4259004607"/>
              </p:ext>
            </p:extLst>
          </p:nvPr>
        </p:nvGraphicFramePr>
        <p:xfrm>
          <a:off x="1709374" y="1515289"/>
          <a:ext cx="8355975" cy="1442138"/>
        </p:xfrm>
        <a:graphic>
          <a:graphicData uri="http://schemas.openxmlformats.org/drawingml/2006/table">
            <a:tbl>
              <a:tblPr firstRow="1" firstCol="1" bandRow="1">
                <a:tableStyleId>{5C22544A-7EE6-4342-B048-85BDC9FD1C3A}</a:tableStyleId>
              </a:tblPr>
              <a:tblGrid>
                <a:gridCol w="1522582">
                  <a:extLst>
                    <a:ext uri="{9D8B030D-6E8A-4147-A177-3AD203B41FA5}">
                      <a16:colId xmlns:a16="http://schemas.microsoft.com/office/drawing/2014/main" val="927490112"/>
                    </a:ext>
                  </a:extLst>
                </a:gridCol>
                <a:gridCol w="1365911">
                  <a:extLst>
                    <a:ext uri="{9D8B030D-6E8A-4147-A177-3AD203B41FA5}">
                      <a16:colId xmlns:a16="http://schemas.microsoft.com/office/drawing/2014/main" val="628197264"/>
                    </a:ext>
                  </a:extLst>
                </a:gridCol>
                <a:gridCol w="1367190">
                  <a:extLst>
                    <a:ext uri="{9D8B030D-6E8A-4147-A177-3AD203B41FA5}">
                      <a16:colId xmlns:a16="http://schemas.microsoft.com/office/drawing/2014/main" val="2500202390"/>
                    </a:ext>
                  </a:extLst>
                </a:gridCol>
                <a:gridCol w="1367190">
                  <a:extLst>
                    <a:ext uri="{9D8B030D-6E8A-4147-A177-3AD203B41FA5}">
                      <a16:colId xmlns:a16="http://schemas.microsoft.com/office/drawing/2014/main" val="1140258275"/>
                    </a:ext>
                  </a:extLst>
                </a:gridCol>
                <a:gridCol w="1366551">
                  <a:extLst>
                    <a:ext uri="{9D8B030D-6E8A-4147-A177-3AD203B41FA5}">
                      <a16:colId xmlns:a16="http://schemas.microsoft.com/office/drawing/2014/main" val="3083591393"/>
                    </a:ext>
                  </a:extLst>
                </a:gridCol>
                <a:gridCol w="1366551">
                  <a:extLst>
                    <a:ext uri="{9D8B030D-6E8A-4147-A177-3AD203B41FA5}">
                      <a16:colId xmlns:a16="http://schemas.microsoft.com/office/drawing/2014/main" val="368011231"/>
                    </a:ext>
                  </a:extLst>
                </a:gridCol>
              </a:tblGrid>
              <a:tr h="472010">
                <a:tc rowSpan="2">
                  <a:txBody>
                    <a:bodyPr/>
                    <a:lstStyle/>
                    <a:p>
                      <a:pPr marL="0" marR="0" algn="ctr">
                        <a:spcBef>
                          <a:spcPts val="0"/>
                        </a:spcBef>
                        <a:spcAft>
                          <a:spcPts val="0"/>
                        </a:spcAft>
                      </a:pPr>
                      <a:r>
                        <a:rPr lang="en-US" sz="1200" dirty="0">
                          <a:effectLst/>
                        </a:rPr>
                        <a:t>Visit Schedule</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rowSpan="2">
                  <a:txBody>
                    <a:bodyPr/>
                    <a:lstStyle/>
                    <a:p>
                      <a:pPr marL="0" marR="0" algn="ctr">
                        <a:spcBef>
                          <a:spcPts val="0"/>
                        </a:spcBef>
                        <a:spcAft>
                          <a:spcPts val="0"/>
                        </a:spcAft>
                      </a:pPr>
                      <a:r>
                        <a:rPr lang="en-US" sz="1200" dirty="0">
                          <a:effectLst/>
                        </a:rPr>
                        <a:t>Pre-dose 1</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marL="0" marR="0" algn="ctr">
                        <a:spcBef>
                          <a:spcPts val="0"/>
                        </a:spcBef>
                        <a:spcAft>
                          <a:spcPts val="0"/>
                        </a:spcAft>
                      </a:pPr>
                      <a:r>
                        <a:rPr lang="en-US" sz="1200" dirty="0">
                          <a:effectLst/>
                        </a:rPr>
                        <a:t>At the end of </a:t>
                      </a:r>
                      <a:r>
                        <a:rPr lang="en-US" sz="1200" b="1" u="sng" dirty="0">
                          <a:effectLst/>
                        </a:rPr>
                        <a:t>one</a:t>
                      </a:r>
                      <a:r>
                        <a:rPr lang="en-US" sz="1200" dirty="0">
                          <a:effectLst/>
                        </a:rPr>
                        <a:t> of the following infusions: dose 2-5</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rowSpan="2">
                  <a:txBody>
                    <a:bodyPr/>
                    <a:lstStyle/>
                    <a:p>
                      <a:pPr marL="0" marR="0" algn="ctr">
                        <a:spcBef>
                          <a:spcPts val="0"/>
                        </a:spcBef>
                        <a:spcAft>
                          <a:spcPts val="0"/>
                        </a:spcAft>
                      </a:pPr>
                      <a:r>
                        <a:rPr lang="en-US" sz="1200" dirty="0">
                          <a:effectLst/>
                        </a:rPr>
                        <a:t>Day 7/Discharge (± 3 days)</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rowSpan="2">
                  <a:txBody>
                    <a:bodyPr/>
                    <a:lstStyle/>
                    <a:p>
                      <a:pPr marL="0" marR="0" algn="ctr">
                        <a:spcBef>
                          <a:spcPts val="0"/>
                        </a:spcBef>
                        <a:spcAft>
                          <a:spcPts val="0"/>
                        </a:spcAft>
                      </a:pPr>
                      <a:r>
                        <a:rPr lang="en-US" sz="1200">
                          <a:effectLst/>
                        </a:rPr>
                        <a:t>Day 90 (± 10 days)</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859607336"/>
                  </a:ext>
                </a:extLst>
              </a:tr>
              <a:tr h="498118">
                <a:tc vMerge="1">
                  <a:txBody>
                    <a:bodyPr/>
                    <a:lstStyle/>
                    <a:p>
                      <a:pPr marL="0" marR="0" algn="ctr">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vMerge="1">
                  <a:txBody>
                    <a:bodyPr/>
                    <a:lstStyle/>
                    <a:p>
                      <a:pPr marL="0" marR="0" algn="ctr">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5-10 min after end of infusion</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25-50 min after end of infusion</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vMerge="1">
                  <a:txBody>
                    <a:bodyPr/>
                    <a:lstStyle/>
                    <a:p>
                      <a:pPr marL="0" marR="0" algn="ctr">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vMerge="1">
                  <a:txBody>
                    <a:bodyPr/>
                    <a:lstStyle/>
                    <a:p>
                      <a:pPr marL="0" marR="0" algn="ctr">
                        <a:spcBef>
                          <a:spcPts val="0"/>
                        </a:spcBef>
                        <a:spcAft>
                          <a:spcPts val="0"/>
                        </a:spcAft>
                      </a:pPr>
                      <a:endParaRPr lang="en-US"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604432196"/>
                  </a:ext>
                </a:extLst>
              </a:tr>
              <a:tr h="472010">
                <a:tc>
                  <a:txBody>
                    <a:bodyPr/>
                    <a:lstStyle/>
                    <a:p>
                      <a:pPr marL="0" marR="0" algn="ctr">
                        <a:spcBef>
                          <a:spcPts val="0"/>
                        </a:spcBef>
                        <a:spcAft>
                          <a:spcPts val="0"/>
                        </a:spcAft>
                      </a:pPr>
                      <a:r>
                        <a:rPr lang="en-US" sz="1200">
                          <a:effectLst/>
                        </a:rPr>
                        <a:t>Serum Anti-Drug Antibody</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504825" algn="l"/>
                          <a:tab pos="609600" algn="ctr"/>
                        </a:tabLst>
                      </a:pPr>
                      <a:r>
                        <a:rPr lang="en-US" sz="1200" dirty="0">
                          <a:effectLst/>
                        </a:rPr>
                        <a:t>X</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X</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308758346"/>
                  </a:ext>
                </a:extLst>
              </a:tr>
            </a:tbl>
          </a:graphicData>
        </a:graphic>
      </p:graphicFrame>
      <p:sp>
        <p:nvSpPr>
          <p:cNvPr id="10" name="Rectangle 4">
            <a:extLst>
              <a:ext uri="{FF2B5EF4-FFF2-40B4-BE49-F238E27FC236}">
                <a16:creationId xmlns:a16="http://schemas.microsoft.com/office/drawing/2014/main" id="{63C0BF3A-25C3-4FF7-B3EF-7E34DE9FAF83}"/>
              </a:ext>
            </a:extLst>
          </p:cNvPr>
          <p:cNvSpPr>
            <a:spLocks noChangeArrowheads="1"/>
          </p:cNvSpPr>
          <p:nvPr/>
        </p:nvSpPr>
        <p:spPr bwMode="auto">
          <a:xfrm>
            <a:off x="2344738" y="245706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77E3FD7B-08B2-2073-5D60-13485F20CB18}"/>
              </a:ext>
            </a:extLst>
          </p:cNvPr>
          <p:cNvSpPr txBox="1"/>
          <p:nvPr/>
        </p:nvSpPr>
        <p:spPr>
          <a:xfrm>
            <a:off x="1841441" y="3429000"/>
            <a:ext cx="8091840" cy="1292662"/>
          </a:xfrm>
          <a:prstGeom prst="rect">
            <a:avLst/>
          </a:prstGeom>
          <a:noFill/>
        </p:spPr>
        <p:txBody>
          <a:bodyPr wrap="square">
            <a:spAutoFit/>
          </a:bodyPr>
          <a:lstStyle/>
          <a:p>
            <a:r>
              <a:rPr lang="en-US" b="1" dirty="0"/>
              <a:t>ADA samples </a:t>
            </a:r>
            <a:r>
              <a:rPr lang="en-US" dirty="0"/>
              <a:t>will be collected at </a:t>
            </a:r>
            <a:r>
              <a:rPr lang="en-US" b="1" dirty="0"/>
              <a:t>3 time points </a:t>
            </a:r>
            <a:r>
              <a:rPr lang="en-US" dirty="0"/>
              <a:t>following randomization</a:t>
            </a:r>
          </a:p>
          <a:p>
            <a:pPr marL="914400" lvl="1" indent="-457200">
              <a:buFont typeface="+mj-lt"/>
              <a:buAutoNum type="arabicPeriod"/>
            </a:pPr>
            <a:r>
              <a:rPr lang="en-US" dirty="0"/>
              <a:t>Before the first dose of study drug (Pre-dose 1)</a:t>
            </a:r>
          </a:p>
          <a:p>
            <a:pPr marL="914400" lvl="1" indent="-457200">
              <a:buFont typeface="+mj-lt"/>
              <a:buAutoNum type="arabicPeriod"/>
            </a:pPr>
            <a:r>
              <a:rPr lang="en-US" dirty="0"/>
              <a:t>On hospital Day 7 or discharge (</a:t>
            </a:r>
            <a:r>
              <a:rPr lang="en-US" dirty="0">
                <a:effectLst/>
              </a:rPr>
              <a:t>±3 days) </a:t>
            </a:r>
            <a:r>
              <a:rPr lang="en-US" sz="2400" dirty="0">
                <a:effectLst/>
              </a:rPr>
              <a:t>– </a:t>
            </a:r>
            <a:r>
              <a:rPr lang="en-US" dirty="0"/>
              <a:t>whichever comes first</a:t>
            </a:r>
          </a:p>
          <a:p>
            <a:pPr marL="914400" lvl="1" indent="-457200">
              <a:buFont typeface="+mj-lt"/>
              <a:buAutoNum type="arabicPeriod"/>
            </a:pPr>
            <a:r>
              <a:rPr lang="en-US" dirty="0"/>
              <a:t>On Day 90 (</a:t>
            </a:r>
            <a:r>
              <a:rPr lang="en-US" dirty="0">
                <a:effectLst/>
              </a:rPr>
              <a:t>±10 days)</a:t>
            </a:r>
          </a:p>
        </p:txBody>
      </p:sp>
      <p:cxnSp>
        <p:nvCxnSpPr>
          <p:cNvPr id="5" name="Straight Connector 4">
            <a:extLst>
              <a:ext uri="{FF2B5EF4-FFF2-40B4-BE49-F238E27FC236}">
                <a16:creationId xmlns:a16="http://schemas.microsoft.com/office/drawing/2014/main" id="{DF5C5A0F-B6E0-64B2-1595-66E2EA140284}"/>
              </a:ext>
            </a:extLst>
          </p:cNvPr>
          <p:cNvCxnSpPr>
            <a:cxnSpLocks/>
          </p:cNvCxnSpPr>
          <p:nvPr/>
        </p:nvCxnSpPr>
        <p:spPr>
          <a:xfrm>
            <a:off x="956860" y="1296698"/>
            <a:ext cx="10396940" cy="0"/>
          </a:xfrm>
          <a:prstGeom prst="line">
            <a:avLst/>
          </a:prstGeom>
          <a:ln w="38100">
            <a:solidFill>
              <a:srgbClr val="9A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31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FCD88-969F-4955-BDA8-F99DCA80808E}"/>
              </a:ext>
            </a:extLst>
          </p:cNvPr>
          <p:cNvSpPr>
            <a:spLocks noGrp="1"/>
          </p:cNvSpPr>
          <p:nvPr>
            <p:ph type="title"/>
          </p:nvPr>
        </p:nvSpPr>
        <p:spPr>
          <a:xfrm>
            <a:off x="878006" y="772570"/>
            <a:ext cx="10018713" cy="505435"/>
          </a:xfrm>
        </p:spPr>
        <p:txBody>
          <a:bodyPr>
            <a:noAutofit/>
          </a:bodyPr>
          <a:lstStyle/>
          <a:p>
            <a:r>
              <a:rPr lang="en-US" b="1" dirty="0"/>
              <a:t>Specimen Collection Schedule</a:t>
            </a:r>
          </a:p>
        </p:txBody>
      </p:sp>
      <p:graphicFrame>
        <p:nvGraphicFramePr>
          <p:cNvPr id="9" name="Table 8">
            <a:extLst>
              <a:ext uri="{FF2B5EF4-FFF2-40B4-BE49-F238E27FC236}">
                <a16:creationId xmlns:a16="http://schemas.microsoft.com/office/drawing/2014/main" id="{2E84DCB5-0734-471C-BF2D-8F2311C328C0}"/>
              </a:ext>
            </a:extLst>
          </p:cNvPr>
          <p:cNvGraphicFramePr>
            <a:graphicFrameLocks noGrp="1"/>
          </p:cNvGraphicFramePr>
          <p:nvPr>
            <p:extLst>
              <p:ext uri="{D42A27DB-BD31-4B8C-83A1-F6EECF244321}">
                <p14:modId xmlns:p14="http://schemas.microsoft.com/office/powerpoint/2010/main" val="2919556130"/>
              </p:ext>
            </p:extLst>
          </p:nvPr>
        </p:nvGraphicFramePr>
        <p:xfrm>
          <a:off x="1709374" y="1515289"/>
          <a:ext cx="8355975" cy="2885650"/>
        </p:xfrm>
        <a:graphic>
          <a:graphicData uri="http://schemas.openxmlformats.org/drawingml/2006/table">
            <a:tbl>
              <a:tblPr firstRow="1" firstCol="1" bandRow="1">
                <a:tableStyleId>{5C22544A-7EE6-4342-B048-85BDC9FD1C3A}</a:tableStyleId>
              </a:tblPr>
              <a:tblGrid>
                <a:gridCol w="1522582">
                  <a:extLst>
                    <a:ext uri="{9D8B030D-6E8A-4147-A177-3AD203B41FA5}">
                      <a16:colId xmlns:a16="http://schemas.microsoft.com/office/drawing/2014/main" val="927490112"/>
                    </a:ext>
                  </a:extLst>
                </a:gridCol>
                <a:gridCol w="1365911">
                  <a:extLst>
                    <a:ext uri="{9D8B030D-6E8A-4147-A177-3AD203B41FA5}">
                      <a16:colId xmlns:a16="http://schemas.microsoft.com/office/drawing/2014/main" val="628197264"/>
                    </a:ext>
                  </a:extLst>
                </a:gridCol>
                <a:gridCol w="1367190">
                  <a:extLst>
                    <a:ext uri="{9D8B030D-6E8A-4147-A177-3AD203B41FA5}">
                      <a16:colId xmlns:a16="http://schemas.microsoft.com/office/drawing/2014/main" val="2500202390"/>
                    </a:ext>
                  </a:extLst>
                </a:gridCol>
                <a:gridCol w="1367190">
                  <a:extLst>
                    <a:ext uri="{9D8B030D-6E8A-4147-A177-3AD203B41FA5}">
                      <a16:colId xmlns:a16="http://schemas.microsoft.com/office/drawing/2014/main" val="1140258275"/>
                    </a:ext>
                  </a:extLst>
                </a:gridCol>
                <a:gridCol w="1366551">
                  <a:extLst>
                    <a:ext uri="{9D8B030D-6E8A-4147-A177-3AD203B41FA5}">
                      <a16:colId xmlns:a16="http://schemas.microsoft.com/office/drawing/2014/main" val="3083591393"/>
                    </a:ext>
                  </a:extLst>
                </a:gridCol>
                <a:gridCol w="1366551">
                  <a:extLst>
                    <a:ext uri="{9D8B030D-6E8A-4147-A177-3AD203B41FA5}">
                      <a16:colId xmlns:a16="http://schemas.microsoft.com/office/drawing/2014/main" val="368011231"/>
                    </a:ext>
                  </a:extLst>
                </a:gridCol>
              </a:tblGrid>
              <a:tr h="472010">
                <a:tc rowSpan="2">
                  <a:txBody>
                    <a:bodyPr/>
                    <a:lstStyle/>
                    <a:p>
                      <a:pPr marL="0" marR="0" algn="ctr">
                        <a:spcBef>
                          <a:spcPts val="0"/>
                        </a:spcBef>
                        <a:spcAft>
                          <a:spcPts val="0"/>
                        </a:spcAft>
                      </a:pPr>
                      <a:r>
                        <a:rPr lang="en-US" sz="1200" dirty="0">
                          <a:effectLst/>
                        </a:rPr>
                        <a:t>Visit Schedule</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rowSpan="2">
                  <a:txBody>
                    <a:bodyPr/>
                    <a:lstStyle/>
                    <a:p>
                      <a:pPr marL="0" marR="0" algn="ctr">
                        <a:spcBef>
                          <a:spcPts val="0"/>
                        </a:spcBef>
                        <a:spcAft>
                          <a:spcPts val="0"/>
                        </a:spcAft>
                      </a:pPr>
                      <a:r>
                        <a:rPr lang="en-US" sz="1200" dirty="0">
                          <a:effectLst/>
                        </a:rPr>
                        <a:t>Pre-dose 1</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marL="0" marR="0" algn="ctr">
                        <a:spcBef>
                          <a:spcPts val="0"/>
                        </a:spcBef>
                        <a:spcAft>
                          <a:spcPts val="0"/>
                        </a:spcAft>
                      </a:pPr>
                      <a:r>
                        <a:rPr lang="en-US" sz="1200" dirty="0">
                          <a:effectLst/>
                        </a:rPr>
                        <a:t>At the end of </a:t>
                      </a:r>
                      <a:r>
                        <a:rPr lang="en-US" sz="1200" b="1" u="sng" dirty="0">
                          <a:effectLst/>
                        </a:rPr>
                        <a:t>one</a:t>
                      </a:r>
                      <a:r>
                        <a:rPr lang="en-US" sz="1200" dirty="0">
                          <a:effectLst/>
                        </a:rPr>
                        <a:t> of the following infusions: dose 2-5</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rowSpan="2">
                  <a:txBody>
                    <a:bodyPr/>
                    <a:lstStyle/>
                    <a:p>
                      <a:pPr marL="0" marR="0" algn="ctr">
                        <a:spcBef>
                          <a:spcPts val="0"/>
                        </a:spcBef>
                        <a:spcAft>
                          <a:spcPts val="0"/>
                        </a:spcAft>
                      </a:pPr>
                      <a:r>
                        <a:rPr lang="en-US" sz="1200" dirty="0">
                          <a:effectLst/>
                        </a:rPr>
                        <a:t>Day 7/Discharge (± 3 days)</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rowSpan="2">
                  <a:txBody>
                    <a:bodyPr/>
                    <a:lstStyle/>
                    <a:p>
                      <a:pPr marL="0" marR="0" algn="ctr">
                        <a:spcBef>
                          <a:spcPts val="0"/>
                        </a:spcBef>
                        <a:spcAft>
                          <a:spcPts val="0"/>
                        </a:spcAft>
                      </a:pPr>
                      <a:r>
                        <a:rPr lang="en-US" sz="1200">
                          <a:effectLst/>
                        </a:rPr>
                        <a:t>Day 90 (± 10 days)</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859607336"/>
                  </a:ext>
                </a:extLst>
              </a:tr>
              <a:tr h="498118">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200">
                          <a:effectLst/>
                        </a:rPr>
                        <a:t>5-10 min after end of infusion</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25-50 min after end of infusion</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604432196"/>
                  </a:ext>
                </a:extLst>
              </a:tr>
              <a:tr h="472010">
                <a:tc>
                  <a:txBody>
                    <a:bodyPr/>
                    <a:lstStyle/>
                    <a:p>
                      <a:pPr marL="0" marR="0" algn="ctr">
                        <a:spcBef>
                          <a:spcPts val="0"/>
                        </a:spcBef>
                        <a:spcAft>
                          <a:spcPts val="0"/>
                        </a:spcAft>
                      </a:pPr>
                      <a:r>
                        <a:rPr lang="en-US" sz="1200">
                          <a:effectLst/>
                        </a:rPr>
                        <a:t>Serum Anti-Drug Antibody</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504825" algn="l"/>
                          <a:tab pos="609600" algn="ctr"/>
                        </a:tabLst>
                      </a:pPr>
                      <a:r>
                        <a:rPr lang="en-US" sz="1200">
                          <a:effectLst/>
                        </a:rPr>
                        <a:t>X</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X</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308758346"/>
                  </a:ext>
                </a:extLst>
              </a:tr>
              <a:tr h="1443512">
                <a:tc>
                  <a:txBody>
                    <a:bodyPr/>
                    <a:lstStyle/>
                    <a:p>
                      <a:pPr marL="0" marR="0" algn="ctr">
                        <a:spcBef>
                          <a:spcPts val="0"/>
                        </a:spcBef>
                        <a:spcAft>
                          <a:spcPts val="0"/>
                        </a:spcAft>
                      </a:pPr>
                      <a:r>
                        <a:rPr lang="en-US" sz="1200">
                          <a:effectLst/>
                        </a:rPr>
                        <a:t>Plasma PK (pharmacokinetic) 2 time points following single dose selected from Doses 2, 3, 4, or 5</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X</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X</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228239748"/>
                  </a:ext>
                </a:extLst>
              </a:tr>
            </a:tbl>
          </a:graphicData>
        </a:graphic>
      </p:graphicFrame>
      <p:sp>
        <p:nvSpPr>
          <p:cNvPr id="10" name="Rectangle 4">
            <a:extLst>
              <a:ext uri="{FF2B5EF4-FFF2-40B4-BE49-F238E27FC236}">
                <a16:creationId xmlns:a16="http://schemas.microsoft.com/office/drawing/2014/main" id="{63C0BF3A-25C3-4FF7-B3EF-7E34DE9FAF83}"/>
              </a:ext>
            </a:extLst>
          </p:cNvPr>
          <p:cNvSpPr>
            <a:spLocks noChangeArrowheads="1"/>
          </p:cNvSpPr>
          <p:nvPr/>
        </p:nvSpPr>
        <p:spPr bwMode="auto">
          <a:xfrm>
            <a:off x="2344738" y="245706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77E3FD7B-08B2-2073-5D60-13485F20CB18}"/>
              </a:ext>
            </a:extLst>
          </p:cNvPr>
          <p:cNvSpPr txBox="1"/>
          <p:nvPr/>
        </p:nvSpPr>
        <p:spPr>
          <a:xfrm>
            <a:off x="1841441" y="4392390"/>
            <a:ext cx="8091840" cy="1200329"/>
          </a:xfrm>
          <a:prstGeom prst="rect">
            <a:avLst/>
          </a:prstGeom>
          <a:noFill/>
        </p:spPr>
        <p:txBody>
          <a:bodyPr wrap="square">
            <a:spAutoFit/>
          </a:bodyPr>
          <a:lstStyle/>
          <a:p>
            <a:r>
              <a:rPr lang="en-US" b="1" dirty="0"/>
              <a:t>PK samples </a:t>
            </a:r>
            <a:r>
              <a:rPr lang="en-US" dirty="0"/>
              <a:t>will be collected at </a:t>
            </a:r>
            <a:r>
              <a:rPr lang="en-US" b="1" dirty="0"/>
              <a:t>2 timepoints </a:t>
            </a:r>
            <a:r>
              <a:rPr lang="en-US" dirty="0"/>
              <a:t>after </a:t>
            </a:r>
            <a:r>
              <a:rPr lang="en-US" b="1" dirty="0"/>
              <a:t>ONE </a:t>
            </a:r>
            <a:r>
              <a:rPr lang="en-US" dirty="0"/>
              <a:t>of the following doses: Dose 2, Dose 3, Dose 4, </a:t>
            </a:r>
            <a:r>
              <a:rPr lang="en-US" b="1" dirty="0"/>
              <a:t>OR</a:t>
            </a:r>
            <a:r>
              <a:rPr lang="en-US" dirty="0"/>
              <a:t> Dose 5</a:t>
            </a:r>
          </a:p>
          <a:p>
            <a:pPr marL="914400" lvl="1" indent="-457200">
              <a:buFont typeface="+mj-lt"/>
              <a:buAutoNum type="arabicPeriod"/>
            </a:pPr>
            <a:r>
              <a:rPr lang="en-US" dirty="0"/>
              <a:t>5-10 min after the end of infusion of study drug AND</a:t>
            </a:r>
          </a:p>
          <a:p>
            <a:pPr marL="914400" lvl="1" indent="-457200">
              <a:buFont typeface="+mj-lt"/>
              <a:buAutoNum type="arabicPeriod"/>
            </a:pPr>
            <a:r>
              <a:rPr lang="en-US" dirty="0"/>
              <a:t>25-50 min after the end of infusion of study drug</a:t>
            </a:r>
          </a:p>
        </p:txBody>
      </p:sp>
      <p:cxnSp>
        <p:nvCxnSpPr>
          <p:cNvPr id="5" name="Straight Connector 4">
            <a:extLst>
              <a:ext uri="{FF2B5EF4-FFF2-40B4-BE49-F238E27FC236}">
                <a16:creationId xmlns:a16="http://schemas.microsoft.com/office/drawing/2014/main" id="{DF5C5A0F-B6E0-64B2-1595-66E2EA140284}"/>
              </a:ext>
            </a:extLst>
          </p:cNvPr>
          <p:cNvCxnSpPr>
            <a:cxnSpLocks/>
          </p:cNvCxnSpPr>
          <p:nvPr/>
        </p:nvCxnSpPr>
        <p:spPr>
          <a:xfrm>
            <a:off x="956860" y="1296698"/>
            <a:ext cx="10396940" cy="0"/>
          </a:xfrm>
          <a:prstGeom prst="line">
            <a:avLst/>
          </a:prstGeom>
          <a:ln w="38100">
            <a:solidFill>
              <a:srgbClr val="9A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2668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71F454-5BA2-B41B-7C9B-31FEC6717A45}"/>
              </a:ext>
            </a:extLst>
          </p:cNvPr>
          <p:cNvSpPr>
            <a:spLocks noGrp="1"/>
          </p:cNvSpPr>
          <p:nvPr>
            <p:ph idx="1"/>
          </p:nvPr>
        </p:nvSpPr>
        <p:spPr/>
        <p:txBody>
          <a:bodyPr/>
          <a:lstStyle/>
          <a:p>
            <a:r>
              <a:rPr lang="en-US" dirty="0"/>
              <a:t>Study team members can choose which dose to collect PK specimens from.</a:t>
            </a:r>
          </a:p>
          <a:p>
            <a:r>
              <a:rPr lang="en-US" dirty="0"/>
              <a:t>It is </a:t>
            </a:r>
            <a:r>
              <a:rPr lang="en-US" b="1" dirty="0"/>
              <a:t>strongly</a:t>
            </a:r>
            <a:r>
              <a:rPr lang="en-US" dirty="0"/>
              <a:t> encouraged to collect PK specimens after dose 2, 3, or 4. This way, sites will always have another chance to collect the sample should any problems occur</a:t>
            </a:r>
            <a:endParaRPr lang="en-US" b="1" dirty="0"/>
          </a:p>
        </p:txBody>
      </p:sp>
      <p:sp>
        <p:nvSpPr>
          <p:cNvPr id="4" name="Title 1">
            <a:extLst>
              <a:ext uri="{FF2B5EF4-FFF2-40B4-BE49-F238E27FC236}">
                <a16:creationId xmlns:a16="http://schemas.microsoft.com/office/drawing/2014/main" id="{0698650E-B2E1-8739-2F88-46B1E3119B4F}"/>
              </a:ext>
            </a:extLst>
          </p:cNvPr>
          <p:cNvSpPr txBox="1">
            <a:spLocks/>
          </p:cNvSpPr>
          <p:nvPr/>
        </p:nvSpPr>
        <p:spPr>
          <a:xfrm>
            <a:off x="878006" y="772570"/>
            <a:ext cx="10018713" cy="505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Specimen Collection Schedule</a:t>
            </a:r>
          </a:p>
        </p:txBody>
      </p:sp>
      <p:cxnSp>
        <p:nvCxnSpPr>
          <p:cNvPr id="5" name="Straight Connector 4">
            <a:extLst>
              <a:ext uri="{FF2B5EF4-FFF2-40B4-BE49-F238E27FC236}">
                <a16:creationId xmlns:a16="http://schemas.microsoft.com/office/drawing/2014/main" id="{03CB58B6-B366-7BD6-1E05-B119E8C0E14B}"/>
              </a:ext>
            </a:extLst>
          </p:cNvPr>
          <p:cNvCxnSpPr>
            <a:cxnSpLocks/>
          </p:cNvCxnSpPr>
          <p:nvPr/>
        </p:nvCxnSpPr>
        <p:spPr>
          <a:xfrm>
            <a:off x="956860" y="1296698"/>
            <a:ext cx="10396940" cy="0"/>
          </a:xfrm>
          <a:prstGeom prst="line">
            <a:avLst/>
          </a:prstGeom>
          <a:ln w="38100">
            <a:solidFill>
              <a:srgbClr val="9A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8630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F18D8-95A9-4EA4-9BC3-5285B8819E7E}"/>
              </a:ext>
            </a:extLst>
          </p:cNvPr>
          <p:cNvSpPr>
            <a:spLocks noGrp="1"/>
          </p:cNvSpPr>
          <p:nvPr>
            <p:ph type="title"/>
          </p:nvPr>
        </p:nvSpPr>
        <p:spPr>
          <a:xfrm>
            <a:off x="838200" y="533559"/>
            <a:ext cx="10018713" cy="899719"/>
          </a:xfrm>
        </p:spPr>
        <p:txBody>
          <a:bodyPr/>
          <a:lstStyle/>
          <a:p>
            <a:r>
              <a:rPr lang="en-US" b="1" dirty="0"/>
              <a:t>Overview of Supplies</a:t>
            </a:r>
          </a:p>
        </p:txBody>
      </p:sp>
      <p:graphicFrame>
        <p:nvGraphicFramePr>
          <p:cNvPr id="4" name="Content Placeholder 3">
            <a:extLst>
              <a:ext uri="{FF2B5EF4-FFF2-40B4-BE49-F238E27FC236}">
                <a16:creationId xmlns:a16="http://schemas.microsoft.com/office/drawing/2014/main" id="{DE0AA6DD-6546-466B-95CD-F4266FF628D8}"/>
              </a:ext>
            </a:extLst>
          </p:cNvPr>
          <p:cNvGraphicFramePr>
            <a:graphicFrameLocks noGrp="1"/>
          </p:cNvGraphicFramePr>
          <p:nvPr>
            <p:ph idx="1"/>
            <p:extLst>
              <p:ext uri="{D42A27DB-BD31-4B8C-83A1-F6EECF244321}">
                <p14:modId xmlns:p14="http://schemas.microsoft.com/office/powerpoint/2010/main" val="2770283231"/>
              </p:ext>
            </p:extLst>
          </p:nvPr>
        </p:nvGraphicFramePr>
        <p:xfrm>
          <a:off x="1036913" y="1855702"/>
          <a:ext cx="5299523" cy="3731341"/>
        </p:xfrm>
        <a:graphic>
          <a:graphicData uri="http://schemas.openxmlformats.org/drawingml/2006/table">
            <a:tbl>
              <a:tblPr firstRow="1" firstCol="1" bandRow="1">
                <a:tableStyleId>{5C22544A-7EE6-4342-B048-85BDC9FD1C3A}</a:tableStyleId>
              </a:tblPr>
              <a:tblGrid>
                <a:gridCol w="1176844">
                  <a:extLst>
                    <a:ext uri="{9D8B030D-6E8A-4147-A177-3AD203B41FA5}">
                      <a16:colId xmlns:a16="http://schemas.microsoft.com/office/drawing/2014/main" val="2383803425"/>
                    </a:ext>
                  </a:extLst>
                </a:gridCol>
                <a:gridCol w="4122679">
                  <a:extLst>
                    <a:ext uri="{9D8B030D-6E8A-4147-A177-3AD203B41FA5}">
                      <a16:colId xmlns:a16="http://schemas.microsoft.com/office/drawing/2014/main" val="34734032"/>
                    </a:ext>
                  </a:extLst>
                </a:gridCol>
              </a:tblGrid>
              <a:tr h="378541">
                <a:tc>
                  <a:txBody>
                    <a:bodyPr/>
                    <a:lstStyle/>
                    <a:p>
                      <a:pPr marL="0" marR="0" algn="l">
                        <a:spcBef>
                          <a:spcPts val="0"/>
                        </a:spcBef>
                        <a:spcAft>
                          <a:spcPts val="0"/>
                        </a:spcAft>
                      </a:pPr>
                      <a:r>
                        <a:rPr lang="en-US" sz="1000" dirty="0">
                          <a:effectLst/>
                        </a:rPr>
                        <a:t>Kit Name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000" dirty="0">
                          <a:effectLst/>
                        </a:rPr>
                        <a:t>Kit Contents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59730673"/>
                  </a:ext>
                </a:extLst>
              </a:tr>
              <a:tr h="942774">
                <a:tc>
                  <a:txBody>
                    <a:bodyPr/>
                    <a:lstStyle/>
                    <a:p>
                      <a:pPr marL="0" marR="0" algn="l">
                        <a:spcBef>
                          <a:spcPts val="0"/>
                        </a:spcBef>
                        <a:spcAft>
                          <a:spcPts val="0"/>
                        </a:spcAft>
                      </a:pPr>
                      <a:r>
                        <a:rPr lang="en-US" sz="1000" dirty="0">
                          <a:effectLst/>
                        </a:rPr>
                        <a:t> </a:t>
                      </a:r>
                      <a:endParaRPr lang="en-US" sz="1200" dirty="0">
                        <a:effectLst/>
                      </a:endParaRPr>
                    </a:p>
                    <a:p>
                      <a:pPr marL="0" marR="0" algn="l">
                        <a:spcBef>
                          <a:spcPts val="0"/>
                        </a:spcBef>
                        <a:spcAft>
                          <a:spcPts val="0"/>
                        </a:spcAft>
                      </a:pPr>
                      <a:r>
                        <a:rPr lang="en-US" sz="1000" dirty="0">
                          <a:effectLst/>
                        </a:rPr>
                        <a:t> </a:t>
                      </a:r>
                      <a:endParaRPr lang="en-US" sz="1200" dirty="0">
                        <a:effectLst/>
                      </a:endParaRPr>
                    </a:p>
                    <a:p>
                      <a:pPr marL="0" marR="0" algn="l">
                        <a:spcBef>
                          <a:spcPts val="0"/>
                        </a:spcBef>
                        <a:spcAft>
                          <a:spcPts val="0"/>
                        </a:spcAft>
                      </a:pPr>
                      <a:r>
                        <a:rPr lang="en-US" sz="1000" dirty="0">
                          <a:effectLst/>
                        </a:rPr>
                        <a:t> </a:t>
                      </a:r>
                      <a:endParaRPr lang="en-US" sz="1200" dirty="0">
                        <a:effectLst/>
                      </a:endParaRPr>
                    </a:p>
                    <a:p>
                      <a:pPr marL="0" marR="0" algn="l">
                        <a:spcBef>
                          <a:spcPts val="0"/>
                        </a:spcBef>
                        <a:spcAft>
                          <a:spcPts val="0"/>
                        </a:spcAft>
                      </a:pPr>
                      <a:r>
                        <a:rPr lang="en-US" sz="1000" dirty="0">
                          <a:effectLst/>
                        </a:rPr>
                        <a:t>ADA Kit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400" dirty="0">
                          <a:effectLst/>
                        </a:rPr>
                        <a:t>1 – 3mL Red top draw tube</a:t>
                      </a:r>
                    </a:p>
                    <a:p>
                      <a:pPr marL="0" marR="0" algn="l">
                        <a:spcBef>
                          <a:spcPts val="0"/>
                        </a:spcBef>
                        <a:spcAft>
                          <a:spcPts val="0"/>
                        </a:spcAft>
                      </a:pPr>
                      <a:r>
                        <a:rPr lang="en-US" sz="1400" dirty="0">
                          <a:effectLst/>
                        </a:rPr>
                        <a:t>2 – 2mL Aliquot Cryovials (prelabeled)</a:t>
                      </a:r>
                    </a:p>
                    <a:p>
                      <a:pPr marL="0" marR="0" algn="l">
                        <a:spcBef>
                          <a:spcPts val="0"/>
                        </a:spcBef>
                        <a:spcAft>
                          <a:spcPts val="0"/>
                        </a:spcAft>
                      </a:pPr>
                      <a:r>
                        <a:rPr lang="en-US" sz="1400" dirty="0">
                          <a:effectLst/>
                        </a:rPr>
                        <a:t>      1 – Primary Aliquot (Red Capped Cryovial)</a:t>
                      </a:r>
                    </a:p>
                    <a:p>
                      <a:pPr marL="0" marR="0" algn="l">
                        <a:spcBef>
                          <a:spcPts val="0"/>
                        </a:spcBef>
                        <a:spcAft>
                          <a:spcPts val="0"/>
                        </a:spcAft>
                      </a:pPr>
                      <a:r>
                        <a:rPr lang="en-US" sz="1400" dirty="0">
                          <a:effectLst/>
                        </a:rPr>
                        <a:t>      1 – Secondary Aliquot (Yellow Capped Cryovial) </a:t>
                      </a:r>
                    </a:p>
                    <a:p>
                      <a:pPr marL="0" marR="0" algn="l">
                        <a:spcBef>
                          <a:spcPts val="0"/>
                        </a:spcBef>
                        <a:spcAft>
                          <a:spcPts val="0"/>
                        </a:spcAft>
                      </a:pPr>
                      <a:r>
                        <a:rPr lang="en-US" sz="1400" dirty="0">
                          <a:effectLst/>
                        </a:rPr>
                        <a:t>1 – Disposable sterile transfer pipette </a:t>
                      </a:r>
                    </a:p>
                    <a:p>
                      <a:pPr marL="0" marR="0" algn="l">
                        <a:spcBef>
                          <a:spcPts val="0"/>
                        </a:spcBef>
                        <a:spcAft>
                          <a:spcPts val="0"/>
                        </a:spcAft>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24843872"/>
                  </a:ext>
                </a:extLst>
              </a:tr>
              <a:tr h="1666020">
                <a:tc>
                  <a:txBody>
                    <a:bodyPr/>
                    <a:lstStyle/>
                    <a:p>
                      <a:pPr marL="0" marR="0" algn="l">
                        <a:spcBef>
                          <a:spcPts val="0"/>
                        </a:spcBef>
                        <a:spcAft>
                          <a:spcPts val="0"/>
                        </a:spcAft>
                      </a:pPr>
                      <a:r>
                        <a:rPr lang="en-US" sz="1000">
                          <a:effectLst/>
                        </a:rPr>
                        <a:t> </a:t>
                      </a:r>
                      <a:endParaRPr lang="en-US" sz="1200">
                        <a:effectLst/>
                      </a:endParaRPr>
                    </a:p>
                    <a:p>
                      <a:pPr marL="0" marR="0" algn="l">
                        <a:spcBef>
                          <a:spcPts val="0"/>
                        </a:spcBef>
                        <a:spcAft>
                          <a:spcPts val="0"/>
                        </a:spcAft>
                      </a:pPr>
                      <a:r>
                        <a:rPr lang="en-US" sz="1000">
                          <a:effectLst/>
                        </a:rPr>
                        <a:t>PK Kit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effectLst/>
                        </a:rPr>
                        <a:t>2 – 2mL Aliquot Cryovials (prelabeled)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effectLst/>
                        </a:rPr>
                        <a:t>      1 – Primary Aliquot (Blue Capped Cryovial)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effectLst/>
                        </a:rPr>
                        <a:t>      1 – Secondary Aliquot (Clear Capped Cryovial)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effectLst/>
                        </a:rPr>
                        <a:t>1 – 3mL Discard tube (White cap)</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effectLst/>
                        </a:rPr>
                        <a:t>1 – Disposable sterile transfer pipette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effectLst/>
                        </a:rPr>
                        <a:t>1 – Multi Sample Luer Adapter (MSLA), 23G, with 7.5” tubing and tube holder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effectLst/>
                        </a:rPr>
                        <a:t>1 – Tourniquet (latex-free)</a:t>
                      </a:r>
                      <a:endParaRPr lang="en-US" sz="1400" b="1"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effectLst/>
                        </a:rPr>
                        <a:t>SCAT-140- 3.6/5 draw tubes shipped separately</a:t>
                      </a:r>
                      <a:endParaRPr lang="en-US" sz="1400" dirty="0">
                        <a:effectLst/>
                      </a:endParaRPr>
                    </a:p>
                    <a:p>
                      <a:pPr marL="0" marR="0" algn="l">
                        <a:spcBef>
                          <a:spcPts val="0"/>
                        </a:spcBef>
                        <a:spcAft>
                          <a:spcPts val="0"/>
                        </a:spcAft>
                      </a:pPr>
                      <a:r>
                        <a:rPr lang="en-US" sz="10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98641134"/>
                  </a:ext>
                </a:extLst>
              </a:tr>
            </a:tbl>
          </a:graphicData>
        </a:graphic>
      </p:graphicFrame>
      <p:sp>
        <p:nvSpPr>
          <p:cNvPr id="5" name="Rectangle 1">
            <a:extLst>
              <a:ext uri="{FF2B5EF4-FFF2-40B4-BE49-F238E27FC236}">
                <a16:creationId xmlns:a16="http://schemas.microsoft.com/office/drawing/2014/main" id="{0588BED2-C041-4F5F-A3DE-A91BC7F992F2}"/>
              </a:ext>
            </a:extLst>
          </p:cNvPr>
          <p:cNvSpPr>
            <a:spLocks noChangeArrowheads="1"/>
          </p:cNvSpPr>
          <p:nvPr/>
        </p:nvSpPr>
        <p:spPr bwMode="auto">
          <a:xfrm>
            <a:off x="2636838" y="2857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51A41D1E-FED7-45A6-8E7E-4480747BF206}"/>
              </a:ext>
            </a:extLst>
          </p:cNvPr>
          <p:cNvSpPr txBox="1"/>
          <p:nvPr/>
        </p:nvSpPr>
        <p:spPr>
          <a:xfrm>
            <a:off x="1036913" y="1484317"/>
            <a:ext cx="2700355" cy="369332"/>
          </a:xfrm>
          <a:prstGeom prst="rect">
            <a:avLst/>
          </a:prstGeom>
          <a:noFill/>
        </p:spPr>
        <p:txBody>
          <a:bodyPr wrap="none" rtlCol="0">
            <a:spAutoFit/>
          </a:bodyPr>
          <a:lstStyle/>
          <a:p>
            <a:r>
              <a:rPr lang="en-US" b="1" dirty="0"/>
              <a:t>Specimen Collection Kits</a:t>
            </a:r>
          </a:p>
        </p:txBody>
      </p:sp>
      <p:sp>
        <p:nvSpPr>
          <p:cNvPr id="9" name="TextBox 8">
            <a:extLst>
              <a:ext uri="{FF2B5EF4-FFF2-40B4-BE49-F238E27FC236}">
                <a16:creationId xmlns:a16="http://schemas.microsoft.com/office/drawing/2014/main" id="{D45BE8D2-8CED-49C0-B7E3-427C60C3A6CD}"/>
              </a:ext>
            </a:extLst>
          </p:cNvPr>
          <p:cNvSpPr txBox="1"/>
          <p:nvPr/>
        </p:nvSpPr>
        <p:spPr>
          <a:xfrm>
            <a:off x="6658836" y="2857500"/>
            <a:ext cx="4694964" cy="461665"/>
          </a:xfrm>
          <a:prstGeom prst="rect">
            <a:avLst/>
          </a:prstGeom>
          <a:noFill/>
        </p:spPr>
        <p:txBody>
          <a:bodyPr wrap="square" rtlCol="0">
            <a:spAutoFit/>
          </a:bodyPr>
          <a:lstStyle/>
          <a:p>
            <a:pPr>
              <a:buClr>
                <a:schemeClr val="tx1"/>
              </a:buClr>
              <a:buSzPct val="100000"/>
            </a:pPr>
            <a:r>
              <a:rPr lang="en-US" sz="2400" dirty="0"/>
              <a:t>Each kit = 1 biospecimen per patient</a:t>
            </a:r>
          </a:p>
        </p:txBody>
      </p:sp>
      <p:cxnSp>
        <p:nvCxnSpPr>
          <p:cNvPr id="3" name="Straight Connector 2">
            <a:extLst>
              <a:ext uri="{FF2B5EF4-FFF2-40B4-BE49-F238E27FC236}">
                <a16:creationId xmlns:a16="http://schemas.microsoft.com/office/drawing/2014/main" id="{A92C85CA-A40D-3BA2-D827-3B85BCF73F0D}"/>
              </a:ext>
            </a:extLst>
          </p:cNvPr>
          <p:cNvCxnSpPr>
            <a:cxnSpLocks/>
          </p:cNvCxnSpPr>
          <p:nvPr/>
        </p:nvCxnSpPr>
        <p:spPr>
          <a:xfrm>
            <a:off x="956860" y="1296698"/>
            <a:ext cx="10396940" cy="0"/>
          </a:xfrm>
          <a:prstGeom prst="line">
            <a:avLst/>
          </a:prstGeom>
          <a:ln w="38100">
            <a:solidFill>
              <a:srgbClr val="9A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858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7327E3-8DAA-485D-8FB7-6A4767CC3DC6}"/>
              </a:ext>
            </a:extLst>
          </p:cNvPr>
          <p:cNvSpPr>
            <a:spLocks noGrp="1"/>
          </p:cNvSpPr>
          <p:nvPr>
            <p:ph idx="1"/>
          </p:nvPr>
        </p:nvSpPr>
        <p:spPr>
          <a:xfrm>
            <a:off x="1086643" y="1533216"/>
            <a:ext cx="10018713" cy="4496241"/>
          </a:xfrm>
        </p:spPr>
        <p:txBody>
          <a:bodyPr>
            <a:normAutofit fontScale="92500" lnSpcReduction="20000"/>
          </a:bodyPr>
          <a:lstStyle/>
          <a:p>
            <a:pPr>
              <a:spcAft>
                <a:spcPts val="0"/>
              </a:spcAft>
            </a:pPr>
            <a:r>
              <a:rPr lang="en-US" sz="2000" dirty="0">
                <a:effectLst/>
                <a:ea typeface="Times New Roman" panose="02020603050405020304" pitchFamily="18" charset="0"/>
              </a:rPr>
              <a:t>SCAT-140- 3.6/5 draw tubes will be sent in bulk</a:t>
            </a:r>
          </a:p>
          <a:p>
            <a:pPr lvl="1">
              <a:spcAft>
                <a:spcPts val="0"/>
              </a:spcAft>
            </a:pPr>
            <a:r>
              <a:rPr lang="en-US" sz="1800" dirty="0"/>
              <a:t>SCAT 140 3.6/5 tubes are </a:t>
            </a:r>
            <a:r>
              <a:rPr lang="en-US" sz="1800" b="1" u="sng" dirty="0"/>
              <a:t>not sterile </a:t>
            </a:r>
            <a:r>
              <a:rPr lang="en-US" sz="1800" dirty="0"/>
              <a:t>and require a catheter of at least </a:t>
            </a:r>
            <a:r>
              <a:rPr lang="en-US" sz="1800" b="1" u="sng" dirty="0"/>
              <a:t>5 inches </a:t>
            </a:r>
            <a:r>
              <a:rPr lang="en-US" sz="1800" dirty="0"/>
              <a:t>in order to be used in direct phlebotomy</a:t>
            </a:r>
          </a:p>
          <a:p>
            <a:pPr lvl="1">
              <a:spcAft>
                <a:spcPts val="0"/>
              </a:spcAft>
            </a:pPr>
            <a:r>
              <a:rPr lang="en-US" sz="1800" b="1" u="sng" dirty="0"/>
              <a:t>Must</a:t>
            </a:r>
            <a:r>
              <a:rPr lang="en-US" sz="1800" dirty="0"/>
              <a:t> stay refrigerated (2°C – 8°C) until ready for use</a:t>
            </a:r>
          </a:p>
          <a:p>
            <a:pPr lvl="1">
              <a:spcAft>
                <a:spcPts val="0"/>
              </a:spcAft>
            </a:pPr>
            <a:r>
              <a:rPr lang="en-US" sz="1800" dirty="0"/>
              <a:t>10 tubes supplied in a refrigerated shipper</a:t>
            </a:r>
          </a:p>
          <a:p>
            <a:pPr lvl="1">
              <a:spcAft>
                <a:spcPts val="0"/>
              </a:spcAft>
            </a:pPr>
            <a:r>
              <a:rPr lang="en-US" sz="1800" dirty="0"/>
              <a:t>Supplied Annually</a:t>
            </a:r>
          </a:p>
          <a:p>
            <a:pPr>
              <a:spcAft>
                <a:spcPts val="0"/>
              </a:spcAft>
            </a:pPr>
            <a:r>
              <a:rPr lang="en-US" sz="2000" dirty="0"/>
              <a:t>Additional supplies (all sites)</a:t>
            </a:r>
          </a:p>
          <a:p>
            <a:pPr lvl="1">
              <a:spcAft>
                <a:spcPts val="0"/>
              </a:spcAft>
            </a:pPr>
            <a:r>
              <a:rPr lang="en-US" sz="1800" dirty="0"/>
              <a:t>2 – Cardboard Cryo-boxes (5.25” x 5.25”) for storage</a:t>
            </a:r>
          </a:p>
          <a:p>
            <a:pPr lvl="2">
              <a:spcAft>
                <a:spcPts val="0"/>
              </a:spcAft>
            </a:pPr>
            <a:r>
              <a:rPr lang="en-US" sz="1600" dirty="0"/>
              <a:t>One for Primary cryovial samples</a:t>
            </a:r>
          </a:p>
          <a:p>
            <a:pPr lvl="2">
              <a:spcAft>
                <a:spcPts val="0"/>
              </a:spcAft>
            </a:pPr>
            <a:r>
              <a:rPr lang="en-US" sz="1600" dirty="0"/>
              <a:t>One for Secondary cryovial samples </a:t>
            </a:r>
          </a:p>
          <a:p>
            <a:pPr lvl="1">
              <a:spcAft>
                <a:spcPts val="0"/>
              </a:spcAft>
            </a:pPr>
            <a:r>
              <a:rPr lang="en-US" sz="1800" dirty="0"/>
              <a:t>Extra tubes:</a:t>
            </a:r>
          </a:p>
          <a:p>
            <a:pPr lvl="2">
              <a:spcAft>
                <a:spcPts val="0"/>
              </a:spcAft>
            </a:pPr>
            <a:r>
              <a:rPr lang="en-US" sz="1600" dirty="0"/>
              <a:t>3 – 3mL Red top draw tube</a:t>
            </a:r>
          </a:p>
          <a:p>
            <a:pPr lvl="2">
              <a:spcAft>
                <a:spcPts val="0"/>
              </a:spcAft>
            </a:pPr>
            <a:r>
              <a:rPr lang="en-US" sz="1600" dirty="0"/>
              <a:t>2 – SCAT-14-3.6/5 draw tubes (included with bulk supply)</a:t>
            </a:r>
          </a:p>
          <a:p>
            <a:pPr>
              <a:spcAft>
                <a:spcPts val="0"/>
              </a:spcAft>
            </a:pPr>
            <a:r>
              <a:rPr lang="en-US" sz="2200" dirty="0"/>
              <a:t>Shipping supplies will be provided when samples are requested to be shipped by USC</a:t>
            </a:r>
          </a:p>
          <a:p>
            <a:pPr lvl="1">
              <a:spcBef>
                <a:spcPts val="336"/>
              </a:spcBef>
              <a:spcAft>
                <a:spcPts val="0"/>
              </a:spcAft>
            </a:pPr>
            <a:r>
              <a:rPr lang="en-US" sz="1600" dirty="0">
                <a:effectLst/>
                <a:ea typeface="Times New Roman" panose="02020603050405020304" pitchFamily="18" charset="0"/>
              </a:rPr>
              <a:t>1 Medium Cooler</a:t>
            </a:r>
            <a:r>
              <a:rPr lang="en-US" sz="1600" baseline="30000" dirty="0">
                <a:effectLst/>
                <a:ea typeface="Times New Roman" panose="02020603050405020304" pitchFamily="18" charset="0"/>
              </a:rPr>
              <a:t> </a:t>
            </a:r>
          </a:p>
          <a:p>
            <a:pPr lvl="1">
              <a:spcBef>
                <a:spcPts val="336"/>
              </a:spcBef>
              <a:spcAft>
                <a:spcPts val="0"/>
              </a:spcAft>
            </a:pPr>
            <a:r>
              <a:rPr lang="en-US" sz="1600" dirty="0">
                <a:effectLst/>
                <a:ea typeface="Times New Roman" panose="02020603050405020304" pitchFamily="18" charset="0"/>
              </a:rPr>
              <a:t>FedEx Clear pouches for waybill </a:t>
            </a:r>
          </a:p>
          <a:p>
            <a:pPr lvl="1">
              <a:spcBef>
                <a:spcPts val="336"/>
              </a:spcBef>
              <a:spcAft>
                <a:spcPts val="0"/>
              </a:spcAft>
            </a:pPr>
            <a:r>
              <a:rPr lang="en-US" sz="1600" dirty="0">
                <a:effectLst/>
                <a:ea typeface="Times New Roman" panose="02020603050405020304" pitchFamily="18" charset="0"/>
              </a:rPr>
              <a:t>Dry Ice Labels Category B Labels</a:t>
            </a:r>
          </a:p>
          <a:p>
            <a:pPr lvl="1">
              <a:spcBef>
                <a:spcPts val="336"/>
              </a:spcBef>
              <a:spcAft>
                <a:spcPts val="0"/>
              </a:spcAft>
            </a:pPr>
            <a:r>
              <a:rPr lang="en-US" sz="1600" dirty="0">
                <a:effectLst/>
                <a:ea typeface="Times New Roman" panose="02020603050405020304" pitchFamily="18" charset="0"/>
              </a:rPr>
              <a:t>6”x9” Biohazard specimen transport bags</a:t>
            </a:r>
            <a:endParaRPr lang="en-US" sz="1600" dirty="0"/>
          </a:p>
        </p:txBody>
      </p:sp>
      <p:sp>
        <p:nvSpPr>
          <p:cNvPr id="2" name="Title 1">
            <a:extLst>
              <a:ext uri="{FF2B5EF4-FFF2-40B4-BE49-F238E27FC236}">
                <a16:creationId xmlns:a16="http://schemas.microsoft.com/office/drawing/2014/main" id="{ECAAC05A-F3C1-7E41-DF49-47F3F4E289C9}"/>
              </a:ext>
            </a:extLst>
          </p:cNvPr>
          <p:cNvSpPr>
            <a:spLocks noGrp="1"/>
          </p:cNvSpPr>
          <p:nvPr>
            <p:ph type="title"/>
          </p:nvPr>
        </p:nvSpPr>
        <p:spPr>
          <a:xfrm>
            <a:off x="838200" y="533559"/>
            <a:ext cx="10018713" cy="899719"/>
          </a:xfrm>
        </p:spPr>
        <p:txBody>
          <a:bodyPr/>
          <a:lstStyle/>
          <a:p>
            <a:r>
              <a:rPr lang="en-US" b="1" dirty="0"/>
              <a:t>Overview of Supplies</a:t>
            </a:r>
          </a:p>
        </p:txBody>
      </p:sp>
      <p:cxnSp>
        <p:nvCxnSpPr>
          <p:cNvPr id="4" name="Straight Connector 3">
            <a:extLst>
              <a:ext uri="{FF2B5EF4-FFF2-40B4-BE49-F238E27FC236}">
                <a16:creationId xmlns:a16="http://schemas.microsoft.com/office/drawing/2014/main" id="{2FDB5DB3-AC35-C5A7-D06A-2E4C21A831EC}"/>
              </a:ext>
            </a:extLst>
          </p:cNvPr>
          <p:cNvCxnSpPr>
            <a:cxnSpLocks/>
          </p:cNvCxnSpPr>
          <p:nvPr/>
        </p:nvCxnSpPr>
        <p:spPr>
          <a:xfrm>
            <a:off x="956860" y="1296698"/>
            <a:ext cx="10396940" cy="0"/>
          </a:xfrm>
          <a:prstGeom prst="line">
            <a:avLst/>
          </a:prstGeom>
          <a:ln w="38100">
            <a:solidFill>
              <a:srgbClr val="9A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3906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2327A-B2B6-1997-185B-A93AA8336D67}"/>
              </a:ext>
            </a:extLst>
          </p:cNvPr>
          <p:cNvSpPr>
            <a:spLocks noGrp="1"/>
          </p:cNvSpPr>
          <p:nvPr>
            <p:ph type="title"/>
          </p:nvPr>
        </p:nvSpPr>
        <p:spPr>
          <a:xfrm>
            <a:off x="812882" y="327894"/>
            <a:ext cx="7699310" cy="776472"/>
          </a:xfrm>
        </p:spPr>
        <p:txBody>
          <a:bodyPr>
            <a:normAutofit/>
          </a:bodyPr>
          <a:lstStyle/>
          <a:p>
            <a:r>
              <a:rPr lang="en-US" b="1" dirty="0"/>
              <a:t>ADA Collection Kit Contents</a:t>
            </a:r>
          </a:p>
        </p:txBody>
      </p:sp>
      <p:pic>
        <p:nvPicPr>
          <p:cNvPr id="5" name="Content Placeholder 4" descr="Text&#10;&#10;Description automatically generated">
            <a:extLst>
              <a:ext uri="{FF2B5EF4-FFF2-40B4-BE49-F238E27FC236}">
                <a16:creationId xmlns:a16="http://schemas.microsoft.com/office/drawing/2014/main" id="{8C4AC079-BED2-8C20-0CEE-4D635FBA5BE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564" t="4309" r="2926"/>
          <a:stretch/>
        </p:blipFill>
        <p:spPr>
          <a:xfrm>
            <a:off x="838200" y="1263443"/>
            <a:ext cx="5762700" cy="2764502"/>
          </a:xfrm>
        </p:spPr>
      </p:pic>
      <p:pic>
        <p:nvPicPr>
          <p:cNvPr id="7" name="Picture 6" descr="A picture containing plastic&#10;&#10;Description automatically generated">
            <a:extLst>
              <a:ext uri="{FF2B5EF4-FFF2-40B4-BE49-F238E27FC236}">
                <a16:creationId xmlns:a16="http://schemas.microsoft.com/office/drawing/2014/main" id="{D93A08E2-060B-8C9A-45BB-762836F235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290" y="2838685"/>
            <a:ext cx="4015309" cy="2791650"/>
          </a:xfrm>
          <a:prstGeom prst="rect">
            <a:avLst/>
          </a:prstGeom>
        </p:spPr>
      </p:pic>
      <p:sp>
        <p:nvSpPr>
          <p:cNvPr id="8" name="Arrow: Bent 7">
            <a:extLst>
              <a:ext uri="{FF2B5EF4-FFF2-40B4-BE49-F238E27FC236}">
                <a16:creationId xmlns:a16="http://schemas.microsoft.com/office/drawing/2014/main" id="{56F9BB35-0EBC-F4A7-EC4B-B36B7747258B}"/>
              </a:ext>
            </a:extLst>
          </p:cNvPr>
          <p:cNvSpPr/>
          <p:nvPr/>
        </p:nvSpPr>
        <p:spPr>
          <a:xfrm flipV="1">
            <a:off x="5341011" y="4149790"/>
            <a:ext cx="1259889" cy="98716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A6033DF8-E06D-8F1E-3BEC-4946BE29A123}"/>
              </a:ext>
            </a:extLst>
          </p:cNvPr>
          <p:cNvSpPr txBox="1"/>
          <p:nvPr/>
        </p:nvSpPr>
        <p:spPr>
          <a:xfrm>
            <a:off x="838200" y="4027945"/>
            <a:ext cx="1924951" cy="369332"/>
          </a:xfrm>
          <a:prstGeom prst="rect">
            <a:avLst/>
          </a:prstGeom>
          <a:noFill/>
        </p:spPr>
        <p:txBody>
          <a:bodyPr wrap="none" rtlCol="0">
            <a:spAutoFit/>
          </a:bodyPr>
          <a:lstStyle/>
          <a:p>
            <a:r>
              <a:rPr lang="en-US" b="1" dirty="0"/>
              <a:t>ADA Collection Kit</a:t>
            </a:r>
          </a:p>
        </p:txBody>
      </p:sp>
      <p:sp>
        <p:nvSpPr>
          <p:cNvPr id="12" name="TextBox 11">
            <a:extLst>
              <a:ext uri="{FF2B5EF4-FFF2-40B4-BE49-F238E27FC236}">
                <a16:creationId xmlns:a16="http://schemas.microsoft.com/office/drawing/2014/main" id="{A88C1514-3E7E-62C5-8E05-CACFEE66A2AD}"/>
              </a:ext>
            </a:extLst>
          </p:cNvPr>
          <p:cNvSpPr txBox="1"/>
          <p:nvPr/>
        </p:nvSpPr>
        <p:spPr>
          <a:xfrm>
            <a:off x="6686026" y="5630335"/>
            <a:ext cx="1180003" cy="646331"/>
          </a:xfrm>
          <a:prstGeom prst="rect">
            <a:avLst/>
          </a:prstGeom>
          <a:noFill/>
        </p:spPr>
        <p:txBody>
          <a:bodyPr wrap="none" rtlCol="0">
            <a:spAutoFit/>
          </a:bodyPr>
          <a:lstStyle/>
          <a:p>
            <a:r>
              <a:rPr lang="en-US" b="1" dirty="0"/>
              <a:t>Secondary</a:t>
            </a:r>
          </a:p>
          <a:p>
            <a:r>
              <a:rPr lang="en-US" b="1" dirty="0"/>
              <a:t>Cryovial</a:t>
            </a:r>
          </a:p>
        </p:txBody>
      </p:sp>
      <p:cxnSp>
        <p:nvCxnSpPr>
          <p:cNvPr id="14" name="Straight Connector 13">
            <a:extLst>
              <a:ext uri="{FF2B5EF4-FFF2-40B4-BE49-F238E27FC236}">
                <a16:creationId xmlns:a16="http://schemas.microsoft.com/office/drawing/2014/main" id="{AF760A16-36F3-D0C2-5717-3B92D5C4B6B0}"/>
              </a:ext>
            </a:extLst>
          </p:cNvPr>
          <p:cNvCxnSpPr/>
          <p:nvPr/>
        </p:nvCxnSpPr>
        <p:spPr>
          <a:xfrm flipH="1">
            <a:off x="7214532" y="4832059"/>
            <a:ext cx="184558" cy="897622"/>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DA74C642-FD00-2FC0-4FEE-23F0AEE9F642}"/>
              </a:ext>
            </a:extLst>
          </p:cNvPr>
          <p:cNvSpPr txBox="1"/>
          <p:nvPr/>
        </p:nvSpPr>
        <p:spPr>
          <a:xfrm>
            <a:off x="7832741" y="2040470"/>
            <a:ext cx="1207895" cy="646331"/>
          </a:xfrm>
          <a:prstGeom prst="rect">
            <a:avLst/>
          </a:prstGeom>
          <a:noFill/>
        </p:spPr>
        <p:txBody>
          <a:bodyPr wrap="none" rtlCol="0">
            <a:spAutoFit/>
          </a:bodyPr>
          <a:lstStyle/>
          <a:p>
            <a:r>
              <a:rPr lang="en-US" b="1" dirty="0"/>
              <a:t>Red Top </a:t>
            </a:r>
          </a:p>
          <a:p>
            <a:r>
              <a:rPr lang="en-US" b="1" dirty="0"/>
              <a:t>Draw Tube</a:t>
            </a:r>
          </a:p>
        </p:txBody>
      </p:sp>
      <p:cxnSp>
        <p:nvCxnSpPr>
          <p:cNvPr id="17" name="Straight Connector 16">
            <a:extLst>
              <a:ext uri="{FF2B5EF4-FFF2-40B4-BE49-F238E27FC236}">
                <a16:creationId xmlns:a16="http://schemas.microsoft.com/office/drawing/2014/main" id="{8EE9951F-08F5-A762-EFEB-8BAF78DB7F97}"/>
              </a:ext>
            </a:extLst>
          </p:cNvPr>
          <p:cNvCxnSpPr/>
          <p:nvPr/>
        </p:nvCxnSpPr>
        <p:spPr>
          <a:xfrm flipV="1">
            <a:off x="8406294" y="2639579"/>
            <a:ext cx="0" cy="640516"/>
          </a:xfrm>
          <a:prstGeom prst="line">
            <a:avLst/>
          </a:prstGeom>
          <a:ln w="19050"/>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DA7D359C-F230-1524-4E21-7E82706ED6D9}"/>
              </a:ext>
            </a:extLst>
          </p:cNvPr>
          <p:cNvSpPr txBox="1"/>
          <p:nvPr/>
        </p:nvSpPr>
        <p:spPr>
          <a:xfrm>
            <a:off x="8867337" y="5729681"/>
            <a:ext cx="1620893" cy="923330"/>
          </a:xfrm>
          <a:prstGeom prst="rect">
            <a:avLst/>
          </a:prstGeom>
          <a:noFill/>
        </p:spPr>
        <p:txBody>
          <a:bodyPr wrap="none" rtlCol="0">
            <a:spAutoFit/>
          </a:bodyPr>
          <a:lstStyle/>
          <a:p>
            <a:r>
              <a:rPr lang="en-US" b="1" dirty="0"/>
              <a:t>Disposable</a:t>
            </a:r>
          </a:p>
          <a:p>
            <a:r>
              <a:rPr lang="en-US" b="1" dirty="0"/>
              <a:t>Sterile Transfer</a:t>
            </a:r>
          </a:p>
          <a:p>
            <a:r>
              <a:rPr lang="en-US" b="1" dirty="0"/>
              <a:t>Pipette</a:t>
            </a:r>
          </a:p>
        </p:txBody>
      </p:sp>
      <p:cxnSp>
        <p:nvCxnSpPr>
          <p:cNvPr id="20" name="Straight Connector 19">
            <a:extLst>
              <a:ext uri="{FF2B5EF4-FFF2-40B4-BE49-F238E27FC236}">
                <a16:creationId xmlns:a16="http://schemas.microsoft.com/office/drawing/2014/main" id="{E4F3CF20-03D0-FD37-5EE4-CDBBB35CC4F4}"/>
              </a:ext>
            </a:extLst>
          </p:cNvPr>
          <p:cNvCxnSpPr/>
          <p:nvPr/>
        </p:nvCxnSpPr>
        <p:spPr>
          <a:xfrm flipH="1">
            <a:off x="9446004" y="5136950"/>
            <a:ext cx="92279" cy="676621"/>
          </a:xfrm>
          <a:prstGeom prst="line">
            <a:avLst/>
          </a:prstGeom>
          <a:ln w="1905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F6B8A940-3DD1-7F50-C9F1-4741F01942E4}"/>
              </a:ext>
            </a:extLst>
          </p:cNvPr>
          <p:cNvCxnSpPr>
            <a:cxnSpLocks/>
          </p:cNvCxnSpPr>
          <p:nvPr/>
        </p:nvCxnSpPr>
        <p:spPr>
          <a:xfrm flipV="1">
            <a:off x="10571526" y="2639579"/>
            <a:ext cx="0" cy="1094919"/>
          </a:xfrm>
          <a:prstGeom prst="line">
            <a:avLst/>
          </a:prstGeom>
          <a:ln w="19050"/>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AA2FF9DD-740C-016A-30EF-69AE7FC4B158}"/>
              </a:ext>
            </a:extLst>
          </p:cNvPr>
          <p:cNvSpPr txBox="1"/>
          <p:nvPr/>
        </p:nvSpPr>
        <p:spPr>
          <a:xfrm>
            <a:off x="10094760" y="1995419"/>
            <a:ext cx="953531" cy="646331"/>
          </a:xfrm>
          <a:prstGeom prst="rect">
            <a:avLst/>
          </a:prstGeom>
          <a:noFill/>
        </p:spPr>
        <p:txBody>
          <a:bodyPr wrap="none" rtlCol="0">
            <a:spAutoFit/>
          </a:bodyPr>
          <a:lstStyle/>
          <a:p>
            <a:r>
              <a:rPr lang="en-US" b="1" dirty="0"/>
              <a:t>Primary</a:t>
            </a:r>
          </a:p>
          <a:p>
            <a:r>
              <a:rPr lang="en-US" b="1" dirty="0"/>
              <a:t>Cryovial</a:t>
            </a:r>
          </a:p>
        </p:txBody>
      </p:sp>
      <p:cxnSp>
        <p:nvCxnSpPr>
          <p:cNvPr id="4" name="Straight Connector 3">
            <a:extLst>
              <a:ext uri="{FF2B5EF4-FFF2-40B4-BE49-F238E27FC236}">
                <a16:creationId xmlns:a16="http://schemas.microsoft.com/office/drawing/2014/main" id="{F5F1B817-23A1-D75E-F075-8E5397CE46B9}"/>
              </a:ext>
            </a:extLst>
          </p:cNvPr>
          <p:cNvCxnSpPr>
            <a:cxnSpLocks/>
          </p:cNvCxnSpPr>
          <p:nvPr/>
        </p:nvCxnSpPr>
        <p:spPr>
          <a:xfrm>
            <a:off x="812882" y="1035441"/>
            <a:ext cx="10566236" cy="0"/>
          </a:xfrm>
          <a:prstGeom prst="line">
            <a:avLst/>
          </a:prstGeom>
          <a:ln w="38100">
            <a:solidFill>
              <a:srgbClr val="9A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39152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3135</TotalTime>
  <Words>2176</Words>
  <Application>Microsoft Office PowerPoint</Application>
  <PresentationFormat>Widescreen</PresentationFormat>
  <Paragraphs>219</Paragraphs>
  <Slides>21</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Segoe UI Symbol</vt:lpstr>
      <vt:lpstr>Times New Roman</vt:lpstr>
      <vt:lpstr>Wingdings</vt:lpstr>
      <vt:lpstr>Office Theme</vt:lpstr>
      <vt:lpstr>RHAPSODY-2 Biospecimen Collection, Storage, and Shipment </vt:lpstr>
      <vt:lpstr>Overview</vt:lpstr>
      <vt:lpstr>Types of Biospecimen Collected</vt:lpstr>
      <vt:lpstr>Specimen Collection Schedule</vt:lpstr>
      <vt:lpstr>Specimen Collection Schedule</vt:lpstr>
      <vt:lpstr>PowerPoint Presentation</vt:lpstr>
      <vt:lpstr>Overview of Supplies</vt:lpstr>
      <vt:lpstr>Overview of Supplies</vt:lpstr>
      <vt:lpstr>ADA Collection Kit Contents</vt:lpstr>
      <vt:lpstr>ADA Specimen Collection Protocol</vt:lpstr>
      <vt:lpstr>PK Collection Kit Contents</vt:lpstr>
      <vt:lpstr>PK Specimen Collection Protocol</vt:lpstr>
      <vt:lpstr>Shipping Reminders</vt:lpstr>
      <vt:lpstr>Preparing Samples for Shipment in WebDCUTM</vt:lpstr>
      <vt:lpstr>PowerPoint Presentation</vt:lpstr>
      <vt:lpstr>Preparing Samples for Shipment in WebDCUTM</vt:lpstr>
      <vt:lpstr>Packaging the Samples</vt:lpstr>
      <vt:lpstr>PowerPoint Presentation</vt:lpstr>
      <vt:lpstr>PowerPoint Presentation</vt:lpstr>
      <vt:lpstr>Creating a Shipping Label</vt:lpstr>
      <vt:lpstr>Final Reminders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Alton, William</dc:creator>
  <cp:lastModifiedBy>Alton, William</cp:lastModifiedBy>
  <cp:revision>31</cp:revision>
  <dcterms:created xsi:type="dcterms:W3CDTF">2023-04-20T21:18:23Z</dcterms:created>
  <dcterms:modified xsi:type="dcterms:W3CDTF">2023-06-14T22:41:03Z</dcterms:modified>
</cp:coreProperties>
</file>