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14" r:id="rId2"/>
    <p:sldId id="268" r:id="rId3"/>
    <p:sldId id="295" r:id="rId4"/>
    <p:sldId id="258" r:id="rId5"/>
    <p:sldId id="273" r:id="rId6"/>
    <p:sldId id="261" r:id="rId7"/>
    <p:sldId id="418" r:id="rId8"/>
    <p:sldId id="262" r:id="rId9"/>
    <p:sldId id="289" r:id="rId10"/>
    <p:sldId id="280" r:id="rId11"/>
    <p:sldId id="290" r:id="rId12"/>
    <p:sldId id="281" r:id="rId13"/>
    <p:sldId id="282" r:id="rId14"/>
    <p:sldId id="291" r:id="rId15"/>
    <p:sldId id="294" r:id="rId16"/>
    <p:sldId id="284" r:id="rId17"/>
    <p:sldId id="283" r:id="rId18"/>
    <p:sldId id="274" r:id="rId19"/>
    <p:sldId id="285" r:id="rId20"/>
    <p:sldId id="286" r:id="rId21"/>
    <p:sldId id="287" r:id="rId22"/>
    <p:sldId id="415" r:id="rId23"/>
    <p:sldId id="288" r:id="rId24"/>
    <p:sldId id="417" r:id="rId25"/>
    <p:sldId id="296" r:id="rId26"/>
    <p:sldId id="297" r:id="rId27"/>
    <p:sldId id="298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931106-2741-AB68-7A98-1B5C454A7A31}" name="Howlett-Smith, Harriet (howletha)" initials="HSH(" userId="S::howletha@ucmail.uc.edu::ce5ecf73-a08d-4ae7-96e8-ee43abb244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04"/>
    <a:srgbClr val="00E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72"/>
    <p:restoredTop sz="94600"/>
  </p:normalViewPr>
  <p:slideViewPr>
    <p:cSldViewPr snapToGrid="0" snapToObjects="1">
      <p:cViewPr varScale="1">
        <p:scale>
          <a:sx n="81" d="100"/>
          <a:sy n="81" d="100"/>
        </p:scale>
        <p:origin x="91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DF344-F01C-4B35-B987-DC49DBE7C33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19013-D93A-4F8E-921E-31D3684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493F0-E6F0-4B7C-BC7A-56A82497B18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DD299-C24B-4622-AEE9-70F75E7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531B4C1-A6D8-4803-8E06-B28E67908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8BC8E69-547F-46AE-94E7-2AE676FD41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1978E6A-11FD-44D1-AF12-56562D313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75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543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1050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250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5450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650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850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926FE5-6AAE-4C79-BF2C-9F42086E609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60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3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1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DD299-C24B-4622-AEE9-70F75E77CC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6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6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7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7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6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4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7176-E14D-FD4F-9D76-1EEEA81FD9C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586A-72BC-B44E-8DEC-774E5BCD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6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racle.com/java/technologies/javase-download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rhapsody@usc.edu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hapsody@usc.edu" TargetMode="External"/><Relationship Id="rId2" Type="http://schemas.openxmlformats.org/officeDocument/2006/relationships/hyperlink" Target="https://ida.loni.usc.edu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hapsody@usc.ed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a.loni.usc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hapsody@usc.edu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A700943-C774-782D-E25A-D3DB80A60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en-US" sz="3300" b="1" dirty="0">
                <a:solidFill>
                  <a:srgbClr val="9A0000"/>
                </a:solidFill>
              </a:rPr>
              <a:t>RHAPSODY-2</a:t>
            </a:r>
            <a:r>
              <a:rPr lang="en-US" altLang="en-US" sz="3300" dirty="0">
                <a:solidFill>
                  <a:srgbClr val="9A0000"/>
                </a:solidFill>
              </a:rPr>
              <a:t> </a:t>
            </a:r>
            <a:r>
              <a:rPr lang="en-US" altLang="en-US" sz="3300" b="1" dirty="0"/>
              <a:t>Image Archive</a:t>
            </a:r>
            <a:endParaRPr lang="en-US" sz="3300" b="1" dirty="0"/>
          </a:p>
        </p:txBody>
      </p:sp>
      <p:sp>
        <p:nvSpPr>
          <p:cNvPr id="29" name="Subtitle 28">
            <a:extLst>
              <a:ext uri="{FF2B5EF4-FFF2-40B4-BE49-F238E27FC236}">
                <a16:creationId xmlns:a16="http://schemas.microsoft.com/office/drawing/2014/main" id="{153B0C1B-0E9B-5CD3-B8F4-547860630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800" dirty="0"/>
              <a:t>USC and LONI 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4B3CC9-68C2-49A1-CB20-4D1C666E3856}"/>
              </a:ext>
            </a:extLst>
          </p:cNvPr>
          <p:cNvSpPr txBox="1"/>
          <p:nvPr/>
        </p:nvSpPr>
        <p:spPr>
          <a:xfrm>
            <a:off x="151147" y="1634278"/>
            <a:ext cx="685800" cy="361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25" dirty="0">
                <a:solidFill>
                  <a:srgbClr val="9A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𝄞</a:t>
            </a:r>
            <a:endParaRPr lang="en-US" sz="21525" dirty="0">
              <a:solidFill>
                <a:srgbClr val="9A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F18F96-4A75-0070-9DD5-82AC46F93E25}"/>
              </a:ext>
            </a:extLst>
          </p:cNvPr>
          <p:cNvCxnSpPr>
            <a:cxnSpLocks/>
          </p:cNvCxnSpPr>
          <p:nvPr/>
        </p:nvCxnSpPr>
        <p:spPr>
          <a:xfrm>
            <a:off x="1408447" y="3049209"/>
            <a:ext cx="6357938" cy="57947"/>
          </a:xfrm>
          <a:prstGeom prst="line">
            <a:avLst/>
          </a:prstGeom>
          <a:ln w="3810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95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37DF3F-5C73-3A10-D5EF-39E12DDD9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51" y="2660726"/>
            <a:ext cx="5468219" cy="3687868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1D178F-B0AC-BFA6-1D03-440C26D9F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53" y="2660726"/>
            <a:ext cx="5000117" cy="368786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85FE844-B787-52FA-C6FC-B2902103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-119501"/>
            <a:ext cx="8650617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Application Installation on </a:t>
            </a:r>
            <a:r>
              <a:rPr lang="en-US" sz="4400" b="1" u="sng" dirty="0">
                <a:solidFill>
                  <a:schemeClr val="tx2"/>
                </a:solidFill>
              </a:rPr>
              <a:t>Windows</a:t>
            </a:r>
            <a:endParaRPr lang="en-US" b="1" u="sng" dirty="0"/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8F96A258-4C84-56B3-6DB1-A8F4DFA76A5E}"/>
              </a:ext>
            </a:extLst>
          </p:cNvPr>
          <p:cNvSpPr/>
          <p:nvPr/>
        </p:nvSpPr>
        <p:spPr>
          <a:xfrm>
            <a:off x="4183625" y="5186073"/>
            <a:ext cx="776749" cy="31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0EDD918-5403-B09D-C8DE-E10CB34F0A1F}"/>
              </a:ext>
            </a:extLst>
          </p:cNvPr>
          <p:cNvSpPr txBox="1">
            <a:spLocks/>
          </p:cNvSpPr>
          <p:nvPr/>
        </p:nvSpPr>
        <p:spPr>
          <a:xfrm>
            <a:off x="640733" y="694402"/>
            <a:ext cx="7503141" cy="19663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None/>
            </a:pPr>
            <a:r>
              <a:rPr lang="en-US" sz="2300" dirty="0"/>
              <a:t>2. User will be taken to the IDA-Uploader Setup Wizard- click </a:t>
            </a:r>
            <a:r>
              <a:rPr lang="en-US" sz="2300" b="1" dirty="0"/>
              <a:t>NEXT </a:t>
            </a:r>
            <a:r>
              <a:rPr lang="en-US" sz="2300" dirty="0"/>
              <a:t>to continue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3. Choose your destination folder- Click </a:t>
            </a:r>
            <a:r>
              <a:rPr lang="en-US" sz="2300" b="1" dirty="0"/>
              <a:t>NEXT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15C1FB-3876-309E-0CC1-29258FEEB22E}"/>
              </a:ext>
            </a:extLst>
          </p:cNvPr>
          <p:cNvSpPr/>
          <p:nvPr/>
        </p:nvSpPr>
        <p:spPr>
          <a:xfrm>
            <a:off x="2777984" y="5500705"/>
            <a:ext cx="878518" cy="5005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9DAEE1-0BD7-21DB-A18A-F07B35435763}"/>
              </a:ext>
            </a:extLst>
          </p:cNvPr>
          <p:cNvSpPr/>
          <p:nvPr/>
        </p:nvSpPr>
        <p:spPr>
          <a:xfrm>
            <a:off x="7265356" y="5750998"/>
            <a:ext cx="878518" cy="5005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4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F31940F-FF0E-2E07-27C3-798EE1DE7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20268"/>
            <a:ext cx="4812198" cy="3637657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56BDC4-4C2C-EA4C-34FD-BC46263E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628" y="2748855"/>
            <a:ext cx="4375372" cy="3509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24321E-2B1E-AA21-48C9-5E31541954CF}"/>
              </a:ext>
            </a:extLst>
          </p:cNvPr>
          <p:cNvSpPr txBox="1"/>
          <p:nvPr/>
        </p:nvSpPr>
        <p:spPr>
          <a:xfrm>
            <a:off x="830825" y="1419938"/>
            <a:ext cx="7541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4. Click </a:t>
            </a:r>
            <a:r>
              <a:rPr lang="en-US" sz="1800" b="1" dirty="0"/>
              <a:t>INSTALL</a:t>
            </a:r>
            <a:r>
              <a:rPr lang="en-US" sz="1800" dirty="0"/>
              <a:t> </a:t>
            </a:r>
            <a:r>
              <a:rPr lang="en-US" sz="1800" i="1" dirty="0"/>
              <a:t>Note: if you receive a popup asking permission to run the application. C</a:t>
            </a:r>
            <a:r>
              <a:rPr lang="en-US" sz="1800" dirty="0"/>
              <a:t>lick </a:t>
            </a:r>
            <a:r>
              <a:rPr lang="en-US" sz="1800" b="1" dirty="0"/>
              <a:t>YES</a:t>
            </a:r>
          </a:p>
          <a:p>
            <a:pPr marL="0" indent="0">
              <a:buNone/>
            </a:pPr>
            <a:r>
              <a:rPr lang="en-US" sz="1800" dirty="0"/>
              <a:t>5. Click </a:t>
            </a:r>
            <a:r>
              <a:rPr lang="en-US" sz="1800" b="1" dirty="0"/>
              <a:t>FINISH</a:t>
            </a:r>
            <a:r>
              <a:rPr lang="en-US" sz="1800" dirty="0"/>
              <a:t> to exit Setup Wizard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28492729-2964-F940-6D87-8EED3D45A624}"/>
              </a:ext>
            </a:extLst>
          </p:cNvPr>
          <p:cNvSpPr/>
          <p:nvPr/>
        </p:nvSpPr>
        <p:spPr>
          <a:xfrm>
            <a:off x="4257493" y="5224569"/>
            <a:ext cx="1022269" cy="42698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1C36D5-B3E4-D82A-4BDF-7702E95E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Application Installation on </a:t>
            </a:r>
            <a:r>
              <a:rPr lang="en-US" sz="4400" b="1" u="sng" dirty="0">
                <a:solidFill>
                  <a:schemeClr val="tx2"/>
                </a:solidFill>
              </a:rPr>
              <a:t>Windows</a:t>
            </a:r>
            <a:endParaRPr lang="en-US" b="1" u="sn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CA7A59-1512-7975-743F-1981CD21784D}"/>
              </a:ext>
            </a:extLst>
          </p:cNvPr>
          <p:cNvSpPr/>
          <p:nvPr/>
        </p:nvSpPr>
        <p:spPr>
          <a:xfrm>
            <a:off x="2684149" y="5651555"/>
            <a:ext cx="1105780" cy="4269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BEEF39-7970-76C4-AFE0-807EBAE9F422}"/>
              </a:ext>
            </a:extLst>
          </p:cNvPr>
          <p:cNvSpPr/>
          <p:nvPr/>
        </p:nvSpPr>
        <p:spPr>
          <a:xfrm>
            <a:off x="7266694" y="5664310"/>
            <a:ext cx="1105780" cy="4269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B3F6-11D4-21E7-268F-A123B71B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Installation on </a:t>
            </a:r>
            <a:r>
              <a:rPr lang="en-US" b="1" u="sng" dirty="0">
                <a:solidFill>
                  <a:schemeClr val="tx2"/>
                </a:solidFill>
              </a:rPr>
              <a:t>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26B5-710E-2D02-851D-8F2836D9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01504"/>
            <a:ext cx="8331200" cy="427379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/>
              <a:t>Select ‘</a:t>
            </a:r>
            <a:r>
              <a:rPr lang="en-US" sz="3400" b="1" dirty="0"/>
              <a:t>Mac</a:t>
            </a:r>
            <a:r>
              <a:rPr lang="en-US" sz="3400" dirty="0"/>
              <a:t>’ in drop-down menu. Open the application by clicking </a:t>
            </a:r>
            <a:r>
              <a:rPr lang="en-US" sz="3400" b="1" dirty="0"/>
              <a:t>DOWNLOAD </a:t>
            </a:r>
            <a:r>
              <a:rPr lang="en-US" sz="3400" dirty="0"/>
              <a:t>in your web browser. </a:t>
            </a:r>
          </a:p>
          <a:p>
            <a:pPr marL="514350" indent="-514350">
              <a:buFont typeface="+mj-lt"/>
              <a:buAutoNum type="arabicPeriod"/>
            </a:pPr>
            <a:endParaRPr lang="en-US" sz="3400" dirty="0"/>
          </a:p>
          <a:p>
            <a:pPr marL="514350" indent="-514350">
              <a:buFont typeface="+mj-lt"/>
              <a:buAutoNum type="arabicPeriod"/>
            </a:pPr>
            <a:endParaRPr lang="en-US" sz="3400" dirty="0"/>
          </a:p>
          <a:p>
            <a:pPr marL="514350" indent="-514350">
              <a:buFont typeface="+mj-lt"/>
              <a:buAutoNum type="arabicPeriod"/>
            </a:pPr>
            <a:endParaRPr lang="en-US" sz="3400" dirty="0"/>
          </a:p>
          <a:p>
            <a:pPr marL="514350" indent="-514350">
              <a:buFont typeface="+mj-lt"/>
              <a:buAutoNum type="arabicPeriod"/>
            </a:pPr>
            <a:endParaRPr lang="en-US" sz="3400" dirty="0"/>
          </a:p>
          <a:p>
            <a:pPr marL="514350" indent="-514350">
              <a:buFont typeface="+mj-lt"/>
              <a:buAutoNum type="arabicPeriod"/>
            </a:pPr>
            <a:endParaRPr lang="en-US" sz="3400" dirty="0"/>
          </a:p>
          <a:p>
            <a:pPr marL="514350" indent="-514350">
              <a:buFont typeface="+mj-lt"/>
              <a:buAutoNum type="arabicPeriod"/>
            </a:pP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Open your </a:t>
            </a:r>
            <a:r>
              <a:rPr lang="en-US" sz="3400" u="sng" dirty="0"/>
              <a:t>Finder</a:t>
            </a:r>
            <a:r>
              <a:rPr lang="en-US" sz="3400" dirty="0"/>
              <a:t> application and click </a:t>
            </a:r>
            <a:r>
              <a:rPr lang="en-US" sz="3400" u="sng" dirty="0"/>
              <a:t>Downloads</a:t>
            </a:r>
            <a:r>
              <a:rPr lang="en-US" sz="3400" dirty="0"/>
              <a:t>. </a:t>
            </a:r>
            <a:r>
              <a:rPr lang="en-US" sz="3400" b="1" dirty="0"/>
              <a:t>Make sure to right click IDA-Uploader-2.0.pkg and select  OPEN.</a:t>
            </a:r>
            <a:r>
              <a:rPr lang="en-US" sz="3400" dirty="0"/>
              <a:t> </a:t>
            </a:r>
          </a:p>
          <a:p>
            <a:pPr marL="0" indent="0">
              <a:buFont typeface="Arial"/>
              <a:buNone/>
            </a:pPr>
            <a:r>
              <a:rPr lang="en-US" sz="2900" i="1" dirty="0"/>
              <a:t>Note: if you try to double click. On ‘IDA-Uploader-2.0.pkg’ you may receive a message that it cannot be opened. Please ensure you follow instructions above to open successfully. 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D5EAE3-2FFB-A400-DA4C-9788CB1E1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4891656"/>
            <a:ext cx="6362700" cy="2009878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48F1428-D354-3A60-A5BD-0F48BFA5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831" y="1843482"/>
            <a:ext cx="4475925" cy="19530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527D138-EB83-9BA3-C9C0-A7A961347FDF}"/>
              </a:ext>
            </a:extLst>
          </p:cNvPr>
          <p:cNvSpPr/>
          <p:nvPr/>
        </p:nvSpPr>
        <p:spPr>
          <a:xfrm>
            <a:off x="4232337" y="3224908"/>
            <a:ext cx="2264716" cy="4968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7D24-891F-E6DA-AC9A-00CB8338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210432"/>
            <a:ext cx="8229600" cy="1935774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2600" dirty="0"/>
              <a:t>An Install IDA-Uploader window will appear. Click </a:t>
            </a:r>
            <a:r>
              <a:rPr lang="en-US" sz="2600" b="1" dirty="0"/>
              <a:t>CONTINUE </a:t>
            </a:r>
          </a:p>
          <a:p>
            <a:pPr marL="0" indent="0">
              <a:buNone/>
            </a:pPr>
            <a:r>
              <a:rPr lang="en-US" sz="2600" dirty="0"/>
              <a:t>4. Choose a destination for the installation, click </a:t>
            </a:r>
            <a:r>
              <a:rPr lang="en-US" sz="2600" b="1" dirty="0"/>
              <a:t>CONTINUE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1E74E0-F13A-E885-9A2B-81EC250C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55659"/>
            <a:ext cx="8229600" cy="1143000"/>
          </a:xfrm>
        </p:spPr>
        <p:txBody>
          <a:bodyPr/>
          <a:lstStyle/>
          <a:p>
            <a:r>
              <a:rPr lang="en-US" b="1" dirty="0"/>
              <a:t>Application Installation on </a:t>
            </a:r>
            <a:r>
              <a:rPr lang="en-US" b="1" u="sng" dirty="0">
                <a:solidFill>
                  <a:schemeClr val="tx2"/>
                </a:solidFill>
              </a:rPr>
              <a:t>Mac</a:t>
            </a:r>
            <a:endParaRPr lang="en-US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BACDEC-F495-329A-6D4F-2056F2F77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1" y="2702777"/>
            <a:ext cx="4202792" cy="3184258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72E991-46B6-5F36-260E-AA274453B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88" y="2707770"/>
            <a:ext cx="4308812" cy="3151392"/>
          </a:xfrm>
          <a:prstGeom prst="rect">
            <a:avLst/>
          </a:prstGeom>
        </p:spPr>
      </p:pic>
      <p:sp>
        <p:nvSpPr>
          <p:cNvPr id="15" name="Notched Right Arrow 14">
            <a:extLst>
              <a:ext uri="{FF2B5EF4-FFF2-40B4-BE49-F238E27FC236}">
                <a16:creationId xmlns:a16="http://schemas.microsoft.com/office/drawing/2014/main" id="{1E1AB0E7-DBA0-8CAE-3B91-BF0BF0A4B480}"/>
              </a:ext>
            </a:extLst>
          </p:cNvPr>
          <p:cNvSpPr/>
          <p:nvPr/>
        </p:nvSpPr>
        <p:spPr>
          <a:xfrm>
            <a:off x="4010964" y="4824662"/>
            <a:ext cx="1218761" cy="485275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7504A1-4050-238C-2BA9-3FC7A50BBC95}"/>
              </a:ext>
            </a:extLst>
          </p:cNvPr>
          <p:cNvSpPr/>
          <p:nvPr/>
        </p:nvSpPr>
        <p:spPr>
          <a:xfrm>
            <a:off x="3477593" y="5308893"/>
            <a:ext cx="771160" cy="3475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4ED919-CE01-D4CE-D415-A256D4E1DE9A}"/>
              </a:ext>
            </a:extLst>
          </p:cNvPr>
          <p:cNvSpPr/>
          <p:nvPr/>
        </p:nvSpPr>
        <p:spPr>
          <a:xfrm>
            <a:off x="8225049" y="5339331"/>
            <a:ext cx="771160" cy="3475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2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7D24-891F-E6DA-AC9A-00CB8338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224073"/>
            <a:ext cx="8229600" cy="19357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5.  For installation type, review details of installation and click </a:t>
            </a:r>
            <a:r>
              <a:rPr lang="en-US" sz="3200" b="1" dirty="0"/>
              <a:t>INSTALL</a:t>
            </a:r>
          </a:p>
          <a:p>
            <a:pPr marL="0" indent="0">
              <a:buNone/>
            </a:pPr>
            <a:r>
              <a:rPr lang="en-US" sz="3200" dirty="0"/>
              <a:t>6.  During installation you will need to enter the Username and Password for the computer/desktop you are using. Click </a:t>
            </a:r>
            <a:r>
              <a:rPr lang="en-US" sz="3200" b="1" dirty="0"/>
              <a:t>INSTALL SOFTWARE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1E74E0-F13A-E885-9A2B-81EC250C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55659"/>
            <a:ext cx="8229600" cy="1143000"/>
          </a:xfrm>
        </p:spPr>
        <p:txBody>
          <a:bodyPr/>
          <a:lstStyle/>
          <a:p>
            <a:r>
              <a:rPr lang="en-US" b="1" dirty="0"/>
              <a:t>Application Installation on </a:t>
            </a:r>
            <a:r>
              <a:rPr lang="en-US" b="1" u="sng" dirty="0">
                <a:solidFill>
                  <a:schemeClr val="tx2"/>
                </a:solidFill>
              </a:rPr>
              <a:t>Mac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E63640-69AB-E174-2971-EB39A75B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37" y="2941451"/>
            <a:ext cx="3905250" cy="3964419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F18A7C-5BB6-6E3C-6E18-DCE4414A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" y="3302606"/>
            <a:ext cx="3883115" cy="2839755"/>
          </a:xfrm>
          <a:prstGeom prst="rect">
            <a:avLst/>
          </a:prstGeom>
        </p:spPr>
      </p:pic>
      <p:sp>
        <p:nvSpPr>
          <p:cNvPr id="18" name="Notched Right Arrow 17">
            <a:extLst>
              <a:ext uri="{FF2B5EF4-FFF2-40B4-BE49-F238E27FC236}">
                <a16:creationId xmlns:a16="http://schemas.microsoft.com/office/drawing/2014/main" id="{7E84699F-32A8-2519-1F1C-DEFDEC6F3EA5}"/>
              </a:ext>
            </a:extLst>
          </p:cNvPr>
          <p:cNvSpPr/>
          <p:nvPr/>
        </p:nvSpPr>
        <p:spPr>
          <a:xfrm>
            <a:off x="3792097" y="4535916"/>
            <a:ext cx="1301614" cy="37313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AF669E-5F2A-833A-6A99-57D8A629491C}"/>
              </a:ext>
            </a:extLst>
          </p:cNvPr>
          <p:cNvSpPr/>
          <p:nvPr/>
        </p:nvSpPr>
        <p:spPr>
          <a:xfrm>
            <a:off x="3070603" y="5659650"/>
            <a:ext cx="771160" cy="3475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C44D7A-9227-2E2A-0A81-FC34306DDB2F}"/>
              </a:ext>
            </a:extLst>
          </p:cNvPr>
          <p:cNvSpPr/>
          <p:nvPr/>
        </p:nvSpPr>
        <p:spPr>
          <a:xfrm>
            <a:off x="5871641" y="3018804"/>
            <a:ext cx="2582562" cy="1358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7D24-891F-E6DA-AC9A-00CB8338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224073"/>
            <a:ext cx="8229600" cy="1935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7.  When installation is complete, the window will provide a summary of a successfully installation. Click </a:t>
            </a:r>
            <a:r>
              <a:rPr lang="en-US" sz="3200" b="1" dirty="0"/>
              <a:t>CLOSE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1E74E0-F13A-E885-9A2B-81EC250C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55659"/>
            <a:ext cx="8229600" cy="1143000"/>
          </a:xfrm>
        </p:spPr>
        <p:txBody>
          <a:bodyPr/>
          <a:lstStyle/>
          <a:p>
            <a:r>
              <a:rPr lang="en-US" b="1" dirty="0"/>
              <a:t>Application Installation on </a:t>
            </a:r>
            <a:r>
              <a:rPr lang="en-US" b="1" u="sng" dirty="0">
                <a:solidFill>
                  <a:schemeClr val="tx2"/>
                </a:solidFill>
              </a:rPr>
              <a:t>Mac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E7ED95-7313-E235-D1FA-339650D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88" y="2917601"/>
            <a:ext cx="5068694" cy="37550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BB760AA-02CD-351D-28EC-3E57F3E51912}"/>
              </a:ext>
            </a:extLst>
          </p:cNvPr>
          <p:cNvSpPr/>
          <p:nvPr/>
        </p:nvSpPr>
        <p:spPr>
          <a:xfrm>
            <a:off x="6200252" y="5993155"/>
            <a:ext cx="771160" cy="34759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4394-47F5-C342-C13F-523D6581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NOTE: A window will appear to ask “Do you want to move the “IDA-Uploader” installer to the trash?”. You can choose Keep or Move to Trash. 11. </a:t>
            </a:r>
          </a:p>
          <a:p>
            <a:pPr marL="0" indent="0">
              <a:buNone/>
            </a:pPr>
            <a:r>
              <a:rPr lang="en-US" sz="2400" dirty="0"/>
              <a:t>8. Locate the application in your computer by opening your </a:t>
            </a:r>
            <a:r>
              <a:rPr lang="en-US" sz="2400" u="sng" dirty="0"/>
              <a:t>Finder </a:t>
            </a:r>
            <a:r>
              <a:rPr lang="en-US" sz="2400" dirty="0"/>
              <a:t>application. Click on </a:t>
            </a:r>
            <a:r>
              <a:rPr lang="en-US" sz="2400" b="1" dirty="0"/>
              <a:t>APPLICATIONS </a:t>
            </a:r>
            <a:r>
              <a:rPr lang="en-US" sz="2400" dirty="0"/>
              <a:t>and double-click </a:t>
            </a:r>
            <a:r>
              <a:rPr lang="en-US" sz="2400" b="1" dirty="0"/>
              <a:t>IDA-Uploader</a:t>
            </a:r>
            <a:r>
              <a:rPr lang="en-US" sz="24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1CB034-5F70-C059-94A1-43BA4981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Installation on </a:t>
            </a:r>
            <a:r>
              <a:rPr lang="en-US" b="1" u="sng" dirty="0">
                <a:solidFill>
                  <a:schemeClr val="tx2"/>
                </a:solidFill>
              </a:rPr>
              <a:t>Mac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3924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E5310-24B3-EC77-510B-313B086F3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41496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Select ‘</a:t>
            </a:r>
            <a:r>
              <a:rPr lang="en-US" b="1" dirty="0"/>
              <a:t>Linux</a:t>
            </a:r>
            <a:r>
              <a:rPr lang="en-US" sz="3200" dirty="0"/>
              <a:t>’ in drop-down menu. Click </a:t>
            </a:r>
            <a:r>
              <a:rPr lang="en-US" sz="3200" b="1" dirty="0"/>
              <a:t>DOWNLOAD</a:t>
            </a:r>
            <a:r>
              <a:rPr lang="en-US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2. Please visit </a:t>
            </a:r>
            <a:r>
              <a:rPr lang="en-US" dirty="0">
                <a:hlinkClick r:id="rId2"/>
              </a:rPr>
              <a:t>https://www.oracle.com/java/technologies/javase-downloads.html</a:t>
            </a:r>
            <a:r>
              <a:rPr lang="en-US" dirty="0"/>
              <a:t>  to download the latest Oracle JDK. NOTE: A minimum version of 15.0.1 is required to run IDA-Uploader-2.0.jar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Choose DEB, PRM or the compressed archive depending on your Linux Distribution.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Once you have completed the installation, open the terminal and run: java -jar IDA-Uploader2.0.jar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390DDE-FBB8-C961-CC10-AE50BA6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Application Installation on </a:t>
            </a:r>
            <a:r>
              <a:rPr lang="en-US" b="1" u="sng" dirty="0">
                <a:solidFill>
                  <a:schemeClr val="tx2"/>
                </a:solidFill>
              </a:rPr>
              <a:t>Linux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6C51CD-334F-6CB1-63C6-7EBC91F8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0" y="1417638"/>
            <a:ext cx="4419600" cy="20910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841414-5651-03E4-4E67-7E354E9224E6}"/>
              </a:ext>
            </a:extLst>
          </p:cNvPr>
          <p:cNvSpPr/>
          <p:nvPr/>
        </p:nvSpPr>
        <p:spPr>
          <a:xfrm>
            <a:off x="2786595" y="2311400"/>
            <a:ext cx="3997263" cy="11973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Archiving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147398"/>
            <a:ext cx="8681992" cy="164372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Open the IDA Uploader Application on your desktop 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Enter your email and password for your IDA account, then click login</a:t>
            </a:r>
          </a:p>
          <a:p>
            <a:pPr marL="514350" indent="-514350">
              <a:buFont typeface="+mj-lt"/>
              <a:buAutoNum type="arabicPeriod"/>
            </a:pPr>
            <a:endParaRPr lang="en-US" sz="46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A close-up of a coin&#10;&#10;Description automatically generated with low confidence">
            <a:extLst>
              <a:ext uri="{FF2B5EF4-FFF2-40B4-BE49-F238E27FC236}">
                <a16:creationId xmlns:a16="http://schemas.microsoft.com/office/drawing/2014/main" id="{2AA927B1-C32C-B63B-7FCA-277D1E233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1615099"/>
            <a:ext cx="825500" cy="6731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D4D84F-1797-514B-1660-BA631DF07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571" y="3343022"/>
            <a:ext cx="4715734" cy="30338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EDFA314-6F25-C2F1-AC7A-B81858412E7D}"/>
              </a:ext>
            </a:extLst>
          </p:cNvPr>
          <p:cNvSpPr/>
          <p:nvPr/>
        </p:nvSpPr>
        <p:spPr>
          <a:xfrm>
            <a:off x="4133850" y="4732432"/>
            <a:ext cx="2366170" cy="144594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9333D2-1FF9-73EF-263E-E83D4B1BFB2D}"/>
              </a:ext>
            </a:extLst>
          </p:cNvPr>
          <p:cNvSpPr txBox="1">
            <a:spLocks/>
          </p:cNvSpPr>
          <p:nvPr/>
        </p:nvSpPr>
        <p:spPr>
          <a:xfrm>
            <a:off x="547992" y="1216355"/>
            <a:ext cx="8596008" cy="47095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3. Select </a:t>
            </a:r>
            <a:r>
              <a:rPr lang="en-US" sz="2400" b="1" dirty="0"/>
              <a:t>RHAPSODY-2</a:t>
            </a:r>
            <a:r>
              <a:rPr lang="en-US" sz="2400" dirty="0"/>
              <a:t>  and your </a:t>
            </a:r>
            <a:r>
              <a:rPr lang="en-US" sz="2400" b="1" dirty="0"/>
              <a:t>[</a:t>
            </a:r>
            <a:r>
              <a:rPr lang="en-US" sz="2400" dirty="0"/>
              <a:t>Site name</a:t>
            </a:r>
            <a:r>
              <a:rPr lang="en-US" sz="2400" b="1" dirty="0"/>
              <a:t>]</a:t>
            </a:r>
            <a:r>
              <a:rPr lang="en-US" sz="2400" dirty="0"/>
              <a:t> from the drop-down, Click </a:t>
            </a:r>
            <a:r>
              <a:rPr lang="en-US" sz="2400" b="1" dirty="0"/>
              <a:t>CONTINUE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F04A58-ADEF-C7DA-D61C-FFAC2244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5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Archiving</a:t>
            </a:r>
          </a:p>
        </p:txBody>
      </p:sp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B6EB5A-9822-260D-735C-FDF9B429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7" y="2023819"/>
            <a:ext cx="7272067" cy="43199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2AC8169-D538-37CD-4BE8-5490B119089D}"/>
              </a:ext>
            </a:extLst>
          </p:cNvPr>
          <p:cNvSpPr/>
          <p:nvPr/>
        </p:nvSpPr>
        <p:spPr>
          <a:xfrm>
            <a:off x="4114800" y="4121988"/>
            <a:ext cx="2582174" cy="6124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4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LONI?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280"/>
            <a:ext cx="8229600" cy="489009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The Laboratory of Neuro Imaging (LONI) has been providing central data repository and informatics systems for single and multisite research studies for over a decade. LONI is located at the University of Southern California (USC).</a:t>
            </a:r>
            <a:endParaRPr lang="en-US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r>
              <a:rPr lang="en-US" dirty="0"/>
              <a:t>LONI has developed </a:t>
            </a:r>
            <a:r>
              <a:rPr lang="en-US" b="1" dirty="0"/>
              <a:t>a secure data archive system </a:t>
            </a:r>
            <a:r>
              <a:rPr lang="en-US" dirty="0"/>
              <a:t>and associated data de-identification, search, retrieval, conversion, and dissemination tools that provide maximal flexibility in data storage and sharing while minimizing complexity of use.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The Laboratory’s Image &amp; Data Archive (IDA) is utilized by thousands of users around the globe to safely de-identify, store, and share biomedical research data.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21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E57F-BDDE-0ADA-A08C-452D4F9B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361329"/>
            <a:ext cx="78740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Archiving</a:t>
            </a:r>
            <a:r>
              <a:rPr lang="en-US" dirty="0"/>
              <a:t>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7F0C46-2D08-B0BB-28DE-3B7AB6C0D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64" y="3035515"/>
            <a:ext cx="4199871" cy="30126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9D0622-41FA-6A33-6734-52F30141D588}"/>
              </a:ext>
            </a:extLst>
          </p:cNvPr>
          <p:cNvSpPr txBox="1">
            <a:spLocks/>
          </p:cNvSpPr>
          <p:nvPr/>
        </p:nvSpPr>
        <p:spPr>
          <a:xfrm>
            <a:off x="457198" y="937591"/>
            <a:ext cx="8588667" cy="238980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4. Verify the correct </a:t>
            </a:r>
            <a:r>
              <a:rPr lang="en-US" b="1" dirty="0"/>
              <a:t>[</a:t>
            </a:r>
            <a:r>
              <a:rPr lang="en-US" dirty="0"/>
              <a:t>Site name</a:t>
            </a:r>
            <a:r>
              <a:rPr lang="en-US" b="1" dirty="0"/>
              <a:t>]</a:t>
            </a:r>
            <a:r>
              <a:rPr lang="en-US" dirty="0"/>
              <a:t> is listed under </a:t>
            </a:r>
            <a:r>
              <a:rPr lang="en-US" b="1" dirty="0"/>
              <a:t>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For </a:t>
            </a:r>
            <a:r>
              <a:rPr lang="en-US" b="1" dirty="0"/>
              <a:t>Subject ID</a:t>
            </a:r>
          </a:p>
          <a:p>
            <a:pPr marL="0" indent="0">
              <a:buNone/>
            </a:pPr>
            <a:r>
              <a:rPr lang="en-US" i="1" dirty="0"/>
              <a:t>Note: Subject ID must be in the format #### where #### are four numeric digits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6. Browse your computer directory to find the </a:t>
            </a:r>
            <a:r>
              <a:rPr lang="en-US" b="1" u="sng" dirty="0"/>
              <a:t>DICOM </a:t>
            </a:r>
            <a:r>
              <a:rPr lang="en-US" dirty="0"/>
              <a:t>files for MRI upload.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776841-E6F0-8BE4-D29C-E216D11460A0}"/>
              </a:ext>
            </a:extLst>
          </p:cNvPr>
          <p:cNvSpPr/>
          <p:nvPr/>
        </p:nvSpPr>
        <p:spPr>
          <a:xfrm>
            <a:off x="3759200" y="4615543"/>
            <a:ext cx="1986692" cy="31480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07F27A-3801-E993-2995-AD4AB8DAEA87}"/>
              </a:ext>
            </a:extLst>
          </p:cNvPr>
          <p:cNvSpPr/>
          <p:nvPr/>
        </p:nvSpPr>
        <p:spPr>
          <a:xfrm>
            <a:off x="5511114" y="4992393"/>
            <a:ext cx="1160821" cy="4329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5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F6DF-3642-668E-E274-B9EE7918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060"/>
            <a:ext cx="8229600" cy="1143000"/>
          </a:xfrm>
        </p:spPr>
        <p:txBody>
          <a:bodyPr/>
          <a:lstStyle/>
          <a:p>
            <a:r>
              <a:rPr lang="en-US" b="1" dirty="0"/>
              <a:t>Archiving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F1C9-C4DF-9D4D-5714-2CF2A086D976}"/>
              </a:ext>
            </a:extLst>
          </p:cNvPr>
          <p:cNvSpPr txBox="1">
            <a:spLocks/>
          </p:cNvSpPr>
          <p:nvPr/>
        </p:nvSpPr>
        <p:spPr>
          <a:xfrm>
            <a:off x="385680" y="827635"/>
            <a:ext cx="8094397" cy="386480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Click </a:t>
            </a:r>
            <a:r>
              <a:rPr lang="en-US" sz="2000" b="1" dirty="0"/>
              <a:t>UPLOAD</a:t>
            </a:r>
            <a:r>
              <a:rPr lang="en-US" sz="2000" dirty="0"/>
              <a:t>.  The IDA uploader application will not  accept images stored in .zip folders.  </a:t>
            </a:r>
            <a:r>
              <a:rPr lang="en-US" sz="2000" dirty="0">
                <a:ea typeface="+mn-lt"/>
                <a:cs typeface="+mn-lt"/>
              </a:rPr>
              <a:t>The downloaded DICOM file may need to be  unzipped from the folder. The unzipped contents should be put in a new folder and that folder selected as the Source Directory in the IDA Uploader application.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514350" indent="-514350">
              <a:buAutoNum type="arabicPeriod" startAt="7"/>
            </a:pPr>
            <a:endParaRPr lang="en-US" sz="2400" dirty="0"/>
          </a:p>
          <a:p>
            <a:pPr marL="514350" indent="-514350">
              <a:buAutoNum type="arabicPeriod" startAt="7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eriod" startAt="7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eriod" startAt="7"/>
            </a:pPr>
            <a:endParaRPr lang="en-US" dirty="0"/>
          </a:p>
          <a:p>
            <a:pPr marL="514350" indent="-514350">
              <a:buAutoNum type="arabicPeriod" startAt="7"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6E5805-8AA3-A12A-A52A-895E5E49B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30" y="2752849"/>
            <a:ext cx="5374257" cy="395460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1A95A00-67D1-B56B-D4BE-AA7D8A62825E}"/>
              </a:ext>
            </a:extLst>
          </p:cNvPr>
          <p:cNvSpPr/>
          <p:nvPr/>
        </p:nvSpPr>
        <p:spPr>
          <a:xfrm>
            <a:off x="6356544" y="6300103"/>
            <a:ext cx="723404" cy="4088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2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4816AA-255C-5C09-35ED-94AE723A5111}"/>
              </a:ext>
            </a:extLst>
          </p:cNvPr>
          <p:cNvSpPr txBox="1">
            <a:spLocks/>
          </p:cNvSpPr>
          <p:nvPr/>
        </p:nvSpPr>
        <p:spPr>
          <a:xfrm>
            <a:off x="580846" y="240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Archiving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07751-D09A-E9EB-1219-F92ABD0C3738}"/>
              </a:ext>
            </a:extLst>
          </p:cNvPr>
          <p:cNvSpPr txBox="1"/>
          <p:nvPr/>
        </p:nvSpPr>
        <p:spPr>
          <a:xfrm>
            <a:off x="583721" y="1302590"/>
            <a:ext cx="83791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8. A popup window will show that the application is deidentifying the DICOM  scans. 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EC379A9-7101-EF4E-FFC7-FF680E6E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60" y="2125511"/>
            <a:ext cx="4971691" cy="40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D39C-1E1B-76BC-C6BF-D47DA44C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5"/>
            <a:ext cx="8229600" cy="1143000"/>
          </a:xfrm>
        </p:spPr>
        <p:txBody>
          <a:bodyPr/>
          <a:lstStyle/>
          <a:p>
            <a:r>
              <a:rPr lang="en-US" b="1" dirty="0"/>
              <a:t>Archiving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DDEA16-415B-934D-E778-FF742B4CE679}"/>
              </a:ext>
            </a:extLst>
          </p:cNvPr>
          <p:cNvSpPr txBox="1">
            <a:spLocks/>
          </p:cNvSpPr>
          <p:nvPr/>
        </p:nvSpPr>
        <p:spPr>
          <a:xfrm>
            <a:off x="457200" y="870391"/>
            <a:ext cx="8409134" cy="207471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9. The user will automatically be directed to enter information about the Visit and Subject Details.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 If the user is not redirected to a new browser within a few seconds, the user will need to select the  'Complete upload' button. </a:t>
            </a:r>
            <a:endParaRPr lang="en-US"/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10CB92-B7A5-BE50-5BB4-3389A4FA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08" y="2348449"/>
            <a:ext cx="6150633" cy="42170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98F77AE-EB6A-F461-C466-2F66838D2BA2}"/>
              </a:ext>
            </a:extLst>
          </p:cNvPr>
          <p:cNvSpPr/>
          <p:nvPr/>
        </p:nvSpPr>
        <p:spPr>
          <a:xfrm>
            <a:off x="3337299" y="5796895"/>
            <a:ext cx="1240988" cy="45193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D39C-1E1B-76BC-C6BF-D47DA44C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5"/>
            <a:ext cx="8229600" cy="1143000"/>
          </a:xfrm>
        </p:spPr>
        <p:txBody>
          <a:bodyPr/>
          <a:lstStyle/>
          <a:p>
            <a:r>
              <a:rPr lang="en-US" b="1" dirty="0"/>
              <a:t>Archiving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DDEA16-415B-934D-E778-FF742B4CE679}"/>
              </a:ext>
            </a:extLst>
          </p:cNvPr>
          <p:cNvSpPr txBox="1">
            <a:spLocks/>
          </p:cNvSpPr>
          <p:nvPr/>
        </p:nvSpPr>
        <p:spPr>
          <a:xfrm>
            <a:off x="457200" y="870391"/>
            <a:ext cx="8409134" cy="207471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10. User will automatically be directed to enter information about the Visit and Subject Details. </a:t>
            </a:r>
            <a:endParaRPr lang="en-US" sz="2000">
              <a:cs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In the drop-down menu for </a:t>
            </a:r>
            <a:r>
              <a:rPr lang="en-US" sz="2000" b="1" dirty="0"/>
              <a:t>Visit</a:t>
            </a:r>
            <a:r>
              <a:rPr lang="en-US" sz="2000" dirty="0"/>
              <a:t>, select the appropriate timepoint of the scan: </a:t>
            </a:r>
            <a:r>
              <a:rPr lang="en-US" sz="2000" b="1" dirty="0">
                <a:highlight>
                  <a:srgbClr val="FFFF00"/>
                </a:highlight>
              </a:rPr>
              <a:t>Day 30+/- 5 (D30) </a:t>
            </a:r>
            <a:r>
              <a:rPr lang="en-US" sz="2000" b="1" dirty="0"/>
              <a:t>or </a:t>
            </a:r>
            <a:r>
              <a:rPr lang="en-US" sz="2000" b="1" dirty="0">
                <a:highlight>
                  <a:srgbClr val="FFFF00"/>
                </a:highlight>
              </a:rPr>
              <a:t>Day 90 +/- 10 (D90)</a:t>
            </a:r>
          </a:p>
          <a:p>
            <a:pPr marL="0" indent="0">
              <a:buNone/>
            </a:pPr>
            <a:r>
              <a:rPr lang="en-US" sz="2000" dirty="0"/>
              <a:t>11. Once completed, Select </a:t>
            </a:r>
            <a:r>
              <a:rPr lang="en-US" sz="2000" b="1" dirty="0"/>
              <a:t>FINISH UPLOAD </a:t>
            </a:r>
          </a:p>
          <a:p>
            <a:pPr marL="514350" indent="-514350">
              <a:buAutoNum type="arabicPeriod" startAt="7"/>
            </a:pPr>
            <a:endParaRPr lang="en-US" sz="24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B11470-0D5E-6FD9-C321-06D9DD034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11" y="2669612"/>
            <a:ext cx="6699712" cy="386255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18BF28-92E0-C636-6CFA-65C06BCEF22F}"/>
              </a:ext>
            </a:extLst>
          </p:cNvPr>
          <p:cNvSpPr/>
          <p:nvPr/>
        </p:nvSpPr>
        <p:spPr>
          <a:xfrm>
            <a:off x="6493159" y="4329828"/>
            <a:ext cx="1518463" cy="49884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B98C1C-A5F6-06F2-AAAE-FE77A4411D58}"/>
              </a:ext>
            </a:extLst>
          </p:cNvPr>
          <p:cNvSpPr/>
          <p:nvPr/>
        </p:nvSpPr>
        <p:spPr>
          <a:xfrm>
            <a:off x="5855368" y="5165558"/>
            <a:ext cx="1235243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A899481-6659-439B-1BB7-EE1B384FBA6C}"/>
              </a:ext>
            </a:extLst>
          </p:cNvPr>
          <p:cNvSpPr/>
          <p:nvPr/>
        </p:nvSpPr>
        <p:spPr>
          <a:xfrm>
            <a:off x="5855366" y="5524989"/>
            <a:ext cx="1235243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2F552B-9F00-2E72-41FD-71772DD3471E}"/>
              </a:ext>
            </a:extLst>
          </p:cNvPr>
          <p:cNvSpPr/>
          <p:nvPr/>
        </p:nvSpPr>
        <p:spPr>
          <a:xfrm>
            <a:off x="5855366" y="5864905"/>
            <a:ext cx="1235243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158FA5-6E2C-85DD-0894-A4D5A5AC0F65}"/>
              </a:ext>
            </a:extLst>
          </p:cNvPr>
          <p:cNvSpPr/>
          <p:nvPr/>
        </p:nvSpPr>
        <p:spPr>
          <a:xfrm>
            <a:off x="6930727" y="6153663"/>
            <a:ext cx="901362" cy="378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3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95CB28-7AAE-943F-A4D6-54EC4D7DD1C3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How to get certified?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F63B6D-5855-A961-7C3B-BC62E8A1324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88075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Imaging Certification for the </a:t>
            </a:r>
            <a:r>
              <a:rPr lang="en-US" sz="2800" dirty="0" err="1"/>
              <a:t>WebDCU</a:t>
            </a:r>
            <a:r>
              <a:rPr lang="en-US" sz="2800" baseline="30000" dirty="0" err="1"/>
              <a:t>TM</a:t>
            </a:r>
            <a:r>
              <a:rPr lang="en-US" sz="2800" dirty="0"/>
              <a:t> system will require each user to test upload a DICOM file into IDA. 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800" b="1" dirty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Note: </a:t>
            </a:r>
            <a:r>
              <a:rPr lang="en-US" sz="2800" dirty="0"/>
              <a:t>The DICOM file and Subject ID will be preassigned by USC after user has created an IDA account and emailed </a:t>
            </a:r>
            <a:r>
              <a:rPr lang="en-US" sz="2800" dirty="0">
                <a:hlinkClick r:id="rId2"/>
              </a:rPr>
              <a:t>rhapsody@usc.edu</a:t>
            </a:r>
            <a:r>
              <a:rPr lang="en-US" sz="2800" dirty="0"/>
              <a:t> 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800" dirty="0"/>
              <a:t>(see next slide for details).</a:t>
            </a:r>
          </a:p>
        </p:txBody>
      </p:sp>
    </p:spTree>
    <p:extLst>
      <p:ext uri="{BB962C8B-B14F-4D97-AF65-F5344CB8AC3E}">
        <p14:creationId xmlns:p14="http://schemas.microsoft.com/office/powerpoint/2010/main" val="1901362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F26564-8CB8-5E19-0C52-18D43D2D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67" y="94630"/>
            <a:ext cx="8686800" cy="944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Detailed </a:t>
            </a:r>
            <a:r>
              <a:rPr lang="en-US" b="1" dirty="0" err="1"/>
              <a:t>WebDCU</a:t>
            </a:r>
            <a:r>
              <a:rPr lang="en-US" b="1" baseline="30000" dirty="0" err="1"/>
              <a:t>TM</a:t>
            </a:r>
            <a:r>
              <a:rPr lang="en-US" b="1" dirty="0"/>
              <a:t> Certification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677E37-B6EA-FB84-0950-DC2B701CFEAF}"/>
              </a:ext>
            </a:extLst>
          </p:cNvPr>
          <p:cNvSpPr txBox="1">
            <a:spLocks/>
          </p:cNvSpPr>
          <p:nvPr/>
        </p:nvSpPr>
        <p:spPr>
          <a:xfrm>
            <a:off x="277667" y="1039192"/>
            <a:ext cx="8866333" cy="5818808"/>
          </a:xfrm>
          <a:prstGeom prst="rect">
            <a:avLst/>
          </a:prstGeom>
        </p:spPr>
        <p:txBody>
          <a:bodyPr lIns="91440" tIns="45720" rIns="91440" bIns="45720" anchor="t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dirty="0"/>
              <a:t>1. User will register for an  IDA account on IDA website </a:t>
            </a:r>
            <a:r>
              <a:rPr lang="en-US" sz="4200" dirty="0">
                <a:hlinkClick r:id="rId2"/>
              </a:rPr>
              <a:t>https://ida.loni.usc.edu/</a:t>
            </a:r>
            <a:r>
              <a:rPr lang="en-US" sz="4200" dirty="0"/>
              <a:t> 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2.  User emails </a:t>
            </a:r>
            <a:r>
              <a:rPr lang="en-US" sz="4200" dirty="0">
                <a:hlinkClick r:id="rId3"/>
              </a:rPr>
              <a:t>rhapsody@usc.edu</a:t>
            </a:r>
            <a:r>
              <a:rPr lang="en-US" sz="4200" dirty="0"/>
              <a:t> with the </a:t>
            </a:r>
            <a:r>
              <a:rPr lang="en-US" sz="4200" dirty="0">
                <a:latin typeface="+mj-lt"/>
              </a:rPr>
              <a:t>completed  RHAPSODY2 IDA Account Access Form. </a:t>
            </a:r>
            <a:r>
              <a:rPr lang="en-US" sz="4400" b="0" i="0" dirty="0">
                <a:effectLst/>
                <a:latin typeface="+mj-lt"/>
              </a:rPr>
              <a:t>The Account Access Form will be found in the Rhapsody-2 Toolbox on </a:t>
            </a:r>
            <a:r>
              <a:rPr lang="en-US" sz="4400" dirty="0" err="1">
                <a:latin typeface="+mj-lt"/>
              </a:rPr>
              <a:t>WebDCU</a:t>
            </a:r>
            <a:r>
              <a:rPr lang="en-US" sz="4400" baseline="30000" dirty="0" err="1">
                <a:latin typeface="+mj-lt"/>
              </a:rPr>
              <a:t>TM</a:t>
            </a:r>
            <a:r>
              <a:rPr lang="en-US" sz="4400" b="0" i="0" dirty="0">
                <a:effectLst/>
                <a:latin typeface="+mj-lt"/>
              </a:rPr>
              <a:t>.</a:t>
            </a:r>
            <a:endParaRPr lang="en-US" sz="4200" dirty="0">
              <a:latin typeface="+mj-lt"/>
            </a:endParaRPr>
          </a:p>
          <a:p>
            <a:pPr marL="0" indent="0">
              <a:buNone/>
            </a:pPr>
            <a:r>
              <a:rPr lang="en-US" sz="4200" dirty="0">
                <a:latin typeface="+mj-lt"/>
              </a:rPr>
              <a:t> </a:t>
            </a:r>
            <a:endParaRPr lang="en-US" sz="420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sz="4200" dirty="0"/>
              <a:t>3. The USC team will email the user when they have been added to the RHAPSODY-2 Project in IDA. At this time, USC will provide the user with a </a:t>
            </a:r>
            <a:r>
              <a:rPr lang="en-US" sz="4200" b="1" dirty="0"/>
              <a:t>preassigned</a:t>
            </a:r>
            <a:r>
              <a:rPr lang="en-US" sz="4200" dirty="0"/>
              <a:t> </a:t>
            </a:r>
            <a:r>
              <a:rPr lang="en-US" sz="4200" b="1" dirty="0"/>
              <a:t>Subject ID  </a:t>
            </a:r>
            <a:r>
              <a:rPr lang="en-US" sz="4200" dirty="0"/>
              <a:t>and a </a:t>
            </a:r>
            <a:r>
              <a:rPr lang="en-US" sz="4200" b="1" dirty="0"/>
              <a:t>google drive link </a:t>
            </a:r>
            <a:r>
              <a:rPr lang="en-US" sz="4200" dirty="0"/>
              <a:t>to download a DICOM file. The DICOM file and preassigned </a:t>
            </a:r>
            <a:r>
              <a:rPr lang="en-US" sz="4200" b="1" dirty="0"/>
              <a:t>Subject ID</a:t>
            </a:r>
            <a:r>
              <a:rPr lang="en-US" sz="4200" dirty="0"/>
              <a:t> will be used to upload the test scan for </a:t>
            </a:r>
            <a:r>
              <a:rPr lang="en-US" sz="4200" dirty="0" err="1"/>
              <a:t>WebDCU</a:t>
            </a:r>
            <a:r>
              <a:rPr lang="en-US" sz="4200" baseline="30000" dirty="0" err="1"/>
              <a:t>TM</a:t>
            </a:r>
            <a:r>
              <a:rPr lang="en-US" sz="4200" baseline="30000" dirty="0"/>
              <a:t> </a:t>
            </a:r>
            <a:r>
              <a:rPr lang="en-US" sz="4200" dirty="0"/>
              <a:t>Image Upload certification. 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4. User will download the IDA Uploader application from IDA.  This is a one-time download; the application will not need to be downloaded prior to every scan if  the IDA Uploader application is not deleted from computer/desktop. 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200" dirty="0"/>
              <a:t>5. User will upload a </a:t>
            </a:r>
            <a:r>
              <a:rPr lang="en-US" sz="4200" b="1" u="sng" dirty="0">
                <a:solidFill>
                  <a:srgbClr val="002060"/>
                </a:solidFill>
              </a:rPr>
              <a:t>test</a:t>
            </a:r>
            <a:r>
              <a:rPr lang="en-US" sz="4200" dirty="0"/>
              <a:t> DICOM image. </a:t>
            </a:r>
          </a:p>
          <a:p>
            <a:pPr marL="0" indent="0">
              <a:buNone/>
            </a:pPr>
            <a:r>
              <a:rPr lang="en-US" sz="4200" dirty="0"/>
              <a:t>During Upload: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200" dirty="0"/>
              <a:t>Use  the </a:t>
            </a:r>
            <a:r>
              <a:rPr lang="en-US" sz="4200" dirty="0">
                <a:highlight>
                  <a:srgbClr val="FFFF00"/>
                </a:highlight>
              </a:rPr>
              <a:t>preassigned  </a:t>
            </a:r>
            <a:r>
              <a:rPr lang="en-US" sz="4200" b="1" dirty="0">
                <a:highlight>
                  <a:srgbClr val="FFFF00"/>
                </a:highlight>
              </a:rPr>
              <a:t>Subject ID </a:t>
            </a:r>
            <a:r>
              <a:rPr lang="en-US" sz="4200" dirty="0"/>
              <a:t>(provided by USC  when user is added to RHAPSODY-2 project)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200" dirty="0"/>
              <a:t>Upload the provided DICOM image ( which will be accessible via Google Drive).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200" dirty="0"/>
              <a:t>For the </a:t>
            </a:r>
            <a:r>
              <a:rPr lang="en-US" sz="4200" b="1" dirty="0"/>
              <a:t>Visit </a:t>
            </a:r>
            <a:r>
              <a:rPr lang="en-US" sz="4200" dirty="0"/>
              <a:t>select  </a:t>
            </a:r>
            <a:r>
              <a:rPr lang="en-US" sz="4200" b="1" dirty="0">
                <a:highlight>
                  <a:srgbClr val="FFFF00"/>
                </a:highlight>
              </a:rPr>
              <a:t>Day 30 +/- 5 (D30) </a:t>
            </a:r>
            <a:endParaRPr lang="en-US" sz="4200" b="1"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endParaRPr lang="en-US" sz="42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4200" dirty="0"/>
              <a:t>6. Once the test DICOM file has been unzipped and successfully uploaded, email </a:t>
            </a:r>
            <a:r>
              <a:rPr lang="en-US" sz="4200" dirty="0">
                <a:hlinkClick r:id="rId3"/>
              </a:rPr>
              <a:t>rhapsody@usc.edu</a:t>
            </a:r>
            <a:r>
              <a:rPr lang="en-US" sz="4200" dirty="0"/>
              <a:t>. </a:t>
            </a:r>
          </a:p>
          <a:p>
            <a:pPr marL="0" indent="0">
              <a:buNone/>
            </a:pPr>
            <a:r>
              <a:rPr lang="en-US" sz="4200" dirty="0"/>
              <a:t>In your email include:</a:t>
            </a:r>
          </a:p>
          <a:p>
            <a:pPr>
              <a:buFont typeface="Wingdings" pitchFamily="2" charset="2"/>
              <a:buChar char="q"/>
            </a:pPr>
            <a:r>
              <a:rPr lang="en-US" sz="4200" dirty="0"/>
              <a:t>include the </a:t>
            </a:r>
            <a:r>
              <a:rPr lang="en-US" sz="4200" b="1" dirty="0"/>
              <a:t>preassigned</a:t>
            </a:r>
            <a:r>
              <a:rPr lang="en-US" sz="4200" dirty="0"/>
              <a:t> </a:t>
            </a:r>
            <a:r>
              <a:rPr lang="en-US" sz="4200" b="1" dirty="0"/>
              <a:t>Subject ID </a:t>
            </a:r>
            <a:r>
              <a:rPr lang="en-US" sz="4200" dirty="0"/>
              <a:t>that was used for your upload</a:t>
            </a:r>
          </a:p>
          <a:p>
            <a:pPr>
              <a:buFont typeface="Wingdings" pitchFamily="2" charset="2"/>
              <a:buChar char="q"/>
            </a:pPr>
            <a:r>
              <a:rPr lang="en-US" sz="4200" dirty="0"/>
              <a:t>User's Full  name </a:t>
            </a:r>
            <a:r>
              <a:rPr lang="en-US" sz="4200" u="sng" dirty="0"/>
              <a:t>and</a:t>
            </a:r>
            <a:r>
              <a:rPr lang="en-US" sz="4200" dirty="0"/>
              <a:t> email address </a:t>
            </a:r>
          </a:p>
          <a:p>
            <a:pPr>
              <a:buFont typeface="Wingdings" pitchFamily="2" charset="2"/>
              <a:buChar char="q"/>
            </a:pPr>
            <a:r>
              <a:rPr lang="en-US" sz="4200" dirty="0"/>
              <a:t>Site Name </a:t>
            </a:r>
            <a:r>
              <a:rPr lang="en-US" sz="4200" u="sng" dirty="0"/>
              <a:t>and</a:t>
            </a:r>
            <a:r>
              <a:rPr lang="en-US" sz="4200" dirty="0"/>
              <a:t> Site PI name</a:t>
            </a:r>
          </a:p>
          <a:p>
            <a:pPr marL="0" indent="0">
              <a:buNone/>
            </a:pPr>
            <a:r>
              <a:rPr lang="en-US" sz="4200" dirty="0"/>
              <a:t>7. USC will review the test scan upload and if successfully completed, USC team will email the user that certification is complete. </a:t>
            </a:r>
            <a:endParaRPr lang="en-US" sz="4200" dirty="0">
              <a:cs typeface="Calibri"/>
            </a:endParaRPr>
          </a:p>
          <a:p>
            <a:pPr marL="0" indent="0">
              <a:buNone/>
            </a:pPr>
            <a:r>
              <a:rPr lang="en-US" sz="4200" dirty="0"/>
              <a:t>8. Each user will upload the pdf copy of the email confirmation from the USC team into </a:t>
            </a:r>
            <a:r>
              <a:rPr lang="en-US" sz="4300" dirty="0" err="1">
                <a:ea typeface="+mn-lt"/>
                <a:cs typeface="+mn-lt"/>
              </a:rPr>
              <a:t>WebDCU</a:t>
            </a:r>
            <a:r>
              <a:rPr lang="en-US" sz="2800" baseline="30000" dirty="0" err="1">
                <a:ea typeface="+mn-lt"/>
                <a:cs typeface="+mn-lt"/>
              </a:rPr>
              <a:t>TM</a:t>
            </a:r>
            <a:endParaRPr lang="en-US" sz="2800" baseline="30000" dirty="0" err="1">
              <a:cs typeface="Calibri"/>
            </a:endParaRPr>
          </a:p>
          <a:p>
            <a:pPr marL="0" indent="0">
              <a:buNone/>
            </a:pPr>
            <a:r>
              <a:rPr lang="en-US" sz="4200" dirty="0"/>
              <a:t>This step completes the User’s training for RHAPSODY-2 Image upload. 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81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8A6142-918F-A071-0B20-D49FE51D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4097D6-E2D8-CCDE-63F6-89CA849029B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88075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dirty="0"/>
              <a:t>For questions about uploading into IDA, email</a:t>
            </a:r>
            <a:endParaRPr lang="en-US" dirty="0">
              <a:ea typeface="Calibri"/>
              <a:cs typeface="Calibri"/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dirty="0"/>
              <a:t>Will Alton and Karisma Nagarkatti at USC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dirty="0">
                <a:hlinkClick r:id="rId2"/>
              </a:rPr>
              <a:t>rhapsody@usc.edu</a:t>
            </a:r>
            <a:endParaRPr lang="en-US" dirty="0"/>
          </a:p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8843-C7CC-B86B-454C-646E052B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  Steps Summary to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3F11-9DB9-51AB-8262-B2C78ACF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900" dirty="0"/>
              <a:t>Create an IDA Account on LONI website</a:t>
            </a:r>
            <a:endParaRPr lang="en-US" sz="29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/>
              <a:t>Email USC to gain access to RHAPSODY-2 project (send the User request form)</a:t>
            </a:r>
            <a:endParaRPr lang="en-US" sz="29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/>
              <a:t>Install IDA Uploader Application to desktop/computer</a:t>
            </a:r>
            <a:endParaRPr lang="en-US" sz="29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900" dirty="0"/>
              <a:t>Upload a USC-provided test MRI folder with the IDA Uploader Application. The zip file will need to be decompressed  prior to upload. </a:t>
            </a:r>
            <a:endParaRPr lang="en-US" sz="29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900" dirty="0"/>
              <a:t>Upload Image Upload Certificate (sent by USC) into </a:t>
            </a:r>
            <a:r>
              <a:rPr lang="en-US" sz="2900" dirty="0" err="1"/>
              <a:t>WebDCU</a:t>
            </a:r>
            <a:r>
              <a:rPr lang="en-US" sz="2900" dirty="0"/>
              <a:t> system</a:t>
            </a:r>
            <a:endParaRPr lang="en-US" sz="29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2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Registering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51" y="1011871"/>
            <a:ext cx="822105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/>
              <a:t>If you do not have an IDA account click on “Create Account” on the IDA Log-In page (</a:t>
            </a:r>
            <a:r>
              <a:rPr lang="en-US" sz="2700" u="sng" dirty="0">
                <a:hlinkClick r:id="rId3"/>
              </a:rPr>
              <a:t>https://ida.loni.usc.edu</a:t>
            </a:r>
            <a:r>
              <a:rPr lang="en-US" sz="2700" dirty="0"/>
              <a:t>) and follow the instructions provided.   </a:t>
            </a:r>
          </a:p>
          <a:p>
            <a:pPr marL="514350" indent="-514350">
              <a:buFont typeface="Arial"/>
              <a:buAutoNum type="arabicPeriod"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7EA435E-2A3F-9ED1-C5E2-FC0743464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0" y="2332709"/>
            <a:ext cx="8433459" cy="421317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67550A-7C21-E029-D365-0D51E6E3A54B}"/>
              </a:ext>
            </a:extLst>
          </p:cNvPr>
          <p:cNvSpPr/>
          <p:nvPr/>
        </p:nvSpPr>
        <p:spPr>
          <a:xfrm>
            <a:off x="6270811" y="4637112"/>
            <a:ext cx="2502181" cy="428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6389844-2A44-5C8B-8B37-1F1853589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13" y="2249714"/>
            <a:ext cx="4524711" cy="4524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Registering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22909" y="942975"/>
            <a:ext cx="8221054" cy="3643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Once the user has completed the registration process, user will e-mail (</a:t>
            </a:r>
            <a:r>
              <a:rPr lang="en-US" sz="2000" dirty="0">
                <a:hlinkClick r:id="rId4"/>
              </a:rPr>
              <a:t>rhapsody@usc.edu</a:t>
            </a:r>
            <a:r>
              <a:rPr lang="en-US" sz="2000" dirty="0"/>
              <a:t>) with a completed RHAPSODY-2 User Request Form to request archive access for the RHAPSODY-2 trial. Make sure to  provide the e-mail address that the was used to create the user's account in IDA. 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/>
                <a:cs typeface="Calibri"/>
              </a:rPr>
              <a:t>The Account Access Form can be found in the RHAPSODY-2 Toolbox on </a:t>
            </a:r>
            <a:r>
              <a:rPr lang="en-US" sz="2000" dirty="0" err="1">
                <a:solidFill>
                  <a:srgbClr val="242424"/>
                </a:solidFill>
                <a:latin typeface="Calibri"/>
                <a:cs typeface="Calibri"/>
              </a:rPr>
              <a:t>WebDCU</a:t>
            </a:r>
            <a:r>
              <a:rPr lang="en-US" sz="2000" baseline="30000" dirty="0" err="1">
                <a:solidFill>
                  <a:srgbClr val="242424"/>
                </a:solidFill>
                <a:latin typeface="Calibri"/>
                <a:cs typeface="Calibri"/>
              </a:rPr>
              <a:t>TM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478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Archiving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The IDA Uploader Application performs two steps in the archive process: </a:t>
            </a:r>
            <a:r>
              <a:rPr lang="en-US" sz="2900" u="sng" dirty="0"/>
              <a:t>de-identification</a:t>
            </a:r>
            <a:r>
              <a:rPr lang="en-US" sz="2900" dirty="0"/>
              <a:t> and </a:t>
            </a:r>
            <a:r>
              <a:rPr lang="en-US" sz="2900" u="sng" dirty="0"/>
              <a:t>file transmission</a:t>
            </a:r>
            <a:r>
              <a:rPr lang="en-US" sz="2900" dirty="0"/>
              <a:t>. </a:t>
            </a:r>
          </a:p>
          <a:p>
            <a:r>
              <a:rPr lang="en-US" sz="2900" dirty="0"/>
              <a:t>The </a:t>
            </a:r>
            <a:r>
              <a:rPr lang="en-US" sz="2900" u="sng" dirty="0"/>
              <a:t>de-identification</a:t>
            </a:r>
            <a:r>
              <a:rPr lang="en-US" sz="2900" dirty="0"/>
              <a:t> step removes or replaces potentially identifying subject information from the image headers. </a:t>
            </a:r>
          </a:p>
          <a:p>
            <a:r>
              <a:rPr lang="en-US" sz="2900" dirty="0"/>
              <a:t>During the </a:t>
            </a:r>
            <a:r>
              <a:rPr lang="en-US" sz="2900" u="sng" dirty="0"/>
              <a:t>file transmission</a:t>
            </a:r>
            <a:r>
              <a:rPr lang="en-US" sz="2900" dirty="0"/>
              <a:t> step, the de-identified files are securely transmitted to LONI and stored in the data archive.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9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3B1A-62E9-E98F-DAD0-3541EF02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 </a:t>
            </a:r>
            <a:r>
              <a:rPr lang="en-US" b="1" dirty="0">
                <a:ea typeface="Calibri"/>
                <a:cs typeface="Calibri"/>
              </a:rPr>
              <a:t>Application Installation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8F3D-D114-1D51-C7BF-B32733793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After the USC team has notified the user that they have been added to the RHAPSODY-2 project in IDA, the user must log out and log back into their account on the IDA website to see the RHAPSODY-2 project on their IDA dashboard. </a:t>
            </a:r>
          </a:p>
          <a:p>
            <a:pPr marL="0" indent="0" algn="ctr">
              <a:buNone/>
            </a:pPr>
            <a:r>
              <a:rPr lang="en-US" dirty="0">
                <a:ea typeface="+mn-lt"/>
                <a:cs typeface="+mn-lt"/>
                <a:hlinkClick r:id="" action="ppaction://noaction"/>
              </a:rPr>
              <a:t>https://ida.loni.usc.edu/login.jsp</a:t>
            </a:r>
            <a:r>
              <a:rPr lang="en-US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845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71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/>
              <a:t>Application Installation for Archiving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627"/>
            <a:ext cx="8229600" cy="67298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Once the user has been added to the project, choose “</a:t>
            </a:r>
            <a:r>
              <a:rPr lang="en-US" b="1" dirty="0"/>
              <a:t>Archive</a:t>
            </a:r>
            <a:r>
              <a:rPr lang="en-US" dirty="0"/>
              <a:t>” from the header and select your operating system from the drop-down menu, click </a:t>
            </a:r>
            <a:r>
              <a:rPr lang="en-US" b="1" dirty="0"/>
              <a:t>DOWNLOAD</a:t>
            </a:r>
            <a:r>
              <a:rPr lang="en-US" dirty="0"/>
              <a:t>: 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CEEBBF-6248-8694-F602-058E5814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3" y="2094212"/>
            <a:ext cx="7772400" cy="361027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518442" y="2036476"/>
            <a:ext cx="878518" cy="5005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F7C914-76EA-4AA1-B3ED-8E0A0E0CE8BF}"/>
              </a:ext>
            </a:extLst>
          </p:cNvPr>
          <p:cNvSpPr/>
          <p:nvPr/>
        </p:nvSpPr>
        <p:spPr>
          <a:xfrm>
            <a:off x="2681835" y="4140642"/>
            <a:ext cx="2836607" cy="66281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B78B5F-06F1-7A69-991E-6604EE4C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1535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Application Installation on </a:t>
            </a:r>
            <a:r>
              <a:rPr lang="en-US" sz="4000" b="1" u="sng" dirty="0">
                <a:solidFill>
                  <a:schemeClr val="tx2"/>
                </a:solidFill>
              </a:rPr>
              <a:t>Windows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6373C7-144A-78AF-D19A-A164AE8E5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530" y="2560638"/>
            <a:ext cx="7610211" cy="3261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F0CC1-132E-9B12-05E8-6775AB202849}"/>
              </a:ext>
            </a:extLst>
          </p:cNvPr>
          <p:cNvSpPr txBox="1"/>
          <p:nvPr/>
        </p:nvSpPr>
        <p:spPr>
          <a:xfrm>
            <a:off x="919316" y="1417638"/>
            <a:ext cx="7536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Select ‘</a:t>
            </a:r>
            <a:r>
              <a:rPr lang="en-US" sz="1800" b="1" dirty="0"/>
              <a:t>Windows 64-bit</a:t>
            </a:r>
            <a:r>
              <a:rPr lang="en-US" sz="1800" dirty="0"/>
              <a:t>’ in drop-down menu. Open the application by clicking on the download in your browser or downloads section of your file explorer.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24DD3-40F3-B264-8B39-79D64E9424F4}"/>
              </a:ext>
            </a:extLst>
          </p:cNvPr>
          <p:cNvSpPr/>
          <p:nvPr/>
        </p:nvSpPr>
        <p:spPr>
          <a:xfrm>
            <a:off x="3609094" y="4876800"/>
            <a:ext cx="3657979" cy="5635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8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1540</Words>
  <Application>Microsoft Office PowerPoint</Application>
  <PresentationFormat>On-screen Show (4:3)</PresentationFormat>
  <Paragraphs>185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 Symbol</vt:lpstr>
      <vt:lpstr>Wingdings</vt:lpstr>
      <vt:lpstr>Office Theme</vt:lpstr>
      <vt:lpstr>RHAPSODY-2 Image Archive</vt:lpstr>
      <vt:lpstr>What is LONI?</vt:lpstr>
      <vt:lpstr>6  Steps Summary to Certification</vt:lpstr>
      <vt:lpstr>Registering</vt:lpstr>
      <vt:lpstr>Registering</vt:lpstr>
      <vt:lpstr>Archiving</vt:lpstr>
      <vt:lpstr> Application Installation</vt:lpstr>
      <vt:lpstr>Application Installation for Archiving</vt:lpstr>
      <vt:lpstr>Application Installation on Windows</vt:lpstr>
      <vt:lpstr>Application Installation on Windows</vt:lpstr>
      <vt:lpstr>Application Installation on Windows</vt:lpstr>
      <vt:lpstr>Application Installation on Mac</vt:lpstr>
      <vt:lpstr>Application Installation on Mac</vt:lpstr>
      <vt:lpstr>Application Installation on Mac</vt:lpstr>
      <vt:lpstr>Application Installation on Mac</vt:lpstr>
      <vt:lpstr>Application Installation on Mac</vt:lpstr>
      <vt:lpstr>Application Installation on Linux</vt:lpstr>
      <vt:lpstr>Archiving</vt:lpstr>
      <vt:lpstr>Archiving</vt:lpstr>
      <vt:lpstr>Archiving </vt:lpstr>
      <vt:lpstr>Archiving </vt:lpstr>
      <vt:lpstr>PowerPoint Presentation</vt:lpstr>
      <vt:lpstr>Archiving</vt:lpstr>
      <vt:lpstr>Archiving</vt:lpstr>
      <vt:lpstr>PowerPoint Presentation</vt:lpstr>
      <vt:lpstr>Detailed WebDCUTM Certification Steps</vt:lpstr>
      <vt:lpstr>Contact Information</vt:lpstr>
    </vt:vector>
  </TitlesOfParts>
  <Company>Cedars Sinai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Registering for LONI</dc:title>
  <dc:creator>Brian Renner</dc:creator>
  <cp:lastModifiedBy>Howlett-Smith, Harriet (howletha)</cp:lastModifiedBy>
  <cp:revision>525</cp:revision>
  <cp:lastPrinted>2016-04-09T21:11:59Z</cp:lastPrinted>
  <dcterms:created xsi:type="dcterms:W3CDTF">2015-03-04T20:59:52Z</dcterms:created>
  <dcterms:modified xsi:type="dcterms:W3CDTF">2023-05-23T21:21:19Z</dcterms:modified>
</cp:coreProperties>
</file>