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14" r:id="rId2"/>
    <p:sldId id="420" r:id="rId3"/>
    <p:sldId id="442" r:id="rId4"/>
    <p:sldId id="441" r:id="rId5"/>
    <p:sldId id="388" r:id="rId6"/>
    <p:sldId id="451" r:id="rId7"/>
    <p:sldId id="448" r:id="rId8"/>
    <p:sldId id="449" r:id="rId9"/>
    <p:sldId id="419" r:id="rId10"/>
    <p:sldId id="428" r:id="rId11"/>
    <p:sldId id="418" r:id="rId12"/>
    <p:sldId id="425" r:id="rId13"/>
    <p:sldId id="429" r:id="rId14"/>
    <p:sldId id="421" r:id="rId15"/>
    <p:sldId id="416" r:id="rId16"/>
    <p:sldId id="424" r:id="rId17"/>
    <p:sldId id="422" r:id="rId18"/>
    <p:sldId id="427" r:id="rId19"/>
    <p:sldId id="431" r:id="rId20"/>
    <p:sldId id="415" r:id="rId21"/>
    <p:sldId id="417" r:id="rId22"/>
    <p:sldId id="44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2E62E8-C1D2-4AF1-9AD7-5C25AE0E8068}">
          <p14:sldIdLst>
            <p14:sldId id="414"/>
            <p14:sldId id="420"/>
            <p14:sldId id="442"/>
            <p14:sldId id="441"/>
            <p14:sldId id="388"/>
            <p14:sldId id="451"/>
            <p14:sldId id="448"/>
            <p14:sldId id="449"/>
            <p14:sldId id="419"/>
            <p14:sldId id="428"/>
            <p14:sldId id="418"/>
            <p14:sldId id="425"/>
            <p14:sldId id="429"/>
            <p14:sldId id="421"/>
            <p14:sldId id="416"/>
            <p14:sldId id="424"/>
            <p14:sldId id="422"/>
            <p14:sldId id="427"/>
            <p14:sldId id="431"/>
            <p14:sldId id="415"/>
            <p14:sldId id="417"/>
            <p14:sldId id="4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2814A4-9C03-DA38-F855-4EAE79D775C6}" name="Unger, Chris" initials="UC" userId="S::UngerCh@uchealth.com::9fa39e8a-b69b-421f-b395-f9aa0ae4ce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3E3E"/>
    <a:srgbClr val="E68D86"/>
    <a:srgbClr val="00A8F3"/>
    <a:srgbClr val="F2F2F2"/>
    <a:srgbClr val="F3DBD9"/>
    <a:srgbClr val="E8B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B40BC-EC04-408C-B3EE-E8280B8FBA7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A0F4F-3E0D-441D-8DE5-A55E6C5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3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9531B4C1-A6D8-4803-8E06-B28E679081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28BC8E69-547F-46AE-94E7-2AE676FD41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1978E6A-11FD-44D1-AF12-56562D3133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5438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1050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250" indent="-22701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5450" indent="-22701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2650" indent="-22701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850" indent="-22701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926FE5-6AAE-4C79-BF2C-9F42086E609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60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F26A-379A-4835-CA56-10843671C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1DB7E-DC85-BF25-5267-59A2C7403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F982-0675-A27D-C93C-D7D8A260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31A24-BADB-779E-C1A5-1E437E6C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4957-D727-EA09-CDE2-64DA1B6A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6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75CC-CA93-E737-0E06-41AD0B0B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D7AA2E-DE34-F37D-B76A-7B0835D19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8EC2C-7054-903C-1967-EED7B4EBC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7767E-278F-6D87-96E5-E8D46DC6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37D37-5021-8EE1-B1EC-23A41F04A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4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62F6E4-853B-5658-9008-ADC4A21EA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4698F-7878-4C29-5AEB-2B7B48022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252FA-1E4A-CE02-FEB1-CC51AC07D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4B201-DFFD-76D9-8D21-8A8AAA4B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E6533-E423-A837-4705-74FE4F55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0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D53B-7C06-009A-2816-7BB304EAC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0547A-5F23-6567-F94C-18FFEC407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48E1E-7FBA-DA6C-6543-6F96D027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F5FBB-9F84-FD6A-BBF7-2B548B45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5DC29-9E79-39E4-AA27-9F48D56B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0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FC39-5994-A8A4-66B2-256FACEBB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2A0EA-8736-55B3-732B-9F8A92810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FC7FB-A7E8-767C-CAB2-4BBF20BA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98C68-AAE6-ACC8-B729-5E9FF101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E4950-0A1F-B689-2574-59C148C8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5F22-9E51-8BEC-80D9-26E8D9A40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3B108-06F6-AE42-8E54-072FF82B0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ECB78-E018-A7E7-BF2D-A587D7455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92741-139D-A170-F971-EBE3819E0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511DA-BEC7-D1AF-EDC3-4875219A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531A8-D8C6-9892-2638-3FCCFF9F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9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F905E-D049-0E34-648F-BA3BB32D1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B9185-5064-A9FB-F143-DE06660A8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B37AA-68F0-041F-BDC9-C59E9D273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0690E-ABCF-2CE9-0D08-0A850F2E0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1D183-E4F0-7C69-D9CB-0ED96EC81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2B6BC0-A0DC-9C67-2513-226669F8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9F2B87-2994-2759-CFEA-4A94EC91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54F4F-B94B-CF3C-0E37-CF11D863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3443-C3C9-D177-BFC2-CA2D484C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EF4BC-ED2F-D344-73D9-17DEB42D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5667D-86B1-062B-D637-EAE220F9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1FB8B2-9F1D-8A4F-F8E3-3878AC8C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3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13B8E-47A8-4DA0-3DA2-6DE2739F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0A83F-6EB9-870D-F9DD-9A5482B1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A8BE2-F541-9E14-9A43-8FD469F5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1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6B6ED-3F0F-FEB7-BC2D-26E4F4A4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6D83-FF0D-188F-3246-28CCBA15D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32850-152D-786A-2EF8-F6008DBBE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A8535-6F15-F9DE-6188-47E1474C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BAD51-019A-1F7E-97AA-FC2FB4E9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13C15-C3A4-60A8-4B92-A9ECAEE0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095A1-CFF7-CEF5-A152-A3446D8C6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18C7A-3A9A-0DE1-008C-69F77CEA2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6BB1F-771C-0AFD-8323-B62401645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EFF76-29BF-690D-96C9-4444AD71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CF43B-E540-1A4B-FB4E-26AB1D5B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2036F-19F6-0296-51ED-9ACB33F0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3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67FC3-18EC-D26D-7FF2-A78CDE8A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A5289-66B6-6F3D-825A-AFC1C77E7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8085D-69C5-6FEB-222B-750C395E5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5071B-CCE3-4E86-8D50-0DE195232A93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7B7E1-EA8E-3076-6BBD-A9FEE7A66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60640-7EBD-4500-0123-36970FC0D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81BD-1385-423D-9D1E-5BFC6DB6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6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HAPSODY2rx@ucmail.uc.edu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HAPSODY2rx@ucmail.uc.edu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s.com/WebTracking/track?loc=en_U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5A700943-C774-782D-E25A-D3DB80A60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en-US" sz="4400" b="1" dirty="0">
                <a:solidFill>
                  <a:srgbClr val="9A0000"/>
                </a:solidFill>
              </a:rPr>
              <a:t>RHAPSODY-2</a:t>
            </a:r>
            <a:r>
              <a:rPr lang="en-US" altLang="en-US" sz="4400" dirty="0">
                <a:solidFill>
                  <a:srgbClr val="9A0000"/>
                </a:solidFill>
              </a:rPr>
              <a:t> </a:t>
            </a:r>
            <a:r>
              <a:rPr lang="en-US" altLang="en-US" sz="4400" b="1" dirty="0"/>
              <a:t>Pharmacy Training Slides</a:t>
            </a:r>
            <a:br>
              <a:rPr lang="en-US" altLang="en-US" sz="4400" dirty="0"/>
            </a:br>
            <a:endParaRPr lang="en-US" sz="44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153B0C1B-0E9B-5CD3-B8F4-547860630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/>
              <a:t>StrokeNet Central Pharmacy</a:t>
            </a:r>
          </a:p>
          <a:p>
            <a:r>
              <a:rPr lang="en-US" altLang="en-US" dirty="0"/>
              <a:t>Prepared by:  Chris Unger, PharmD</a:t>
            </a:r>
          </a:p>
          <a:p>
            <a:r>
              <a:rPr lang="en-US" altLang="en-US" dirty="0"/>
              <a:t>Lead Pharmacist-RHAPSODY-2</a:t>
            </a:r>
            <a:br>
              <a:rPr lang="en-US" altLang="en-US" sz="2400" dirty="0"/>
            </a:b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04B3CC9-68C2-49A1-CB20-4D1C666E3856}"/>
              </a:ext>
            </a:extLst>
          </p:cNvPr>
          <p:cNvSpPr txBox="1"/>
          <p:nvPr/>
        </p:nvSpPr>
        <p:spPr>
          <a:xfrm>
            <a:off x="201529" y="1036037"/>
            <a:ext cx="9144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>
                <a:solidFill>
                  <a:srgbClr val="9A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𝄞</a:t>
            </a:r>
            <a:endParaRPr lang="en-US" sz="28700" dirty="0">
              <a:solidFill>
                <a:srgbClr val="9A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2F18F96-4A75-0070-9DD5-82AC46F93E25}"/>
              </a:ext>
            </a:extLst>
          </p:cNvPr>
          <p:cNvCxnSpPr>
            <a:cxnSpLocks/>
          </p:cNvCxnSpPr>
          <p:nvPr/>
        </p:nvCxnSpPr>
        <p:spPr>
          <a:xfrm>
            <a:off x="1877929" y="2922611"/>
            <a:ext cx="8477250" cy="77263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95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EXCURSION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9105901" cy="44862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  <a:defRPr/>
            </a:pPr>
            <a:r>
              <a:rPr lang="en-US" altLang="en-US" sz="4500" dirty="0">
                <a:latin typeface="+mj-lt"/>
              </a:rPr>
              <a:t>A temperature excursion can occur during </a:t>
            </a:r>
            <a:r>
              <a:rPr lang="en-US" altLang="en-US" sz="4500" b="1" u="sng" dirty="0">
                <a:latin typeface="+mj-lt"/>
              </a:rPr>
              <a:t>daily monitoring</a:t>
            </a:r>
            <a:r>
              <a:rPr lang="en-US" altLang="en-US" sz="4500" b="1" dirty="0">
                <a:latin typeface="+mj-lt"/>
              </a:rPr>
              <a:t> </a:t>
            </a:r>
            <a:r>
              <a:rPr lang="en-US" altLang="en-US" sz="4500" dirty="0">
                <a:latin typeface="+mj-lt"/>
              </a:rPr>
              <a:t>of the study drug storage area or during </a:t>
            </a:r>
            <a:r>
              <a:rPr lang="en-US" altLang="en-US" sz="4500" b="1" u="sng" dirty="0">
                <a:latin typeface="+mj-lt"/>
              </a:rPr>
              <a:t>transit</a:t>
            </a:r>
            <a:r>
              <a:rPr lang="en-US" altLang="en-US" sz="4500" dirty="0">
                <a:latin typeface="+mj-lt"/>
              </a:rPr>
              <a:t> of the study drug. </a:t>
            </a:r>
          </a:p>
          <a:p>
            <a:pPr>
              <a:defRPr/>
            </a:pPr>
            <a:endParaRPr lang="en-US" altLang="en-US" sz="45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altLang="en-US" sz="4500" dirty="0">
                <a:latin typeface="+mj-lt"/>
              </a:rPr>
              <a:t>Any study drug exposed to a temperature excursion should be quarantined in the </a:t>
            </a:r>
            <a:r>
              <a:rPr lang="en-US" altLang="en-US" sz="4500" u="sng" dirty="0">
                <a:latin typeface="+mj-lt"/>
              </a:rPr>
              <a:t>appropriate storage temperature</a:t>
            </a:r>
            <a:r>
              <a:rPr lang="en-US" altLang="en-US" sz="4500" dirty="0">
                <a:latin typeface="+mj-lt"/>
              </a:rPr>
              <a:t>, 2-8⁰C.</a:t>
            </a:r>
          </a:p>
          <a:p>
            <a:pPr marL="0" indent="0">
              <a:buNone/>
              <a:defRPr/>
            </a:pPr>
            <a:endParaRPr lang="en-US" altLang="en-US" sz="33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altLang="en-US" sz="4500" dirty="0">
                <a:latin typeface="+mj-lt"/>
              </a:rPr>
              <a:t>Any known temperature excursions should be reported to:</a:t>
            </a:r>
          </a:p>
          <a:p>
            <a:pPr lvl="1">
              <a:spcAft>
                <a:spcPts val="1200"/>
              </a:spcAft>
            </a:pPr>
            <a:r>
              <a:rPr lang="en-US" altLang="en-US" sz="4500" dirty="0" err="1">
                <a:latin typeface="+mj-lt"/>
              </a:rPr>
              <a:t>StrokeNet</a:t>
            </a:r>
            <a:r>
              <a:rPr lang="en-US" altLang="en-US" sz="4500" dirty="0">
                <a:latin typeface="+mj-lt"/>
              </a:rPr>
              <a:t> Central Pharmacy: </a:t>
            </a:r>
            <a:r>
              <a:rPr lang="en-US" altLang="en-US" sz="4500" dirty="0">
                <a:latin typeface="+mj-lt"/>
                <a:hlinkClick r:id="rId2"/>
              </a:rPr>
              <a:t>RHAPSODY2rx@ucmail.uc.edu</a:t>
            </a:r>
            <a:r>
              <a:rPr lang="en-US" altLang="en-US" sz="4500" dirty="0">
                <a:latin typeface="+mj-lt"/>
              </a:rPr>
              <a:t> </a:t>
            </a:r>
          </a:p>
          <a:p>
            <a:pPr marL="0" indent="0">
              <a:buNone/>
              <a:defRPr/>
            </a:pPr>
            <a:r>
              <a:rPr lang="en-US" altLang="en-US" sz="3300" dirty="0">
                <a:latin typeface="+mj-lt"/>
              </a:rPr>
              <a:t>Submit the following documents for temperature excursions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3300" dirty="0">
                <a:latin typeface="+mj-lt"/>
              </a:rPr>
              <a:t>Temperature Excursion Report Form (TERF) - available in </a:t>
            </a:r>
            <a:r>
              <a:rPr lang="en-US" altLang="en-US" sz="3300" dirty="0" err="1">
                <a:latin typeface="+mj-lt"/>
              </a:rPr>
              <a:t>WebDCU</a:t>
            </a:r>
            <a:r>
              <a:rPr lang="en-US" altLang="en-US" sz="3300" dirty="0">
                <a:latin typeface="+mj-lt"/>
              </a:rPr>
              <a:t>™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en-US" sz="3300" dirty="0" err="1">
                <a:latin typeface="+mj-lt"/>
              </a:rPr>
              <a:t>WebDCU</a:t>
            </a:r>
            <a:r>
              <a:rPr lang="en-US" altLang="en-US" sz="3300" dirty="0">
                <a:latin typeface="+mj-lt"/>
              </a:rPr>
              <a:t>&gt;RHAPSODY2&gt;Toolbox&gt;Project Documents</a:t>
            </a:r>
          </a:p>
          <a:p>
            <a:pPr lvl="2">
              <a:defRPr/>
            </a:pPr>
            <a:r>
              <a:rPr lang="en-US" altLang="en-US" sz="3300" b="1" u="sng" dirty="0">
                <a:latin typeface="+mj-lt"/>
              </a:rPr>
              <a:t>Submit a TERF for both storage and in transit excursions</a:t>
            </a:r>
            <a:r>
              <a:rPr lang="en-US" altLang="en-US" sz="3300" b="1" dirty="0">
                <a:latin typeface="+mj-lt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3300" dirty="0"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3300" dirty="0">
                <a:latin typeface="+mj-lt"/>
              </a:rPr>
              <a:t>Temperature data log from USB logger for excursions </a:t>
            </a:r>
            <a:r>
              <a:rPr lang="en-US" altLang="en-US" sz="3300" b="1" u="sng" dirty="0">
                <a:latin typeface="+mj-lt"/>
              </a:rPr>
              <a:t>in transit only</a:t>
            </a:r>
            <a:r>
              <a:rPr lang="en-US" altLang="en-US" sz="3300" b="1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sz="4000" dirty="0">
                <a:latin typeface="+mj-lt"/>
              </a:rPr>
              <a:t>After reporting the temperature excursion, a RHAPSODY-2 representative will determine                                         if the study drug is fit for use and contact the site.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3F32F1C-FF0B-A0DA-E50F-857D1BF71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2309" y="1763246"/>
            <a:ext cx="1752600" cy="2266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637B06-38D7-81C6-A0A9-251079F183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475" y="4181475"/>
            <a:ext cx="3655695" cy="2378431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039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Blinding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7671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RHAPSODY-2 is a double-blind study where the investigators and the subjects do not know which arm the subject is assigned to.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The site pharmacy personnel who maintain study drug inventory and prepare the doses of study drug will be unblinded.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Study staff and subjects </a:t>
            </a:r>
            <a:r>
              <a:rPr lang="en-US" altLang="en-US" b="1" u="sng" dirty="0">
                <a:latin typeface="+mj-lt"/>
              </a:rPr>
              <a:t>must</a:t>
            </a:r>
            <a:r>
              <a:rPr lang="en-US" altLang="en-US" dirty="0">
                <a:latin typeface="+mj-lt"/>
              </a:rPr>
              <a:t> remain blinded throughout the duration of the study. It is important </a:t>
            </a:r>
            <a:r>
              <a:rPr lang="en-US" altLang="en-US" b="1" u="sng" dirty="0">
                <a:latin typeface="+mj-lt"/>
              </a:rPr>
              <a:t>not to </a:t>
            </a:r>
            <a:r>
              <a:rPr lang="en-US" altLang="en-US" dirty="0">
                <a:latin typeface="+mj-lt"/>
              </a:rPr>
              <a:t>communicate any issues with drug inventory or dosing with study team members.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93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Blinding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7671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To maintain blinding, RHAPSODY-2 will utilize a Randomization Code List with randomization codes that correspond to the treatment arm the subject will be assigned.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Once sites are shipped study drug, they will be provided with a Randomization Code List.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This list should be stored in the pharmacy in a RHAPSODY-2 specific binder, and </a:t>
            </a:r>
            <a:r>
              <a:rPr lang="en-US" altLang="en-US" b="1" u="sng" dirty="0">
                <a:latin typeface="+mj-lt"/>
              </a:rPr>
              <a:t>never</a:t>
            </a:r>
            <a:r>
              <a:rPr lang="en-US" altLang="en-US" dirty="0">
                <a:latin typeface="+mj-lt"/>
              </a:rPr>
              <a:t> shared with anyone except pharmacy personnel.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Only pharmacy personnel should receive, store, or have access to RHAPSODY-2 study drug.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57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Blinding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805864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Once a subject is randomized, a Randomization Verification Form will be generated that includes subject specific information and a subject specific randomization code.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The study team will supply the compounding pharmacist with the Randomization Verification Form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The pharmacist will then match the randomization code to the RHAPSODY-2 Randomization Code List to determine the arm the patient is assigned.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36831C-7A02-4950-AACB-2E852E1FC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28828"/>
              </p:ext>
            </p:extLst>
          </p:nvPr>
        </p:nvGraphicFramePr>
        <p:xfrm>
          <a:off x="7787712" y="1462839"/>
          <a:ext cx="3866877" cy="1966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4310">
                  <a:extLst>
                    <a:ext uri="{9D8B030D-6E8A-4147-A177-3AD203B41FA5}">
                      <a16:colId xmlns:a16="http://schemas.microsoft.com/office/drawing/2014/main" val="4154117567"/>
                    </a:ext>
                  </a:extLst>
                </a:gridCol>
                <a:gridCol w="1932567">
                  <a:extLst>
                    <a:ext uri="{9D8B030D-6E8A-4147-A177-3AD203B41FA5}">
                      <a16:colId xmlns:a16="http://schemas.microsoft.com/office/drawing/2014/main" val="3446182927"/>
                    </a:ext>
                  </a:extLst>
                </a:gridCol>
              </a:tblGrid>
              <a:tr h="49682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RHAPSODY-2 RANDOMIZATION VERIFICATION FORM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66318"/>
                  </a:ext>
                </a:extLst>
              </a:tr>
              <a:tr h="2865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Patient Name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Jane Doe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057906"/>
                  </a:ext>
                </a:extLst>
              </a:tr>
              <a:tr h="2865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4/1/1990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678705"/>
                  </a:ext>
                </a:extLst>
              </a:tr>
              <a:tr h="2865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Subject 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12345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783968"/>
                  </a:ext>
                </a:extLst>
              </a:tr>
              <a:tr h="568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5-Letter Randomization 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B23E3E"/>
                          </a:solidFill>
                          <a:effectLst/>
                        </a:rPr>
                        <a:t>ABCDE</a:t>
                      </a:r>
                      <a:endParaRPr lang="en-US" sz="4000" b="1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B23E3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89457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1FECEA0-5757-D694-73EA-1AE37FD62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1269"/>
              </p:ext>
            </p:extLst>
          </p:nvPr>
        </p:nvGraphicFramePr>
        <p:xfrm>
          <a:off x="7787712" y="3531438"/>
          <a:ext cx="3866877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596">
                  <a:extLst>
                    <a:ext uri="{9D8B030D-6E8A-4147-A177-3AD203B41FA5}">
                      <a16:colId xmlns:a16="http://schemas.microsoft.com/office/drawing/2014/main" val="3306758753"/>
                    </a:ext>
                  </a:extLst>
                </a:gridCol>
                <a:gridCol w="1961281">
                  <a:extLst>
                    <a:ext uri="{9D8B030D-6E8A-4147-A177-3AD203B41FA5}">
                      <a16:colId xmlns:a16="http://schemas.microsoft.com/office/drawing/2014/main" val="165216521"/>
                    </a:ext>
                  </a:extLst>
                </a:gridCol>
              </a:tblGrid>
              <a:tr h="20693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RHAPSODY-2 RANDOMIZATION CODE LIST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8003"/>
                  </a:ext>
                </a:extLst>
              </a:tr>
              <a:tr h="359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5-Letter Randomization Code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Treatment Arm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4813557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JDVSD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26263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FDOGP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4642166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JANDA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421722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OISDI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10mg (2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7333499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LKDGH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10mg (2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7214115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OURYA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10mg (2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9471504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NMSHD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15mg (3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5414810"/>
                  </a:ext>
                </a:extLst>
              </a:tr>
              <a:tr h="513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rgbClr val="B23E3E"/>
                          </a:solidFill>
                          <a:effectLst/>
                        </a:rPr>
                        <a:t>ABCDE</a:t>
                      </a:r>
                      <a:endParaRPr lang="en-US" sz="40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rgbClr val="B23E3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15mg (3 Vials)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6474959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NATSD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15mg (3 Vials)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485306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RQYWT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30mg (6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2211094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RMAJD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30mg (6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9105425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LOPOL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30mg (6 Vials)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1300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818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Blinding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B2B81D-F91F-3E9D-4F6D-193854CA8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465703"/>
              </p:ext>
            </p:extLst>
          </p:nvPr>
        </p:nvGraphicFramePr>
        <p:xfrm>
          <a:off x="942108" y="1986354"/>
          <a:ext cx="4127197" cy="3363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4529">
                  <a:extLst>
                    <a:ext uri="{9D8B030D-6E8A-4147-A177-3AD203B41FA5}">
                      <a16:colId xmlns:a16="http://schemas.microsoft.com/office/drawing/2014/main" val="4154117567"/>
                    </a:ext>
                  </a:extLst>
                </a:gridCol>
                <a:gridCol w="2062668">
                  <a:extLst>
                    <a:ext uri="{9D8B030D-6E8A-4147-A177-3AD203B41FA5}">
                      <a16:colId xmlns:a16="http://schemas.microsoft.com/office/drawing/2014/main" val="3446182927"/>
                    </a:ext>
                  </a:extLst>
                </a:gridCol>
              </a:tblGrid>
              <a:tr h="87244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RHAPSODY-2 RANDOMIZATION VERIFICATION FORM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66318"/>
                  </a:ext>
                </a:extLst>
              </a:tr>
              <a:tr h="503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Patient Name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Jane Doe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057906"/>
                  </a:ext>
                </a:extLst>
              </a:tr>
              <a:tr h="503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4/1/1990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678705"/>
                  </a:ext>
                </a:extLst>
              </a:tr>
              <a:tr h="503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Subject 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12345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783968"/>
                  </a:ext>
                </a:extLst>
              </a:tr>
              <a:tr h="981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5-Letter Randomization 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B23E3E"/>
                          </a:solidFill>
                          <a:effectLst/>
                        </a:rPr>
                        <a:t>ABCDE</a:t>
                      </a:r>
                      <a:endParaRPr lang="en-US" sz="4000" b="1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B23E3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89457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CF18E9C-2A72-CF1B-A2D5-5D6F873AB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02063"/>
              </p:ext>
            </p:extLst>
          </p:nvPr>
        </p:nvGraphicFramePr>
        <p:xfrm>
          <a:off x="5921017" y="1986354"/>
          <a:ext cx="5993892" cy="3727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3790">
                  <a:extLst>
                    <a:ext uri="{9D8B030D-6E8A-4147-A177-3AD203B41FA5}">
                      <a16:colId xmlns:a16="http://schemas.microsoft.com/office/drawing/2014/main" val="3306758753"/>
                    </a:ext>
                  </a:extLst>
                </a:gridCol>
                <a:gridCol w="3040102">
                  <a:extLst>
                    <a:ext uri="{9D8B030D-6E8A-4147-A177-3AD203B41FA5}">
                      <a16:colId xmlns:a16="http://schemas.microsoft.com/office/drawing/2014/main" val="165216521"/>
                    </a:ext>
                  </a:extLst>
                </a:gridCol>
              </a:tblGrid>
              <a:tr h="30789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RHAPSODY-2 RANDOMIZATION CODE LIST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8003"/>
                  </a:ext>
                </a:extLst>
              </a:tr>
              <a:tr h="2694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5-Letter Randomization Code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Treatment Arm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4813557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JDVSD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26263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FDOGP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4642166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JANDA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421722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OISDI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10mg (2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7333499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LKDGH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10mg (2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7214115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OURYA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10mg (2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9471504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NMSHD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15mg (3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5414810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ln w="12700">
                            <a:solidFill>
                              <a:schemeClr val="tx1"/>
                            </a:solidFill>
                          </a:ln>
                          <a:solidFill>
                            <a:srgbClr val="B23E3E"/>
                          </a:solidFill>
                          <a:effectLst/>
                        </a:rPr>
                        <a:t>ABCDE</a:t>
                      </a:r>
                      <a:endParaRPr lang="en-US" sz="4000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rgbClr val="B23E3E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15mg (3 Vials)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6474959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NATSD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15mg (3 Vials)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485306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RQYWT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30mg (6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2211094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RMAJD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30mg (6 Vials)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9105425"/>
                  </a:ext>
                </a:extLst>
              </a:tr>
              <a:tr h="23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LOPOL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30mg (6 Vials)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1300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269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Compounding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10590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Sterile Compounding is required when preparing study drug for subjects assigned to the 3K3A-APC 10mg, 15mg, and 30mg arms.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Compounding should be done in a sterile hood following your site’s guidelines for the compounding of sterile infusions.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While each vial contains 5.4mg of 3K3A-APC, only </a:t>
            </a:r>
            <a:r>
              <a:rPr lang="en-US" altLang="en-US" b="1" u="sng" dirty="0">
                <a:latin typeface="+mj-lt"/>
              </a:rPr>
              <a:t>5mg (5ml) </a:t>
            </a:r>
            <a:r>
              <a:rPr lang="en-US" altLang="en-US" dirty="0">
                <a:latin typeface="+mj-lt"/>
              </a:rPr>
              <a:t>of 3K3A-APC should be extracted from each vial.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No sterile compounding is needed for subjects assigned to the placebo arms.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4A0EED3-E760-AC68-F7B9-E656B5894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087643" y="2997993"/>
            <a:ext cx="4351339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29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Compounding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7671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For compounding the 10mg, 15mg, or 30mg arms: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Determine the treatment arm by matching the randomization code on the Randomization Verification Form with the Randomization Code List.  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Obtain the appropriate number of 3K3A-APC vials based on the treatment arm.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Using sterile technique reconstitute each vial with 5.4ml of 0.9% sodium chloride from the 100ml 0.9% sodium chloride bag. The resulting concentration will be 1mg/ml (5.4mg/5.4ml)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Remove </a:t>
            </a:r>
            <a:r>
              <a:rPr lang="en-US" altLang="en-US" u="sng" dirty="0">
                <a:latin typeface="+mj-lt"/>
              </a:rPr>
              <a:t>only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b="1" dirty="0">
                <a:latin typeface="+mj-lt"/>
              </a:rPr>
              <a:t>5ml </a:t>
            </a:r>
            <a:r>
              <a:rPr lang="en-US" altLang="en-US" dirty="0">
                <a:latin typeface="+mj-lt"/>
              </a:rPr>
              <a:t>from each required 3K3A-APC vial and inject the volume into a 100ml 0.9% sodium chloride bag.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 Label the infusion bag with your own sites specific RHAPSODY-2 label.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Cover the injection port and notify the study team that the infusion is ready.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Study drug must be administered within 8 hours of compounding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995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Compounding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2C8D21B9-E163-01E0-C4E7-A00AC0A2B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556612"/>
              </p:ext>
            </p:extLst>
          </p:nvPr>
        </p:nvGraphicFramePr>
        <p:xfrm>
          <a:off x="2031999" y="1993322"/>
          <a:ext cx="8359776" cy="357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2975593162"/>
                    </a:ext>
                  </a:extLst>
                </a:gridCol>
                <a:gridCol w="4179888">
                  <a:extLst>
                    <a:ext uri="{9D8B030D-6E8A-4147-A177-3AD203B41FA5}">
                      <a16:colId xmlns:a16="http://schemas.microsoft.com/office/drawing/2014/main" val="2879215095"/>
                    </a:ext>
                  </a:extLst>
                </a:gridCol>
              </a:tblGrid>
              <a:tr h="6175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3K3A-APC Vials Used For Reconstitution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B23E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179127"/>
                  </a:ext>
                </a:extLst>
              </a:tr>
              <a:tr h="4722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Treatment Arm</a:t>
                      </a:r>
                      <a:endParaRPr lang="en-US" sz="3600" b="1" dirty="0">
                        <a:ln w="9525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68D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Vials Used</a:t>
                      </a:r>
                      <a:endParaRPr lang="en-US" sz="3600" b="1" dirty="0">
                        <a:ln w="9525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68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063023"/>
                  </a:ext>
                </a:extLst>
              </a:tr>
              <a:tr h="44194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Placebo</a:t>
                      </a:r>
                      <a:endParaRPr lang="en-US" sz="3200" b="1" dirty="0">
                        <a:ln w="9525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8B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0 Vials</a:t>
                      </a:r>
                    </a:p>
                  </a:txBody>
                  <a:tcPr>
                    <a:solidFill>
                      <a:srgbClr val="E8B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2347"/>
                  </a:ext>
                </a:extLst>
              </a:tr>
              <a:tr h="44194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10mg</a:t>
                      </a:r>
                      <a:endParaRPr lang="en-US" sz="3200" b="1" dirty="0">
                        <a:ln w="9525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68D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2 Vials</a:t>
                      </a:r>
                    </a:p>
                  </a:txBody>
                  <a:tcPr>
                    <a:solidFill>
                      <a:srgbClr val="E68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933204"/>
                  </a:ext>
                </a:extLst>
              </a:tr>
              <a:tr h="43588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15mg</a:t>
                      </a:r>
                    </a:p>
                  </a:txBody>
                  <a:tcPr>
                    <a:solidFill>
                      <a:srgbClr val="E8B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3 Vials</a:t>
                      </a:r>
                    </a:p>
                  </a:txBody>
                  <a:tcPr>
                    <a:solidFill>
                      <a:srgbClr val="E8B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415124"/>
                  </a:ext>
                </a:extLst>
              </a:tr>
              <a:tr h="43588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30mg</a:t>
                      </a:r>
                    </a:p>
                  </a:txBody>
                  <a:tcPr>
                    <a:solidFill>
                      <a:srgbClr val="E68D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9525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6 Vials</a:t>
                      </a:r>
                    </a:p>
                  </a:txBody>
                  <a:tcPr>
                    <a:solidFill>
                      <a:srgbClr val="E68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744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36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Compounding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7671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For compounding the placebo arm: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Determine the treatment arm by matching the randomization code on the Randomization Verification Form with the Randomization Code List.  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Obtain a 100ml 0.9% sodium chloride bag from your site’s local inventory.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Label the bag with your site-specific RHAPSODY-2 label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Cover the injection port to maintain blinding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Notify the study team that the infusion is ready.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Study drug must be given within 8 hours of compounding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674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Compounding and Blinding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7671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It is important for the pharmacy to maintain blinding in RHAPSODY-2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The site-specific RHAPSODY-2 labels should not have any indication of dose, treatment vs. placebo, or any other unblinding information on the label.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When designing your site-specific labels, it is important to remember that treatment arms will be dropped.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2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Pharmacy Introduction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3F70C18-0374-B8DB-E5AF-ED2864DF0D88}"/>
              </a:ext>
            </a:extLst>
          </p:cNvPr>
          <p:cNvSpPr txBox="1">
            <a:spLocks/>
          </p:cNvSpPr>
          <p:nvPr/>
        </p:nvSpPr>
        <p:spPr>
          <a:xfrm>
            <a:off x="838199" y="1690689"/>
            <a:ext cx="9382126" cy="44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latin typeface="+mj-lt"/>
              </a:rPr>
              <a:t>RHAPSODY-2 is a:	</a:t>
            </a:r>
            <a:r>
              <a:rPr lang="en-US" altLang="en-US" sz="2600" dirty="0">
                <a:latin typeface="+mj-lt"/>
              </a:rPr>
              <a:t>Randomized</a:t>
            </a:r>
          </a:p>
          <a:p>
            <a:pPr marL="2743200" lvl="6" indent="0">
              <a:buNone/>
            </a:pPr>
            <a:r>
              <a:rPr lang="en-US" altLang="en-US" sz="2600" dirty="0">
                <a:latin typeface="+mj-lt"/>
              </a:rPr>
              <a:t>Placebo-controlled </a:t>
            </a:r>
          </a:p>
          <a:p>
            <a:pPr marL="2743200" lvl="6" indent="0">
              <a:buNone/>
            </a:pPr>
            <a:r>
              <a:rPr lang="en-US" altLang="en-US" sz="2600" dirty="0">
                <a:latin typeface="+mj-lt"/>
              </a:rPr>
              <a:t>Double-blind </a:t>
            </a:r>
          </a:p>
          <a:p>
            <a:pPr marL="2743200" lvl="6" indent="0">
              <a:buNone/>
            </a:pPr>
            <a:r>
              <a:rPr lang="en-US" altLang="en-US" sz="2600" dirty="0">
                <a:latin typeface="+mj-lt"/>
              </a:rPr>
              <a:t>Phase 3 study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Evaluating the use of </a:t>
            </a:r>
            <a:r>
              <a:rPr lang="en-US" altLang="en-US" b="1" u="sng" dirty="0">
                <a:latin typeface="+mj-lt"/>
              </a:rPr>
              <a:t>3K3A-APC</a:t>
            </a:r>
            <a:r>
              <a:rPr lang="en-US" altLang="en-US" dirty="0">
                <a:latin typeface="+mj-lt"/>
              </a:rPr>
              <a:t> in combination with tissue plasminogen activator, mechanical thrombectomy, or both, in subjects with moderate to severe ischemic stroke.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latin typeface="+mj-lt"/>
            </a:endParaRPr>
          </a:p>
        </p:txBody>
      </p:sp>
      <p:pic>
        <p:nvPicPr>
          <p:cNvPr id="1026" name="Picture 2" descr="ZZBiotech">
            <a:extLst>
              <a:ext uri="{FF2B5EF4-FFF2-40B4-BE49-F238E27FC236}">
                <a16:creationId xmlns:a16="http://schemas.microsoft.com/office/drawing/2014/main" id="{ACABFFCD-EAE6-B013-3DA3-D0DE43D8F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075" y="1576388"/>
            <a:ext cx="1971675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43306E-DC30-B865-BBE3-4DEA0A191545}"/>
              </a:ext>
            </a:extLst>
          </p:cNvPr>
          <p:cNvSpPr txBox="1"/>
          <p:nvPr/>
        </p:nvSpPr>
        <p:spPr>
          <a:xfrm>
            <a:off x="10320337" y="5807631"/>
            <a:ext cx="11001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b="1" u="sng" dirty="0">
                <a:latin typeface="+mj-lt"/>
              </a:rPr>
              <a:t>3K3A-APC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91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610601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The initial dose of study drug must be administered within 120 minutes of thrombolysis infusion completion or initiation of mechanical thrombectomy (arterial puncture), whichever is sooner.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Subsequent doses of study drug will be given every </a:t>
            </a:r>
            <a:r>
              <a:rPr lang="en-US" altLang="en-US" b="1" dirty="0">
                <a:latin typeface="+mj-lt"/>
              </a:rPr>
              <a:t>12</a:t>
            </a:r>
            <a:r>
              <a:rPr lang="en-US" altLang="en-US" dirty="0">
                <a:latin typeface="+mj-lt"/>
              </a:rPr>
              <a:t> hours (±1 hour) for up to </a:t>
            </a:r>
            <a:r>
              <a:rPr lang="en-US" altLang="en-US" b="1" dirty="0">
                <a:latin typeface="+mj-lt"/>
              </a:rPr>
              <a:t>5</a:t>
            </a:r>
            <a:r>
              <a:rPr lang="en-US" altLang="en-US" dirty="0">
                <a:latin typeface="+mj-lt"/>
              </a:rPr>
              <a:t> total doses (or until discharge, whichever occurs first).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Doses should never be given within 8 hours of one another.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3E915A-EFB4-9A4F-895C-4358935C20E3}"/>
              </a:ext>
            </a:extLst>
          </p:cNvPr>
          <p:cNvSpPr txBox="1"/>
          <p:nvPr/>
        </p:nvSpPr>
        <p:spPr>
          <a:xfrm>
            <a:off x="9096292" y="2413621"/>
            <a:ext cx="32043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b="1" dirty="0">
                <a:ln w="0"/>
                <a:solidFill>
                  <a:srgbClr val="AB2C2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120 MIN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CD906A-5E17-0E4F-084E-8E97304F5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799" y="3676650"/>
            <a:ext cx="2466109" cy="229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292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Infusion/Flush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87003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The 100ml infusion will run over 15 minutes at a rate of 400ml/hr.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The infusion should be administered peripherally.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After the infusion is complete, the entire IV line should be flushed per your site’s guidelines to ensure all study drug has been administered to the patient.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6E1E669-B1E7-2964-F39A-2169B0789897}"/>
              </a:ext>
            </a:extLst>
          </p:cNvPr>
          <p:cNvSpPr txBox="1"/>
          <p:nvPr/>
        </p:nvSpPr>
        <p:spPr>
          <a:xfrm>
            <a:off x="8693879" y="2241848"/>
            <a:ext cx="2843463" cy="1107996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600" b="1" dirty="0">
                <a:ln w="0"/>
                <a:solidFill>
                  <a:srgbClr val="AB2C2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100 ML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7DD3EA-54C3-911C-CE3F-12B59134F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484" y="3556000"/>
            <a:ext cx="1911759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79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Pharmacy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Please reach out to the </a:t>
            </a:r>
            <a:r>
              <a:rPr lang="en-US" altLang="en-US" dirty="0" err="1">
                <a:latin typeface="+mj-lt"/>
              </a:rPr>
              <a:t>StrokeNet</a:t>
            </a:r>
            <a:r>
              <a:rPr lang="en-US" altLang="en-US" dirty="0">
                <a:latin typeface="+mj-lt"/>
              </a:rPr>
              <a:t> Central Pharmacy with any RHAPSODY-2 pharmacy related questions: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 algn="ctr">
              <a:buNone/>
            </a:pPr>
            <a:r>
              <a:rPr lang="en-US" altLang="en-US" dirty="0">
                <a:latin typeface="+mj-lt"/>
              </a:rPr>
              <a:t>StrokeNet Central Pharmacy</a:t>
            </a:r>
          </a:p>
          <a:p>
            <a:pPr marL="0" indent="0" algn="ctr">
              <a:buNone/>
            </a:pPr>
            <a:r>
              <a:rPr lang="en-US" altLang="en-US" dirty="0">
                <a:latin typeface="+mj-lt"/>
              </a:rPr>
              <a:t>Chris Unger, PharmD-Lead Pharmacist for RHAPSODY-2</a:t>
            </a:r>
          </a:p>
          <a:p>
            <a:pPr marL="0" indent="0" algn="ctr">
              <a:buNone/>
            </a:pPr>
            <a:r>
              <a:rPr lang="en-US" altLang="en-US" dirty="0">
                <a:latin typeface="+mj-lt"/>
              </a:rPr>
              <a:t>Hours of operation: M-F 0830-1700 (EST)</a:t>
            </a:r>
          </a:p>
          <a:p>
            <a:pPr marL="0" indent="0" algn="ctr">
              <a:buNone/>
            </a:pPr>
            <a:r>
              <a:rPr lang="en-US" altLang="en-US" dirty="0">
                <a:latin typeface="+mj-lt"/>
              </a:rPr>
              <a:t>Phone: </a:t>
            </a:r>
            <a:r>
              <a:rPr lang="en-US" altLang="en-US" b="1" dirty="0">
                <a:latin typeface="+mj-lt"/>
              </a:rPr>
              <a:t>513-584-3166</a:t>
            </a:r>
          </a:p>
          <a:p>
            <a:pPr marL="0" indent="0" algn="ctr">
              <a:buNone/>
            </a:pPr>
            <a:r>
              <a:rPr lang="en-US" altLang="en-US" dirty="0">
                <a:latin typeface="+mj-lt"/>
              </a:rPr>
              <a:t>Email: </a:t>
            </a:r>
            <a:r>
              <a:rPr lang="en-US" altLang="en-US" b="1" dirty="0">
                <a:latin typeface="+mj-lt"/>
              </a:rPr>
              <a:t>RHAPSODY2RX@ucmail.uc.edu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30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Pharmacy Introduction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3F70C18-0374-B8DB-E5AF-ED2864DF0D88}"/>
              </a:ext>
            </a:extLst>
          </p:cNvPr>
          <p:cNvSpPr txBox="1">
            <a:spLocks/>
          </p:cNvSpPr>
          <p:nvPr/>
        </p:nvSpPr>
        <p:spPr>
          <a:xfrm>
            <a:off x="838199" y="1690689"/>
            <a:ext cx="9382126" cy="44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>
                <a:latin typeface="+mj-lt"/>
              </a:rPr>
              <a:t>3K3A-APC will be administered as an infusion and must be given within </a:t>
            </a:r>
            <a:r>
              <a:rPr lang="en-US" altLang="en-US" b="1" u="sng" dirty="0">
                <a:latin typeface="+mj-lt"/>
              </a:rPr>
              <a:t>120 minutes </a:t>
            </a:r>
            <a:r>
              <a:rPr lang="en-US" altLang="en-US" dirty="0">
                <a:latin typeface="+mj-lt"/>
              </a:rPr>
              <a:t>of thrombolysis infusion completion or initiation of mechanical thrombectomy (arterial puncture), whichever is sooner.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After the initial infusion, subsequent doses of study drug will be given every </a:t>
            </a:r>
            <a:r>
              <a:rPr lang="en-US" altLang="en-US" b="1" dirty="0">
                <a:latin typeface="+mj-lt"/>
              </a:rPr>
              <a:t>12 </a:t>
            </a:r>
            <a:r>
              <a:rPr lang="en-US" altLang="en-US" dirty="0">
                <a:latin typeface="+mj-lt"/>
              </a:rPr>
              <a:t>hours (±1 hour) for up to </a:t>
            </a:r>
            <a:r>
              <a:rPr lang="en-US" altLang="en-US" b="1" dirty="0">
                <a:latin typeface="+mj-lt"/>
              </a:rPr>
              <a:t>5</a:t>
            </a:r>
            <a:r>
              <a:rPr lang="en-US" altLang="en-US" dirty="0">
                <a:latin typeface="+mj-lt"/>
              </a:rPr>
              <a:t> total doses (or until discharge, whichever occurs first).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latin typeface="+mj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4559A-F287-215D-5435-F21CD970A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0325" y="2134498"/>
            <a:ext cx="1566154" cy="19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3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Pharmacy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7671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During the lead-in phase, there will be 4 arms for RHAPSODY-2:</a:t>
            </a:r>
          </a:p>
          <a:p>
            <a:pPr lvl="1"/>
            <a:r>
              <a:rPr lang="en-US" altLang="en-US" dirty="0">
                <a:latin typeface="+mj-lt"/>
              </a:rPr>
              <a:t>3K3A-APC 10mg</a:t>
            </a:r>
          </a:p>
          <a:p>
            <a:pPr lvl="1"/>
            <a:r>
              <a:rPr lang="en-US" altLang="en-US" dirty="0">
                <a:latin typeface="+mj-lt"/>
              </a:rPr>
              <a:t>3K3A-APC 15mg</a:t>
            </a:r>
          </a:p>
          <a:p>
            <a:pPr lvl="1"/>
            <a:r>
              <a:rPr lang="en-US" altLang="en-US" dirty="0">
                <a:latin typeface="+mj-lt"/>
              </a:rPr>
              <a:t>3K3A-APC 30mg</a:t>
            </a:r>
          </a:p>
          <a:p>
            <a:pPr lvl="1"/>
            <a:r>
              <a:rPr lang="en-US" altLang="en-US" dirty="0">
                <a:latin typeface="+mj-lt"/>
              </a:rPr>
              <a:t>Placebo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After the lead-in phase, approx. 360 subjects, two treatments arms will be dropped in favor of the most beneficial treatment arm.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Regardless of the arm, a 100ml infusion will be prepared for the subject.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87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03922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Vials of lyophilized 3K3A-APC powder will be sent to sites in kits.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Each kit will contain 10 of these vials.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Each 10ml vial will contain </a:t>
            </a:r>
            <a:r>
              <a:rPr lang="en-US" altLang="en-US" b="1" dirty="0">
                <a:latin typeface="+mj-lt"/>
              </a:rPr>
              <a:t>5.4mg</a:t>
            </a:r>
            <a:r>
              <a:rPr lang="en-US" altLang="en-US" dirty="0">
                <a:latin typeface="+mj-lt"/>
              </a:rPr>
              <a:t> of lyophilized 3K3A-APC powder.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Sites will not be supplied with placebo or diluent by the study. Sites will use 100ml 0.9% sodium chloride bags from their local inventory.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E6534B-FE57-86CD-FAFF-4985FFFF372F}"/>
              </a:ext>
            </a:extLst>
          </p:cNvPr>
          <p:cNvSpPr/>
          <p:nvPr/>
        </p:nvSpPr>
        <p:spPr>
          <a:xfrm>
            <a:off x="10163175" y="2497795"/>
            <a:ext cx="1299410" cy="378319"/>
          </a:xfrm>
          <a:prstGeom prst="round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BF9460-4948-4AC7-DA97-444EBDC1CB6C}"/>
              </a:ext>
            </a:extLst>
          </p:cNvPr>
          <p:cNvSpPr/>
          <p:nvPr/>
        </p:nvSpPr>
        <p:spPr>
          <a:xfrm>
            <a:off x="10384255" y="2876114"/>
            <a:ext cx="857250" cy="129086"/>
          </a:xfrm>
          <a:prstGeom prst="round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5929F0-9EA7-60FE-039E-1D1B3A63F4A1}"/>
              </a:ext>
            </a:extLst>
          </p:cNvPr>
          <p:cNvSpPr/>
          <p:nvPr/>
        </p:nvSpPr>
        <p:spPr>
          <a:xfrm>
            <a:off x="10163175" y="3615910"/>
            <a:ext cx="1299410" cy="657225"/>
          </a:xfrm>
          <a:prstGeom prst="rect">
            <a:avLst/>
          </a:prstGeom>
          <a:noFill/>
          <a:ln w="28575">
            <a:solidFill>
              <a:srgbClr val="B23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34E956-6091-DE98-F2BF-3D11AC788C7B}"/>
              </a:ext>
            </a:extLst>
          </p:cNvPr>
          <p:cNvSpPr/>
          <p:nvPr/>
        </p:nvSpPr>
        <p:spPr>
          <a:xfrm>
            <a:off x="10163175" y="3005200"/>
            <a:ext cx="1299410" cy="2136817"/>
          </a:xfrm>
          <a:prstGeom prst="round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8FB194-101F-598F-54DB-D5C3A5CE3D79}"/>
              </a:ext>
            </a:extLst>
          </p:cNvPr>
          <p:cNvSpPr txBox="1"/>
          <p:nvPr/>
        </p:nvSpPr>
        <p:spPr>
          <a:xfrm>
            <a:off x="10189151" y="3744467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B23E3E"/>
                </a:solidFill>
              </a:rPr>
              <a:t>3K3A-APC</a:t>
            </a:r>
            <a:endParaRPr lang="en-US" sz="2400" b="1" dirty="0">
              <a:solidFill>
                <a:srgbClr val="B23E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6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728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dirty="0">
                <a:latin typeface="+mj-lt"/>
              </a:rPr>
              <a:t>Prior to shipment of study drug, sites must upload an institutional pharmacy license into WebDCU™ </a:t>
            </a:r>
          </a:p>
          <a:p>
            <a:pPr lvl="1">
              <a:defRPr/>
            </a:pPr>
            <a:r>
              <a:rPr lang="en-US" dirty="0" err="1">
                <a:latin typeface="+mj-lt"/>
              </a:rPr>
              <a:t>WebDCU</a:t>
            </a:r>
            <a:r>
              <a:rPr lang="en-US" dirty="0">
                <a:latin typeface="+mj-lt"/>
              </a:rPr>
              <a:t>™&gt; Regulatory Documents&gt; Site Reg Doc Submission</a:t>
            </a:r>
          </a:p>
          <a:p>
            <a:pPr lvl="1">
              <a:defRPr/>
            </a:pPr>
            <a:endParaRPr lang="en-US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dirty="0">
                <a:latin typeface="+mj-lt"/>
              </a:rPr>
              <a:t>Institutional pharmacy license address and drug shipping address must match.  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If the addresses do not match, please notify the StrokeNet Central Pharmacy at </a:t>
            </a:r>
            <a:r>
              <a:rPr lang="en-US" dirty="0">
                <a:latin typeface="+mj-lt"/>
                <a:hlinkClick r:id="rId2"/>
              </a:rPr>
              <a:t>RHAPSODY2rx@ucmail.uc.edu</a:t>
            </a:r>
            <a:r>
              <a:rPr lang="en-US" dirty="0">
                <a:latin typeface="+mj-lt"/>
              </a:rPr>
              <a:t> </a:t>
            </a:r>
          </a:p>
          <a:p>
            <a:pPr marL="457200" lvl="1" indent="0">
              <a:buNone/>
              <a:defRPr/>
            </a:pPr>
            <a:endParaRPr lang="en-US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dirty="0">
                <a:latin typeface="+mj-lt"/>
              </a:rPr>
              <a:t>When a site is released to receive study drug, an initial study drug shipment request will automatically be submitted to StrokeNet Central Pharmacy by WebDCU™</a:t>
            </a:r>
          </a:p>
          <a:p>
            <a:pPr marL="0" indent="0">
              <a:buNone/>
              <a:defRPr/>
            </a:pPr>
            <a:endParaRPr lang="en-US" dirty="0">
              <a:latin typeface="+mj-lt"/>
            </a:endParaRPr>
          </a:p>
          <a:p>
            <a:pPr marL="0" indent="0">
              <a:buNone/>
              <a:defRPr/>
            </a:pPr>
            <a:endParaRPr lang="en-US" dirty="0">
              <a:latin typeface="+mj-lt"/>
            </a:endParaRPr>
          </a:p>
          <a:p>
            <a:pPr marL="0" indent="0">
              <a:buNone/>
              <a:defRPr/>
            </a:pPr>
            <a:endParaRPr lang="en-US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44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72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altLang="en-US" dirty="0">
                <a:latin typeface="+mj-lt"/>
              </a:rPr>
              <a:t>Study drug shipments are processed Monday-Wednesday and will be received at sites Tuesday-Thursday</a:t>
            </a:r>
          </a:p>
          <a:p>
            <a:pPr lvl="1">
              <a:defRPr/>
            </a:pPr>
            <a:r>
              <a:rPr lang="en-US" altLang="en-US" dirty="0">
                <a:latin typeface="+mj-lt"/>
              </a:rPr>
              <a:t>No shipments will take place for receipt on Friday, Saturday, Sunday or holidays, unless approved by both </a:t>
            </a:r>
            <a:r>
              <a:rPr lang="en-US" altLang="en-US" dirty="0" err="1">
                <a:latin typeface="+mj-lt"/>
              </a:rPr>
              <a:t>StrokeNet</a:t>
            </a:r>
            <a:r>
              <a:rPr lang="en-US" altLang="en-US" dirty="0">
                <a:latin typeface="+mj-lt"/>
              </a:rPr>
              <a:t> Pharmacy and the receiving site.</a:t>
            </a:r>
          </a:p>
          <a:p>
            <a:pPr marL="342900" lvl="1" indent="0">
              <a:spcBef>
                <a:spcPts val="750"/>
              </a:spcBef>
              <a:buNone/>
              <a:defRPr/>
            </a:pPr>
            <a:endParaRPr lang="en-US" altLang="en-US" sz="975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altLang="en-US" dirty="0">
                <a:latin typeface="+mj-lt"/>
              </a:rPr>
              <a:t>UPS® will send an email with a tracking number to the site to track shipments.</a:t>
            </a:r>
          </a:p>
          <a:p>
            <a:pPr lvl="1">
              <a:spcBef>
                <a:spcPts val="750"/>
              </a:spcBef>
              <a:defRPr/>
            </a:pPr>
            <a:r>
              <a:rPr lang="en-US" altLang="en-US" dirty="0">
                <a:latin typeface="+mj-lt"/>
              </a:rPr>
              <a:t>Only one email can be entered to receive UPS® tracking information</a:t>
            </a:r>
          </a:p>
          <a:p>
            <a:pPr lvl="1">
              <a:spcBef>
                <a:spcPts val="750"/>
              </a:spcBef>
              <a:defRPr/>
            </a:pPr>
            <a:r>
              <a:rPr lang="en-US" altLang="en-US" dirty="0">
                <a:latin typeface="+mj-lt"/>
              </a:rPr>
              <a:t>If you would like to use a group email for this notification, please enter the email in the “Investigational product shipping address” in WebDCU™.</a:t>
            </a:r>
          </a:p>
          <a:p>
            <a:pPr lvl="1">
              <a:spcBef>
                <a:spcPts val="750"/>
              </a:spcBef>
              <a:defRPr/>
            </a:pPr>
            <a:r>
              <a:rPr lang="en-US" altLang="en-US" dirty="0">
                <a:latin typeface="+mj-lt"/>
              </a:rPr>
              <a:t>UPS® tracking website: </a:t>
            </a:r>
            <a:r>
              <a:rPr lang="en-US" altLang="en-US" dirty="0">
                <a:latin typeface="+mj-lt"/>
                <a:hlinkClick r:id="rId2"/>
              </a:rPr>
              <a:t>https://www.ups.com/WebTracking/track?loc=en_US</a:t>
            </a:r>
            <a:endParaRPr lang="en-US" altLang="en-US" dirty="0">
              <a:latin typeface="+mj-lt"/>
            </a:endParaRPr>
          </a:p>
          <a:p>
            <a:pPr lvl="1">
              <a:spcBef>
                <a:spcPts val="750"/>
              </a:spcBef>
              <a:defRPr/>
            </a:pPr>
            <a:endParaRPr lang="en-US" altLang="en-US" sz="975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altLang="en-US" dirty="0">
                <a:latin typeface="+mj-lt"/>
              </a:rPr>
              <a:t>Study drug will be shipped with a USB temperature logger, cold packs, and enough insulation to maintain a temperature range of 2 to 8°C.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63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Receiving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72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altLang="en-US" sz="2000" dirty="0">
                <a:latin typeface="+mj-lt"/>
              </a:rPr>
              <a:t>Each shipment of RHAPSODY-2 study drug will contain a packing slip detailing the contents of the shipment and a USB temperature monitoring data logger</a:t>
            </a:r>
          </a:p>
          <a:p>
            <a:pPr marL="0" indent="0">
              <a:buNone/>
              <a:defRPr/>
            </a:pPr>
            <a:br>
              <a:rPr lang="en-US" altLang="en-US" sz="1600" dirty="0">
                <a:latin typeface="+mj-lt"/>
              </a:rPr>
            </a:br>
            <a:r>
              <a:rPr lang="en-US" altLang="en-US" sz="2000" dirty="0">
                <a:latin typeface="+mj-lt"/>
              </a:rPr>
              <a:t>Upon receipt of the drug shipment, site pharmacy personnel will verify receipt of the study drug kit(s) against the packing slip  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altLang="en-US" sz="2000" dirty="0">
                <a:latin typeface="+mj-lt"/>
              </a:rPr>
              <a:t>The site will review the temperature data from the logger and confirm that the study drug did not experience any temperature excursions in transit </a:t>
            </a:r>
          </a:p>
          <a:p>
            <a:pPr lvl="1">
              <a:defRPr/>
            </a:pPr>
            <a:r>
              <a:rPr lang="en-US" altLang="en-US" sz="1500" dirty="0">
                <a:latin typeface="+mj-lt"/>
              </a:rPr>
              <a:t>The site will print and store the temperature data log in the site’s RHAPSODY-2 trial binder where it will be reviewed during monitoring visits.  </a:t>
            </a:r>
          </a:p>
          <a:p>
            <a:pPr lvl="1">
              <a:defRPr/>
            </a:pPr>
            <a:r>
              <a:rPr lang="en-US" altLang="en-US" sz="1500" dirty="0">
                <a:latin typeface="+mj-lt"/>
              </a:rPr>
              <a:t>Once the data has been retrieved from the logger and the temperature curve is printed, the temperature logger can be disposed of per the institution’s policy. 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altLang="en-US" sz="2000" dirty="0">
                <a:latin typeface="+mj-lt"/>
              </a:rPr>
              <a:t>If </a:t>
            </a:r>
            <a:r>
              <a:rPr lang="en-US" altLang="en-US" sz="2000" u="sng" dirty="0">
                <a:latin typeface="+mj-lt"/>
              </a:rPr>
              <a:t>NO</a:t>
            </a:r>
            <a:r>
              <a:rPr lang="en-US" altLang="en-US" sz="2000" dirty="0">
                <a:latin typeface="+mj-lt"/>
              </a:rPr>
              <a:t> temperature excursions or discrepancies are identified, site pharmacy personnel will confirm receipt of all study drug kits in WebDCU™&gt;RHAPSODY2&gt;Drug Tracking&gt;Drug Receiving</a:t>
            </a:r>
          </a:p>
          <a:p>
            <a:pPr lvl="1">
              <a:defRPr/>
            </a:pPr>
            <a:r>
              <a:rPr lang="en-US" altLang="en-US" sz="1500" dirty="0">
                <a:latin typeface="+mj-lt"/>
              </a:rPr>
              <a:t>Kits will have a unique verification code on the kit label that is used to receive inventory into WebDCU™.</a:t>
            </a:r>
          </a:p>
          <a:p>
            <a:pPr lvl="1">
              <a:defRPr/>
            </a:pPr>
            <a:r>
              <a:rPr lang="en-US" altLang="en-US" sz="1500" dirty="0">
                <a:latin typeface="+mj-lt"/>
              </a:rPr>
              <a:t>Study drug kits are unavailable for dispensing until received into </a:t>
            </a:r>
            <a:r>
              <a:rPr lang="en-US" altLang="en-US" sz="1500" dirty="0" err="1">
                <a:latin typeface="+mj-lt"/>
              </a:rPr>
              <a:t>WebDCU</a:t>
            </a:r>
            <a:r>
              <a:rPr lang="en-US" altLang="en-US" sz="1500" dirty="0">
                <a:latin typeface="+mj-lt"/>
              </a:rPr>
              <a:t>™ </a:t>
            </a:r>
          </a:p>
          <a:p>
            <a:pPr lvl="1">
              <a:defRPr/>
            </a:pPr>
            <a:endParaRPr lang="en-US" altLang="en-US" sz="1400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96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8204-4359-E3EB-918D-080A6A5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RHAPSODY-2 Study Drug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755D-794D-92F0-23A6-4AEFC6758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9172576" cy="4486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3K3A-APC vials should be stored in the local site pharmacy in an alarmed, temperature-controlled, and monitored refrigerator at 2-8⁰C.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>
                <a:latin typeface="+mj-lt"/>
              </a:rPr>
              <a:t>This refrigerator should be located in a secure, limited-access room. 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altLang="en-US" dirty="0">
                <a:latin typeface="+mj-lt"/>
              </a:rPr>
              <a:t>Sites are required to maintain study drug accountability records and temperature monitoring logs</a:t>
            </a:r>
          </a:p>
          <a:p>
            <a:pPr lvl="1">
              <a:defRPr/>
            </a:pPr>
            <a:r>
              <a:rPr lang="en-US" altLang="en-US" dirty="0">
                <a:latin typeface="+mj-lt"/>
              </a:rPr>
              <a:t>Sites may use their own institution-specific temperature monitoring log if their site temperature log is equivalent to the RHAPSODY-2 Temperature Accountability Log</a:t>
            </a:r>
          </a:p>
          <a:p>
            <a:pPr lvl="1"/>
            <a:r>
              <a:rPr lang="en-US" altLang="en-US" dirty="0">
                <a:latin typeface="+mj-lt"/>
              </a:rPr>
              <a:t>Sites may use their institution’s electronic inventory system or use the provided paper logs (</a:t>
            </a:r>
            <a:r>
              <a:rPr lang="en-US" altLang="en-US" dirty="0" err="1">
                <a:latin typeface="+mj-lt"/>
              </a:rPr>
              <a:t>WebDCU</a:t>
            </a:r>
            <a:r>
              <a:rPr lang="en-US" altLang="en-US" dirty="0">
                <a:latin typeface="+mj-lt"/>
              </a:rPr>
              <a:t>™&gt;RHAPSODY2&gt;Project Documents) </a:t>
            </a:r>
          </a:p>
          <a:p>
            <a:pPr lvl="1"/>
            <a:r>
              <a:rPr lang="en-US" altLang="en-US" dirty="0">
                <a:latin typeface="+mj-lt"/>
              </a:rPr>
              <a:t>Temperature logs must be kept from time of study drug receipt until the end of the site’s participation in the trial.</a:t>
            </a:r>
          </a:p>
          <a:p>
            <a:pPr lvl="1"/>
            <a:r>
              <a:rPr lang="en-US" altLang="en-US" dirty="0">
                <a:latin typeface="+mj-lt"/>
              </a:rPr>
              <a:t>Temperature logs must be available during monitoring visits. </a:t>
            </a:r>
          </a:p>
          <a:p>
            <a:pPr marL="0" indent="0">
              <a:buNone/>
              <a:defRPr/>
            </a:pPr>
            <a:endParaRPr lang="en-US" altLang="en-US" sz="2600" dirty="0">
              <a:latin typeface="+mj-lt"/>
            </a:endParaRP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7F8D83-ACAF-753F-FF5C-04F49C77B1D1}"/>
              </a:ext>
            </a:extLst>
          </p:cNvPr>
          <p:cNvCxnSpPr>
            <a:cxnSpLocks/>
          </p:cNvCxnSpPr>
          <p:nvPr/>
        </p:nvCxnSpPr>
        <p:spPr>
          <a:xfrm>
            <a:off x="942109" y="1377950"/>
            <a:ext cx="10972800" cy="1529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3F7ADBA-788E-2D07-CBAC-F8FA37971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483" y="2867026"/>
            <a:ext cx="1895475" cy="3305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74EFB2-DBAE-A38D-EF2B-C29F185AA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15" y="1872016"/>
            <a:ext cx="547097" cy="5138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27C6AE-36D7-09C7-DEE5-7F065AEDD143}"/>
              </a:ext>
            </a:extLst>
          </p:cNvPr>
          <p:cNvSpPr txBox="1"/>
          <p:nvPr/>
        </p:nvSpPr>
        <p:spPr>
          <a:xfrm>
            <a:off x="10691812" y="1772131"/>
            <a:ext cx="114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rgbClr val="00A8F3"/>
                </a:solidFill>
                <a:latin typeface="+mj-lt"/>
              </a:rPr>
              <a:t>2-8</a:t>
            </a:r>
            <a:r>
              <a:rPr lang="en-US" altLang="en-US" sz="3600" b="1" baseline="30000" dirty="0">
                <a:solidFill>
                  <a:srgbClr val="00A8F3"/>
                </a:solidFill>
                <a:latin typeface="+mj-lt"/>
              </a:rPr>
              <a:t>⁰</a:t>
            </a:r>
            <a:r>
              <a:rPr lang="en-US" altLang="en-US" sz="3600" b="1" dirty="0">
                <a:solidFill>
                  <a:srgbClr val="00A8F3"/>
                </a:solidFill>
                <a:latin typeface="+mj-lt"/>
              </a:rPr>
              <a:t>C</a:t>
            </a:r>
            <a:endParaRPr lang="en-US" sz="2000" dirty="0">
              <a:solidFill>
                <a:srgbClr val="00A8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17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1944</Words>
  <Application>Microsoft Office PowerPoint</Application>
  <PresentationFormat>Widescreen</PresentationFormat>
  <Paragraphs>257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Segoe UI Symbol</vt:lpstr>
      <vt:lpstr>Times New Roman</vt:lpstr>
      <vt:lpstr>Wingdings</vt:lpstr>
      <vt:lpstr>Office Theme</vt:lpstr>
      <vt:lpstr>RHAPSODY-2 Pharmacy Training Slides </vt:lpstr>
      <vt:lpstr>RHAPSODY-2 Pharmacy Introduction</vt:lpstr>
      <vt:lpstr>RHAPSODY-2 Pharmacy Introduction</vt:lpstr>
      <vt:lpstr>RHAPSODY-2 Pharmacy Introduction</vt:lpstr>
      <vt:lpstr>RHAPSODY-2 Study Drug Supply</vt:lpstr>
      <vt:lpstr>RHAPSODY-2 Study Drug Supply</vt:lpstr>
      <vt:lpstr>RHAPSODY-2 Study Drug Supply</vt:lpstr>
      <vt:lpstr>RHAPSODY-2 Study Drug Receiving</vt:lpstr>
      <vt:lpstr>RHAPSODY-2 Study Drug Storage</vt:lpstr>
      <vt:lpstr>RHAPSODY-2 EXCURSION</vt:lpstr>
      <vt:lpstr>RHAPSODY-2 Study Drug Blinding</vt:lpstr>
      <vt:lpstr>RHAPSODY-2 Study Drug Blinding</vt:lpstr>
      <vt:lpstr>RHAPSODY-2 Study Drug Blinding</vt:lpstr>
      <vt:lpstr>RHAPSODY-2 Study Drug Blinding</vt:lpstr>
      <vt:lpstr>RHAPSODY-2 Study Drug Compounding</vt:lpstr>
      <vt:lpstr>RHAPSODY-2 Study Drug Compounding</vt:lpstr>
      <vt:lpstr>RHAPSODY-2 Study Drug Compounding</vt:lpstr>
      <vt:lpstr>RHAPSODY-2 Study Drug Compounding</vt:lpstr>
      <vt:lpstr>RHAPSODY-2 Compounding and Blinding</vt:lpstr>
      <vt:lpstr>RHAPSODY-2 Study Drug Administration</vt:lpstr>
      <vt:lpstr>RHAPSODY-2 Study Drug Infusion/Flush</vt:lpstr>
      <vt:lpstr>RHAPSODY-2 Pharmacy Contacts</vt:lpstr>
    </vt:vector>
  </TitlesOfParts>
  <Company>UC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RHAPSODY-2 Pharmacy Presentation Slides</dc:title>
  <dc:creator>Unger, Chris</dc:creator>
  <cp:lastModifiedBy>Howlett-Smith, Harriet (howletha)</cp:lastModifiedBy>
  <cp:revision>25</cp:revision>
  <dcterms:created xsi:type="dcterms:W3CDTF">2023-03-31T12:42:46Z</dcterms:created>
  <dcterms:modified xsi:type="dcterms:W3CDTF">2023-05-26T17:53:39Z</dcterms:modified>
</cp:coreProperties>
</file>