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2" r:id="rId2"/>
    <p:sldId id="313" r:id="rId3"/>
    <p:sldId id="314" r:id="rId4"/>
    <p:sldId id="257" r:id="rId5"/>
    <p:sldId id="315" r:id="rId6"/>
    <p:sldId id="31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7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977EA-6D72-6386-139A-67CDC361C1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FE4490-3D9A-977E-F59B-004E616398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75870A-D2BD-5A58-878D-A7BA2564A973}"/>
              </a:ext>
            </a:extLst>
          </p:cNvPr>
          <p:cNvSpPr>
            <a:spLocks noGrp="1"/>
          </p:cNvSpPr>
          <p:nvPr>
            <p:ph type="dt" sz="half" idx="10"/>
          </p:nvPr>
        </p:nvSpPr>
        <p:spPr/>
        <p:txBody>
          <a:bodyPr/>
          <a:lstStyle/>
          <a:p>
            <a:fld id="{C62E7F1D-B090-432F-B1D9-9DA41D9A7EED}" type="datetimeFigureOut">
              <a:rPr lang="en-US" smtClean="0"/>
              <a:t>1/17/2024</a:t>
            </a:fld>
            <a:endParaRPr lang="en-US"/>
          </a:p>
        </p:txBody>
      </p:sp>
      <p:sp>
        <p:nvSpPr>
          <p:cNvPr id="5" name="Footer Placeholder 4">
            <a:extLst>
              <a:ext uri="{FF2B5EF4-FFF2-40B4-BE49-F238E27FC236}">
                <a16:creationId xmlns:a16="http://schemas.microsoft.com/office/drawing/2014/main" id="{66360D91-E4E1-2D4F-38C1-4A47E44E1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C8E84-343F-148D-FD56-7A0005A49F4A}"/>
              </a:ext>
            </a:extLst>
          </p:cNvPr>
          <p:cNvSpPr>
            <a:spLocks noGrp="1"/>
          </p:cNvSpPr>
          <p:nvPr>
            <p:ph type="sldNum" sz="quarter" idx="12"/>
          </p:nvPr>
        </p:nvSpPr>
        <p:spPr/>
        <p:txBody>
          <a:bodyPr/>
          <a:lstStyle/>
          <a:p>
            <a:fld id="{78C38B39-9434-48B8-92E7-FDD5748B0294}" type="slidenum">
              <a:rPr lang="en-US" smtClean="0"/>
              <a:t>‹#›</a:t>
            </a:fld>
            <a:endParaRPr lang="en-US"/>
          </a:p>
        </p:txBody>
      </p:sp>
    </p:spTree>
    <p:extLst>
      <p:ext uri="{BB962C8B-B14F-4D97-AF65-F5344CB8AC3E}">
        <p14:creationId xmlns:p14="http://schemas.microsoft.com/office/powerpoint/2010/main" val="168531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BF598-2D06-E4AF-0D8B-18A01CEF57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9ED101-1582-0437-68DC-7F9B27DCF0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05D5FD-56F8-FCE3-812C-8B0081B51C38}"/>
              </a:ext>
            </a:extLst>
          </p:cNvPr>
          <p:cNvSpPr>
            <a:spLocks noGrp="1"/>
          </p:cNvSpPr>
          <p:nvPr>
            <p:ph type="dt" sz="half" idx="10"/>
          </p:nvPr>
        </p:nvSpPr>
        <p:spPr/>
        <p:txBody>
          <a:bodyPr/>
          <a:lstStyle/>
          <a:p>
            <a:fld id="{C62E7F1D-B090-432F-B1D9-9DA41D9A7EED}" type="datetimeFigureOut">
              <a:rPr lang="en-US" smtClean="0"/>
              <a:t>1/17/2024</a:t>
            </a:fld>
            <a:endParaRPr lang="en-US"/>
          </a:p>
        </p:txBody>
      </p:sp>
      <p:sp>
        <p:nvSpPr>
          <p:cNvPr id="5" name="Footer Placeholder 4">
            <a:extLst>
              <a:ext uri="{FF2B5EF4-FFF2-40B4-BE49-F238E27FC236}">
                <a16:creationId xmlns:a16="http://schemas.microsoft.com/office/drawing/2014/main" id="{E6F430C3-52CD-3BB9-3BBF-20F5DEAE83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EC3253-E68F-A8E1-E199-0C88D6D44613}"/>
              </a:ext>
            </a:extLst>
          </p:cNvPr>
          <p:cNvSpPr>
            <a:spLocks noGrp="1"/>
          </p:cNvSpPr>
          <p:nvPr>
            <p:ph type="sldNum" sz="quarter" idx="12"/>
          </p:nvPr>
        </p:nvSpPr>
        <p:spPr/>
        <p:txBody>
          <a:bodyPr/>
          <a:lstStyle/>
          <a:p>
            <a:fld id="{78C38B39-9434-48B8-92E7-FDD5748B0294}" type="slidenum">
              <a:rPr lang="en-US" smtClean="0"/>
              <a:t>‹#›</a:t>
            </a:fld>
            <a:endParaRPr lang="en-US"/>
          </a:p>
        </p:txBody>
      </p:sp>
    </p:spTree>
    <p:extLst>
      <p:ext uri="{BB962C8B-B14F-4D97-AF65-F5344CB8AC3E}">
        <p14:creationId xmlns:p14="http://schemas.microsoft.com/office/powerpoint/2010/main" val="3057741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9CFBB-6649-E6AA-C5E2-91C836A405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3EC353-C515-87E8-C542-EDCA57AB13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CC8C0C-745D-71EB-1798-F05F26E81C38}"/>
              </a:ext>
            </a:extLst>
          </p:cNvPr>
          <p:cNvSpPr>
            <a:spLocks noGrp="1"/>
          </p:cNvSpPr>
          <p:nvPr>
            <p:ph type="dt" sz="half" idx="10"/>
          </p:nvPr>
        </p:nvSpPr>
        <p:spPr/>
        <p:txBody>
          <a:bodyPr/>
          <a:lstStyle/>
          <a:p>
            <a:fld id="{C62E7F1D-B090-432F-B1D9-9DA41D9A7EED}" type="datetimeFigureOut">
              <a:rPr lang="en-US" smtClean="0"/>
              <a:t>1/17/2024</a:t>
            </a:fld>
            <a:endParaRPr lang="en-US"/>
          </a:p>
        </p:txBody>
      </p:sp>
      <p:sp>
        <p:nvSpPr>
          <p:cNvPr id="5" name="Footer Placeholder 4">
            <a:extLst>
              <a:ext uri="{FF2B5EF4-FFF2-40B4-BE49-F238E27FC236}">
                <a16:creationId xmlns:a16="http://schemas.microsoft.com/office/drawing/2014/main" id="{812E0144-02A3-4E96-0C84-7D1E0C438F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030AAC-32A4-AC25-917E-A7B39667BD2C}"/>
              </a:ext>
            </a:extLst>
          </p:cNvPr>
          <p:cNvSpPr>
            <a:spLocks noGrp="1"/>
          </p:cNvSpPr>
          <p:nvPr>
            <p:ph type="sldNum" sz="quarter" idx="12"/>
          </p:nvPr>
        </p:nvSpPr>
        <p:spPr/>
        <p:txBody>
          <a:bodyPr/>
          <a:lstStyle/>
          <a:p>
            <a:fld id="{78C38B39-9434-48B8-92E7-FDD5748B0294}" type="slidenum">
              <a:rPr lang="en-US" smtClean="0"/>
              <a:t>‹#›</a:t>
            </a:fld>
            <a:endParaRPr lang="en-US"/>
          </a:p>
        </p:txBody>
      </p:sp>
    </p:spTree>
    <p:extLst>
      <p:ext uri="{BB962C8B-B14F-4D97-AF65-F5344CB8AC3E}">
        <p14:creationId xmlns:p14="http://schemas.microsoft.com/office/powerpoint/2010/main" val="579908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03EA5-ECA2-F46A-A0C3-12A3EF6D07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649C1D-CD81-CD7A-962E-B27016664F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46335B-E135-20BB-2F3B-87A66075951D}"/>
              </a:ext>
            </a:extLst>
          </p:cNvPr>
          <p:cNvSpPr>
            <a:spLocks noGrp="1"/>
          </p:cNvSpPr>
          <p:nvPr>
            <p:ph type="dt" sz="half" idx="10"/>
          </p:nvPr>
        </p:nvSpPr>
        <p:spPr/>
        <p:txBody>
          <a:bodyPr/>
          <a:lstStyle/>
          <a:p>
            <a:fld id="{C62E7F1D-B090-432F-B1D9-9DA41D9A7EED}" type="datetimeFigureOut">
              <a:rPr lang="en-US" smtClean="0"/>
              <a:t>1/17/2024</a:t>
            </a:fld>
            <a:endParaRPr lang="en-US"/>
          </a:p>
        </p:txBody>
      </p:sp>
      <p:sp>
        <p:nvSpPr>
          <p:cNvPr id="5" name="Footer Placeholder 4">
            <a:extLst>
              <a:ext uri="{FF2B5EF4-FFF2-40B4-BE49-F238E27FC236}">
                <a16:creationId xmlns:a16="http://schemas.microsoft.com/office/drawing/2014/main" id="{5FAD7BA2-134A-F5AF-C343-D26C558890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F73B39-128D-FBA0-0C50-903A8141E032}"/>
              </a:ext>
            </a:extLst>
          </p:cNvPr>
          <p:cNvSpPr>
            <a:spLocks noGrp="1"/>
          </p:cNvSpPr>
          <p:nvPr>
            <p:ph type="sldNum" sz="quarter" idx="12"/>
          </p:nvPr>
        </p:nvSpPr>
        <p:spPr/>
        <p:txBody>
          <a:bodyPr/>
          <a:lstStyle/>
          <a:p>
            <a:fld id="{78C38B39-9434-48B8-92E7-FDD5748B0294}" type="slidenum">
              <a:rPr lang="en-US" smtClean="0"/>
              <a:t>‹#›</a:t>
            </a:fld>
            <a:endParaRPr lang="en-US"/>
          </a:p>
        </p:txBody>
      </p:sp>
    </p:spTree>
    <p:extLst>
      <p:ext uri="{BB962C8B-B14F-4D97-AF65-F5344CB8AC3E}">
        <p14:creationId xmlns:p14="http://schemas.microsoft.com/office/powerpoint/2010/main" val="2166847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585AA-3882-6A5F-B9F0-B9CAC6CA1B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9382BF-64EF-AD76-D78F-0104B3BD73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9EC893-D1B4-C8A1-4E4A-DA2A6CFAE131}"/>
              </a:ext>
            </a:extLst>
          </p:cNvPr>
          <p:cNvSpPr>
            <a:spLocks noGrp="1"/>
          </p:cNvSpPr>
          <p:nvPr>
            <p:ph type="dt" sz="half" idx="10"/>
          </p:nvPr>
        </p:nvSpPr>
        <p:spPr/>
        <p:txBody>
          <a:bodyPr/>
          <a:lstStyle/>
          <a:p>
            <a:fld id="{C62E7F1D-B090-432F-B1D9-9DA41D9A7EED}" type="datetimeFigureOut">
              <a:rPr lang="en-US" smtClean="0"/>
              <a:t>1/17/2024</a:t>
            </a:fld>
            <a:endParaRPr lang="en-US"/>
          </a:p>
        </p:txBody>
      </p:sp>
      <p:sp>
        <p:nvSpPr>
          <p:cNvPr id="5" name="Footer Placeholder 4">
            <a:extLst>
              <a:ext uri="{FF2B5EF4-FFF2-40B4-BE49-F238E27FC236}">
                <a16:creationId xmlns:a16="http://schemas.microsoft.com/office/drawing/2014/main" id="{97A5BECC-5675-6B80-F947-43C293A084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8FFEF3-F70F-5A60-C736-46DE1E2C2A6D}"/>
              </a:ext>
            </a:extLst>
          </p:cNvPr>
          <p:cNvSpPr>
            <a:spLocks noGrp="1"/>
          </p:cNvSpPr>
          <p:nvPr>
            <p:ph type="sldNum" sz="quarter" idx="12"/>
          </p:nvPr>
        </p:nvSpPr>
        <p:spPr/>
        <p:txBody>
          <a:bodyPr/>
          <a:lstStyle/>
          <a:p>
            <a:fld id="{78C38B39-9434-48B8-92E7-FDD5748B0294}" type="slidenum">
              <a:rPr lang="en-US" smtClean="0"/>
              <a:t>‹#›</a:t>
            </a:fld>
            <a:endParaRPr lang="en-US"/>
          </a:p>
        </p:txBody>
      </p:sp>
    </p:spTree>
    <p:extLst>
      <p:ext uri="{BB962C8B-B14F-4D97-AF65-F5344CB8AC3E}">
        <p14:creationId xmlns:p14="http://schemas.microsoft.com/office/powerpoint/2010/main" val="40694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B3EEB-6E94-A375-309D-0958BA984A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630915-16D2-3D40-C0E8-692AA21D3D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D8AD0D-B413-B8FA-E75D-CED3788F49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649787-4D26-89A8-018A-2E1DC6A4C1FA}"/>
              </a:ext>
            </a:extLst>
          </p:cNvPr>
          <p:cNvSpPr>
            <a:spLocks noGrp="1"/>
          </p:cNvSpPr>
          <p:nvPr>
            <p:ph type="dt" sz="half" idx="10"/>
          </p:nvPr>
        </p:nvSpPr>
        <p:spPr/>
        <p:txBody>
          <a:bodyPr/>
          <a:lstStyle/>
          <a:p>
            <a:fld id="{C62E7F1D-B090-432F-B1D9-9DA41D9A7EED}" type="datetimeFigureOut">
              <a:rPr lang="en-US" smtClean="0"/>
              <a:t>1/17/2024</a:t>
            </a:fld>
            <a:endParaRPr lang="en-US"/>
          </a:p>
        </p:txBody>
      </p:sp>
      <p:sp>
        <p:nvSpPr>
          <p:cNvPr id="6" name="Footer Placeholder 5">
            <a:extLst>
              <a:ext uri="{FF2B5EF4-FFF2-40B4-BE49-F238E27FC236}">
                <a16:creationId xmlns:a16="http://schemas.microsoft.com/office/drawing/2014/main" id="{80C121F1-2AD1-4F0F-156F-047144B6D7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135336-D33F-4F7C-7B01-ACEBCBA2CA35}"/>
              </a:ext>
            </a:extLst>
          </p:cNvPr>
          <p:cNvSpPr>
            <a:spLocks noGrp="1"/>
          </p:cNvSpPr>
          <p:nvPr>
            <p:ph type="sldNum" sz="quarter" idx="12"/>
          </p:nvPr>
        </p:nvSpPr>
        <p:spPr/>
        <p:txBody>
          <a:bodyPr/>
          <a:lstStyle/>
          <a:p>
            <a:fld id="{78C38B39-9434-48B8-92E7-FDD5748B0294}" type="slidenum">
              <a:rPr lang="en-US" smtClean="0"/>
              <a:t>‹#›</a:t>
            </a:fld>
            <a:endParaRPr lang="en-US"/>
          </a:p>
        </p:txBody>
      </p:sp>
    </p:spTree>
    <p:extLst>
      <p:ext uri="{BB962C8B-B14F-4D97-AF65-F5344CB8AC3E}">
        <p14:creationId xmlns:p14="http://schemas.microsoft.com/office/powerpoint/2010/main" val="2594410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1E2F0-A77A-43F2-A035-9C3A77B90F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4536E5-E4A9-9644-020E-4884D70CC4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2FED20-6A98-9648-F208-393F56D856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2C3225-7621-28A8-DF64-F66DD98CA6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1BB83B-24EF-DA0B-8233-FE9E937C51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C7AFA1-08B0-39BA-FADC-6E0476C8DFB2}"/>
              </a:ext>
            </a:extLst>
          </p:cNvPr>
          <p:cNvSpPr>
            <a:spLocks noGrp="1"/>
          </p:cNvSpPr>
          <p:nvPr>
            <p:ph type="dt" sz="half" idx="10"/>
          </p:nvPr>
        </p:nvSpPr>
        <p:spPr/>
        <p:txBody>
          <a:bodyPr/>
          <a:lstStyle/>
          <a:p>
            <a:fld id="{C62E7F1D-B090-432F-B1D9-9DA41D9A7EED}" type="datetimeFigureOut">
              <a:rPr lang="en-US" smtClean="0"/>
              <a:t>1/17/2024</a:t>
            </a:fld>
            <a:endParaRPr lang="en-US"/>
          </a:p>
        </p:txBody>
      </p:sp>
      <p:sp>
        <p:nvSpPr>
          <p:cNvPr id="8" name="Footer Placeholder 7">
            <a:extLst>
              <a:ext uri="{FF2B5EF4-FFF2-40B4-BE49-F238E27FC236}">
                <a16:creationId xmlns:a16="http://schemas.microsoft.com/office/drawing/2014/main" id="{30AB1E13-BF6D-7C12-720E-3E12CDED2A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2AD6B1-7309-59A5-F69D-FE3583675272}"/>
              </a:ext>
            </a:extLst>
          </p:cNvPr>
          <p:cNvSpPr>
            <a:spLocks noGrp="1"/>
          </p:cNvSpPr>
          <p:nvPr>
            <p:ph type="sldNum" sz="quarter" idx="12"/>
          </p:nvPr>
        </p:nvSpPr>
        <p:spPr/>
        <p:txBody>
          <a:bodyPr/>
          <a:lstStyle/>
          <a:p>
            <a:fld id="{78C38B39-9434-48B8-92E7-FDD5748B0294}" type="slidenum">
              <a:rPr lang="en-US" smtClean="0"/>
              <a:t>‹#›</a:t>
            </a:fld>
            <a:endParaRPr lang="en-US"/>
          </a:p>
        </p:txBody>
      </p:sp>
    </p:spTree>
    <p:extLst>
      <p:ext uri="{BB962C8B-B14F-4D97-AF65-F5344CB8AC3E}">
        <p14:creationId xmlns:p14="http://schemas.microsoft.com/office/powerpoint/2010/main" val="36526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8C662-69D3-3ADC-5803-087FD13A38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24ADAA-EF04-35DF-A4A6-4893E06C68E8}"/>
              </a:ext>
            </a:extLst>
          </p:cNvPr>
          <p:cNvSpPr>
            <a:spLocks noGrp="1"/>
          </p:cNvSpPr>
          <p:nvPr>
            <p:ph type="dt" sz="half" idx="10"/>
          </p:nvPr>
        </p:nvSpPr>
        <p:spPr/>
        <p:txBody>
          <a:bodyPr/>
          <a:lstStyle/>
          <a:p>
            <a:fld id="{C62E7F1D-B090-432F-B1D9-9DA41D9A7EED}" type="datetimeFigureOut">
              <a:rPr lang="en-US" smtClean="0"/>
              <a:t>1/17/2024</a:t>
            </a:fld>
            <a:endParaRPr lang="en-US"/>
          </a:p>
        </p:txBody>
      </p:sp>
      <p:sp>
        <p:nvSpPr>
          <p:cNvPr id="4" name="Footer Placeholder 3">
            <a:extLst>
              <a:ext uri="{FF2B5EF4-FFF2-40B4-BE49-F238E27FC236}">
                <a16:creationId xmlns:a16="http://schemas.microsoft.com/office/drawing/2014/main" id="{8425199D-8056-F8FF-3A74-7F66B0DD48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C65B29-82A5-B82C-9A68-147C56B81798}"/>
              </a:ext>
            </a:extLst>
          </p:cNvPr>
          <p:cNvSpPr>
            <a:spLocks noGrp="1"/>
          </p:cNvSpPr>
          <p:nvPr>
            <p:ph type="sldNum" sz="quarter" idx="12"/>
          </p:nvPr>
        </p:nvSpPr>
        <p:spPr/>
        <p:txBody>
          <a:bodyPr/>
          <a:lstStyle/>
          <a:p>
            <a:fld id="{78C38B39-9434-48B8-92E7-FDD5748B0294}" type="slidenum">
              <a:rPr lang="en-US" smtClean="0"/>
              <a:t>‹#›</a:t>
            </a:fld>
            <a:endParaRPr lang="en-US"/>
          </a:p>
        </p:txBody>
      </p:sp>
    </p:spTree>
    <p:extLst>
      <p:ext uri="{BB962C8B-B14F-4D97-AF65-F5344CB8AC3E}">
        <p14:creationId xmlns:p14="http://schemas.microsoft.com/office/powerpoint/2010/main" val="416013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ABAF29-3822-13A6-E144-4330F4EA1513}"/>
              </a:ext>
            </a:extLst>
          </p:cNvPr>
          <p:cNvSpPr>
            <a:spLocks noGrp="1"/>
          </p:cNvSpPr>
          <p:nvPr>
            <p:ph type="dt" sz="half" idx="10"/>
          </p:nvPr>
        </p:nvSpPr>
        <p:spPr/>
        <p:txBody>
          <a:bodyPr/>
          <a:lstStyle/>
          <a:p>
            <a:fld id="{C62E7F1D-B090-432F-B1D9-9DA41D9A7EED}" type="datetimeFigureOut">
              <a:rPr lang="en-US" smtClean="0"/>
              <a:t>1/17/2024</a:t>
            </a:fld>
            <a:endParaRPr lang="en-US"/>
          </a:p>
        </p:txBody>
      </p:sp>
      <p:sp>
        <p:nvSpPr>
          <p:cNvPr id="3" name="Footer Placeholder 2">
            <a:extLst>
              <a:ext uri="{FF2B5EF4-FFF2-40B4-BE49-F238E27FC236}">
                <a16:creationId xmlns:a16="http://schemas.microsoft.com/office/drawing/2014/main" id="{233C5046-D946-656A-BBB6-775B3A7652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F1CA80-B579-4F44-846C-1E687F7C9CF9}"/>
              </a:ext>
            </a:extLst>
          </p:cNvPr>
          <p:cNvSpPr>
            <a:spLocks noGrp="1"/>
          </p:cNvSpPr>
          <p:nvPr>
            <p:ph type="sldNum" sz="quarter" idx="12"/>
          </p:nvPr>
        </p:nvSpPr>
        <p:spPr/>
        <p:txBody>
          <a:bodyPr/>
          <a:lstStyle/>
          <a:p>
            <a:fld id="{78C38B39-9434-48B8-92E7-FDD5748B0294}" type="slidenum">
              <a:rPr lang="en-US" smtClean="0"/>
              <a:t>‹#›</a:t>
            </a:fld>
            <a:endParaRPr lang="en-US"/>
          </a:p>
        </p:txBody>
      </p:sp>
    </p:spTree>
    <p:extLst>
      <p:ext uri="{BB962C8B-B14F-4D97-AF65-F5344CB8AC3E}">
        <p14:creationId xmlns:p14="http://schemas.microsoft.com/office/powerpoint/2010/main" val="154635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C4D6E-8A2B-A433-41A3-5E9A69BBA0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E445CB-8350-8633-4F76-D3ED037FD5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A518BD-C58D-D656-D327-456AD6DBCE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2AC911-4FB3-B2E2-6E80-3ECA5CA0450D}"/>
              </a:ext>
            </a:extLst>
          </p:cNvPr>
          <p:cNvSpPr>
            <a:spLocks noGrp="1"/>
          </p:cNvSpPr>
          <p:nvPr>
            <p:ph type="dt" sz="half" idx="10"/>
          </p:nvPr>
        </p:nvSpPr>
        <p:spPr/>
        <p:txBody>
          <a:bodyPr/>
          <a:lstStyle/>
          <a:p>
            <a:fld id="{C62E7F1D-B090-432F-B1D9-9DA41D9A7EED}" type="datetimeFigureOut">
              <a:rPr lang="en-US" smtClean="0"/>
              <a:t>1/17/2024</a:t>
            </a:fld>
            <a:endParaRPr lang="en-US"/>
          </a:p>
        </p:txBody>
      </p:sp>
      <p:sp>
        <p:nvSpPr>
          <p:cNvPr id="6" name="Footer Placeholder 5">
            <a:extLst>
              <a:ext uri="{FF2B5EF4-FFF2-40B4-BE49-F238E27FC236}">
                <a16:creationId xmlns:a16="http://schemas.microsoft.com/office/drawing/2014/main" id="{5CE0408A-453D-E45F-D88E-75AD5600FC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7467BA-666B-719A-D2A7-06A1C2E9720B}"/>
              </a:ext>
            </a:extLst>
          </p:cNvPr>
          <p:cNvSpPr>
            <a:spLocks noGrp="1"/>
          </p:cNvSpPr>
          <p:nvPr>
            <p:ph type="sldNum" sz="quarter" idx="12"/>
          </p:nvPr>
        </p:nvSpPr>
        <p:spPr/>
        <p:txBody>
          <a:bodyPr/>
          <a:lstStyle/>
          <a:p>
            <a:fld id="{78C38B39-9434-48B8-92E7-FDD5748B0294}" type="slidenum">
              <a:rPr lang="en-US" smtClean="0"/>
              <a:t>‹#›</a:t>
            </a:fld>
            <a:endParaRPr lang="en-US"/>
          </a:p>
        </p:txBody>
      </p:sp>
    </p:spTree>
    <p:extLst>
      <p:ext uri="{BB962C8B-B14F-4D97-AF65-F5344CB8AC3E}">
        <p14:creationId xmlns:p14="http://schemas.microsoft.com/office/powerpoint/2010/main" val="1767523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86A3D-8723-2389-8121-5171E0CA09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F77871-DB50-E2BA-7826-36135D4D4D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749E16-2CCC-CFD9-5868-83FFC200F5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8377B2-AACB-D7EC-AEC1-13C2AF2CC636}"/>
              </a:ext>
            </a:extLst>
          </p:cNvPr>
          <p:cNvSpPr>
            <a:spLocks noGrp="1"/>
          </p:cNvSpPr>
          <p:nvPr>
            <p:ph type="dt" sz="half" idx="10"/>
          </p:nvPr>
        </p:nvSpPr>
        <p:spPr/>
        <p:txBody>
          <a:bodyPr/>
          <a:lstStyle/>
          <a:p>
            <a:fld id="{C62E7F1D-B090-432F-B1D9-9DA41D9A7EED}" type="datetimeFigureOut">
              <a:rPr lang="en-US" smtClean="0"/>
              <a:t>1/17/2024</a:t>
            </a:fld>
            <a:endParaRPr lang="en-US"/>
          </a:p>
        </p:txBody>
      </p:sp>
      <p:sp>
        <p:nvSpPr>
          <p:cNvPr id="6" name="Footer Placeholder 5">
            <a:extLst>
              <a:ext uri="{FF2B5EF4-FFF2-40B4-BE49-F238E27FC236}">
                <a16:creationId xmlns:a16="http://schemas.microsoft.com/office/drawing/2014/main" id="{198FCDA3-F21B-07CD-E276-A946CADBF3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C41961-2556-C2DE-6C9B-1817562CF51C}"/>
              </a:ext>
            </a:extLst>
          </p:cNvPr>
          <p:cNvSpPr>
            <a:spLocks noGrp="1"/>
          </p:cNvSpPr>
          <p:nvPr>
            <p:ph type="sldNum" sz="quarter" idx="12"/>
          </p:nvPr>
        </p:nvSpPr>
        <p:spPr/>
        <p:txBody>
          <a:bodyPr/>
          <a:lstStyle/>
          <a:p>
            <a:fld id="{78C38B39-9434-48B8-92E7-FDD5748B0294}" type="slidenum">
              <a:rPr lang="en-US" smtClean="0"/>
              <a:t>‹#›</a:t>
            </a:fld>
            <a:endParaRPr lang="en-US"/>
          </a:p>
        </p:txBody>
      </p:sp>
    </p:spTree>
    <p:extLst>
      <p:ext uri="{BB962C8B-B14F-4D97-AF65-F5344CB8AC3E}">
        <p14:creationId xmlns:p14="http://schemas.microsoft.com/office/powerpoint/2010/main" val="3364158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A7EE7B-547A-BC8F-1085-6B449CE72E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868500-F223-FBD8-D1EE-A139EF55E6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24F085-D707-3F1C-572B-A647D4D717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E7F1D-B090-432F-B1D9-9DA41D9A7EED}" type="datetimeFigureOut">
              <a:rPr lang="en-US" smtClean="0"/>
              <a:t>1/17/2024</a:t>
            </a:fld>
            <a:endParaRPr lang="en-US"/>
          </a:p>
        </p:txBody>
      </p:sp>
      <p:sp>
        <p:nvSpPr>
          <p:cNvPr id="5" name="Footer Placeholder 4">
            <a:extLst>
              <a:ext uri="{FF2B5EF4-FFF2-40B4-BE49-F238E27FC236}">
                <a16:creationId xmlns:a16="http://schemas.microsoft.com/office/drawing/2014/main" id="{622CBD08-AA8C-5175-BA38-41657999DA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39BAF2-B16C-F459-D0C7-B166AD3307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C38B39-9434-48B8-92E7-FDD5748B0294}" type="slidenum">
              <a:rPr lang="en-US" smtClean="0"/>
              <a:t>‹#›</a:t>
            </a:fld>
            <a:endParaRPr lang="en-US"/>
          </a:p>
        </p:txBody>
      </p:sp>
    </p:spTree>
    <p:extLst>
      <p:ext uri="{BB962C8B-B14F-4D97-AF65-F5344CB8AC3E}">
        <p14:creationId xmlns:p14="http://schemas.microsoft.com/office/powerpoint/2010/main" val="2862097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A blue and white logo">
            <a:extLst>
              <a:ext uri="{FF2B5EF4-FFF2-40B4-BE49-F238E27FC236}">
                <a16:creationId xmlns:a16="http://schemas.microsoft.com/office/drawing/2014/main" id="{44063735-73D4-360F-735F-2E67EBACCF15}"/>
              </a:ext>
            </a:extLst>
          </p:cNvPr>
          <p:cNvPicPr>
            <a:picLocks noChangeAspect="1"/>
          </p:cNvPicPr>
          <p:nvPr/>
        </p:nvPicPr>
        <p:blipFill rotWithShape="1">
          <a:blip r:embed="rId2">
            <a:extLst>
              <a:ext uri="{28A0092B-C50C-407E-A947-70E740481C1C}">
                <a14:useLocalDpi xmlns:a14="http://schemas.microsoft.com/office/drawing/2010/main" val="0"/>
              </a:ext>
            </a:extLst>
          </a:blip>
          <a:srcRect t="2174"/>
          <a:stretch/>
        </p:blipFill>
        <p:spPr>
          <a:xfrm>
            <a:off x="20" y="10"/>
            <a:ext cx="12191980" cy="6857990"/>
          </a:xfrm>
          <a:prstGeom prst="rect">
            <a:avLst/>
          </a:prstGeom>
        </p:spPr>
      </p:pic>
      <p:sp>
        <p:nvSpPr>
          <p:cNvPr id="14" name="Rectangle 13">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36E505F-3980-7AC3-3E9E-D62E63564FD3}"/>
              </a:ext>
            </a:extLst>
          </p:cNvPr>
          <p:cNvSpPr>
            <a:spLocks noGrp="1"/>
          </p:cNvSpPr>
          <p:nvPr>
            <p:ph type="title"/>
          </p:nvPr>
        </p:nvSpPr>
        <p:spPr>
          <a:xfrm>
            <a:off x="523875" y="5317240"/>
            <a:ext cx="11210925" cy="744836"/>
          </a:xfrm>
        </p:spPr>
        <p:txBody>
          <a:bodyPr>
            <a:normAutofit/>
          </a:bodyPr>
          <a:lstStyle/>
          <a:p>
            <a:pPr algn="ctr"/>
            <a:r>
              <a:rPr lang="en-US" sz="3600" u="sng" dirty="0">
                <a:solidFill>
                  <a:schemeClr val="tx1">
                    <a:lumMod val="85000"/>
                    <a:lumOff val="15000"/>
                  </a:schemeClr>
                </a:solidFill>
              </a:rPr>
              <a:t>S</a:t>
            </a:r>
            <a:r>
              <a:rPr lang="en-US" sz="3600" dirty="0">
                <a:solidFill>
                  <a:schemeClr val="tx1">
                    <a:lumMod val="85000"/>
                    <a:lumOff val="15000"/>
                  </a:schemeClr>
                </a:solidFill>
              </a:rPr>
              <a:t>trategy for </a:t>
            </a:r>
            <a:r>
              <a:rPr lang="en-US" sz="3600" u="sng" dirty="0">
                <a:solidFill>
                  <a:schemeClr val="tx1">
                    <a:lumMod val="85000"/>
                    <a:lumOff val="15000"/>
                  </a:schemeClr>
                </a:solidFill>
              </a:rPr>
              <a:t>I</a:t>
            </a:r>
            <a:r>
              <a:rPr lang="en-US" sz="3600" dirty="0">
                <a:solidFill>
                  <a:schemeClr val="tx1">
                    <a:lumMod val="85000"/>
                    <a:lumOff val="15000"/>
                  </a:schemeClr>
                </a:solidFill>
              </a:rPr>
              <a:t>mproving </a:t>
            </a:r>
            <a:r>
              <a:rPr lang="en-US" sz="3600" u="sng" dirty="0">
                <a:solidFill>
                  <a:schemeClr val="tx1">
                    <a:lumMod val="85000"/>
                    <a:lumOff val="15000"/>
                  </a:schemeClr>
                </a:solidFill>
              </a:rPr>
              <a:t>S</a:t>
            </a:r>
            <a:r>
              <a:rPr lang="en-US" sz="3600" dirty="0">
                <a:solidFill>
                  <a:schemeClr val="tx1">
                    <a:lumMod val="85000"/>
                    <a:lumOff val="15000"/>
                  </a:schemeClr>
                </a:solidFill>
              </a:rPr>
              <a:t>troke </a:t>
            </a:r>
            <a:r>
              <a:rPr lang="en-US" sz="3600" u="sng" dirty="0">
                <a:solidFill>
                  <a:schemeClr val="tx1">
                    <a:lumMod val="85000"/>
                    <a:lumOff val="15000"/>
                  </a:schemeClr>
                </a:solidFill>
              </a:rPr>
              <a:t>T</a:t>
            </a:r>
            <a:r>
              <a:rPr lang="en-US" sz="3600" dirty="0">
                <a:solidFill>
                  <a:schemeClr val="tx1">
                    <a:lumMod val="85000"/>
                    <a:lumOff val="15000"/>
                  </a:schemeClr>
                </a:solidFill>
              </a:rPr>
              <a:t>reatment </a:t>
            </a:r>
            <a:r>
              <a:rPr lang="en-US" sz="3600" u="sng" dirty="0">
                <a:solidFill>
                  <a:schemeClr val="tx1">
                    <a:lumMod val="85000"/>
                    <a:lumOff val="15000"/>
                  </a:schemeClr>
                </a:solidFill>
              </a:rPr>
              <a:t>R</a:t>
            </a:r>
            <a:r>
              <a:rPr lang="en-US" sz="3600" dirty="0">
                <a:solidFill>
                  <a:schemeClr val="tx1">
                    <a:lumMod val="85000"/>
                    <a:lumOff val="15000"/>
                  </a:schemeClr>
                </a:solidFill>
              </a:rPr>
              <a:t>esponse </a:t>
            </a:r>
          </a:p>
        </p:txBody>
      </p:sp>
      <p:cxnSp>
        <p:nvCxnSpPr>
          <p:cNvPr id="16" name="Straight Connector 15">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990833B-A898-5561-BDA4-4518A7EFF5F7}"/>
              </a:ext>
            </a:extLst>
          </p:cNvPr>
          <p:cNvSpPr txBox="1"/>
          <p:nvPr/>
        </p:nvSpPr>
        <p:spPr>
          <a:xfrm>
            <a:off x="3024534" y="723147"/>
            <a:ext cx="6209606" cy="461665"/>
          </a:xfrm>
          <a:prstGeom prst="rect">
            <a:avLst/>
          </a:prstGeom>
          <a:noFill/>
        </p:spPr>
        <p:txBody>
          <a:bodyPr wrap="square">
            <a:spAutoFit/>
          </a:bodyPr>
          <a:lstStyle/>
          <a:p>
            <a:pPr algn="ctr"/>
            <a:r>
              <a:rPr lang="en-US" sz="2400" b="1" dirty="0">
                <a:solidFill>
                  <a:schemeClr val="bg1"/>
                </a:solidFill>
                <a:latin typeface="Arial" panose="020B0604020202020204" pitchFamily="34" charset="0"/>
                <a:cs typeface="Arial" panose="020B0604020202020204" pitchFamily="34" charset="0"/>
              </a:rPr>
              <a:t>Imaging Management Center Information</a:t>
            </a:r>
            <a:endParaRPr lang="en-US" sz="2400" dirty="0">
              <a:solidFill>
                <a:schemeClr val="bg1"/>
              </a:solidFill>
            </a:endParaRPr>
          </a:p>
        </p:txBody>
      </p:sp>
    </p:spTree>
    <p:extLst>
      <p:ext uri="{BB962C8B-B14F-4D97-AF65-F5344CB8AC3E}">
        <p14:creationId xmlns:p14="http://schemas.microsoft.com/office/powerpoint/2010/main" val="594964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ED7D31"/>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E930A062-E78C-47AF-7CA8-D2CA0A9BDFFC}"/>
              </a:ext>
            </a:extLst>
          </p:cNvPr>
          <p:cNvPicPr>
            <a:picLocks noChangeAspect="1"/>
          </p:cNvPicPr>
          <p:nvPr/>
        </p:nvPicPr>
        <p:blipFill>
          <a:blip r:embed="rId2"/>
          <a:stretch>
            <a:fillRect/>
          </a:stretch>
        </p:blipFill>
        <p:spPr>
          <a:xfrm>
            <a:off x="257090" y="701130"/>
            <a:ext cx="3433876" cy="2239944"/>
          </a:xfrm>
          <a:prstGeom prst="rect">
            <a:avLst/>
          </a:prstGeom>
        </p:spPr>
      </p:pic>
      <p:sp>
        <p:nvSpPr>
          <p:cNvPr id="3" name="TextBox 2">
            <a:extLst>
              <a:ext uri="{FF2B5EF4-FFF2-40B4-BE49-F238E27FC236}">
                <a16:creationId xmlns:a16="http://schemas.microsoft.com/office/drawing/2014/main" id="{603F4DD3-9D16-FC2A-B133-35F2455DB09D}"/>
              </a:ext>
            </a:extLst>
          </p:cNvPr>
          <p:cNvSpPr txBox="1"/>
          <p:nvPr/>
        </p:nvSpPr>
        <p:spPr>
          <a:xfrm>
            <a:off x="70781" y="3429000"/>
            <a:ext cx="3907832" cy="2062103"/>
          </a:xfrm>
          <a:prstGeom prst="rect">
            <a:avLst/>
          </a:prstGeom>
          <a:noFill/>
        </p:spPr>
        <p:txBody>
          <a:bodyPr wrap="square">
            <a:spAutoFit/>
          </a:bodyPr>
          <a:lstStyle/>
          <a:p>
            <a:pPr marL="0" indent="0" algn="ctr">
              <a:buNone/>
            </a:pPr>
            <a:endParaRPr lang="en-US" sz="3200" dirty="0"/>
          </a:p>
          <a:p>
            <a:pPr marL="0" indent="0" algn="ctr">
              <a:buNone/>
            </a:pPr>
            <a:r>
              <a:rPr lang="en-US" sz="3200" dirty="0"/>
              <a:t>NIH </a:t>
            </a:r>
            <a:r>
              <a:rPr lang="en-US" sz="3200" dirty="0" err="1"/>
              <a:t>StrokeNet</a:t>
            </a:r>
            <a:r>
              <a:rPr lang="en-US" sz="3200" dirty="0"/>
              <a:t> Imaging Management Center Team </a:t>
            </a:r>
          </a:p>
        </p:txBody>
      </p:sp>
      <p:pic>
        <p:nvPicPr>
          <p:cNvPr id="9" name="Picture 2" descr="Khandwala">
            <a:extLst>
              <a:ext uri="{FF2B5EF4-FFF2-40B4-BE49-F238E27FC236}">
                <a16:creationId xmlns:a16="http://schemas.microsoft.com/office/drawing/2014/main" id="{4C259BDD-D5DD-79A6-8EB8-593D5BB56FE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074848" y="426975"/>
            <a:ext cx="2046410" cy="28649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03A7CDBA-9F99-5621-5753-FDC2D2E58A7C}"/>
              </a:ext>
            </a:extLst>
          </p:cNvPr>
          <p:cNvPicPr>
            <a:picLocks noChangeAspect="1"/>
          </p:cNvPicPr>
          <p:nvPr/>
        </p:nvPicPr>
        <p:blipFill>
          <a:blip r:embed="rId4"/>
          <a:stretch>
            <a:fillRect/>
          </a:stretch>
        </p:blipFill>
        <p:spPr>
          <a:xfrm>
            <a:off x="9694329" y="426975"/>
            <a:ext cx="2245205" cy="2903337"/>
          </a:xfrm>
          <a:prstGeom prst="rect">
            <a:avLst/>
          </a:prstGeom>
        </p:spPr>
      </p:pic>
      <p:pic>
        <p:nvPicPr>
          <p:cNvPr id="13" name="Content Placeholder 4" descr="Photo of Achala Vagal, MD">
            <a:extLst>
              <a:ext uri="{FF2B5EF4-FFF2-40B4-BE49-F238E27FC236}">
                <a16:creationId xmlns:a16="http://schemas.microsoft.com/office/drawing/2014/main" id="{868B8A18-0308-E0B0-A42E-DBC3675FB12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4494648" y="388613"/>
            <a:ext cx="2006596" cy="2903337"/>
          </a:xfrm>
          <a:prstGeom prst="rect">
            <a:avLst/>
          </a:prstGeom>
          <a:noFill/>
        </p:spPr>
      </p:pic>
      <p:sp>
        <p:nvSpPr>
          <p:cNvPr id="14" name="Content Placeholder 2">
            <a:extLst>
              <a:ext uri="{FF2B5EF4-FFF2-40B4-BE49-F238E27FC236}">
                <a16:creationId xmlns:a16="http://schemas.microsoft.com/office/drawing/2014/main" id="{4D2C0A5C-17BD-F935-BDCA-8438622A29AD}"/>
              </a:ext>
            </a:extLst>
          </p:cNvPr>
          <p:cNvSpPr txBox="1">
            <a:spLocks/>
          </p:cNvSpPr>
          <p:nvPr/>
        </p:nvSpPr>
        <p:spPr>
          <a:xfrm>
            <a:off x="4399149" y="3895918"/>
            <a:ext cx="2426890" cy="16533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t>Achala Vagal, MD, MS</a:t>
            </a:r>
          </a:p>
          <a:p>
            <a:pPr marL="0" indent="0">
              <a:buFont typeface="Arial" panose="020B0604020202020204" pitchFamily="34" charset="0"/>
              <a:buNone/>
            </a:pPr>
            <a:r>
              <a:rPr lang="en-US" sz="1800" dirty="0"/>
              <a:t>PI, NIH </a:t>
            </a:r>
            <a:r>
              <a:rPr lang="en-US" sz="1800" dirty="0" err="1"/>
              <a:t>StrokeNet</a:t>
            </a:r>
            <a:r>
              <a:rPr lang="en-US" sz="1800" dirty="0"/>
              <a:t> Imaging Management Center </a:t>
            </a:r>
          </a:p>
          <a:p>
            <a:pPr marL="457200" lvl="1" indent="0">
              <a:lnSpc>
                <a:spcPct val="115000"/>
              </a:lnSpc>
              <a:buFont typeface="Arial" panose="020B0604020202020204" pitchFamily="34" charset="0"/>
              <a:buNone/>
            </a:pPr>
            <a:endParaRPr lang="en-US" sz="2000" dirty="0">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15" name="Content Placeholder 2">
            <a:extLst>
              <a:ext uri="{FF2B5EF4-FFF2-40B4-BE49-F238E27FC236}">
                <a16:creationId xmlns:a16="http://schemas.microsoft.com/office/drawing/2014/main" id="{39D001B7-71EF-D22D-2863-4834705608F7}"/>
              </a:ext>
            </a:extLst>
          </p:cNvPr>
          <p:cNvSpPr>
            <a:spLocks noGrp="1"/>
          </p:cNvSpPr>
          <p:nvPr>
            <p:ph sz="half" idx="1"/>
          </p:nvPr>
        </p:nvSpPr>
        <p:spPr>
          <a:xfrm>
            <a:off x="6958112" y="3899569"/>
            <a:ext cx="2426890" cy="1653387"/>
          </a:xfrm>
        </p:spPr>
        <p:txBody>
          <a:bodyPr>
            <a:normAutofit fontScale="92500"/>
          </a:bodyPr>
          <a:lstStyle/>
          <a:p>
            <a:pPr marL="0" indent="0">
              <a:buNone/>
            </a:pPr>
            <a:r>
              <a:rPr lang="en-US" sz="2100" dirty="0"/>
              <a:t>Vivek </a:t>
            </a:r>
            <a:r>
              <a:rPr lang="en-US" sz="2100" dirty="0" err="1"/>
              <a:t>Khandwala</a:t>
            </a:r>
            <a:r>
              <a:rPr lang="en-US" sz="2100" dirty="0"/>
              <a:t>, </a:t>
            </a:r>
            <a:r>
              <a:rPr lang="en-US" sz="2100" dirty="0" err="1"/>
              <a:t>Ph.D</a:t>
            </a:r>
            <a:endParaRPr lang="en-US" sz="2100" dirty="0"/>
          </a:p>
          <a:p>
            <a:pPr marL="0" indent="0">
              <a:buNone/>
            </a:pPr>
            <a:r>
              <a:rPr lang="en-US" sz="2100" dirty="0"/>
              <a:t>Research Manager, NIH </a:t>
            </a:r>
            <a:r>
              <a:rPr lang="en-US" sz="2100" dirty="0" err="1"/>
              <a:t>StrokeNet</a:t>
            </a:r>
            <a:r>
              <a:rPr lang="en-US" sz="2100" dirty="0"/>
              <a:t> Imaging Management Center </a:t>
            </a:r>
          </a:p>
          <a:p>
            <a:pPr marL="457200" lvl="1" indent="0" algn="just">
              <a:lnSpc>
                <a:spcPct val="115000"/>
              </a:lnSpc>
              <a:buNone/>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16" name="Content Placeholder 2">
            <a:extLst>
              <a:ext uri="{FF2B5EF4-FFF2-40B4-BE49-F238E27FC236}">
                <a16:creationId xmlns:a16="http://schemas.microsoft.com/office/drawing/2014/main" id="{1E43F21E-6EDF-C441-79A5-EF1700953263}"/>
              </a:ext>
            </a:extLst>
          </p:cNvPr>
          <p:cNvSpPr txBox="1">
            <a:spLocks/>
          </p:cNvSpPr>
          <p:nvPr/>
        </p:nvSpPr>
        <p:spPr>
          <a:xfrm>
            <a:off x="9772153" y="3957625"/>
            <a:ext cx="2426890" cy="165338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900" dirty="0"/>
              <a:t>Holly Wilcox, MS</a:t>
            </a:r>
          </a:p>
          <a:p>
            <a:pPr marL="0" indent="0">
              <a:buFont typeface="Arial" panose="020B0604020202020204" pitchFamily="34" charset="0"/>
              <a:buNone/>
            </a:pPr>
            <a:r>
              <a:rPr lang="en-US" sz="1900" dirty="0"/>
              <a:t>Imaging CRP, NIH </a:t>
            </a:r>
            <a:r>
              <a:rPr lang="en-US" sz="1900" dirty="0" err="1"/>
              <a:t>StrokeNet</a:t>
            </a:r>
            <a:r>
              <a:rPr lang="en-US" sz="1900" dirty="0"/>
              <a:t> Imaging Management Center </a:t>
            </a:r>
          </a:p>
          <a:p>
            <a:pPr marL="0" indent="0">
              <a:buFont typeface="Arial" panose="020B0604020202020204" pitchFamily="34" charset="0"/>
              <a:buNone/>
            </a:pPr>
            <a:r>
              <a:rPr lang="en-US" sz="1900" dirty="0"/>
              <a:t>(Primary point of contact for the sites)</a:t>
            </a:r>
          </a:p>
          <a:p>
            <a:pPr marL="457200" lvl="1" indent="0" algn="just">
              <a:lnSpc>
                <a:spcPct val="115000"/>
              </a:lnSpc>
              <a:buFont typeface="Arial" panose="020B0604020202020204" pitchFamily="34" charset="0"/>
              <a:buNone/>
            </a:pPr>
            <a:endParaRPr lang="en-US" sz="2000" dirty="0">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389015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DE9CA306-4365-6D04-6905-4E7E7870E424}"/>
              </a:ext>
            </a:extLst>
          </p:cNvPr>
          <p:cNvSpPr>
            <a:spLocks noGrp="1"/>
          </p:cNvSpPr>
          <p:nvPr>
            <p:ph type="title"/>
          </p:nvPr>
        </p:nvSpPr>
        <p:spPr>
          <a:xfrm>
            <a:off x="537882" y="294538"/>
            <a:ext cx="7577414" cy="1033669"/>
          </a:xfrm>
        </p:spPr>
        <p:txBody>
          <a:bodyPr>
            <a:normAutofit/>
          </a:bodyPr>
          <a:lstStyle/>
          <a:p>
            <a:r>
              <a:rPr lang="en-US" sz="4000" dirty="0">
                <a:solidFill>
                  <a:srgbClr val="FFFFFF"/>
                </a:solidFill>
              </a:rPr>
              <a:t>Imaging Modalities </a:t>
            </a:r>
          </a:p>
        </p:txBody>
      </p:sp>
      <p:sp>
        <p:nvSpPr>
          <p:cNvPr id="5" name="Content Placeholder 4">
            <a:extLst>
              <a:ext uri="{FF2B5EF4-FFF2-40B4-BE49-F238E27FC236}">
                <a16:creationId xmlns:a16="http://schemas.microsoft.com/office/drawing/2014/main" id="{7E937961-5F08-5291-DCC0-2A39ADF825E3}"/>
              </a:ext>
            </a:extLst>
          </p:cNvPr>
          <p:cNvSpPr>
            <a:spLocks noGrp="1"/>
          </p:cNvSpPr>
          <p:nvPr>
            <p:ph idx="1"/>
          </p:nvPr>
        </p:nvSpPr>
        <p:spPr>
          <a:xfrm>
            <a:off x="459349" y="1825624"/>
            <a:ext cx="11254595" cy="4737837"/>
          </a:xfrm>
        </p:spPr>
        <p:txBody>
          <a:bodyPr>
            <a:normAutofit fontScale="92500" lnSpcReduction="10000"/>
          </a:bodyPr>
          <a:lstStyle/>
          <a:p>
            <a:pPr algn="just">
              <a:lnSpc>
                <a:spcPct val="115000"/>
              </a:lnSpc>
            </a:pPr>
            <a:r>
              <a:rPr lang="en-US" sz="2400" dirty="0">
                <a:effectLst/>
                <a:ea typeface="Times New Roman" panose="02020603050405020304" pitchFamily="18" charset="0"/>
                <a:cs typeface="Arial" panose="020B0604020202020204" pitchFamily="34" charset="0"/>
              </a:rPr>
              <a:t>All brain parenchymal, vascular, and perfusion imaging modalities collected within the first 30 (+/-4) hours from </a:t>
            </a:r>
            <a:r>
              <a:rPr lang="en-US" sz="2400" u="sng" dirty="0">
                <a:effectLst/>
                <a:ea typeface="Times New Roman" panose="02020603050405020304" pitchFamily="18" charset="0"/>
                <a:cs typeface="Arial" panose="020B0604020202020204" pitchFamily="34" charset="0"/>
              </a:rPr>
              <a:t>drug administration </a:t>
            </a:r>
            <a:r>
              <a:rPr lang="en-US" sz="2400" dirty="0">
                <a:effectLst/>
                <a:ea typeface="Times New Roman" panose="02020603050405020304" pitchFamily="18" charset="0"/>
                <a:cs typeface="Arial" panose="020B0604020202020204" pitchFamily="34" charset="0"/>
              </a:rPr>
              <a:t>should be uploaded in the central imaging database- AMBRA- within </a:t>
            </a:r>
            <a:r>
              <a:rPr lang="en-US" sz="2400" u="sng" dirty="0">
                <a:effectLst/>
                <a:ea typeface="Times New Roman" panose="02020603050405020304" pitchFamily="18" charset="0"/>
                <a:cs typeface="Arial" panose="020B0604020202020204" pitchFamily="34" charset="0"/>
              </a:rPr>
              <a:t>7 days of hospitalization</a:t>
            </a:r>
          </a:p>
          <a:p>
            <a:pPr algn="just">
              <a:lnSpc>
                <a:spcPct val="115000"/>
              </a:lnSpc>
            </a:pPr>
            <a:r>
              <a:rPr lang="en-US" sz="2400" dirty="0">
                <a:ea typeface="Times New Roman" panose="02020603050405020304" pitchFamily="18" charset="0"/>
                <a:cs typeface="Arial" panose="020B0604020202020204" pitchFamily="34" charset="0"/>
              </a:rPr>
              <a:t>Imaging modalities for baseline and 30 (+/- 4) hours from drug administration</a:t>
            </a:r>
            <a:endParaRPr lang="en-US" sz="2400" dirty="0">
              <a:effectLst/>
              <a:ea typeface="Times New Roman" panose="02020603050405020304" pitchFamily="18" charset="0"/>
              <a:cs typeface="Arial" panose="020B0604020202020204" pitchFamily="34" charset="0"/>
            </a:endParaRPr>
          </a:p>
          <a:p>
            <a:pPr lvl="2" algn="just">
              <a:lnSpc>
                <a:spcPct val="115000"/>
              </a:lnSpc>
              <a:buFont typeface="Courier New" panose="02070309020205020404" pitchFamily="49" charset="0"/>
              <a:buChar char="o"/>
            </a:pPr>
            <a:r>
              <a:rPr lang="en-US" sz="2400" dirty="0">
                <a:effectLst/>
                <a:ea typeface="Times New Roman" panose="02020603050405020304" pitchFamily="18" charset="0"/>
                <a:cs typeface="Arial" panose="020B0604020202020204" pitchFamily="34" charset="0"/>
              </a:rPr>
              <a:t>NCCT / CTA / CTP</a:t>
            </a:r>
          </a:p>
          <a:p>
            <a:pPr lvl="2" algn="just">
              <a:lnSpc>
                <a:spcPct val="115000"/>
              </a:lnSpc>
              <a:buFont typeface="Courier New" panose="02070309020205020404" pitchFamily="49" charset="0"/>
              <a:buChar char="o"/>
            </a:pPr>
            <a:r>
              <a:rPr lang="en-US" sz="2400" dirty="0">
                <a:ea typeface="Times New Roman" panose="02020603050405020304" pitchFamily="18" charset="0"/>
                <a:cs typeface="Arial" panose="020B0604020202020204" pitchFamily="34" charset="0"/>
              </a:rPr>
              <a:t>MRI / MRA / MRP </a:t>
            </a:r>
            <a:endParaRPr lang="en-US" sz="2400" dirty="0">
              <a:effectLst/>
              <a:ea typeface="Times New Roman" panose="02020603050405020304" pitchFamily="18" charset="0"/>
              <a:cs typeface="Arial" panose="020B0604020202020204" pitchFamily="34" charset="0"/>
            </a:endParaRPr>
          </a:p>
          <a:p>
            <a:pPr algn="just">
              <a:lnSpc>
                <a:spcPct val="115000"/>
              </a:lnSpc>
            </a:pPr>
            <a:r>
              <a:rPr lang="en-US" sz="2400" dirty="0">
                <a:latin typeface="Calibri" panose="020F0502020204030204" pitchFamily="34" charset="0"/>
                <a:ea typeface="MS Mincho" panose="02020609040205080304" pitchFamily="49" charset="-128"/>
                <a:cs typeface="Times New Roman" panose="02020603050405020304" pitchFamily="18" charset="0"/>
              </a:rPr>
              <a:t>Choice of brain parenchymal imaging modality (i.e., CT vs MRI) for baseline is based on what is routinely performed as standard of care at your institution, however, </a:t>
            </a:r>
            <a:r>
              <a:rPr lang="en-US" sz="2400" u="sng" dirty="0">
                <a:latin typeface="Calibri" panose="020F0502020204030204" pitchFamily="34" charset="0"/>
                <a:ea typeface="MS Mincho" panose="02020609040205080304" pitchFamily="49" charset="-128"/>
                <a:cs typeface="Times New Roman" panose="02020603050405020304" pitchFamily="18" charset="0"/>
              </a:rPr>
              <a:t>for follow up imaging, NCCT is required</a:t>
            </a:r>
            <a:r>
              <a:rPr lang="en-US" sz="2400" dirty="0">
                <a:latin typeface="Calibri" panose="020F0502020204030204" pitchFamily="34" charset="0"/>
                <a:ea typeface="MS Mincho" panose="02020609040205080304" pitchFamily="49" charset="-128"/>
                <a:cs typeface="Times New Roman" panose="02020603050405020304" pitchFamily="18" charset="0"/>
              </a:rPr>
              <a:t>.</a:t>
            </a:r>
          </a:p>
          <a:p>
            <a:pPr algn="just">
              <a:lnSpc>
                <a:spcPct val="115000"/>
              </a:lnSpc>
            </a:pPr>
            <a:r>
              <a:rPr lang="en-US" sz="2400" dirty="0">
                <a:effectLst/>
                <a:ea typeface="Times New Roman" panose="02020603050405020304" pitchFamily="18" charset="0"/>
                <a:cs typeface="Arial" panose="020B0604020202020204" pitchFamily="34" charset="0"/>
              </a:rPr>
              <a:t>Imaging variables will be ascertained centrally. The central readers will be blinded to the patient’s clinical data.</a:t>
            </a:r>
          </a:p>
          <a:p>
            <a:pPr algn="just">
              <a:lnSpc>
                <a:spcPct val="115000"/>
              </a:lnSpc>
            </a:pPr>
            <a:endParaRPr lang="en-US" sz="2400" dirty="0">
              <a:effectLst/>
              <a:ea typeface="Times New Roman" panose="02020603050405020304" pitchFamily="18" charset="0"/>
              <a:cs typeface="Arial" panose="020B0604020202020204" pitchFamily="34" charset="0"/>
            </a:endParaRPr>
          </a:p>
          <a:p>
            <a:pPr algn="just">
              <a:lnSpc>
                <a:spcPct val="115000"/>
              </a:lnSpc>
            </a:pPr>
            <a:endParaRPr lang="en-US" sz="2400" dirty="0">
              <a:highlight>
                <a:srgbClr val="FFFF00"/>
              </a:highlight>
              <a:cs typeface="Arial" panose="020B0604020202020204" pitchFamily="34" charset="0"/>
            </a:endParaRPr>
          </a:p>
          <a:p>
            <a:pPr algn="just">
              <a:lnSpc>
                <a:spcPct val="115000"/>
              </a:lnSpc>
            </a:pPr>
            <a:endParaRPr lang="en-US" sz="2400" u="sng" dirty="0">
              <a:effectLst/>
              <a:ea typeface="Times New Roman" panose="02020603050405020304" pitchFamily="18" charset="0"/>
              <a:cs typeface="Arial" panose="020B0604020202020204" pitchFamily="34" charset="0"/>
            </a:endParaRPr>
          </a:p>
        </p:txBody>
      </p:sp>
      <p:pic>
        <p:nvPicPr>
          <p:cNvPr id="7" name="Picture 6">
            <a:extLst>
              <a:ext uri="{FF2B5EF4-FFF2-40B4-BE49-F238E27FC236}">
                <a16:creationId xmlns:a16="http://schemas.microsoft.com/office/drawing/2014/main" id="{9C1CFF39-1D6A-A1E1-12BF-5010DD7D3FFC}"/>
              </a:ext>
            </a:extLst>
          </p:cNvPr>
          <p:cNvPicPr>
            <a:picLocks noChangeAspect="1"/>
          </p:cNvPicPr>
          <p:nvPr/>
        </p:nvPicPr>
        <p:blipFill>
          <a:blip r:embed="rId2"/>
          <a:stretch>
            <a:fillRect/>
          </a:stretch>
        </p:blipFill>
        <p:spPr>
          <a:xfrm>
            <a:off x="10449963" y="133064"/>
            <a:ext cx="1341236" cy="1274174"/>
          </a:xfrm>
          <a:prstGeom prst="rect">
            <a:avLst/>
          </a:prstGeom>
        </p:spPr>
      </p:pic>
    </p:spTree>
    <p:extLst>
      <p:ext uri="{BB962C8B-B14F-4D97-AF65-F5344CB8AC3E}">
        <p14:creationId xmlns:p14="http://schemas.microsoft.com/office/powerpoint/2010/main" val="1135875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DE9CA306-4365-6D04-6905-4E7E7870E424}"/>
              </a:ext>
            </a:extLst>
          </p:cNvPr>
          <p:cNvSpPr>
            <a:spLocks noGrp="1"/>
          </p:cNvSpPr>
          <p:nvPr>
            <p:ph type="title"/>
          </p:nvPr>
        </p:nvSpPr>
        <p:spPr>
          <a:xfrm>
            <a:off x="537882" y="294538"/>
            <a:ext cx="7577414" cy="1033669"/>
          </a:xfrm>
        </p:spPr>
        <p:txBody>
          <a:bodyPr>
            <a:normAutofit/>
          </a:bodyPr>
          <a:lstStyle/>
          <a:p>
            <a:r>
              <a:rPr lang="en-US" sz="4000" dirty="0">
                <a:solidFill>
                  <a:srgbClr val="FFFFFF"/>
                </a:solidFill>
              </a:rPr>
              <a:t>Imaging- How to Upload</a:t>
            </a:r>
          </a:p>
        </p:txBody>
      </p:sp>
      <p:sp>
        <p:nvSpPr>
          <p:cNvPr id="5" name="Content Placeholder 4">
            <a:extLst>
              <a:ext uri="{FF2B5EF4-FFF2-40B4-BE49-F238E27FC236}">
                <a16:creationId xmlns:a16="http://schemas.microsoft.com/office/drawing/2014/main" id="{7E937961-5F08-5291-DCC0-2A39ADF825E3}"/>
              </a:ext>
            </a:extLst>
          </p:cNvPr>
          <p:cNvSpPr>
            <a:spLocks noGrp="1"/>
          </p:cNvSpPr>
          <p:nvPr>
            <p:ph idx="1"/>
          </p:nvPr>
        </p:nvSpPr>
        <p:spPr>
          <a:xfrm>
            <a:off x="459349" y="1825625"/>
            <a:ext cx="11254595" cy="2097982"/>
          </a:xfrm>
        </p:spPr>
        <p:txBody>
          <a:bodyPr>
            <a:normAutofit/>
          </a:bodyPr>
          <a:lstStyle/>
          <a:p>
            <a:pPr marL="0" marR="0">
              <a:spcBef>
                <a:spcPts val="0"/>
              </a:spcBef>
              <a:spcAft>
                <a:spcPts val="0"/>
              </a:spcAft>
            </a:pPr>
            <a:r>
              <a:rPr lang="en-US" sz="2400" kern="100" dirty="0">
                <a:effectLst/>
                <a:ea typeface="Calibri" panose="020F0502020204030204" pitchFamily="34" charset="0"/>
                <a:cs typeface="Arial" panose="020B0604020202020204" pitchFamily="34" charset="0"/>
              </a:rPr>
              <a:t>Imaging will be electronically transferred from your site to the Imaging </a:t>
            </a:r>
            <a:r>
              <a:rPr lang="en-US" sz="2400" kern="100" dirty="0">
                <a:ea typeface="Calibri" panose="020F0502020204030204" pitchFamily="34" charset="0"/>
                <a:cs typeface="Arial" panose="020B0604020202020204" pitchFamily="34" charset="0"/>
              </a:rPr>
              <a:t>M</a:t>
            </a:r>
            <a:r>
              <a:rPr lang="en-US" sz="2400" kern="100" dirty="0">
                <a:effectLst/>
                <a:ea typeface="Calibri" panose="020F0502020204030204" pitchFamily="34" charset="0"/>
                <a:cs typeface="Arial" panose="020B0604020202020204" pitchFamily="34" charset="0"/>
              </a:rPr>
              <a:t>anagement </a:t>
            </a:r>
            <a:r>
              <a:rPr lang="en-US" sz="2400" kern="100" dirty="0">
                <a:ea typeface="Calibri" panose="020F0502020204030204" pitchFamily="34" charset="0"/>
                <a:cs typeface="Arial" panose="020B0604020202020204" pitchFamily="34" charset="0"/>
              </a:rPr>
              <a:t>C</a:t>
            </a:r>
            <a:r>
              <a:rPr lang="en-US" sz="2400" kern="100" dirty="0">
                <a:effectLst/>
                <a:ea typeface="Calibri" panose="020F0502020204030204" pitchFamily="34" charset="0"/>
                <a:cs typeface="Arial" panose="020B0604020202020204" pitchFamily="34" charset="0"/>
              </a:rPr>
              <a:t>enter for central review using cloud based AMBRA platform. </a:t>
            </a:r>
          </a:p>
          <a:p>
            <a:pPr marL="0" marR="0" indent="0">
              <a:spcBef>
                <a:spcPts val="0"/>
              </a:spcBef>
              <a:spcAft>
                <a:spcPts val="0"/>
              </a:spcAft>
              <a:buNone/>
            </a:pPr>
            <a:endParaRPr lang="en-US" sz="2400" kern="100" dirty="0">
              <a:ea typeface="Calibri" panose="020F0502020204030204" pitchFamily="34" charset="0"/>
              <a:cs typeface="Times New Roman" panose="02020603050405020304" pitchFamily="18" charset="0"/>
            </a:endParaRPr>
          </a:p>
          <a:p>
            <a:pPr marL="0">
              <a:spcBef>
                <a:spcPts val="0"/>
              </a:spcBef>
            </a:pPr>
            <a:r>
              <a:rPr lang="en-US" sz="2400" dirty="0">
                <a:effectLst/>
                <a:ea typeface="Times New Roman" panose="02020603050405020304" pitchFamily="18" charset="0"/>
                <a:cs typeface="Arial" panose="020B0604020202020204" pitchFamily="34" charset="0"/>
              </a:rPr>
              <a:t>Imaging Management Center will be working with each of the sites individually and walk them through uploading the imaging data into AMBRA </a:t>
            </a:r>
            <a:r>
              <a:rPr lang="en-US" sz="2400" dirty="0">
                <a:ea typeface="Times New Roman" panose="02020603050405020304" pitchFamily="18" charset="0"/>
                <a:cs typeface="Arial" panose="020B0604020202020204" pitchFamily="34" charset="0"/>
              </a:rPr>
              <a:t>platform.</a:t>
            </a:r>
            <a:endParaRPr lang="en-US" sz="2400" dirty="0">
              <a:highlight>
                <a:srgbClr val="FFFF00"/>
              </a:highlight>
              <a:cs typeface="Arial" panose="020B0604020202020204" pitchFamily="34" charset="0"/>
            </a:endParaRPr>
          </a:p>
        </p:txBody>
      </p:sp>
      <p:pic>
        <p:nvPicPr>
          <p:cNvPr id="7" name="Picture 6">
            <a:extLst>
              <a:ext uri="{FF2B5EF4-FFF2-40B4-BE49-F238E27FC236}">
                <a16:creationId xmlns:a16="http://schemas.microsoft.com/office/drawing/2014/main" id="{9C1CFF39-1D6A-A1E1-12BF-5010DD7D3FFC}"/>
              </a:ext>
            </a:extLst>
          </p:cNvPr>
          <p:cNvPicPr>
            <a:picLocks noChangeAspect="1"/>
          </p:cNvPicPr>
          <p:nvPr/>
        </p:nvPicPr>
        <p:blipFill>
          <a:blip r:embed="rId2"/>
          <a:stretch>
            <a:fillRect/>
          </a:stretch>
        </p:blipFill>
        <p:spPr>
          <a:xfrm>
            <a:off x="10449963" y="133064"/>
            <a:ext cx="1341236" cy="1274174"/>
          </a:xfrm>
          <a:prstGeom prst="rect">
            <a:avLst/>
          </a:prstGeom>
        </p:spPr>
      </p:pic>
      <p:pic>
        <p:nvPicPr>
          <p:cNvPr id="2" name="Picture 1">
            <a:extLst>
              <a:ext uri="{FF2B5EF4-FFF2-40B4-BE49-F238E27FC236}">
                <a16:creationId xmlns:a16="http://schemas.microsoft.com/office/drawing/2014/main" id="{5703485F-AF83-637B-71C4-D1EE91A27099}"/>
              </a:ext>
            </a:extLst>
          </p:cNvPr>
          <p:cNvPicPr>
            <a:picLocks noChangeAspect="1"/>
          </p:cNvPicPr>
          <p:nvPr/>
        </p:nvPicPr>
        <p:blipFill>
          <a:blip r:embed="rId3"/>
          <a:stretch>
            <a:fillRect/>
          </a:stretch>
        </p:blipFill>
        <p:spPr>
          <a:xfrm>
            <a:off x="3035106" y="3923607"/>
            <a:ext cx="6581134" cy="2453160"/>
          </a:xfrm>
          <a:prstGeom prst="rect">
            <a:avLst/>
          </a:prstGeom>
          <a:ln>
            <a:solidFill>
              <a:schemeClr val="tx1"/>
            </a:solidFill>
          </a:ln>
        </p:spPr>
      </p:pic>
    </p:spTree>
    <p:extLst>
      <p:ext uri="{BB962C8B-B14F-4D97-AF65-F5344CB8AC3E}">
        <p14:creationId xmlns:p14="http://schemas.microsoft.com/office/powerpoint/2010/main" val="3205893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DE9CA306-4365-6D04-6905-4E7E7870E424}"/>
              </a:ext>
            </a:extLst>
          </p:cNvPr>
          <p:cNvSpPr>
            <a:spLocks noGrp="1"/>
          </p:cNvSpPr>
          <p:nvPr>
            <p:ph type="title"/>
          </p:nvPr>
        </p:nvSpPr>
        <p:spPr>
          <a:xfrm>
            <a:off x="537882" y="294538"/>
            <a:ext cx="7577414" cy="1033669"/>
          </a:xfrm>
        </p:spPr>
        <p:txBody>
          <a:bodyPr>
            <a:normAutofit/>
          </a:bodyPr>
          <a:lstStyle/>
          <a:p>
            <a:r>
              <a:rPr lang="en-US" sz="4000" dirty="0">
                <a:solidFill>
                  <a:srgbClr val="FFFFFF"/>
                </a:solidFill>
              </a:rPr>
              <a:t>Imaging Training </a:t>
            </a:r>
          </a:p>
        </p:txBody>
      </p:sp>
      <p:sp>
        <p:nvSpPr>
          <p:cNvPr id="5" name="Content Placeholder 4">
            <a:extLst>
              <a:ext uri="{FF2B5EF4-FFF2-40B4-BE49-F238E27FC236}">
                <a16:creationId xmlns:a16="http://schemas.microsoft.com/office/drawing/2014/main" id="{7E937961-5F08-5291-DCC0-2A39ADF825E3}"/>
              </a:ext>
            </a:extLst>
          </p:cNvPr>
          <p:cNvSpPr>
            <a:spLocks noGrp="1"/>
          </p:cNvSpPr>
          <p:nvPr>
            <p:ph idx="1"/>
          </p:nvPr>
        </p:nvSpPr>
        <p:spPr>
          <a:xfrm>
            <a:off x="459349" y="1825624"/>
            <a:ext cx="11254595" cy="4737837"/>
          </a:xfrm>
        </p:spPr>
        <p:txBody>
          <a:bodyPr>
            <a:normAutofit/>
          </a:bodyPr>
          <a:lstStyle/>
          <a:p>
            <a:pPr algn="just">
              <a:lnSpc>
                <a:spcPct val="115000"/>
              </a:lnSpc>
            </a:pPr>
            <a:r>
              <a:rPr lang="en-US" sz="2400" dirty="0">
                <a:ea typeface="Times New Roman" panose="02020603050405020304" pitchFamily="18" charset="0"/>
                <a:cs typeface="Arial" panose="020B0604020202020204" pitchFamily="34" charset="0"/>
              </a:rPr>
              <a:t>Once site is activated, Holly Wilcox (Imaging CRP) from our team will contact you to schedule individual site training</a:t>
            </a:r>
          </a:p>
          <a:p>
            <a:pPr marL="0" indent="0" algn="just">
              <a:lnSpc>
                <a:spcPct val="115000"/>
              </a:lnSpc>
              <a:buNone/>
            </a:pPr>
            <a:endParaRPr lang="en-US" sz="2400" dirty="0">
              <a:ea typeface="Times New Roman" panose="02020603050405020304" pitchFamily="18" charset="0"/>
              <a:cs typeface="Arial" panose="020B0604020202020204" pitchFamily="34" charset="0"/>
            </a:endParaRPr>
          </a:p>
          <a:p>
            <a:pPr algn="just">
              <a:lnSpc>
                <a:spcPct val="115000"/>
              </a:lnSpc>
            </a:pPr>
            <a:r>
              <a:rPr lang="en-US" sz="2400" dirty="0">
                <a:effectLst/>
                <a:ea typeface="Times New Roman" panose="02020603050405020304" pitchFamily="18" charset="0"/>
                <a:cs typeface="Arial" panose="020B0604020202020204" pitchFamily="34" charset="0"/>
              </a:rPr>
              <a:t>The following study personnel need to attend site imaging trainings:</a:t>
            </a:r>
          </a:p>
          <a:p>
            <a:pPr lvl="1" algn="just">
              <a:lnSpc>
                <a:spcPct val="115000"/>
              </a:lnSpc>
            </a:pPr>
            <a:r>
              <a:rPr lang="en-US" sz="2000" dirty="0">
                <a:effectLst/>
                <a:ea typeface="Times New Roman" panose="02020603050405020304" pitchFamily="18" charset="0"/>
                <a:cs typeface="Arial" panose="020B0604020202020204" pitchFamily="34" charset="0"/>
              </a:rPr>
              <a:t>Study coordinator(s)</a:t>
            </a:r>
          </a:p>
          <a:p>
            <a:pPr lvl="1" algn="just">
              <a:lnSpc>
                <a:spcPct val="115000"/>
              </a:lnSpc>
            </a:pPr>
            <a:r>
              <a:rPr lang="en-US" sz="2000" dirty="0">
                <a:ea typeface="Times New Roman" panose="02020603050405020304" pitchFamily="18" charset="0"/>
                <a:cs typeface="Arial" panose="020B0604020202020204" pitchFamily="34" charset="0"/>
              </a:rPr>
              <a:t>Any other personnel that will be  involved in sending images</a:t>
            </a:r>
            <a:endParaRPr lang="en-US" sz="2000" dirty="0">
              <a:effectLst/>
              <a:ea typeface="Times New Roman" panose="02020603050405020304" pitchFamily="18" charset="0"/>
              <a:cs typeface="Arial" panose="020B0604020202020204" pitchFamily="34" charset="0"/>
            </a:endParaRPr>
          </a:p>
          <a:p>
            <a:pPr marL="0" indent="0" algn="just">
              <a:lnSpc>
                <a:spcPct val="115000"/>
              </a:lnSpc>
              <a:buNone/>
            </a:pPr>
            <a:endParaRPr lang="en-US" sz="2400" dirty="0">
              <a:highlight>
                <a:srgbClr val="FFFF00"/>
              </a:highlight>
              <a:cs typeface="Arial" panose="020B0604020202020204" pitchFamily="34" charset="0"/>
            </a:endParaRPr>
          </a:p>
          <a:p>
            <a:pPr algn="just">
              <a:lnSpc>
                <a:spcPct val="115000"/>
              </a:lnSpc>
            </a:pPr>
            <a:endParaRPr lang="en-US" sz="2400" u="sng" dirty="0">
              <a:effectLst/>
              <a:ea typeface="Times New Roman" panose="02020603050405020304" pitchFamily="18" charset="0"/>
              <a:cs typeface="Arial" panose="020B0604020202020204" pitchFamily="34" charset="0"/>
            </a:endParaRPr>
          </a:p>
        </p:txBody>
      </p:sp>
      <p:pic>
        <p:nvPicPr>
          <p:cNvPr id="7" name="Picture 6">
            <a:extLst>
              <a:ext uri="{FF2B5EF4-FFF2-40B4-BE49-F238E27FC236}">
                <a16:creationId xmlns:a16="http://schemas.microsoft.com/office/drawing/2014/main" id="{9C1CFF39-1D6A-A1E1-12BF-5010DD7D3FFC}"/>
              </a:ext>
            </a:extLst>
          </p:cNvPr>
          <p:cNvPicPr>
            <a:picLocks noChangeAspect="1"/>
          </p:cNvPicPr>
          <p:nvPr/>
        </p:nvPicPr>
        <p:blipFill>
          <a:blip r:embed="rId2"/>
          <a:stretch>
            <a:fillRect/>
          </a:stretch>
        </p:blipFill>
        <p:spPr>
          <a:xfrm>
            <a:off x="10449963" y="133064"/>
            <a:ext cx="1341236" cy="1274174"/>
          </a:xfrm>
          <a:prstGeom prst="rect">
            <a:avLst/>
          </a:prstGeom>
        </p:spPr>
      </p:pic>
    </p:spTree>
    <p:extLst>
      <p:ext uri="{BB962C8B-B14F-4D97-AF65-F5344CB8AC3E}">
        <p14:creationId xmlns:p14="http://schemas.microsoft.com/office/powerpoint/2010/main" val="1613999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itle 2">
            <a:extLst>
              <a:ext uri="{FF2B5EF4-FFF2-40B4-BE49-F238E27FC236}">
                <a16:creationId xmlns:a16="http://schemas.microsoft.com/office/drawing/2014/main" id="{DE9CA306-4365-6D04-6905-4E7E7870E424}"/>
              </a:ext>
            </a:extLst>
          </p:cNvPr>
          <p:cNvSpPr>
            <a:spLocks noGrp="1"/>
          </p:cNvSpPr>
          <p:nvPr>
            <p:ph type="title"/>
          </p:nvPr>
        </p:nvSpPr>
        <p:spPr>
          <a:xfrm>
            <a:off x="537882" y="294538"/>
            <a:ext cx="7577414" cy="1033669"/>
          </a:xfrm>
        </p:spPr>
        <p:txBody>
          <a:bodyPr>
            <a:normAutofit/>
          </a:bodyPr>
          <a:lstStyle/>
          <a:p>
            <a:r>
              <a:rPr lang="en-US" sz="4000" dirty="0">
                <a:solidFill>
                  <a:srgbClr val="FFFFFF"/>
                </a:solidFill>
              </a:rPr>
              <a:t>Imaging Training Cont’d </a:t>
            </a:r>
          </a:p>
        </p:txBody>
      </p:sp>
      <p:sp>
        <p:nvSpPr>
          <p:cNvPr id="5" name="Content Placeholder 4">
            <a:extLst>
              <a:ext uri="{FF2B5EF4-FFF2-40B4-BE49-F238E27FC236}">
                <a16:creationId xmlns:a16="http://schemas.microsoft.com/office/drawing/2014/main" id="{7E937961-5F08-5291-DCC0-2A39ADF825E3}"/>
              </a:ext>
            </a:extLst>
          </p:cNvPr>
          <p:cNvSpPr>
            <a:spLocks noGrp="1"/>
          </p:cNvSpPr>
          <p:nvPr>
            <p:ph idx="1"/>
          </p:nvPr>
        </p:nvSpPr>
        <p:spPr>
          <a:xfrm>
            <a:off x="459349" y="1825624"/>
            <a:ext cx="11254595" cy="4737837"/>
          </a:xfrm>
        </p:spPr>
        <p:txBody>
          <a:bodyPr>
            <a:normAutofit/>
          </a:bodyPr>
          <a:lstStyle/>
          <a:p>
            <a:pPr algn="just">
              <a:lnSpc>
                <a:spcPct val="115000"/>
              </a:lnSpc>
            </a:pPr>
            <a:r>
              <a:rPr lang="en-US" sz="2400">
                <a:ea typeface="Times New Roman" panose="02020603050405020304" pitchFamily="18" charset="0"/>
                <a:cs typeface="Arial" panose="020B0604020202020204" pitchFamily="34" charset="0"/>
              </a:rPr>
              <a:t>During individual site </a:t>
            </a:r>
            <a:r>
              <a:rPr lang="en-US" sz="2400" dirty="0">
                <a:ea typeface="Times New Roman" panose="02020603050405020304" pitchFamily="18" charset="0"/>
                <a:cs typeface="Arial" panose="020B0604020202020204" pitchFamily="34" charset="0"/>
              </a:rPr>
              <a:t>training sessions, the following topics will be covered:</a:t>
            </a:r>
          </a:p>
          <a:p>
            <a:pPr lvl="1" algn="just">
              <a:lnSpc>
                <a:spcPct val="115000"/>
              </a:lnSpc>
            </a:pPr>
            <a:r>
              <a:rPr lang="en-US" sz="2000" dirty="0">
                <a:ea typeface="Times New Roman" panose="02020603050405020304" pitchFamily="18" charset="0"/>
                <a:cs typeface="Arial" panose="020B0604020202020204" pitchFamily="34" charset="0"/>
              </a:rPr>
              <a:t>Navigating through the internal processes of acquiring imaging data </a:t>
            </a:r>
          </a:p>
          <a:p>
            <a:pPr lvl="1" algn="just">
              <a:lnSpc>
                <a:spcPct val="115000"/>
              </a:lnSpc>
            </a:pPr>
            <a:r>
              <a:rPr lang="en-US" sz="2000" dirty="0">
                <a:ea typeface="Times New Roman" panose="02020603050405020304" pitchFamily="18" charset="0"/>
                <a:cs typeface="Arial" panose="020B0604020202020204" pitchFamily="34" charset="0"/>
              </a:rPr>
              <a:t>Instructions on accessing and uploading images into AMBRA </a:t>
            </a:r>
          </a:p>
          <a:p>
            <a:pPr lvl="2" algn="just">
              <a:lnSpc>
                <a:spcPct val="115000"/>
              </a:lnSpc>
            </a:pPr>
            <a:r>
              <a:rPr lang="en-US" sz="1600" dirty="0">
                <a:ea typeface="Times New Roman" panose="02020603050405020304" pitchFamily="18" charset="0"/>
                <a:cs typeface="Arial" panose="020B0604020202020204" pitchFamily="34" charset="0"/>
              </a:rPr>
              <a:t>AMBRA accounts will be created prior to the training</a:t>
            </a:r>
          </a:p>
          <a:p>
            <a:pPr lvl="1" algn="just">
              <a:lnSpc>
                <a:spcPct val="115000"/>
              </a:lnSpc>
            </a:pPr>
            <a:r>
              <a:rPr lang="en-US" sz="2000" dirty="0">
                <a:ea typeface="Times New Roman" panose="02020603050405020304" pitchFamily="18" charset="0"/>
                <a:cs typeface="Arial" panose="020B0604020202020204" pitchFamily="34" charset="0"/>
              </a:rPr>
              <a:t>Practice uploading images to AMBRA </a:t>
            </a:r>
          </a:p>
          <a:p>
            <a:pPr lvl="1" algn="just">
              <a:lnSpc>
                <a:spcPct val="115000"/>
              </a:lnSpc>
            </a:pPr>
            <a:r>
              <a:rPr lang="en-US" sz="2000" dirty="0">
                <a:ea typeface="Times New Roman" panose="02020603050405020304" pitchFamily="18" charset="0"/>
                <a:cs typeface="Arial" panose="020B0604020202020204" pitchFamily="34" charset="0"/>
              </a:rPr>
              <a:t>Imaging Queries </a:t>
            </a:r>
          </a:p>
          <a:p>
            <a:pPr marL="0" indent="0" algn="just">
              <a:lnSpc>
                <a:spcPct val="115000"/>
              </a:lnSpc>
              <a:buNone/>
            </a:pPr>
            <a:endParaRPr lang="en-US" sz="2400" dirty="0">
              <a:ea typeface="Times New Roman" panose="02020603050405020304" pitchFamily="18" charset="0"/>
              <a:cs typeface="Arial" panose="020B0604020202020204" pitchFamily="34" charset="0"/>
            </a:endParaRPr>
          </a:p>
          <a:p>
            <a:pPr algn="just">
              <a:lnSpc>
                <a:spcPct val="115000"/>
              </a:lnSpc>
            </a:pPr>
            <a:r>
              <a:rPr lang="en-US" sz="2400" dirty="0">
                <a:effectLst/>
                <a:ea typeface="Times New Roman" panose="02020603050405020304" pitchFamily="18" charset="0"/>
                <a:cs typeface="Arial" panose="020B0604020202020204" pitchFamily="34" charset="0"/>
              </a:rPr>
              <a:t>Each site is different. Our main focus is to walk through your site’s institutional policies and processes and to determine the best workflow that allows for timely and successful upload of imaging studies for the trial. </a:t>
            </a:r>
            <a:endParaRPr lang="en-US" sz="2000" dirty="0">
              <a:effectLst/>
              <a:ea typeface="Times New Roman" panose="02020603050405020304" pitchFamily="18" charset="0"/>
              <a:cs typeface="Arial" panose="020B0604020202020204" pitchFamily="34" charset="0"/>
            </a:endParaRPr>
          </a:p>
          <a:p>
            <a:pPr marL="0" indent="0" algn="just">
              <a:lnSpc>
                <a:spcPct val="115000"/>
              </a:lnSpc>
              <a:buNone/>
            </a:pPr>
            <a:endParaRPr lang="en-US" sz="2400" dirty="0">
              <a:highlight>
                <a:srgbClr val="FFFF00"/>
              </a:highlight>
              <a:cs typeface="Arial" panose="020B0604020202020204" pitchFamily="34" charset="0"/>
            </a:endParaRPr>
          </a:p>
          <a:p>
            <a:pPr algn="just">
              <a:lnSpc>
                <a:spcPct val="115000"/>
              </a:lnSpc>
            </a:pPr>
            <a:endParaRPr lang="en-US" sz="2400" u="sng" dirty="0">
              <a:effectLst/>
              <a:ea typeface="Times New Roman" panose="02020603050405020304" pitchFamily="18" charset="0"/>
              <a:cs typeface="Arial" panose="020B0604020202020204" pitchFamily="34" charset="0"/>
            </a:endParaRPr>
          </a:p>
        </p:txBody>
      </p:sp>
      <p:pic>
        <p:nvPicPr>
          <p:cNvPr id="7" name="Picture 6">
            <a:extLst>
              <a:ext uri="{FF2B5EF4-FFF2-40B4-BE49-F238E27FC236}">
                <a16:creationId xmlns:a16="http://schemas.microsoft.com/office/drawing/2014/main" id="{9C1CFF39-1D6A-A1E1-12BF-5010DD7D3FFC}"/>
              </a:ext>
            </a:extLst>
          </p:cNvPr>
          <p:cNvPicPr>
            <a:picLocks noChangeAspect="1"/>
          </p:cNvPicPr>
          <p:nvPr/>
        </p:nvPicPr>
        <p:blipFill>
          <a:blip r:embed="rId2"/>
          <a:stretch>
            <a:fillRect/>
          </a:stretch>
        </p:blipFill>
        <p:spPr>
          <a:xfrm>
            <a:off x="10449963" y="133064"/>
            <a:ext cx="1341236" cy="1274174"/>
          </a:xfrm>
          <a:prstGeom prst="rect">
            <a:avLst/>
          </a:prstGeom>
        </p:spPr>
      </p:pic>
    </p:spTree>
    <p:extLst>
      <p:ext uri="{BB962C8B-B14F-4D97-AF65-F5344CB8AC3E}">
        <p14:creationId xmlns:p14="http://schemas.microsoft.com/office/powerpoint/2010/main" val="4170327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374</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Courier New</vt:lpstr>
      <vt:lpstr>Office Theme</vt:lpstr>
      <vt:lpstr>Strategy for Improving Stroke Treatment Response </vt:lpstr>
      <vt:lpstr>PowerPoint Presentation</vt:lpstr>
      <vt:lpstr>Imaging Modalities </vt:lpstr>
      <vt:lpstr>Imaging- How to Upload</vt:lpstr>
      <vt:lpstr>Imaging Training </vt:lpstr>
      <vt:lpstr>Imaging Training Cont’d </vt:lpstr>
    </vt:vector>
  </TitlesOfParts>
  <Company>UC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for Improving Stroke Treatment Response</dc:title>
  <dc:creator>Wilcox, Holly</dc:creator>
  <cp:lastModifiedBy>Wilcox, Holly (wilcoxhy)</cp:lastModifiedBy>
  <cp:revision>5</cp:revision>
  <dcterms:created xsi:type="dcterms:W3CDTF">2024-01-16T20:28:14Z</dcterms:created>
  <dcterms:modified xsi:type="dcterms:W3CDTF">2024-01-17T20:22:34Z</dcterms:modified>
</cp:coreProperties>
</file>