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2" r:id="rId2"/>
    <p:sldId id="348" r:id="rId3"/>
    <p:sldId id="264" r:id="rId4"/>
    <p:sldId id="333" r:id="rId5"/>
    <p:sldId id="350" r:id="rId6"/>
    <p:sldId id="322" r:id="rId7"/>
    <p:sldId id="320" r:id="rId8"/>
    <p:sldId id="364" r:id="rId9"/>
    <p:sldId id="325" r:id="rId10"/>
    <p:sldId id="358" r:id="rId11"/>
    <p:sldId id="359" r:id="rId12"/>
    <p:sldId id="360" r:id="rId13"/>
    <p:sldId id="361" r:id="rId14"/>
    <p:sldId id="362" r:id="rId15"/>
    <p:sldId id="363" r:id="rId16"/>
    <p:sldId id="327" r:id="rId17"/>
    <p:sldId id="354" r:id="rId18"/>
    <p:sldId id="328" r:id="rId19"/>
    <p:sldId id="355" r:id="rId20"/>
    <p:sldId id="356" r:id="rId21"/>
    <p:sldId id="329" r:id="rId22"/>
    <p:sldId id="330" r:id="rId23"/>
    <p:sldId id="332" r:id="rId24"/>
    <p:sldId id="334" r:id="rId25"/>
    <p:sldId id="336" r:id="rId26"/>
    <p:sldId id="335" r:id="rId27"/>
    <p:sldId id="351" r:id="rId28"/>
    <p:sldId id="337" r:id="rId29"/>
    <p:sldId id="339" r:id="rId30"/>
    <p:sldId id="340" r:id="rId31"/>
    <p:sldId id="341" r:id="rId32"/>
    <p:sldId id="342" r:id="rId33"/>
    <p:sldId id="343" r:id="rId34"/>
    <p:sldId id="338" r:id="rId35"/>
    <p:sldId id="345" r:id="rId36"/>
    <p:sldId id="346" r:id="rId37"/>
    <p:sldId id="347" r:id="rId38"/>
    <p:sldId id="35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CAC384-8B7A-71D2-DE99-CD65261EB2CB}" name="Bailey, Sarah (baile2sh)" initials="BS(" userId="S::baile2sh@ucmail.uc.edu::98ae7249-7aa9-4571-b6ff-d6f4fcaf61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307" autoAdjust="0"/>
  </p:normalViewPr>
  <p:slideViewPr>
    <p:cSldViewPr snapToGrid="0">
      <p:cViewPr varScale="1">
        <p:scale>
          <a:sx n="112" d="100"/>
          <a:sy n="112"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F2FDF-1220-40CC-AA6B-12CF95FC60F3}"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B6F9-3C81-4598-81D7-D01B19F7DF17}" type="slidenum">
              <a:rPr lang="en-US" smtClean="0"/>
              <a:t>‹#›</a:t>
            </a:fld>
            <a:endParaRPr lang="en-US"/>
          </a:p>
        </p:txBody>
      </p:sp>
    </p:spTree>
    <p:extLst>
      <p:ext uri="{BB962C8B-B14F-4D97-AF65-F5344CB8AC3E}">
        <p14:creationId xmlns:p14="http://schemas.microsoft.com/office/powerpoint/2010/main" val="407715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a:t>
            </a:fld>
            <a:endParaRPr lang="en-US"/>
          </a:p>
        </p:txBody>
      </p:sp>
    </p:spTree>
    <p:extLst>
      <p:ext uri="{BB962C8B-B14F-4D97-AF65-F5344CB8AC3E}">
        <p14:creationId xmlns:p14="http://schemas.microsoft.com/office/powerpoint/2010/main" val="401032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11</a:t>
            </a:fld>
            <a:endParaRPr lang="en-US"/>
          </a:p>
        </p:txBody>
      </p:sp>
    </p:spTree>
    <p:extLst>
      <p:ext uri="{BB962C8B-B14F-4D97-AF65-F5344CB8AC3E}">
        <p14:creationId xmlns:p14="http://schemas.microsoft.com/office/powerpoint/2010/main" val="167574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12</a:t>
            </a:fld>
            <a:endParaRPr lang="en-US"/>
          </a:p>
        </p:txBody>
      </p:sp>
    </p:spTree>
    <p:extLst>
      <p:ext uri="{BB962C8B-B14F-4D97-AF65-F5344CB8AC3E}">
        <p14:creationId xmlns:p14="http://schemas.microsoft.com/office/powerpoint/2010/main" val="402499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13</a:t>
            </a:fld>
            <a:endParaRPr lang="en-US"/>
          </a:p>
        </p:txBody>
      </p:sp>
    </p:spTree>
    <p:extLst>
      <p:ext uri="{BB962C8B-B14F-4D97-AF65-F5344CB8AC3E}">
        <p14:creationId xmlns:p14="http://schemas.microsoft.com/office/powerpoint/2010/main" val="139498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14</a:t>
            </a:fld>
            <a:endParaRPr lang="en-US"/>
          </a:p>
        </p:txBody>
      </p:sp>
    </p:spTree>
    <p:extLst>
      <p:ext uri="{BB962C8B-B14F-4D97-AF65-F5344CB8AC3E}">
        <p14:creationId xmlns:p14="http://schemas.microsoft.com/office/powerpoint/2010/main" val="347007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15</a:t>
            </a:fld>
            <a:endParaRPr lang="en-US"/>
          </a:p>
        </p:txBody>
      </p:sp>
    </p:spTree>
    <p:extLst>
      <p:ext uri="{BB962C8B-B14F-4D97-AF65-F5344CB8AC3E}">
        <p14:creationId xmlns:p14="http://schemas.microsoft.com/office/powerpoint/2010/main" val="1732683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16</a:t>
            </a:fld>
            <a:endParaRPr lang="en-US"/>
          </a:p>
        </p:txBody>
      </p:sp>
    </p:spTree>
    <p:extLst>
      <p:ext uri="{BB962C8B-B14F-4D97-AF65-F5344CB8AC3E}">
        <p14:creationId xmlns:p14="http://schemas.microsoft.com/office/powerpoint/2010/main" val="303807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17</a:t>
            </a:fld>
            <a:endParaRPr lang="en-US"/>
          </a:p>
        </p:txBody>
      </p:sp>
    </p:spTree>
    <p:extLst>
      <p:ext uri="{BB962C8B-B14F-4D97-AF65-F5344CB8AC3E}">
        <p14:creationId xmlns:p14="http://schemas.microsoft.com/office/powerpoint/2010/main" val="383147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18</a:t>
            </a:fld>
            <a:endParaRPr lang="en-US"/>
          </a:p>
        </p:txBody>
      </p:sp>
    </p:spTree>
    <p:extLst>
      <p:ext uri="{BB962C8B-B14F-4D97-AF65-F5344CB8AC3E}">
        <p14:creationId xmlns:p14="http://schemas.microsoft.com/office/powerpoint/2010/main" val="274874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19</a:t>
            </a:fld>
            <a:endParaRPr lang="en-US"/>
          </a:p>
        </p:txBody>
      </p:sp>
    </p:spTree>
    <p:extLst>
      <p:ext uri="{BB962C8B-B14F-4D97-AF65-F5344CB8AC3E}">
        <p14:creationId xmlns:p14="http://schemas.microsoft.com/office/powerpoint/2010/main" val="2942816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20</a:t>
            </a:fld>
            <a:endParaRPr lang="en-US"/>
          </a:p>
        </p:txBody>
      </p:sp>
    </p:spTree>
    <p:extLst>
      <p:ext uri="{BB962C8B-B14F-4D97-AF65-F5344CB8AC3E}">
        <p14:creationId xmlns:p14="http://schemas.microsoft.com/office/powerpoint/2010/main" val="410055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a:t>
            </a:fld>
            <a:endParaRPr lang="en-US"/>
          </a:p>
        </p:txBody>
      </p:sp>
    </p:spTree>
    <p:extLst>
      <p:ext uri="{BB962C8B-B14F-4D97-AF65-F5344CB8AC3E}">
        <p14:creationId xmlns:p14="http://schemas.microsoft.com/office/powerpoint/2010/main" val="3566973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21</a:t>
            </a:fld>
            <a:endParaRPr lang="en-US"/>
          </a:p>
        </p:txBody>
      </p:sp>
    </p:spTree>
    <p:extLst>
      <p:ext uri="{BB962C8B-B14F-4D97-AF65-F5344CB8AC3E}">
        <p14:creationId xmlns:p14="http://schemas.microsoft.com/office/powerpoint/2010/main" val="2932912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22</a:t>
            </a:fld>
            <a:endParaRPr lang="en-US"/>
          </a:p>
        </p:txBody>
      </p:sp>
    </p:spTree>
    <p:extLst>
      <p:ext uri="{BB962C8B-B14F-4D97-AF65-F5344CB8AC3E}">
        <p14:creationId xmlns:p14="http://schemas.microsoft.com/office/powerpoint/2010/main" val="2240668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23</a:t>
            </a:fld>
            <a:endParaRPr lang="en-US"/>
          </a:p>
        </p:txBody>
      </p:sp>
    </p:spTree>
    <p:extLst>
      <p:ext uri="{BB962C8B-B14F-4D97-AF65-F5344CB8AC3E}">
        <p14:creationId xmlns:p14="http://schemas.microsoft.com/office/powerpoint/2010/main" val="2163973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24</a:t>
            </a:fld>
            <a:endParaRPr lang="en-US"/>
          </a:p>
        </p:txBody>
      </p:sp>
    </p:spTree>
    <p:extLst>
      <p:ext uri="{BB962C8B-B14F-4D97-AF65-F5344CB8AC3E}">
        <p14:creationId xmlns:p14="http://schemas.microsoft.com/office/powerpoint/2010/main" val="26008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25</a:t>
            </a:fld>
            <a:endParaRPr lang="en-US"/>
          </a:p>
        </p:txBody>
      </p:sp>
    </p:spTree>
    <p:extLst>
      <p:ext uri="{BB962C8B-B14F-4D97-AF65-F5344CB8AC3E}">
        <p14:creationId xmlns:p14="http://schemas.microsoft.com/office/powerpoint/2010/main" val="769914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26</a:t>
            </a:fld>
            <a:endParaRPr lang="en-US"/>
          </a:p>
        </p:txBody>
      </p:sp>
    </p:spTree>
    <p:extLst>
      <p:ext uri="{BB962C8B-B14F-4D97-AF65-F5344CB8AC3E}">
        <p14:creationId xmlns:p14="http://schemas.microsoft.com/office/powerpoint/2010/main" val="88562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27</a:t>
            </a:fld>
            <a:endParaRPr lang="en-US"/>
          </a:p>
        </p:txBody>
      </p:sp>
    </p:spTree>
    <p:extLst>
      <p:ext uri="{BB962C8B-B14F-4D97-AF65-F5344CB8AC3E}">
        <p14:creationId xmlns:p14="http://schemas.microsoft.com/office/powerpoint/2010/main" val="2854138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28</a:t>
            </a:fld>
            <a:endParaRPr lang="en-US"/>
          </a:p>
        </p:txBody>
      </p:sp>
    </p:spTree>
    <p:extLst>
      <p:ext uri="{BB962C8B-B14F-4D97-AF65-F5344CB8AC3E}">
        <p14:creationId xmlns:p14="http://schemas.microsoft.com/office/powerpoint/2010/main" val="763256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29</a:t>
            </a:fld>
            <a:endParaRPr lang="en-US"/>
          </a:p>
        </p:txBody>
      </p:sp>
    </p:spTree>
    <p:extLst>
      <p:ext uri="{BB962C8B-B14F-4D97-AF65-F5344CB8AC3E}">
        <p14:creationId xmlns:p14="http://schemas.microsoft.com/office/powerpoint/2010/main" val="1400172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30</a:t>
            </a:fld>
            <a:endParaRPr lang="en-US"/>
          </a:p>
        </p:txBody>
      </p:sp>
    </p:spTree>
    <p:extLst>
      <p:ext uri="{BB962C8B-B14F-4D97-AF65-F5344CB8AC3E}">
        <p14:creationId xmlns:p14="http://schemas.microsoft.com/office/powerpoint/2010/main" val="98468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4</a:t>
            </a:fld>
            <a:endParaRPr lang="en-US"/>
          </a:p>
        </p:txBody>
      </p:sp>
    </p:spTree>
    <p:extLst>
      <p:ext uri="{BB962C8B-B14F-4D97-AF65-F5344CB8AC3E}">
        <p14:creationId xmlns:p14="http://schemas.microsoft.com/office/powerpoint/2010/main" val="3339196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31</a:t>
            </a:fld>
            <a:endParaRPr lang="en-US"/>
          </a:p>
        </p:txBody>
      </p:sp>
    </p:spTree>
    <p:extLst>
      <p:ext uri="{BB962C8B-B14F-4D97-AF65-F5344CB8AC3E}">
        <p14:creationId xmlns:p14="http://schemas.microsoft.com/office/powerpoint/2010/main" val="3019007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32</a:t>
            </a:fld>
            <a:endParaRPr lang="en-US"/>
          </a:p>
        </p:txBody>
      </p:sp>
    </p:spTree>
    <p:extLst>
      <p:ext uri="{BB962C8B-B14F-4D97-AF65-F5344CB8AC3E}">
        <p14:creationId xmlns:p14="http://schemas.microsoft.com/office/powerpoint/2010/main" val="681931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33</a:t>
            </a:fld>
            <a:endParaRPr lang="en-US"/>
          </a:p>
        </p:txBody>
      </p:sp>
    </p:spTree>
    <p:extLst>
      <p:ext uri="{BB962C8B-B14F-4D97-AF65-F5344CB8AC3E}">
        <p14:creationId xmlns:p14="http://schemas.microsoft.com/office/powerpoint/2010/main" val="2742843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34</a:t>
            </a:fld>
            <a:endParaRPr lang="en-US"/>
          </a:p>
        </p:txBody>
      </p:sp>
    </p:spTree>
    <p:extLst>
      <p:ext uri="{BB962C8B-B14F-4D97-AF65-F5344CB8AC3E}">
        <p14:creationId xmlns:p14="http://schemas.microsoft.com/office/powerpoint/2010/main" val="3366225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35</a:t>
            </a:fld>
            <a:endParaRPr lang="en-US"/>
          </a:p>
        </p:txBody>
      </p:sp>
    </p:spTree>
    <p:extLst>
      <p:ext uri="{BB962C8B-B14F-4D97-AF65-F5344CB8AC3E}">
        <p14:creationId xmlns:p14="http://schemas.microsoft.com/office/powerpoint/2010/main" val="1393878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36</a:t>
            </a:fld>
            <a:endParaRPr lang="en-US"/>
          </a:p>
        </p:txBody>
      </p:sp>
    </p:spTree>
    <p:extLst>
      <p:ext uri="{BB962C8B-B14F-4D97-AF65-F5344CB8AC3E}">
        <p14:creationId xmlns:p14="http://schemas.microsoft.com/office/powerpoint/2010/main" val="2644496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37</a:t>
            </a:fld>
            <a:endParaRPr lang="en-US"/>
          </a:p>
        </p:txBody>
      </p:sp>
    </p:spTree>
    <p:extLst>
      <p:ext uri="{BB962C8B-B14F-4D97-AF65-F5344CB8AC3E}">
        <p14:creationId xmlns:p14="http://schemas.microsoft.com/office/powerpoint/2010/main" val="2011975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38</a:t>
            </a:fld>
            <a:endParaRPr lang="en-US"/>
          </a:p>
        </p:txBody>
      </p:sp>
    </p:spTree>
    <p:extLst>
      <p:ext uri="{BB962C8B-B14F-4D97-AF65-F5344CB8AC3E}">
        <p14:creationId xmlns:p14="http://schemas.microsoft.com/office/powerpoint/2010/main" val="338032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5</a:t>
            </a:fld>
            <a:endParaRPr lang="en-US"/>
          </a:p>
        </p:txBody>
      </p:sp>
    </p:spTree>
    <p:extLst>
      <p:ext uri="{BB962C8B-B14F-4D97-AF65-F5344CB8AC3E}">
        <p14:creationId xmlns:p14="http://schemas.microsoft.com/office/powerpoint/2010/main" val="80176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6</a:t>
            </a:fld>
            <a:endParaRPr lang="en-US"/>
          </a:p>
        </p:txBody>
      </p:sp>
    </p:spTree>
    <p:extLst>
      <p:ext uri="{BB962C8B-B14F-4D97-AF65-F5344CB8AC3E}">
        <p14:creationId xmlns:p14="http://schemas.microsoft.com/office/powerpoint/2010/main" val="389675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7</a:t>
            </a:fld>
            <a:endParaRPr lang="en-US"/>
          </a:p>
        </p:txBody>
      </p:sp>
    </p:spTree>
    <p:extLst>
      <p:ext uri="{BB962C8B-B14F-4D97-AF65-F5344CB8AC3E}">
        <p14:creationId xmlns:p14="http://schemas.microsoft.com/office/powerpoint/2010/main" val="78673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8</a:t>
            </a:fld>
            <a:endParaRPr lang="en-US"/>
          </a:p>
        </p:txBody>
      </p:sp>
    </p:spTree>
    <p:extLst>
      <p:ext uri="{BB962C8B-B14F-4D97-AF65-F5344CB8AC3E}">
        <p14:creationId xmlns:p14="http://schemas.microsoft.com/office/powerpoint/2010/main" val="132855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9</a:t>
            </a:fld>
            <a:endParaRPr lang="en-US"/>
          </a:p>
        </p:txBody>
      </p:sp>
    </p:spTree>
    <p:extLst>
      <p:ext uri="{BB962C8B-B14F-4D97-AF65-F5344CB8AC3E}">
        <p14:creationId xmlns:p14="http://schemas.microsoft.com/office/powerpoint/2010/main" val="246770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B6F9-3C81-4598-81D7-D01B19F7DF17}" type="slidenum">
              <a:rPr lang="en-US" smtClean="0"/>
              <a:t>10</a:t>
            </a:fld>
            <a:endParaRPr lang="en-US"/>
          </a:p>
        </p:txBody>
      </p:sp>
    </p:spTree>
    <p:extLst>
      <p:ext uri="{BB962C8B-B14F-4D97-AF65-F5344CB8AC3E}">
        <p14:creationId xmlns:p14="http://schemas.microsoft.com/office/powerpoint/2010/main" val="222056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83DE-B86A-6574-4B38-7E6D07633B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E336FF-2A02-C3C4-30DD-3827F9593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96E26-DDC0-7D3E-FD65-F1C928AC80DD}"/>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5" name="Footer Placeholder 4">
            <a:extLst>
              <a:ext uri="{FF2B5EF4-FFF2-40B4-BE49-F238E27FC236}">
                <a16:creationId xmlns:a16="http://schemas.microsoft.com/office/drawing/2014/main" id="{E783D6A1-B6D8-62B8-F4E1-BD132A9F2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DEED6-370E-A71D-350D-49C807D20456}"/>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371988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CDB3-CF71-CFD9-0CED-749A09254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188FCF-EE9D-F918-BFC2-15DC35B9EC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46AA8-C2DA-7DCE-7001-54F8021F03F9}"/>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5" name="Footer Placeholder 4">
            <a:extLst>
              <a:ext uri="{FF2B5EF4-FFF2-40B4-BE49-F238E27FC236}">
                <a16:creationId xmlns:a16="http://schemas.microsoft.com/office/drawing/2014/main" id="{CF341CB6-503E-BE1E-E100-A49F7C466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7BB35-50A9-169C-6CE6-6CE8A66ED93A}"/>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401673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7CA04-BCC6-16A7-ED05-B5512B7E64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1BEEF-3FE1-151D-EA4C-104700EA81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04BBA-F1AE-4237-FFEC-9595E721B59B}"/>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5" name="Footer Placeholder 4">
            <a:extLst>
              <a:ext uri="{FF2B5EF4-FFF2-40B4-BE49-F238E27FC236}">
                <a16:creationId xmlns:a16="http://schemas.microsoft.com/office/drawing/2014/main" id="{9E8C5136-C431-81B3-A032-C91993A2F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C2F2C-3057-B1B2-EECF-4B10F6D6B65A}"/>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296373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85A0-ABD6-ADE9-75B7-BDF4007C6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2B2EB-1CFF-5238-9522-7AC7C8152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AF9D5-BE57-07CA-853A-63EE24139534}"/>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5" name="Footer Placeholder 4">
            <a:extLst>
              <a:ext uri="{FF2B5EF4-FFF2-40B4-BE49-F238E27FC236}">
                <a16:creationId xmlns:a16="http://schemas.microsoft.com/office/drawing/2014/main" id="{C968AAF8-D61D-FD56-6584-FE3D3CEC9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A2492-7D41-739A-0833-9157C89CD701}"/>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97927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54CA-6737-7514-8026-4418464214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6C6216-9120-7256-AC5A-C0069ED852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1C8BE-4381-EA75-03C5-B957FB85DC53}"/>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5" name="Footer Placeholder 4">
            <a:extLst>
              <a:ext uri="{FF2B5EF4-FFF2-40B4-BE49-F238E27FC236}">
                <a16:creationId xmlns:a16="http://schemas.microsoft.com/office/drawing/2014/main" id="{2AED80A7-A17A-42BD-916A-E7246F32D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02EDB-097D-2A5F-8A1B-6FF07551F0AF}"/>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92751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A591-6718-C564-0DE6-44EF42FFF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43CB5-C687-1E27-9DAB-173B72ECA7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375954-AE03-39C7-B0BC-076856B68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959F4-86D3-2D07-99B1-6F84F13F6EB4}"/>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6" name="Footer Placeholder 5">
            <a:extLst>
              <a:ext uri="{FF2B5EF4-FFF2-40B4-BE49-F238E27FC236}">
                <a16:creationId xmlns:a16="http://schemas.microsoft.com/office/drawing/2014/main" id="{2B1E7D5C-0716-464B-ED61-E6625DBF4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BD88D-B52E-3CD2-515C-A7CE55F240B1}"/>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387800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4B17-F99C-E5D6-9D5C-E7C635CEAB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D9278C-9F7B-FF3D-A838-9FE440FE0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97E8FD-1591-9CE0-41AD-85E1BB80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F60198-3135-8E69-50B8-33872B0CF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9F0E4-ED70-6C90-22DD-575BEFB604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DE66E7-4A51-5031-49A8-AEB78ADB68EA}"/>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8" name="Footer Placeholder 7">
            <a:extLst>
              <a:ext uri="{FF2B5EF4-FFF2-40B4-BE49-F238E27FC236}">
                <a16:creationId xmlns:a16="http://schemas.microsoft.com/office/drawing/2014/main" id="{5DB42B71-39F7-4036-560F-1911498E20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1DD12-0F89-1BC6-8BF1-81A438D19960}"/>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141562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D7ED-3254-2986-D56F-3062BF4E24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48BD0E-3253-B468-0068-F893BE6BAAE2}"/>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4" name="Footer Placeholder 3">
            <a:extLst>
              <a:ext uri="{FF2B5EF4-FFF2-40B4-BE49-F238E27FC236}">
                <a16:creationId xmlns:a16="http://schemas.microsoft.com/office/drawing/2014/main" id="{D0D311F8-D1BC-3BA5-81F4-B97D2E7FD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D797F2-2044-EDCF-C7A7-DC03A0279B3A}"/>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124422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8879A-536A-490B-0184-EB82C9B7995B}"/>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3" name="Footer Placeholder 2">
            <a:extLst>
              <a:ext uri="{FF2B5EF4-FFF2-40B4-BE49-F238E27FC236}">
                <a16:creationId xmlns:a16="http://schemas.microsoft.com/office/drawing/2014/main" id="{9CB693C6-8961-07BE-0876-56F963A4B8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7030C1-07A0-7D30-7081-0E9C1D29DA6C}"/>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149750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1D4E-A2AA-AF33-F393-304EB8609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1EAEF2-E132-DE81-C06A-8BD16C8910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FEAC8-C6A6-7D27-40E3-A25238EC7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67B13-F0DB-E9E8-51FD-BF73C3674DD3}"/>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6" name="Footer Placeholder 5">
            <a:extLst>
              <a:ext uri="{FF2B5EF4-FFF2-40B4-BE49-F238E27FC236}">
                <a16:creationId xmlns:a16="http://schemas.microsoft.com/office/drawing/2014/main" id="{434E9D50-F2A1-4FF2-EB8E-771064625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35727-825E-3D41-DAD0-A943B6CFEAC3}"/>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72632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F4CB-EFE5-27D2-5A37-617763A40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6B4752-4FD7-DDD8-A1FF-033FD6E47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D8411-D3E3-DFC8-864C-D92D2B08E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84D9E-CBF1-1DC7-740A-FF99C8DAA0F1}"/>
              </a:ext>
            </a:extLst>
          </p:cNvPr>
          <p:cNvSpPr>
            <a:spLocks noGrp="1"/>
          </p:cNvSpPr>
          <p:nvPr>
            <p:ph type="dt" sz="half" idx="10"/>
          </p:nvPr>
        </p:nvSpPr>
        <p:spPr/>
        <p:txBody>
          <a:bodyPr/>
          <a:lstStyle/>
          <a:p>
            <a:fld id="{2DAB478E-1B20-40C8-89DF-91FDA9FB117A}" type="datetimeFigureOut">
              <a:rPr lang="en-US" smtClean="0"/>
              <a:t>1/17/2024</a:t>
            </a:fld>
            <a:endParaRPr lang="en-US"/>
          </a:p>
        </p:txBody>
      </p:sp>
      <p:sp>
        <p:nvSpPr>
          <p:cNvPr id="6" name="Footer Placeholder 5">
            <a:extLst>
              <a:ext uri="{FF2B5EF4-FFF2-40B4-BE49-F238E27FC236}">
                <a16:creationId xmlns:a16="http://schemas.microsoft.com/office/drawing/2014/main" id="{BC40BDE8-9CE4-1307-CCC0-2D389E8C8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A57E9-D123-CBB6-FFC3-0F3384AE6497}"/>
              </a:ext>
            </a:extLst>
          </p:cNvPr>
          <p:cNvSpPr>
            <a:spLocks noGrp="1"/>
          </p:cNvSpPr>
          <p:nvPr>
            <p:ph type="sldNum" sz="quarter" idx="12"/>
          </p:nvPr>
        </p:nvSpPr>
        <p:spPr/>
        <p:txBody>
          <a:bodyPr/>
          <a:lstStyle/>
          <a:p>
            <a:fld id="{8DB198E1-4515-41A0-AE05-6B65193A29CB}" type="slidenum">
              <a:rPr lang="en-US" smtClean="0"/>
              <a:t>‹#›</a:t>
            </a:fld>
            <a:endParaRPr lang="en-US"/>
          </a:p>
        </p:txBody>
      </p:sp>
    </p:spTree>
    <p:extLst>
      <p:ext uri="{BB962C8B-B14F-4D97-AF65-F5344CB8AC3E}">
        <p14:creationId xmlns:p14="http://schemas.microsoft.com/office/powerpoint/2010/main" val="374483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CE97F-457D-EDF5-7A29-9201017A6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A2448D-1754-79C8-9B3C-DF675D4AE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C4634-7F75-EE31-6C21-EE681FD5D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B478E-1B20-40C8-89DF-91FDA9FB117A}" type="datetimeFigureOut">
              <a:rPr lang="en-US" smtClean="0"/>
              <a:t>1/17/2024</a:t>
            </a:fld>
            <a:endParaRPr lang="en-US"/>
          </a:p>
        </p:txBody>
      </p:sp>
      <p:sp>
        <p:nvSpPr>
          <p:cNvPr id="5" name="Footer Placeholder 4">
            <a:extLst>
              <a:ext uri="{FF2B5EF4-FFF2-40B4-BE49-F238E27FC236}">
                <a16:creationId xmlns:a16="http://schemas.microsoft.com/office/drawing/2014/main" id="{A3800A15-0A1D-36CE-CAEA-6C5298EC2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CB4B6-E81F-85BF-754C-1F69030C6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198E1-4515-41A0-AE05-6B65193A29CB}" type="slidenum">
              <a:rPr lang="en-US" smtClean="0"/>
              <a:t>‹#›</a:t>
            </a:fld>
            <a:endParaRPr lang="en-US"/>
          </a:p>
        </p:txBody>
      </p:sp>
    </p:spTree>
    <p:extLst>
      <p:ext uri="{BB962C8B-B14F-4D97-AF65-F5344CB8AC3E}">
        <p14:creationId xmlns:p14="http://schemas.microsoft.com/office/powerpoint/2010/main" val="3812570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ISTERtrialRX@ucmail.uc.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C274E7-A973-82DB-3677-7610CA4B57FF}"/>
              </a:ext>
            </a:extLst>
          </p:cNvPr>
          <p:cNvSpPr>
            <a:spLocks noGrp="1"/>
          </p:cNvSpPr>
          <p:nvPr>
            <p:ph type="ctrTitle"/>
          </p:nvPr>
        </p:nvSpPr>
        <p:spPr>
          <a:xfrm>
            <a:off x="1127208" y="857251"/>
            <a:ext cx="4747280" cy="3098061"/>
          </a:xfrm>
        </p:spPr>
        <p:txBody>
          <a:bodyPr vert="horz" lIns="91440" tIns="45720" rIns="91440" bIns="45720" rtlCol="0" anchor="b">
            <a:normAutofit/>
          </a:bodyPr>
          <a:lstStyle/>
          <a:p>
            <a:pPr algn="l"/>
            <a:r>
              <a:rPr lang="en-US" sz="4800" kern="1200" dirty="0">
                <a:solidFill>
                  <a:srgbClr val="FFFFFF"/>
                </a:solidFill>
                <a:latin typeface="+mj-lt"/>
                <a:ea typeface="+mj-ea"/>
                <a:cs typeface="+mj-cs"/>
              </a:rPr>
              <a:t>SISTER PHARMACY TRAINING</a:t>
            </a: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58F9509C-1511-1C7C-1ED6-972F6035A99C}"/>
              </a:ext>
            </a:extLst>
          </p:cNvPr>
          <p:cNvSpPr>
            <a:spLocks noGrp="1"/>
          </p:cNvSpPr>
          <p:nvPr>
            <p:ph type="subTitle" idx="1"/>
          </p:nvPr>
        </p:nvSpPr>
        <p:spPr>
          <a:xfrm>
            <a:off x="480859" y="4370936"/>
            <a:ext cx="6282405" cy="2054340"/>
          </a:xfrm>
        </p:spPr>
        <p:txBody>
          <a:bodyPr anchor="t">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NIH </a:t>
            </a:r>
            <a:r>
              <a:rPr lang="en-US" dirty="0" err="1">
                <a:solidFill>
                  <a:schemeClr val="bg1"/>
                </a:solidFill>
              </a:rPr>
              <a:t>StrokeNet</a:t>
            </a:r>
            <a:r>
              <a:rPr lang="en-US" dirty="0">
                <a:solidFill>
                  <a:schemeClr val="bg1"/>
                </a:solidFill>
              </a:rPr>
              <a:t> National Pharmacy Coordinating Center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Presenter: Christian Unger PharmD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NIH </a:t>
            </a:r>
            <a:r>
              <a:rPr lang="en-US" dirty="0" err="1">
                <a:solidFill>
                  <a:schemeClr val="bg1"/>
                </a:solidFill>
              </a:rPr>
              <a:t>StrokeNet</a:t>
            </a:r>
            <a:r>
              <a:rPr lang="en-US" dirty="0">
                <a:solidFill>
                  <a:schemeClr val="bg1"/>
                </a:solidFill>
              </a:rPr>
              <a:t> Clinical Research Pharmacist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Ph. 513-584-3166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SISTERtrialRX@ucmail.uc.edu</a:t>
            </a:r>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logo&#10;&#10;Description automatically generated with low confidence">
            <a:extLst>
              <a:ext uri="{FF2B5EF4-FFF2-40B4-BE49-F238E27FC236}">
                <a16:creationId xmlns:a16="http://schemas.microsoft.com/office/drawing/2014/main" id="{D011392F-162C-2E7D-0057-A9854570C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332" y="2108877"/>
            <a:ext cx="2801618" cy="2654533"/>
          </a:xfrm>
          <a:prstGeom prst="rect">
            <a:avLst/>
          </a:prstGeom>
        </p:spPr>
      </p:pic>
    </p:spTree>
    <p:extLst>
      <p:ext uri="{BB962C8B-B14F-4D97-AF65-F5344CB8AC3E}">
        <p14:creationId xmlns:p14="http://schemas.microsoft.com/office/powerpoint/2010/main" val="295076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Receiving Study Drug Into </a:t>
            </a:r>
            <a:r>
              <a:rPr lang="en-US" sz="4000" dirty="0" err="1">
                <a:solidFill>
                  <a:srgbClr val="FFFFFF"/>
                </a:solidFill>
              </a:rPr>
              <a:t>WebDCU</a:t>
            </a:r>
            <a:endParaRPr lang="en-US" sz="4000" dirty="0">
              <a:solidFill>
                <a:srgbClr val="FFFFFF"/>
              </a:solidFill>
            </a:endParaRP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85278"/>
            <a:ext cx="10394650" cy="4498429"/>
          </a:xfrm>
        </p:spPr>
        <p:txBody>
          <a:bodyPr anchor="ctr">
            <a:normAutofit/>
          </a:bodyPr>
          <a:lstStyle/>
          <a:p>
            <a:pPr marL="0" indent="0">
              <a:buNone/>
              <a:defRPr/>
            </a:pPr>
            <a:r>
              <a:rPr lang="en-US" sz="2400" b="1" dirty="0">
                <a:solidFill>
                  <a:schemeClr val="accent1">
                    <a:lumMod val="50000"/>
                  </a:schemeClr>
                </a:solidFill>
              </a:rPr>
              <a:t>The next 5 slides will be presented by:</a:t>
            </a:r>
          </a:p>
          <a:p>
            <a:pPr marL="0" indent="0" algn="ctr">
              <a:buNone/>
              <a:defRPr/>
            </a:pPr>
            <a:endParaRPr lang="en-US" sz="2400" b="1" dirty="0">
              <a:solidFill>
                <a:schemeClr val="accent1">
                  <a:lumMod val="50000"/>
                </a:schemeClr>
              </a:solidFill>
            </a:endParaRPr>
          </a:p>
          <a:p>
            <a:pPr marL="0" indent="0" algn="ctr">
              <a:buNone/>
              <a:defRPr/>
            </a:pPr>
            <a:r>
              <a:rPr lang="en-US" sz="2400" b="1" dirty="0">
                <a:solidFill>
                  <a:schemeClr val="accent1">
                    <a:lumMod val="50000"/>
                  </a:schemeClr>
                </a:solidFill>
              </a:rPr>
              <a:t>Aaron Perlmutter, MPH, MSW, Site Monitoring Manager 	</a:t>
            </a:r>
          </a:p>
          <a:p>
            <a:pPr marL="0" indent="0">
              <a:buNone/>
              <a:defRPr/>
            </a:pPr>
            <a:endParaRPr lang="en-US" sz="2400" b="1" dirty="0">
              <a:solidFill>
                <a:schemeClr val="accent1">
                  <a:lumMod val="50000"/>
                </a:schemeClr>
              </a:solidFill>
            </a:endParaRPr>
          </a:p>
          <a:p>
            <a:pPr marL="0" indent="0">
              <a:buNone/>
              <a:defRPr/>
            </a:pPr>
            <a:endParaRPr lang="en-US" sz="2400" b="1" dirty="0">
              <a:solidFill>
                <a:schemeClr val="accent1">
                  <a:lumMod val="50000"/>
                </a:schemeClr>
              </a:solidFill>
            </a:endParaRPr>
          </a:p>
          <a:p>
            <a:pPr marL="0" indent="0">
              <a:buNone/>
              <a:defRPr/>
            </a:pPr>
            <a:r>
              <a:rPr lang="en-US" sz="2400" b="1" dirty="0">
                <a:solidFill>
                  <a:schemeClr val="accent1">
                    <a:lumMod val="50000"/>
                  </a:schemeClr>
                </a:solidFill>
              </a:rPr>
              <a:t>These slides will provide step-by-step on how to check study drug into </a:t>
            </a:r>
            <a:r>
              <a:rPr lang="en-US" sz="2400" b="1" dirty="0" err="1">
                <a:solidFill>
                  <a:schemeClr val="accent1">
                    <a:lumMod val="50000"/>
                  </a:schemeClr>
                </a:solidFill>
              </a:rPr>
              <a:t>WebDCU</a:t>
            </a:r>
            <a:r>
              <a:rPr lang="en-US" sz="2400" b="1" dirty="0">
                <a:solidFill>
                  <a:schemeClr val="accent1">
                    <a:lumMod val="50000"/>
                  </a:schemeClr>
                </a:solidFill>
              </a:rPr>
              <a:t> once you receive it at your site. </a:t>
            </a:r>
          </a:p>
          <a:p>
            <a:pPr marL="0" indent="0">
              <a:buNone/>
              <a:defRPr/>
            </a:pPr>
            <a:endParaRPr lang="en-US" sz="2400" b="1" dirty="0">
              <a:solidFill>
                <a:schemeClr val="accent1">
                  <a:lumMod val="50000"/>
                </a:schemeClr>
              </a:solidFill>
            </a:endParaRPr>
          </a:p>
          <a:p>
            <a:pPr marL="0" indent="0">
              <a:buNone/>
              <a:defRPr/>
            </a:pPr>
            <a:endParaRPr lang="en-US" sz="2400" b="1" dirty="0">
              <a:solidFill>
                <a:schemeClr val="accent1">
                  <a:lumMod val="50000"/>
                </a:schemeClr>
              </a:solidFill>
            </a:endParaRPr>
          </a:p>
          <a:p>
            <a:pPr marL="803275" lvl="1" indent="-342900"/>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301512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Receiving Study Drug Into </a:t>
            </a:r>
            <a:r>
              <a:rPr lang="en-US" sz="4000" dirty="0" err="1">
                <a:solidFill>
                  <a:srgbClr val="FFFFFF"/>
                </a:solidFill>
              </a:rPr>
              <a:t>WebDCU</a:t>
            </a:r>
            <a:endParaRPr lang="en-US" sz="4000" dirty="0">
              <a:solidFill>
                <a:srgbClr val="FFFFFF"/>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1B2D8544-7473-B8B1-9251-924845163DEB}"/>
              </a:ext>
            </a:extLst>
          </p:cNvPr>
          <p:cNvPicPr>
            <a:picLocks noChangeAspect="1"/>
          </p:cNvPicPr>
          <p:nvPr/>
        </p:nvPicPr>
        <p:blipFill>
          <a:blip r:embed="rId4"/>
          <a:stretch>
            <a:fillRect/>
          </a:stretch>
        </p:blipFill>
        <p:spPr>
          <a:xfrm>
            <a:off x="3536648" y="1622745"/>
            <a:ext cx="8229600" cy="4808855"/>
          </a:xfrm>
          <a:prstGeom prst="rect">
            <a:avLst/>
          </a:prstGeom>
        </p:spPr>
      </p:pic>
      <p:sp>
        <p:nvSpPr>
          <p:cNvPr id="9" name="Content Placeholder 2">
            <a:extLst>
              <a:ext uri="{FF2B5EF4-FFF2-40B4-BE49-F238E27FC236}">
                <a16:creationId xmlns:a16="http://schemas.microsoft.com/office/drawing/2014/main" id="{B235846E-E1F7-B5BA-3256-559D5A12B779}"/>
              </a:ext>
            </a:extLst>
          </p:cNvPr>
          <p:cNvSpPr>
            <a:spLocks noGrp="1"/>
          </p:cNvSpPr>
          <p:nvPr>
            <p:ph idx="1"/>
          </p:nvPr>
        </p:nvSpPr>
        <p:spPr>
          <a:xfrm>
            <a:off x="425752" y="2179178"/>
            <a:ext cx="2838742" cy="4204529"/>
          </a:xfrm>
        </p:spPr>
        <p:txBody>
          <a:bodyPr anchor="ctr">
            <a:normAutofit/>
          </a:bodyPr>
          <a:lstStyle/>
          <a:p>
            <a:pPr marL="457200" indent="-457200">
              <a:buAutoNum type="arabicPeriod"/>
              <a:defRPr/>
            </a:pPr>
            <a:r>
              <a:rPr lang="en-US" sz="2400" b="1" dirty="0">
                <a:solidFill>
                  <a:schemeClr val="accent1">
                    <a:lumMod val="50000"/>
                  </a:schemeClr>
                </a:solidFill>
              </a:rPr>
              <a:t>Log into </a:t>
            </a:r>
            <a:r>
              <a:rPr lang="en-US" sz="2400" b="1" dirty="0" err="1">
                <a:solidFill>
                  <a:schemeClr val="accent1">
                    <a:lumMod val="50000"/>
                  </a:schemeClr>
                </a:solidFill>
              </a:rPr>
              <a:t>WebDCU</a:t>
            </a:r>
            <a:r>
              <a:rPr lang="en-US" sz="2400" b="1" dirty="0">
                <a:solidFill>
                  <a:schemeClr val="accent1">
                    <a:lumMod val="50000"/>
                  </a:schemeClr>
                </a:solidFill>
              </a:rPr>
              <a:t> and navigate to the SISTER page by clicking on the SISTER ICON.</a:t>
            </a:r>
          </a:p>
          <a:p>
            <a:pPr marL="457200" indent="-457200">
              <a:buAutoNum type="arabicPeriod"/>
              <a:defRPr/>
            </a:pPr>
            <a:endParaRPr lang="en-US" sz="2400" b="1" dirty="0">
              <a:solidFill>
                <a:schemeClr val="accent1">
                  <a:lumMod val="50000"/>
                </a:schemeClr>
              </a:solidFill>
            </a:endParaRPr>
          </a:p>
          <a:p>
            <a:pPr marL="457200" indent="-457200">
              <a:buAutoNum type="arabicPeriod"/>
              <a:defRPr/>
            </a:pPr>
            <a:r>
              <a:rPr lang="en-US" sz="2400" b="1" dirty="0">
                <a:solidFill>
                  <a:schemeClr val="accent1">
                    <a:lumMod val="50000"/>
                  </a:schemeClr>
                </a:solidFill>
              </a:rPr>
              <a:t>Under “Drug Tracking” click on “Drug Site Receiving”</a:t>
            </a:r>
          </a:p>
        </p:txBody>
      </p:sp>
    </p:spTree>
    <p:extLst>
      <p:ext uri="{BB962C8B-B14F-4D97-AF65-F5344CB8AC3E}">
        <p14:creationId xmlns:p14="http://schemas.microsoft.com/office/powerpoint/2010/main" val="25948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Receiving Study Drug Into </a:t>
            </a:r>
            <a:r>
              <a:rPr lang="en-US" sz="4000" dirty="0" err="1">
                <a:solidFill>
                  <a:srgbClr val="FFFFFF"/>
                </a:solidFill>
              </a:rPr>
              <a:t>WebDCU</a:t>
            </a:r>
            <a:endParaRPr lang="en-US" sz="4000" dirty="0">
              <a:solidFill>
                <a:srgbClr val="FFFFFF"/>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
        <p:nvSpPr>
          <p:cNvPr id="9" name="Content Placeholder 2">
            <a:extLst>
              <a:ext uri="{FF2B5EF4-FFF2-40B4-BE49-F238E27FC236}">
                <a16:creationId xmlns:a16="http://schemas.microsoft.com/office/drawing/2014/main" id="{B235846E-E1F7-B5BA-3256-559D5A12B779}"/>
              </a:ext>
            </a:extLst>
          </p:cNvPr>
          <p:cNvSpPr>
            <a:spLocks noGrp="1"/>
          </p:cNvSpPr>
          <p:nvPr>
            <p:ph idx="1"/>
          </p:nvPr>
        </p:nvSpPr>
        <p:spPr>
          <a:xfrm>
            <a:off x="425752" y="2179178"/>
            <a:ext cx="2838742" cy="4204529"/>
          </a:xfrm>
        </p:spPr>
        <p:txBody>
          <a:bodyPr anchor="ctr">
            <a:normAutofit/>
          </a:bodyPr>
          <a:lstStyle/>
          <a:p>
            <a:pPr marL="457200" indent="-457200">
              <a:buFont typeface="+mj-lt"/>
              <a:buAutoNum type="arabicPeriod" startAt="3"/>
              <a:defRPr/>
            </a:pPr>
            <a:r>
              <a:rPr lang="en-US" sz="2400" b="1" dirty="0">
                <a:solidFill>
                  <a:schemeClr val="accent1">
                    <a:lumMod val="50000"/>
                  </a:schemeClr>
                </a:solidFill>
              </a:rPr>
              <a:t>Click on the blue number next to your site ID number (which can be found on the shipment packing slip) or your site name.</a:t>
            </a:r>
          </a:p>
          <a:p>
            <a:pPr marL="457200" indent="-457200">
              <a:buAutoNum type="arabicPeriod" startAt="3"/>
              <a:defRPr/>
            </a:pPr>
            <a:endParaRPr lang="en-US" sz="2400" b="1" dirty="0">
              <a:solidFill>
                <a:schemeClr val="accent1">
                  <a:lumMod val="50000"/>
                </a:schemeClr>
              </a:solidFill>
            </a:endParaRPr>
          </a:p>
        </p:txBody>
      </p:sp>
      <p:pic>
        <p:nvPicPr>
          <p:cNvPr id="3" name="Picture 2" descr="A screenshot of a computer&#10;&#10;Description automatically generated">
            <a:extLst>
              <a:ext uri="{FF2B5EF4-FFF2-40B4-BE49-F238E27FC236}">
                <a16:creationId xmlns:a16="http://schemas.microsoft.com/office/drawing/2014/main" id="{931EA009-ABDF-53F5-6130-A6C814B43069}"/>
              </a:ext>
            </a:extLst>
          </p:cNvPr>
          <p:cNvPicPr>
            <a:picLocks noChangeAspect="1"/>
          </p:cNvPicPr>
          <p:nvPr/>
        </p:nvPicPr>
        <p:blipFill>
          <a:blip r:embed="rId4"/>
          <a:stretch>
            <a:fillRect/>
          </a:stretch>
        </p:blipFill>
        <p:spPr>
          <a:xfrm>
            <a:off x="3127761" y="2148321"/>
            <a:ext cx="8638487" cy="3722640"/>
          </a:xfrm>
          <a:prstGeom prst="rect">
            <a:avLst/>
          </a:prstGeom>
        </p:spPr>
      </p:pic>
    </p:spTree>
    <p:extLst>
      <p:ext uri="{BB962C8B-B14F-4D97-AF65-F5344CB8AC3E}">
        <p14:creationId xmlns:p14="http://schemas.microsoft.com/office/powerpoint/2010/main" val="48661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Receiving Study Drug Into </a:t>
            </a:r>
            <a:r>
              <a:rPr lang="en-US" sz="4000" dirty="0" err="1">
                <a:solidFill>
                  <a:srgbClr val="FFFFFF"/>
                </a:solidFill>
              </a:rPr>
              <a:t>WebDCU</a:t>
            </a:r>
            <a:endParaRPr lang="en-US" sz="4000" dirty="0">
              <a:solidFill>
                <a:srgbClr val="FFFFFF"/>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
        <p:nvSpPr>
          <p:cNvPr id="9" name="Content Placeholder 2">
            <a:extLst>
              <a:ext uri="{FF2B5EF4-FFF2-40B4-BE49-F238E27FC236}">
                <a16:creationId xmlns:a16="http://schemas.microsoft.com/office/drawing/2014/main" id="{B235846E-E1F7-B5BA-3256-559D5A12B779}"/>
              </a:ext>
            </a:extLst>
          </p:cNvPr>
          <p:cNvSpPr>
            <a:spLocks noGrp="1"/>
          </p:cNvSpPr>
          <p:nvPr>
            <p:ph idx="1"/>
          </p:nvPr>
        </p:nvSpPr>
        <p:spPr>
          <a:xfrm>
            <a:off x="425752" y="2179178"/>
            <a:ext cx="2838742" cy="4204529"/>
          </a:xfrm>
        </p:spPr>
        <p:txBody>
          <a:bodyPr anchor="ctr">
            <a:normAutofit/>
          </a:bodyPr>
          <a:lstStyle/>
          <a:p>
            <a:pPr marL="457200" indent="-457200">
              <a:buFont typeface="+mj-lt"/>
              <a:buAutoNum type="arabicPeriod" startAt="4"/>
              <a:defRPr/>
            </a:pPr>
            <a:r>
              <a:rPr lang="en-US" sz="2400" b="1" dirty="0">
                <a:solidFill>
                  <a:schemeClr val="accent1">
                    <a:lumMod val="50000"/>
                  </a:schemeClr>
                </a:solidFill>
              </a:rPr>
              <a:t>Click on edit record.</a:t>
            </a:r>
          </a:p>
          <a:p>
            <a:pPr marL="457200" indent="-457200">
              <a:buAutoNum type="arabicPeriod" startAt="4"/>
              <a:defRPr/>
            </a:pPr>
            <a:endParaRPr lang="en-US" sz="2400" b="1" dirty="0">
              <a:solidFill>
                <a:schemeClr val="accent1">
                  <a:lumMod val="50000"/>
                </a:schemeClr>
              </a:solidFill>
            </a:endParaRPr>
          </a:p>
        </p:txBody>
      </p:sp>
      <p:pic>
        <p:nvPicPr>
          <p:cNvPr id="5" name="Picture 4" descr="A screenshot of a computer&#10;&#10;Description automatically generated">
            <a:extLst>
              <a:ext uri="{FF2B5EF4-FFF2-40B4-BE49-F238E27FC236}">
                <a16:creationId xmlns:a16="http://schemas.microsoft.com/office/drawing/2014/main" id="{D85A9E78-AE19-7945-2B3B-E15DF266B5F4}"/>
              </a:ext>
            </a:extLst>
          </p:cNvPr>
          <p:cNvPicPr>
            <a:picLocks noChangeAspect="1"/>
          </p:cNvPicPr>
          <p:nvPr/>
        </p:nvPicPr>
        <p:blipFill>
          <a:blip r:embed="rId4"/>
          <a:stretch>
            <a:fillRect/>
          </a:stretch>
        </p:blipFill>
        <p:spPr>
          <a:xfrm>
            <a:off x="3127761" y="2148320"/>
            <a:ext cx="8571432" cy="3722639"/>
          </a:xfrm>
          <a:prstGeom prst="rect">
            <a:avLst/>
          </a:prstGeom>
        </p:spPr>
      </p:pic>
    </p:spTree>
    <p:extLst>
      <p:ext uri="{BB962C8B-B14F-4D97-AF65-F5344CB8AC3E}">
        <p14:creationId xmlns:p14="http://schemas.microsoft.com/office/powerpoint/2010/main" val="264578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Receiving Study Drug Into </a:t>
            </a:r>
            <a:r>
              <a:rPr lang="en-US" sz="4000" dirty="0" err="1">
                <a:solidFill>
                  <a:srgbClr val="FFFFFF"/>
                </a:solidFill>
              </a:rPr>
              <a:t>WebDCU</a:t>
            </a:r>
            <a:endParaRPr lang="en-US" sz="4000" dirty="0">
              <a:solidFill>
                <a:srgbClr val="FFFFFF"/>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
        <p:nvSpPr>
          <p:cNvPr id="9" name="Content Placeholder 2">
            <a:extLst>
              <a:ext uri="{FF2B5EF4-FFF2-40B4-BE49-F238E27FC236}">
                <a16:creationId xmlns:a16="http://schemas.microsoft.com/office/drawing/2014/main" id="{B235846E-E1F7-B5BA-3256-559D5A12B779}"/>
              </a:ext>
            </a:extLst>
          </p:cNvPr>
          <p:cNvSpPr>
            <a:spLocks noGrp="1"/>
          </p:cNvSpPr>
          <p:nvPr>
            <p:ph idx="1"/>
          </p:nvPr>
        </p:nvSpPr>
        <p:spPr>
          <a:xfrm>
            <a:off x="425752" y="2179178"/>
            <a:ext cx="2838742" cy="4204529"/>
          </a:xfrm>
        </p:spPr>
        <p:txBody>
          <a:bodyPr anchor="ctr">
            <a:normAutofit lnSpcReduction="10000"/>
          </a:bodyPr>
          <a:lstStyle/>
          <a:p>
            <a:pPr marL="457200" indent="-457200">
              <a:buFont typeface="+mj-lt"/>
              <a:buAutoNum type="arabicPeriod" startAt="5"/>
              <a:defRPr/>
            </a:pPr>
            <a:r>
              <a:rPr lang="en-US" sz="2400" b="1" dirty="0">
                <a:solidFill>
                  <a:schemeClr val="accent1">
                    <a:lumMod val="50000"/>
                  </a:schemeClr>
                </a:solidFill>
              </a:rPr>
              <a:t>Change the receiving status to “confirmed received”.</a:t>
            </a:r>
          </a:p>
          <a:p>
            <a:pPr marL="457200" indent="-457200">
              <a:buFont typeface="+mj-lt"/>
              <a:buAutoNum type="arabicPeriod" startAt="5"/>
              <a:defRPr/>
            </a:pPr>
            <a:r>
              <a:rPr lang="en-US" sz="2400" b="1" dirty="0">
                <a:solidFill>
                  <a:schemeClr val="accent1">
                    <a:lumMod val="50000"/>
                  </a:schemeClr>
                </a:solidFill>
              </a:rPr>
              <a:t>Enter in the date received.</a:t>
            </a:r>
          </a:p>
          <a:p>
            <a:pPr marL="457200" indent="-457200">
              <a:buFont typeface="+mj-lt"/>
              <a:buAutoNum type="arabicPeriod" startAt="5"/>
              <a:defRPr/>
            </a:pPr>
            <a:r>
              <a:rPr lang="en-US" sz="2400" b="1" dirty="0">
                <a:solidFill>
                  <a:schemeClr val="accent1">
                    <a:lumMod val="50000"/>
                  </a:schemeClr>
                </a:solidFill>
              </a:rPr>
              <a:t>Enter in the verification code of the </a:t>
            </a:r>
            <a:r>
              <a:rPr lang="en-US" sz="2400" b="1" u="sng" dirty="0">
                <a:solidFill>
                  <a:schemeClr val="accent1">
                    <a:lumMod val="50000"/>
                  </a:schemeClr>
                </a:solidFill>
              </a:rPr>
              <a:t>BOX</a:t>
            </a:r>
            <a:r>
              <a:rPr lang="en-US" sz="2400" b="1" dirty="0">
                <a:solidFill>
                  <a:schemeClr val="accent1">
                    <a:lumMod val="50000"/>
                  </a:schemeClr>
                </a:solidFill>
              </a:rPr>
              <a:t> of TS23 vials, which is found on the SISTER </a:t>
            </a:r>
            <a:r>
              <a:rPr lang="en-US" sz="2400" b="1" u="sng" dirty="0">
                <a:solidFill>
                  <a:schemeClr val="accent1">
                    <a:lumMod val="50000"/>
                  </a:schemeClr>
                </a:solidFill>
              </a:rPr>
              <a:t>BOX</a:t>
            </a:r>
            <a:r>
              <a:rPr lang="en-US" sz="2400" b="1" dirty="0">
                <a:solidFill>
                  <a:schemeClr val="accent1">
                    <a:lumMod val="50000"/>
                  </a:schemeClr>
                </a:solidFill>
              </a:rPr>
              <a:t> label.</a:t>
            </a:r>
          </a:p>
          <a:p>
            <a:pPr marL="457200" indent="-457200">
              <a:buAutoNum type="arabicPeriod" startAt="5"/>
              <a:defRPr/>
            </a:pPr>
            <a:endParaRPr lang="en-US" sz="2400" b="1" dirty="0">
              <a:solidFill>
                <a:schemeClr val="accent1">
                  <a:lumMod val="50000"/>
                </a:schemeClr>
              </a:solidFill>
            </a:endParaRPr>
          </a:p>
        </p:txBody>
      </p:sp>
      <p:pic>
        <p:nvPicPr>
          <p:cNvPr id="3" name="Picture 2" descr="A screenshot of a computer&#10;&#10;Description automatically generated">
            <a:extLst>
              <a:ext uri="{FF2B5EF4-FFF2-40B4-BE49-F238E27FC236}">
                <a16:creationId xmlns:a16="http://schemas.microsoft.com/office/drawing/2014/main" id="{878228E5-10AD-1A18-4D6C-AD991B543F63}"/>
              </a:ext>
            </a:extLst>
          </p:cNvPr>
          <p:cNvPicPr>
            <a:picLocks noChangeAspect="1"/>
          </p:cNvPicPr>
          <p:nvPr/>
        </p:nvPicPr>
        <p:blipFill>
          <a:blip r:embed="rId4"/>
          <a:stretch>
            <a:fillRect/>
          </a:stretch>
        </p:blipFill>
        <p:spPr>
          <a:xfrm>
            <a:off x="3153398" y="2162084"/>
            <a:ext cx="8545794" cy="3722639"/>
          </a:xfrm>
          <a:prstGeom prst="rect">
            <a:avLst/>
          </a:prstGeom>
        </p:spPr>
      </p:pic>
    </p:spTree>
    <p:extLst>
      <p:ext uri="{BB962C8B-B14F-4D97-AF65-F5344CB8AC3E}">
        <p14:creationId xmlns:p14="http://schemas.microsoft.com/office/powerpoint/2010/main" val="126275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Receiving Study Drug Into </a:t>
            </a:r>
            <a:r>
              <a:rPr lang="en-US" sz="4000" dirty="0" err="1">
                <a:solidFill>
                  <a:srgbClr val="FFFFFF"/>
                </a:solidFill>
              </a:rPr>
              <a:t>WebDCU</a:t>
            </a:r>
            <a:endParaRPr lang="en-US" sz="4000" dirty="0">
              <a:solidFill>
                <a:srgbClr val="FFFFFF"/>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
        <p:nvSpPr>
          <p:cNvPr id="9" name="Content Placeholder 2">
            <a:extLst>
              <a:ext uri="{FF2B5EF4-FFF2-40B4-BE49-F238E27FC236}">
                <a16:creationId xmlns:a16="http://schemas.microsoft.com/office/drawing/2014/main" id="{B235846E-E1F7-B5BA-3256-559D5A12B779}"/>
              </a:ext>
            </a:extLst>
          </p:cNvPr>
          <p:cNvSpPr>
            <a:spLocks noGrp="1"/>
          </p:cNvSpPr>
          <p:nvPr>
            <p:ph idx="1"/>
          </p:nvPr>
        </p:nvSpPr>
        <p:spPr>
          <a:xfrm>
            <a:off x="425752" y="2179178"/>
            <a:ext cx="2838742" cy="4204529"/>
          </a:xfrm>
        </p:spPr>
        <p:txBody>
          <a:bodyPr anchor="ctr">
            <a:normAutofit/>
          </a:bodyPr>
          <a:lstStyle/>
          <a:p>
            <a:pPr marL="457200" indent="-457200">
              <a:buFont typeface="+mj-lt"/>
              <a:buAutoNum type="arabicPeriod" startAt="8"/>
              <a:defRPr/>
            </a:pPr>
            <a:r>
              <a:rPr lang="en-US" sz="2400" b="1" dirty="0">
                <a:solidFill>
                  <a:schemeClr val="accent1">
                    <a:lumMod val="50000"/>
                  </a:schemeClr>
                </a:solidFill>
              </a:rPr>
              <a:t>Once all information has been entered, you have successfully checked SISTER study drug in to </a:t>
            </a:r>
            <a:r>
              <a:rPr lang="en-US" sz="2400" b="1" dirty="0" err="1">
                <a:solidFill>
                  <a:schemeClr val="accent1">
                    <a:lumMod val="50000"/>
                  </a:schemeClr>
                </a:solidFill>
              </a:rPr>
              <a:t>WebDCU</a:t>
            </a:r>
            <a:r>
              <a:rPr lang="en-US" sz="2400" b="1" dirty="0">
                <a:solidFill>
                  <a:schemeClr val="accent1">
                    <a:lumMod val="50000"/>
                  </a:schemeClr>
                </a:solidFill>
              </a:rPr>
              <a:t>.</a:t>
            </a:r>
          </a:p>
        </p:txBody>
      </p:sp>
      <p:pic>
        <p:nvPicPr>
          <p:cNvPr id="5" name="Picture 4" descr="A screenshot of a computer&#10;&#10;Description automatically generated">
            <a:extLst>
              <a:ext uri="{FF2B5EF4-FFF2-40B4-BE49-F238E27FC236}">
                <a16:creationId xmlns:a16="http://schemas.microsoft.com/office/drawing/2014/main" id="{67A4ADC6-4E3E-49FC-741F-7AF9FA5EF3C6}"/>
              </a:ext>
            </a:extLst>
          </p:cNvPr>
          <p:cNvPicPr>
            <a:picLocks noChangeAspect="1"/>
          </p:cNvPicPr>
          <p:nvPr/>
        </p:nvPicPr>
        <p:blipFill>
          <a:blip r:embed="rId4"/>
          <a:stretch>
            <a:fillRect/>
          </a:stretch>
        </p:blipFill>
        <p:spPr>
          <a:xfrm>
            <a:off x="3127760" y="2141628"/>
            <a:ext cx="8638487" cy="3722639"/>
          </a:xfrm>
          <a:prstGeom prst="rect">
            <a:avLst/>
          </a:prstGeom>
        </p:spPr>
      </p:pic>
    </p:spTree>
    <p:extLst>
      <p:ext uri="{BB962C8B-B14F-4D97-AF65-F5344CB8AC3E}">
        <p14:creationId xmlns:p14="http://schemas.microsoft.com/office/powerpoint/2010/main" val="282598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Study Drug Storage</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85278"/>
            <a:ext cx="8900447" cy="4498429"/>
          </a:xfrm>
        </p:spPr>
        <p:txBody>
          <a:bodyPr anchor="ctr">
            <a:normAutofit fontScale="62500" lnSpcReduction="20000"/>
          </a:bodyPr>
          <a:lstStyle/>
          <a:p>
            <a:pPr marL="0" indent="0">
              <a:buNone/>
            </a:pPr>
            <a:r>
              <a:rPr lang="en-US" altLang="en-US" b="1" dirty="0">
                <a:solidFill>
                  <a:schemeClr val="accent1">
                    <a:lumMod val="50000"/>
                  </a:schemeClr>
                </a:solidFill>
              </a:rPr>
              <a:t>TS23 vials should be stored in the local site pharmacy </a:t>
            </a:r>
            <a:r>
              <a:rPr lang="en-US" altLang="en-US" b="1" u="sng" dirty="0">
                <a:solidFill>
                  <a:schemeClr val="accent1">
                    <a:lumMod val="50000"/>
                  </a:schemeClr>
                </a:solidFill>
              </a:rPr>
              <a:t>refrigerator at 2-8⁰C</a:t>
            </a:r>
            <a:r>
              <a:rPr lang="en-US" altLang="en-US" b="1" dirty="0">
                <a:solidFill>
                  <a:schemeClr val="accent1">
                    <a:lumMod val="50000"/>
                  </a:schemeClr>
                </a:solidFill>
              </a:rPr>
              <a:t>.</a:t>
            </a:r>
          </a:p>
          <a:p>
            <a:pPr marL="0" marR="0" indent="0" hangingPunct="0">
              <a:spcBef>
                <a:spcPts val="0"/>
              </a:spcBef>
              <a:spcAft>
                <a:spcPts val="0"/>
              </a:spcAft>
              <a:buNone/>
            </a:pPr>
            <a:endParaRPr lang="en-US" b="1" dirty="0">
              <a:solidFill>
                <a:schemeClr val="accent1">
                  <a:lumMod val="50000"/>
                </a:schemeClr>
              </a:solidFill>
            </a:endParaRPr>
          </a:p>
          <a:p>
            <a:pPr marL="0" marR="0" indent="0" hangingPunct="0">
              <a:spcBef>
                <a:spcPts val="0"/>
              </a:spcBef>
              <a:spcAft>
                <a:spcPts val="0"/>
              </a:spcAft>
              <a:buNone/>
            </a:pPr>
            <a:r>
              <a:rPr lang="en-US" b="1" dirty="0">
                <a:solidFill>
                  <a:schemeClr val="accent1">
                    <a:lumMod val="50000"/>
                  </a:schemeClr>
                </a:solidFill>
              </a:rPr>
              <a:t>This refrigerator must be monitored continuously for temperature excursions and at a minimum, daily maximum and minimum temperature readings must be recorded. </a:t>
            </a:r>
          </a:p>
          <a:p>
            <a:pPr marL="0" marR="0" indent="0" hangingPunct="0">
              <a:spcBef>
                <a:spcPts val="0"/>
              </a:spcBef>
              <a:spcAft>
                <a:spcPts val="0"/>
              </a:spcAft>
              <a:buNone/>
            </a:pPr>
            <a:endParaRPr lang="en-US" b="1" dirty="0">
              <a:solidFill>
                <a:schemeClr val="accent1">
                  <a:lumMod val="50000"/>
                </a:schemeClr>
              </a:solidFill>
            </a:endParaRPr>
          </a:p>
          <a:p>
            <a:pPr marL="0" marR="0" indent="0" hangingPunct="0">
              <a:spcBef>
                <a:spcPts val="0"/>
              </a:spcBef>
              <a:spcAft>
                <a:spcPts val="0"/>
              </a:spcAft>
              <a:buNone/>
            </a:pPr>
            <a:r>
              <a:rPr lang="en-US" b="1" dirty="0">
                <a:solidFill>
                  <a:schemeClr val="accent1">
                    <a:lumMod val="50000"/>
                  </a:schemeClr>
                </a:solidFill>
              </a:rPr>
              <a:t>It is preferable to have:</a:t>
            </a:r>
          </a:p>
          <a:p>
            <a:pPr marL="0" marR="0" indent="0" hangingPunct="0">
              <a:spcBef>
                <a:spcPts val="0"/>
              </a:spcBef>
              <a:spcAft>
                <a:spcPts val="0"/>
              </a:spcAft>
              <a:buNone/>
            </a:pPr>
            <a:endParaRPr lang="en-US" b="1" dirty="0">
              <a:solidFill>
                <a:schemeClr val="accent1">
                  <a:lumMod val="50000"/>
                </a:schemeClr>
              </a:solidFill>
            </a:endParaRPr>
          </a:p>
          <a:p>
            <a:pPr marL="461963" hangingPunct="0">
              <a:spcBef>
                <a:spcPts val="0"/>
              </a:spcBef>
            </a:pPr>
            <a:r>
              <a:rPr lang="en-US" b="1" dirty="0">
                <a:solidFill>
                  <a:schemeClr val="accent1">
                    <a:lumMod val="50000"/>
                  </a:schemeClr>
                </a:solidFill>
              </a:rPr>
              <a:t>Automated and continuous temperature monitoring with an alarm system in place.</a:t>
            </a:r>
          </a:p>
          <a:p>
            <a:pPr marL="461963" hangingPunct="0">
              <a:spcBef>
                <a:spcPts val="0"/>
              </a:spcBef>
            </a:pPr>
            <a:endParaRPr lang="en-US" b="1" dirty="0">
              <a:solidFill>
                <a:schemeClr val="accent1">
                  <a:lumMod val="50000"/>
                </a:schemeClr>
              </a:solidFill>
            </a:endParaRPr>
          </a:p>
          <a:p>
            <a:pPr marL="461963">
              <a:spcBef>
                <a:spcPts val="0"/>
              </a:spcBef>
            </a:pPr>
            <a:r>
              <a:rPr lang="en-US" b="1" dirty="0">
                <a:solidFill>
                  <a:schemeClr val="accent1">
                    <a:lumMod val="50000"/>
                  </a:schemeClr>
                </a:solidFill>
              </a:rPr>
              <a:t>A visual alarm and preferably an audible alarm with automatic telephone, SMS text warnings, or email messages to key personnel recommended.</a:t>
            </a:r>
            <a:endParaRPr lang="en-US" altLang="en-US" b="1" dirty="0">
              <a:solidFill>
                <a:schemeClr val="accent1">
                  <a:lumMod val="50000"/>
                </a:schemeClr>
              </a:solidFill>
            </a:endParaRPr>
          </a:p>
          <a:p>
            <a:pPr marL="0" indent="0">
              <a:buNone/>
              <a:defRPr/>
            </a:pPr>
            <a:r>
              <a:rPr lang="en-US" altLang="en-US" b="1" dirty="0">
                <a:solidFill>
                  <a:schemeClr val="accent1">
                    <a:lumMod val="50000"/>
                  </a:schemeClr>
                </a:solidFill>
              </a:rPr>
              <a:t>Sites are required to maintain study drug accountability records and temperature monitoring logs.</a:t>
            </a:r>
          </a:p>
          <a:p>
            <a:pPr marL="461963">
              <a:defRPr/>
            </a:pPr>
            <a:r>
              <a:rPr lang="en-US" altLang="en-US" b="1" dirty="0">
                <a:solidFill>
                  <a:schemeClr val="accent1">
                    <a:lumMod val="50000"/>
                  </a:schemeClr>
                </a:solidFill>
              </a:rPr>
              <a:t>SISTER specific temperature monitoring and accountability logs are available for use in </a:t>
            </a:r>
            <a:r>
              <a:rPr lang="en-US" altLang="en-US" b="1" dirty="0" err="1">
                <a:solidFill>
                  <a:schemeClr val="accent1">
                    <a:lumMod val="50000"/>
                  </a:schemeClr>
                </a:solidFill>
              </a:rPr>
              <a:t>WebDCU</a:t>
            </a:r>
            <a:r>
              <a:rPr lang="en-US" altLang="en-US" b="1" dirty="0">
                <a:solidFill>
                  <a:schemeClr val="accent1">
                    <a:lumMod val="50000"/>
                  </a:schemeClr>
                </a:solidFill>
              </a:rPr>
              <a:t>. (</a:t>
            </a:r>
            <a:r>
              <a:rPr lang="en-US" altLang="en-US" b="1" dirty="0" err="1">
                <a:solidFill>
                  <a:schemeClr val="accent1">
                    <a:lumMod val="50000"/>
                  </a:schemeClr>
                </a:solidFill>
              </a:rPr>
              <a:t>WebDCU</a:t>
            </a:r>
            <a:r>
              <a:rPr lang="en-US" altLang="en-US" b="1" dirty="0">
                <a:solidFill>
                  <a:schemeClr val="accent1">
                    <a:lumMod val="50000"/>
                  </a:schemeClr>
                </a:solidFill>
              </a:rPr>
              <a:t>™&gt;SISTER&gt;Project Documents) </a:t>
            </a:r>
          </a:p>
          <a:p>
            <a:pPr marL="461963">
              <a:defRPr/>
            </a:pPr>
            <a:r>
              <a:rPr lang="en-US" altLang="en-US" b="1" dirty="0">
                <a:solidFill>
                  <a:schemeClr val="accent1">
                    <a:lumMod val="50000"/>
                  </a:schemeClr>
                </a:solidFill>
              </a:rPr>
              <a:t>Sites may use their own temperature monitoring log/ accountability records if they are equivalent to the SISTER logs.</a:t>
            </a:r>
          </a:p>
          <a:p>
            <a:pPr marL="461963">
              <a:defRPr/>
            </a:pPr>
            <a:r>
              <a:rPr lang="en-US" altLang="en-US" b="1" dirty="0">
                <a:solidFill>
                  <a:schemeClr val="accent1">
                    <a:lumMod val="50000"/>
                  </a:schemeClr>
                </a:solidFill>
              </a:rPr>
              <a:t>These records must be kept from time of study drug receipt until the end of the site’s participation in the trial and must be available during monitoring visits. </a:t>
            </a:r>
          </a:p>
          <a:p>
            <a:pPr marL="803275" lvl="1" indent="-342900"/>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7" name="Picture 6">
            <a:extLst>
              <a:ext uri="{FF2B5EF4-FFF2-40B4-BE49-F238E27FC236}">
                <a16:creationId xmlns:a16="http://schemas.microsoft.com/office/drawing/2014/main" id="{7E8D2FF6-52BD-104B-F953-DCCB45865A41}"/>
              </a:ext>
            </a:extLst>
          </p:cNvPr>
          <p:cNvPicPr>
            <a:picLocks noChangeAspect="1"/>
          </p:cNvPicPr>
          <p:nvPr/>
        </p:nvPicPr>
        <p:blipFill>
          <a:blip r:embed="rId4"/>
          <a:stretch>
            <a:fillRect/>
          </a:stretch>
        </p:blipFill>
        <p:spPr>
          <a:xfrm>
            <a:off x="10312860" y="3176244"/>
            <a:ext cx="1838325" cy="3314700"/>
          </a:xfrm>
          <a:prstGeom prst="rect">
            <a:avLst/>
          </a:prstGeom>
        </p:spPr>
      </p:pic>
      <p:pic>
        <p:nvPicPr>
          <p:cNvPr id="11" name="Picture 10">
            <a:extLst>
              <a:ext uri="{FF2B5EF4-FFF2-40B4-BE49-F238E27FC236}">
                <a16:creationId xmlns:a16="http://schemas.microsoft.com/office/drawing/2014/main" id="{F66763A4-3214-9F7E-DD13-0D0AAB7171AF}"/>
              </a:ext>
            </a:extLst>
          </p:cNvPr>
          <p:cNvPicPr>
            <a:picLocks noChangeAspect="1"/>
          </p:cNvPicPr>
          <p:nvPr/>
        </p:nvPicPr>
        <p:blipFill>
          <a:blip r:embed="rId5"/>
          <a:stretch>
            <a:fillRect/>
          </a:stretch>
        </p:blipFill>
        <p:spPr>
          <a:xfrm>
            <a:off x="10340107" y="2214559"/>
            <a:ext cx="561975" cy="542925"/>
          </a:xfrm>
          <a:prstGeom prst="rect">
            <a:avLst/>
          </a:prstGeom>
        </p:spPr>
      </p:pic>
      <p:sp>
        <p:nvSpPr>
          <p:cNvPr id="13" name="TextBox 12">
            <a:extLst>
              <a:ext uri="{FF2B5EF4-FFF2-40B4-BE49-F238E27FC236}">
                <a16:creationId xmlns:a16="http://schemas.microsoft.com/office/drawing/2014/main" id="{0AE0D50D-69A5-462C-FC4F-B4789DAC53C6}"/>
              </a:ext>
            </a:extLst>
          </p:cNvPr>
          <p:cNvSpPr txBox="1"/>
          <p:nvPr/>
        </p:nvSpPr>
        <p:spPr>
          <a:xfrm>
            <a:off x="10882982" y="2162857"/>
            <a:ext cx="1141659" cy="646331"/>
          </a:xfrm>
          <a:prstGeom prst="rect">
            <a:avLst/>
          </a:prstGeom>
          <a:noFill/>
        </p:spPr>
        <p:txBody>
          <a:bodyPr wrap="none" rtlCol="0">
            <a:spAutoFit/>
          </a:bodyPr>
          <a:lstStyle/>
          <a:p>
            <a:r>
              <a:rPr lang="en-US" altLang="en-US" sz="3600" b="1" dirty="0">
                <a:solidFill>
                  <a:srgbClr val="00A8F3"/>
                </a:solidFill>
                <a:latin typeface="+mj-lt"/>
              </a:rPr>
              <a:t>2-8</a:t>
            </a:r>
            <a:r>
              <a:rPr lang="en-US" altLang="en-US" sz="3600" b="1" baseline="30000" dirty="0">
                <a:solidFill>
                  <a:srgbClr val="00A8F3"/>
                </a:solidFill>
                <a:latin typeface="+mj-lt"/>
              </a:rPr>
              <a:t>⁰</a:t>
            </a:r>
            <a:r>
              <a:rPr lang="en-US" altLang="en-US" sz="3600" b="1" dirty="0">
                <a:solidFill>
                  <a:srgbClr val="00A8F3"/>
                </a:solidFill>
                <a:latin typeface="+mj-lt"/>
              </a:rPr>
              <a:t>C</a:t>
            </a:r>
            <a:endParaRPr lang="en-US" sz="2000" dirty="0">
              <a:solidFill>
                <a:srgbClr val="00A8F3"/>
              </a:solidFill>
            </a:endParaRPr>
          </a:p>
        </p:txBody>
      </p:sp>
    </p:spTree>
    <p:extLst>
      <p:ext uri="{BB962C8B-B14F-4D97-AF65-F5344CB8AC3E}">
        <p14:creationId xmlns:p14="http://schemas.microsoft.com/office/powerpoint/2010/main" val="18137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Temperature Excursions</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600" y="1724906"/>
            <a:ext cx="9895950" cy="4834377"/>
          </a:xfrm>
        </p:spPr>
        <p:txBody>
          <a:bodyPr anchor="ctr">
            <a:normAutofit fontScale="92500" lnSpcReduction="20000"/>
          </a:bodyPr>
          <a:lstStyle/>
          <a:p>
            <a:pPr marL="0" indent="0">
              <a:buNone/>
              <a:defRPr/>
            </a:pPr>
            <a:r>
              <a:rPr lang="en-US" altLang="en-US" b="1" dirty="0">
                <a:solidFill>
                  <a:schemeClr val="accent1">
                    <a:lumMod val="50000"/>
                  </a:schemeClr>
                </a:solidFill>
              </a:rPr>
              <a:t>A temperature excursion occurs when the storage temperature for study drug falls outside of the 2-8⁰C temperature range.</a:t>
            </a:r>
          </a:p>
          <a:p>
            <a:pPr marL="0" indent="0">
              <a:buNone/>
              <a:defRPr/>
            </a:pPr>
            <a:endParaRPr lang="en-US" altLang="en-US" b="1" dirty="0">
              <a:solidFill>
                <a:schemeClr val="accent1">
                  <a:lumMod val="50000"/>
                </a:schemeClr>
              </a:solidFill>
            </a:endParaRPr>
          </a:p>
          <a:p>
            <a:pPr marL="0" indent="0">
              <a:buNone/>
              <a:defRPr/>
            </a:pPr>
            <a:r>
              <a:rPr lang="en-US" altLang="en-US" b="1" dirty="0">
                <a:solidFill>
                  <a:schemeClr val="accent1">
                    <a:lumMod val="50000"/>
                  </a:schemeClr>
                </a:solidFill>
              </a:rPr>
              <a:t>A temperature excursion can occur during in-transit delivery of study drug to sites or during the regular storage of study drug at sites.</a:t>
            </a:r>
          </a:p>
          <a:p>
            <a:pPr marL="0" indent="0">
              <a:buNone/>
              <a:defRPr/>
            </a:pPr>
            <a:endParaRPr lang="en-US" altLang="en-US" b="1" dirty="0">
              <a:solidFill>
                <a:schemeClr val="accent1">
                  <a:lumMod val="50000"/>
                </a:schemeClr>
              </a:solidFill>
            </a:endParaRPr>
          </a:p>
          <a:p>
            <a:pPr marL="0" indent="0">
              <a:buNone/>
              <a:defRPr/>
            </a:pPr>
            <a:r>
              <a:rPr lang="en-US" b="1" dirty="0">
                <a:solidFill>
                  <a:schemeClr val="accent1">
                    <a:lumMod val="50000"/>
                  </a:schemeClr>
                </a:solidFill>
              </a:rPr>
              <a:t>USP rounding rules do apply for temperature monitoring, for example:</a:t>
            </a:r>
          </a:p>
          <a:p>
            <a:pPr lvl="1">
              <a:defRPr/>
            </a:pPr>
            <a:r>
              <a:rPr lang="en-US" b="1" dirty="0">
                <a:solidFill>
                  <a:schemeClr val="accent1">
                    <a:lumMod val="50000"/>
                  </a:schemeClr>
                </a:solidFill>
              </a:rPr>
              <a:t>1.5</a:t>
            </a:r>
            <a:r>
              <a:rPr lang="en-US" altLang="en-US" b="1" dirty="0">
                <a:solidFill>
                  <a:schemeClr val="accent1">
                    <a:lumMod val="50000"/>
                  </a:schemeClr>
                </a:solidFill>
              </a:rPr>
              <a:t> ⁰C would be rounded up to 2 ⁰C</a:t>
            </a:r>
          </a:p>
          <a:p>
            <a:pPr lvl="1">
              <a:defRPr/>
            </a:pPr>
            <a:r>
              <a:rPr lang="en-US" b="1" dirty="0">
                <a:solidFill>
                  <a:schemeClr val="accent1">
                    <a:lumMod val="50000"/>
                  </a:schemeClr>
                </a:solidFill>
              </a:rPr>
              <a:t>8.4</a:t>
            </a:r>
            <a:r>
              <a:rPr lang="en-US" altLang="en-US" b="1" dirty="0">
                <a:solidFill>
                  <a:schemeClr val="accent1">
                    <a:lumMod val="50000"/>
                  </a:schemeClr>
                </a:solidFill>
              </a:rPr>
              <a:t> ⁰C would be rounded down to 8 ⁰C</a:t>
            </a:r>
          </a:p>
          <a:p>
            <a:pPr lvl="1">
              <a:defRPr/>
            </a:pPr>
            <a:r>
              <a:rPr lang="en-US" b="1" dirty="0">
                <a:solidFill>
                  <a:schemeClr val="accent1">
                    <a:lumMod val="50000"/>
                  </a:schemeClr>
                </a:solidFill>
              </a:rPr>
              <a:t>Both of the above examples would not be a temperature excursion.</a:t>
            </a:r>
          </a:p>
          <a:p>
            <a:pPr marL="684213" lvl="1" indent="0">
              <a:buNone/>
              <a:defRPr/>
            </a:pPr>
            <a:endParaRPr lang="en-US" b="1" dirty="0">
              <a:solidFill>
                <a:schemeClr val="accent1">
                  <a:lumMod val="50000"/>
                </a:schemeClr>
              </a:solidFill>
            </a:endParaRPr>
          </a:p>
          <a:p>
            <a:pPr marL="0" indent="0">
              <a:buNone/>
              <a:defRPr/>
            </a:pPr>
            <a:r>
              <a:rPr lang="en-US" b="1" dirty="0">
                <a:solidFill>
                  <a:schemeClr val="accent1">
                    <a:lumMod val="50000"/>
                  </a:schemeClr>
                </a:solidFill>
              </a:rPr>
              <a:t>Temperature excursions with the duration up to a max of </a:t>
            </a:r>
            <a:r>
              <a:rPr lang="en-US" b="1" u="sng" dirty="0">
                <a:solidFill>
                  <a:schemeClr val="accent1">
                    <a:lumMod val="50000"/>
                  </a:schemeClr>
                </a:solidFill>
              </a:rPr>
              <a:t>30 minutes</a:t>
            </a:r>
            <a:r>
              <a:rPr lang="en-US" b="1" dirty="0">
                <a:solidFill>
                  <a:schemeClr val="accent1">
                    <a:lumMod val="50000"/>
                  </a:schemeClr>
                </a:solidFill>
              </a:rPr>
              <a:t> and with no previous excursions, do not need to be reported. </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168534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Temperature Excursions</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9" y="1724906"/>
            <a:ext cx="8720983" cy="4834377"/>
          </a:xfrm>
        </p:spPr>
        <p:txBody>
          <a:bodyPr anchor="ctr">
            <a:normAutofit fontScale="70000" lnSpcReduction="20000"/>
          </a:bodyPr>
          <a:lstStyle/>
          <a:p>
            <a:pPr marL="0" indent="0">
              <a:buNone/>
              <a:defRPr/>
            </a:pPr>
            <a:r>
              <a:rPr lang="en-US" altLang="en-US" b="1" dirty="0">
                <a:solidFill>
                  <a:schemeClr val="accent1">
                    <a:lumMod val="50000"/>
                  </a:schemeClr>
                </a:solidFill>
              </a:rPr>
              <a:t>If a temperature excursion does occur, affected study drug should be quarantined and placed in an appropriate storage temperature of 2-8⁰C.</a:t>
            </a:r>
          </a:p>
          <a:p>
            <a:pPr marL="0" indent="0">
              <a:buNone/>
              <a:defRPr/>
            </a:pPr>
            <a:endParaRPr lang="en-US" altLang="en-US" b="1" dirty="0">
              <a:solidFill>
                <a:schemeClr val="accent1">
                  <a:lumMod val="50000"/>
                </a:schemeClr>
              </a:solidFill>
            </a:endParaRPr>
          </a:p>
          <a:p>
            <a:pPr marL="0" indent="0">
              <a:buNone/>
              <a:defRPr/>
            </a:pPr>
            <a:r>
              <a:rPr lang="en-US" altLang="en-US" b="1" dirty="0">
                <a:solidFill>
                  <a:schemeClr val="accent1">
                    <a:lumMod val="50000"/>
                  </a:schemeClr>
                </a:solidFill>
              </a:rPr>
              <a:t>Any known temperature excursions should be reported as soon as possible (must be within 48hrs).</a:t>
            </a:r>
          </a:p>
          <a:p>
            <a:pPr marL="684213">
              <a:defRPr/>
            </a:pPr>
            <a:r>
              <a:rPr lang="en-US" altLang="en-US" b="1" dirty="0">
                <a:solidFill>
                  <a:schemeClr val="accent1">
                    <a:lumMod val="50000"/>
                  </a:schemeClr>
                </a:solidFill>
              </a:rPr>
              <a:t>The Temperature </a:t>
            </a:r>
            <a:r>
              <a:rPr lang="en-US" altLang="en-US" b="1" dirty="0" err="1">
                <a:solidFill>
                  <a:schemeClr val="accent1">
                    <a:lumMod val="50000"/>
                  </a:schemeClr>
                </a:solidFill>
              </a:rPr>
              <a:t>Excusion</a:t>
            </a:r>
            <a:r>
              <a:rPr lang="en-US" altLang="en-US" b="1" dirty="0">
                <a:solidFill>
                  <a:schemeClr val="accent1">
                    <a:lumMod val="50000"/>
                  </a:schemeClr>
                </a:solidFill>
              </a:rPr>
              <a:t> Report Form contains instructions on how to report he excursion.</a:t>
            </a:r>
          </a:p>
          <a:p>
            <a:pPr marL="684213">
              <a:defRPr/>
            </a:pPr>
            <a:endParaRPr lang="en-US" altLang="en-US" b="1" dirty="0">
              <a:solidFill>
                <a:schemeClr val="accent1">
                  <a:lumMod val="50000"/>
                </a:schemeClr>
              </a:solidFill>
            </a:endParaRPr>
          </a:p>
          <a:p>
            <a:pPr marL="0" indent="0">
              <a:buNone/>
              <a:defRPr/>
            </a:pPr>
            <a:r>
              <a:rPr lang="en-US" altLang="en-US" b="1" dirty="0">
                <a:solidFill>
                  <a:schemeClr val="accent1">
                    <a:lumMod val="50000"/>
                  </a:schemeClr>
                </a:solidFill>
              </a:rPr>
              <a:t>Submit the following documents for temperature excursions</a:t>
            </a:r>
          </a:p>
          <a:p>
            <a:pPr lvl="1" eaLnBrk="1" fontAlgn="auto" hangingPunct="1">
              <a:spcAft>
                <a:spcPts val="0"/>
              </a:spcAft>
              <a:defRPr/>
            </a:pPr>
            <a:r>
              <a:rPr lang="en-US" altLang="en-US" sz="2600" b="1" dirty="0">
                <a:solidFill>
                  <a:schemeClr val="accent1">
                    <a:lumMod val="50000"/>
                  </a:schemeClr>
                </a:solidFill>
              </a:rPr>
              <a:t>Temperature Excursion Report Form (TERF)</a:t>
            </a:r>
          </a:p>
          <a:p>
            <a:pPr marL="684213" lvl="1" indent="0" eaLnBrk="1" fontAlgn="auto" hangingPunct="1">
              <a:spcAft>
                <a:spcPts val="0"/>
              </a:spcAft>
              <a:buNone/>
              <a:defRPr/>
            </a:pPr>
            <a:r>
              <a:rPr lang="en-US" altLang="en-US" sz="2600" b="1" dirty="0">
                <a:solidFill>
                  <a:schemeClr val="accent1">
                    <a:lumMod val="50000"/>
                  </a:schemeClr>
                </a:solidFill>
              </a:rPr>
              <a:t> available in </a:t>
            </a:r>
            <a:r>
              <a:rPr lang="en-US" altLang="en-US" sz="2600" b="1" dirty="0" err="1">
                <a:solidFill>
                  <a:schemeClr val="accent1">
                    <a:lumMod val="50000"/>
                  </a:schemeClr>
                </a:solidFill>
              </a:rPr>
              <a:t>WebDCU</a:t>
            </a:r>
            <a:r>
              <a:rPr lang="en-US" altLang="en-US" sz="2600" b="1" dirty="0">
                <a:solidFill>
                  <a:schemeClr val="accent1">
                    <a:lumMod val="50000"/>
                  </a:schemeClr>
                </a:solidFill>
              </a:rPr>
              <a:t>™</a:t>
            </a:r>
          </a:p>
          <a:p>
            <a:pPr lvl="2" eaLnBrk="1" fontAlgn="auto" hangingPunct="1">
              <a:spcAft>
                <a:spcPts val="0"/>
              </a:spcAft>
              <a:defRPr/>
            </a:pPr>
            <a:r>
              <a:rPr lang="en-US" altLang="en-US" sz="2300" b="1" dirty="0" err="1">
                <a:solidFill>
                  <a:schemeClr val="accent1">
                    <a:lumMod val="50000"/>
                  </a:schemeClr>
                </a:solidFill>
              </a:rPr>
              <a:t>WebDCU</a:t>
            </a:r>
            <a:r>
              <a:rPr lang="en-US" altLang="en-US" sz="2300" b="1" dirty="0">
                <a:solidFill>
                  <a:schemeClr val="accent1">
                    <a:lumMod val="50000"/>
                  </a:schemeClr>
                </a:solidFill>
              </a:rPr>
              <a:t>&gt;SISTER&gt;Toolbox&gt;Project Documents</a:t>
            </a:r>
          </a:p>
          <a:p>
            <a:pPr lvl="2">
              <a:defRPr/>
            </a:pPr>
            <a:r>
              <a:rPr lang="en-US" altLang="en-US" sz="2300" b="1" dirty="0">
                <a:solidFill>
                  <a:schemeClr val="accent1">
                    <a:lumMod val="50000"/>
                  </a:schemeClr>
                </a:solidFill>
              </a:rPr>
              <a:t>Submit a TERF for both storage and in transit excursions.</a:t>
            </a:r>
          </a:p>
          <a:p>
            <a:pPr lvl="1" eaLnBrk="1" fontAlgn="auto" hangingPunct="1">
              <a:spcAft>
                <a:spcPts val="0"/>
              </a:spcAft>
              <a:defRPr/>
            </a:pPr>
            <a:endParaRPr lang="en-US" altLang="en-US" sz="2600" b="1" dirty="0">
              <a:solidFill>
                <a:schemeClr val="accent1">
                  <a:lumMod val="50000"/>
                </a:schemeClr>
              </a:solidFill>
            </a:endParaRPr>
          </a:p>
          <a:p>
            <a:pPr lvl="1" eaLnBrk="1" fontAlgn="auto" hangingPunct="1">
              <a:spcAft>
                <a:spcPts val="0"/>
              </a:spcAft>
              <a:defRPr/>
            </a:pPr>
            <a:r>
              <a:rPr lang="en-US" altLang="en-US" sz="2600" b="1" dirty="0">
                <a:solidFill>
                  <a:schemeClr val="accent1">
                    <a:lumMod val="50000"/>
                  </a:schemeClr>
                </a:solidFill>
              </a:rPr>
              <a:t>For in-transit excursions only, the data log from the USB </a:t>
            </a:r>
          </a:p>
          <a:p>
            <a:pPr marL="684213" lvl="1" indent="0" eaLnBrk="1" fontAlgn="auto" hangingPunct="1">
              <a:spcAft>
                <a:spcPts val="0"/>
              </a:spcAft>
              <a:buNone/>
              <a:defRPr/>
            </a:pPr>
            <a:r>
              <a:rPr lang="en-US" altLang="en-US" sz="2600" b="1" dirty="0">
                <a:solidFill>
                  <a:schemeClr val="accent1">
                    <a:lumMod val="50000"/>
                  </a:schemeClr>
                </a:solidFill>
              </a:rPr>
              <a:t>data logger must also be sent along with a completed </a:t>
            </a:r>
          </a:p>
          <a:p>
            <a:pPr marL="684213" lvl="1" indent="0" eaLnBrk="1" fontAlgn="auto" hangingPunct="1">
              <a:spcAft>
                <a:spcPts val="0"/>
              </a:spcAft>
              <a:buNone/>
              <a:defRPr/>
            </a:pPr>
            <a:r>
              <a:rPr lang="en-US" altLang="en-US" sz="2600" b="1" dirty="0">
                <a:solidFill>
                  <a:schemeClr val="accent1">
                    <a:lumMod val="50000"/>
                  </a:schemeClr>
                </a:solidFill>
              </a:rPr>
              <a:t>TERF. </a:t>
            </a:r>
          </a:p>
        </p:txBody>
      </p:sp>
      <p:pic>
        <p:nvPicPr>
          <p:cNvPr id="5" name="Picture 4">
            <a:extLst>
              <a:ext uri="{FF2B5EF4-FFF2-40B4-BE49-F238E27FC236}">
                <a16:creationId xmlns:a16="http://schemas.microsoft.com/office/drawing/2014/main" id="{B6BF6BA4-EC2F-AAA1-068E-16060DC489BE}"/>
              </a:ext>
            </a:extLst>
          </p:cNvPr>
          <p:cNvPicPr>
            <a:picLocks noChangeAspect="1"/>
          </p:cNvPicPr>
          <p:nvPr/>
        </p:nvPicPr>
        <p:blipFill>
          <a:blip r:embed="rId3"/>
          <a:stretch>
            <a:fillRect/>
          </a:stretch>
        </p:blipFill>
        <p:spPr>
          <a:xfrm>
            <a:off x="8267910" y="4404247"/>
            <a:ext cx="3649344" cy="2085180"/>
          </a:xfrm>
          <a:prstGeom prst="rect">
            <a:avLst/>
          </a:prstGeom>
          <a:ln w="15875">
            <a:solidFill>
              <a:schemeClr val="tx1"/>
            </a:solidFill>
          </a:ln>
        </p:spPr>
      </p:pic>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4"/>
          <a:stretch>
            <a:fillRect/>
          </a:stretch>
        </p:blipFill>
        <p:spPr>
          <a:xfrm>
            <a:off x="10425012" y="156194"/>
            <a:ext cx="1341236" cy="1274174"/>
          </a:xfrm>
          <a:prstGeom prst="rect">
            <a:avLst/>
          </a:prstGeom>
        </p:spPr>
      </p:pic>
      <p:pic>
        <p:nvPicPr>
          <p:cNvPr id="6" name="Picture 5">
            <a:extLst>
              <a:ext uri="{FF2B5EF4-FFF2-40B4-BE49-F238E27FC236}">
                <a16:creationId xmlns:a16="http://schemas.microsoft.com/office/drawing/2014/main" id="{E43DC3CD-02A8-E855-A141-4524688696D6}"/>
              </a:ext>
            </a:extLst>
          </p:cNvPr>
          <p:cNvPicPr>
            <a:picLocks noChangeAspect="1"/>
          </p:cNvPicPr>
          <p:nvPr/>
        </p:nvPicPr>
        <p:blipFill>
          <a:blip r:embed="rId5"/>
          <a:stretch>
            <a:fillRect/>
          </a:stretch>
        </p:blipFill>
        <p:spPr>
          <a:xfrm>
            <a:off x="10225200" y="2213407"/>
            <a:ext cx="1408813" cy="1822268"/>
          </a:xfrm>
          <a:prstGeom prst="rect">
            <a:avLst/>
          </a:prstGeom>
        </p:spPr>
      </p:pic>
    </p:spTree>
    <p:extLst>
      <p:ext uri="{BB962C8B-B14F-4D97-AF65-F5344CB8AC3E}">
        <p14:creationId xmlns:p14="http://schemas.microsoft.com/office/powerpoint/2010/main" val="201425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Study Drug Expiration Dates</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9" y="1724906"/>
            <a:ext cx="8720983" cy="4834377"/>
          </a:xfrm>
        </p:spPr>
        <p:txBody>
          <a:bodyPr anchor="ctr">
            <a:normAutofit fontScale="92500" lnSpcReduction="10000"/>
          </a:bodyPr>
          <a:lstStyle/>
          <a:p>
            <a:pPr marL="0" indent="0">
              <a:buNone/>
              <a:defRPr/>
            </a:pPr>
            <a:r>
              <a:rPr lang="en-US" altLang="en-US" b="1" dirty="0">
                <a:solidFill>
                  <a:schemeClr val="accent1">
                    <a:lumMod val="50000"/>
                  </a:schemeClr>
                </a:solidFill>
              </a:rPr>
              <a:t>Expiration dates for SISTER study drug can be found:</a:t>
            </a:r>
          </a:p>
          <a:p>
            <a:pPr lvl="1">
              <a:defRPr/>
            </a:pPr>
            <a:r>
              <a:rPr lang="en-US" altLang="en-US" b="1" dirty="0" err="1">
                <a:solidFill>
                  <a:schemeClr val="accent1">
                    <a:lumMod val="50000"/>
                  </a:schemeClr>
                </a:solidFill>
              </a:rPr>
              <a:t>WebDCU</a:t>
            </a:r>
            <a:r>
              <a:rPr lang="en-US" altLang="en-US" b="1" dirty="0">
                <a:solidFill>
                  <a:schemeClr val="accent1">
                    <a:lumMod val="50000"/>
                  </a:schemeClr>
                </a:solidFill>
              </a:rPr>
              <a:t>™ (Drug Tracking Tab&gt; Site Drug Kit Removing)</a:t>
            </a:r>
          </a:p>
          <a:p>
            <a:pPr lvl="1">
              <a:defRPr/>
            </a:pPr>
            <a:r>
              <a:rPr lang="en-US" altLang="en-US" b="1" dirty="0">
                <a:solidFill>
                  <a:schemeClr val="accent1">
                    <a:lumMod val="50000"/>
                  </a:schemeClr>
                </a:solidFill>
              </a:rPr>
              <a:t>SISTER study drug shipment packing slip</a:t>
            </a:r>
          </a:p>
          <a:p>
            <a:pPr marL="0" indent="0">
              <a:buNone/>
              <a:defRPr/>
            </a:pPr>
            <a:endParaRPr lang="en-US" altLang="en-US" b="1" dirty="0">
              <a:solidFill>
                <a:schemeClr val="accent1">
                  <a:lumMod val="50000"/>
                </a:schemeClr>
              </a:solidFill>
            </a:endParaRPr>
          </a:p>
          <a:p>
            <a:pPr marL="0" indent="0">
              <a:buNone/>
              <a:defRPr/>
            </a:pPr>
            <a:r>
              <a:rPr lang="en-US" altLang="en-US" b="1" dirty="0">
                <a:solidFill>
                  <a:schemeClr val="accent1">
                    <a:lumMod val="50000"/>
                  </a:schemeClr>
                </a:solidFill>
              </a:rPr>
              <a:t>Sites will receive emails from </a:t>
            </a:r>
            <a:r>
              <a:rPr lang="en-US" altLang="en-US" b="1" dirty="0" err="1">
                <a:solidFill>
                  <a:schemeClr val="accent1">
                    <a:lumMod val="50000"/>
                  </a:schemeClr>
                </a:solidFill>
              </a:rPr>
              <a:t>WebDCU</a:t>
            </a:r>
            <a:r>
              <a:rPr lang="en-US" altLang="en-US" b="1" dirty="0">
                <a:solidFill>
                  <a:schemeClr val="accent1">
                    <a:lumMod val="50000"/>
                  </a:schemeClr>
                </a:solidFill>
              </a:rPr>
              <a:t>™ and </a:t>
            </a:r>
            <a:r>
              <a:rPr lang="en-US" altLang="en-US" b="1" dirty="0" err="1">
                <a:solidFill>
                  <a:schemeClr val="accent1">
                    <a:lumMod val="50000"/>
                  </a:schemeClr>
                </a:solidFill>
              </a:rPr>
              <a:t>StrokeNet</a:t>
            </a:r>
            <a:r>
              <a:rPr lang="en-US" altLang="en-US" b="1" dirty="0">
                <a:solidFill>
                  <a:schemeClr val="accent1">
                    <a:lumMod val="50000"/>
                  </a:schemeClr>
                </a:solidFill>
              </a:rPr>
              <a:t> Central Pharmacy when kits are nearing their expiration </a:t>
            </a:r>
          </a:p>
          <a:p>
            <a:pPr lvl="1">
              <a:defRPr/>
            </a:pPr>
            <a:r>
              <a:rPr lang="en-US" altLang="en-US" b="1" dirty="0">
                <a:solidFill>
                  <a:schemeClr val="accent1">
                    <a:lumMod val="50000"/>
                  </a:schemeClr>
                </a:solidFill>
              </a:rPr>
              <a:t>Emails will contain instructions on how to handle expiring kits and when to expect replacement kits</a:t>
            </a:r>
          </a:p>
          <a:p>
            <a:pPr lvl="1">
              <a:defRPr/>
            </a:pPr>
            <a:r>
              <a:rPr lang="en-US" altLang="en-US" b="1" dirty="0">
                <a:solidFill>
                  <a:schemeClr val="accent1">
                    <a:lumMod val="50000"/>
                  </a:schemeClr>
                </a:solidFill>
              </a:rPr>
              <a:t>Replacement kits will be sent before current inventory expirations to prevent sites from running out of study drug.</a:t>
            </a:r>
          </a:p>
          <a:p>
            <a:pPr marL="0" lvl="1" indent="0">
              <a:buNone/>
              <a:defRPr/>
            </a:pPr>
            <a:endParaRPr lang="en-US" altLang="en-US" b="1" dirty="0">
              <a:solidFill>
                <a:schemeClr val="accent1">
                  <a:lumMod val="50000"/>
                </a:schemeClr>
              </a:solidFill>
            </a:endParaRPr>
          </a:p>
          <a:p>
            <a:pPr marL="0" lvl="1" indent="0">
              <a:buNone/>
              <a:defRPr/>
            </a:pPr>
            <a:r>
              <a:rPr lang="en-US" altLang="en-US" b="1" dirty="0">
                <a:solidFill>
                  <a:schemeClr val="accent1">
                    <a:lumMod val="50000"/>
                  </a:schemeClr>
                </a:solidFill>
              </a:rPr>
              <a:t>Due to ongoing stability testing, expiration dates of SISTER study drug may be extended.</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25859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Presentation Outline</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
        <p:nvSpPr>
          <p:cNvPr id="7" name="Content Placeholder 6">
            <a:extLst>
              <a:ext uri="{FF2B5EF4-FFF2-40B4-BE49-F238E27FC236}">
                <a16:creationId xmlns:a16="http://schemas.microsoft.com/office/drawing/2014/main" id="{560D06C9-20B5-5528-1492-A0723BFE6669}"/>
              </a:ext>
            </a:extLst>
          </p:cNvPr>
          <p:cNvSpPr>
            <a:spLocks noGrp="1"/>
          </p:cNvSpPr>
          <p:nvPr>
            <p:ph idx="1"/>
          </p:nvPr>
        </p:nvSpPr>
        <p:spPr/>
        <p:txBody>
          <a:bodyPr/>
          <a:lstStyle/>
          <a:p>
            <a:pPr marL="1025525" indent="-514350">
              <a:buFont typeface="+mj-lt"/>
              <a:buAutoNum type="arabicPeriod"/>
            </a:pPr>
            <a:endParaRPr lang="en-US" b="1" dirty="0">
              <a:solidFill>
                <a:schemeClr val="accent1">
                  <a:lumMod val="50000"/>
                </a:schemeClr>
              </a:solidFill>
            </a:endParaRPr>
          </a:p>
          <a:p>
            <a:pPr marL="1025525" indent="-514350">
              <a:buFont typeface="+mj-lt"/>
              <a:buAutoNum type="arabicPeriod"/>
            </a:pPr>
            <a:r>
              <a:rPr lang="en-US" b="1" dirty="0">
                <a:solidFill>
                  <a:schemeClr val="accent1">
                    <a:lumMod val="50000"/>
                  </a:schemeClr>
                </a:solidFill>
              </a:rPr>
              <a:t>Introduction of </a:t>
            </a:r>
            <a:r>
              <a:rPr lang="en-US" b="1" dirty="0" err="1">
                <a:solidFill>
                  <a:schemeClr val="accent1">
                    <a:lumMod val="50000"/>
                  </a:schemeClr>
                </a:solidFill>
              </a:rPr>
              <a:t>StrokeNet</a:t>
            </a:r>
            <a:r>
              <a:rPr lang="en-US" b="1" dirty="0">
                <a:solidFill>
                  <a:schemeClr val="accent1">
                    <a:lumMod val="50000"/>
                  </a:schemeClr>
                </a:solidFill>
              </a:rPr>
              <a:t> Central Pharmacy</a:t>
            </a:r>
          </a:p>
          <a:p>
            <a:pPr marL="1025525" indent="-514350">
              <a:buFont typeface="+mj-lt"/>
              <a:buAutoNum type="arabicPeriod"/>
            </a:pPr>
            <a:r>
              <a:rPr lang="en-US" b="1" dirty="0">
                <a:solidFill>
                  <a:schemeClr val="accent1">
                    <a:lumMod val="50000"/>
                  </a:schemeClr>
                </a:solidFill>
              </a:rPr>
              <a:t>Quick overview of SISTER and TS23</a:t>
            </a:r>
          </a:p>
          <a:p>
            <a:pPr marL="1025525" indent="-514350">
              <a:buFont typeface="+mj-lt"/>
              <a:buAutoNum type="arabicPeriod"/>
            </a:pPr>
            <a:r>
              <a:rPr lang="en-US" b="1" dirty="0">
                <a:solidFill>
                  <a:schemeClr val="accent1">
                    <a:lumMod val="50000"/>
                  </a:schemeClr>
                </a:solidFill>
              </a:rPr>
              <a:t>How will sites receive and properly store study drug</a:t>
            </a:r>
          </a:p>
          <a:p>
            <a:pPr marL="1025525" indent="-514350">
              <a:buFont typeface="+mj-lt"/>
              <a:buAutoNum type="arabicPeriod"/>
            </a:pPr>
            <a:r>
              <a:rPr lang="en-US" b="1" dirty="0">
                <a:solidFill>
                  <a:schemeClr val="accent1">
                    <a:lumMod val="50000"/>
                  </a:schemeClr>
                </a:solidFill>
              </a:rPr>
              <a:t>Step-by-step SISTER infusion compounding and administration</a:t>
            </a:r>
          </a:p>
        </p:txBody>
      </p:sp>
    </p:spTree>
    <p:extLst>
      <p:ext uri="{BB962C8B-B14F-4D97-AF65-F5344CB8AC3E}">
        <p14:creationId xmlns:p14="http://schemas.microsoft.com/office/powerpoint/2010/main" val="127547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Expired or Unusable Study Drug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724906"/>
            <a:ext cx="9895951" cy="4834377"/>
          </a:xfrm>
        </p:spPr>
        <p:txBody>
          <a:bodyPr anchor="ctr">
            <a:normAutofit fontScale="92500" lnSpcReduction="10000"/>
          </a:bodyPr>
          <a:lstStyle/>
          <a:p>
            <a:pPr marL="0" indent="0">
              <a:buNone/>
              <a:defRPr/>
            </a:pPr>
            <a:r>
              <a:rPr lang="en-US" altLang="en-US" b="1" dirty="0">
                <a:solidFill>
                  <a:schemeClr val="accent1">
                    <a:lumMod val="50000"/>
                  </a:schemeClr>
                </a:solidFill>
              </a:rPr>
              <a:t>Any expired, damaged, or otherwise unusable study drug may be destroyed per your site’s local drug destruction policies, only when given permission by the </a:t>
            </a:r>
            <a:r>
              <a:rPr lang="en-US" altLang="en-US" b="1" dirty="0" err="1">
                <a:solidFill>
                  <a:schemeClr val="accent1">
                    <a:lumMod val="50000"/>
                  </a:schemeClr>
                </a:solidFill>
              </a:rPr>
              <a:t>StrokeNet</a:t>
            </a:r>
            <a:r>
              <a:rPr lang="en-US" altLang="en-US" b="1" dirty="0">
                <a:solidFill>
                  <a:schemeClr val="accent1">
                    <a:lumMod val="50000"/>
                  </a:schemeClr>
                </a:solidFill>
              </a:rPr>
              <a:t> Central Pharmacy.</a:t>
            </a:r>
          </a:p>
          <a:p>
            <a:pPr marL="0" indent="0">
              <a:buNone/>
              <a:defRPr/>
            </a:pPr>
            <a:endParaRPr lang="en-US" altLang="en-US" b="1" dirty="0">
              <a:solidFill>
                <a:schemeClr val="accent1">
                  <a:lumMod val="50000"/>
                </a:schemeClr>
              </a:solidFill>
            </a:endParaRPr>
          </a:p>
          <a:p>
            <a:pPr marL="0" indent="0">
              <a:buNone/>
              <a:defRPr/>
            </a:pPr>
            <a:r>
              <a:rPr lang="en-US" altLang="en-US" b="1" dirty="0">
                <a:solidFill>
                  <a:schemeClr val="accent1">
                    <a:lumMod val="50000"/>
                  </a:schemeClr>
                </a:solidFill>
              </a:rPr>
              <a:t>Study drug must be removed from </a:t>
            </a:r>
            <a:r>
              <a:rPr lang="en-US" altLang="en-US" b="1" dirty="0" err="1">
                <a:solidFill>
                  <a:schemeClr val="accent1">
                    <a:lumMod val="50000"/>
                  </a:schemeClr>
                </a:solidFill>
              </a:rPr>
              <a:t>WebDCU</a:t>
            </a:r>
            <a:r>
              <a:rPr lang="en-US" altLang="en-US" b="1" dirty="0">
                <a:solidFill>
                  <a:schemeClr val="accent1">
                    <a:lumMod val="50000"/>
                  </a:schemeClr>
                </a:solidFill>
              </a:rPr>
              <a:t> before it is physically destroyed at sites.</a:t>
            </a:r>
          </a:p>
          <a:p>
            <a:pPr marL="0" indent="0">
              <a:buNone/>
              <a:defRPr/>
            </a:pPr>
            <a:endParaRPr lang="en-US" altLang="en-US" b="1" dirty="0">
              <a:solidFill>
                <a:schemeClr val="accent1">
                  <a:lumMod val="50000"/>
                </a:schemeClr>
              </a:solidFill>
            </a:endParaRPr>
          </a:p>
          <a:p>
            <a:pPr marL="0" indent="0">
              <a:buNone/>
              <a:defRPr/>
            </a:pPr>
            <a:r>
              <a:rPr lang="en-US" altLang="en-US" b="1" dirty="0" err="1">
                <a:solidFill>
                  <a:schemeClr val="accent1">
                    <a:lumMod val="50000"/>
                  </a:schemeClr>
                </a:solidFill>
              </a:rPr>
              <a:t>StrokeNet</a:t>
            </a:r>
            <a:r>
              <a:rPr lang="en-US" altLang="en-US" b="1" dirty="0">
                <a:solidFill>
                  <a:schemeClr val="accent1">
                    <a:lumMod val="50000"/>
                  </a:schemeClr>
                </a:solidFill>
              </a:rPr>
              <a:t> can accept returns for destruction of study drug if needed, at the expense of the site.</a:t>
            </a:r>
          </a:p>
          <a:p>
            <a:pPr marL="0" indent="0">
              <a:buNone/>
              <a:defRPr/>
            </a:pPr>
            <a:endParaRPr lang="en-US" altLang="en-US" b="1" dirty="0">
              <a:solidFill>
                <a:schemeClr val="accent1">
                  <a:lumMod val="50000"/>
                </a:schemeClr>
              </a:solidFill>
            </a:endParaRPr>
          </a:p>
          <a:p>
            <a:pPr marL="0" indent="0">
              <a:buNone/>
              <a:defRPr/>
            </a:pPr>
            <a:r>
              <a:rPr lang="en-US" altLang="en-US" b="1" dirty="0">
                <a:solidFill>
                  <a:schemeClr val="accent1">
                    <a:lumMod val="50000"/>
                  </a:schemeClr>
                </a:solidFill>
              </a:rPr>
              <a:t>Instructions for the return of SISTER study drug are available in the SISTER Pharmacy MOP.</a:t>
            </a:r>
          </a:p>
          <a:p>
            <a:pPr marL="0" indent="0">
              <a:buNone/>
              <a:defRPr/>
            </a:pPr>
            <a:endParaRPr lang="en-US" altLang="en-US"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71169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Drug Supplies Not Supplied To Sites</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85278"/>
            <a:ext cx="9720843" cy="4498429"/>
          </a:xfrm>
        </p:spPr>
        <p:txBody>
          <a:bodyPr anchor="ctr">
            <a:normAutofit/>
          </a:bodyPr>
          <a:lstStyle/>
          <a:p>
            <a:pPr marL="0" indent="0">
              <a:buNone/>
            </a:pPr>
            <a:r>
              <a:rPr lang="en-US" sz="2400" b="1" dirty="0">
                <a:solidFill>
                  <a:schemeClr val="accent1">
                    <a:lumMod val="50000"/>
                  </a:schemeClr>
                </a:solidFill>
              </a:rPr>
              <a:t>For SISTER, placebo will be a single infusion of 200ml 0.9% sodium chloride.</a:t>
            </a:r>
          </a:p>
          <a:p>
            <a:pPr marL="0" indent="0">
              <a:buNone/>
            </a:pPr>
            <a:endParaRPr lang="en-US" sz="2400" b="1" dirty="0">
              <a:solidFill>
                <a:schemeClr val="accent1">
                  <a:lumMod val="50000"/>
                </a:schemeClr>
              </a:solidFill>
            </a:endParaRPr>
          </a:p>
          <a:p>
            <a:pPr marL="0" indent="0">
              <a:buNone/>
            </a:pPr>
            <a:r>
              <a:rPr lang="en-US" sz="2400" b="1" dirty="0" err="1">
                <a:solidFill>
                  <a:schemeClr val="accent1">
                    <a:lumMod val="50000"/>
                  </a:schemeClr>
                </a:solidFill>
              </a:rPr>
              <a:t>StrokeNet</a:t>
            </a:r>
            <a:r>
              <a:rPr lang="en-US" sz="2400" b="1" dirty="0">
                <a:solidFill>
                  <a:schemeClr val="accent1">
                    <a:lumMod val="50000"/>
                  </a:schemeClr>
                </a:solidFill>
              </a:rPr>
              <a:t> Central Pharmacy </a:t>
            </a:r>
            <a:r>
              <a:rPr lang="en-US" sz="2400" b="1" u="sng" dirty="0">
                <a:solidFill>
                  <a:schemeClr val="accent1">
                    <a:lumMod val="50000"/>
                  </a:schemeClr>
                </a:solidFill>
              </a:rPr>
              <a:t>WILL NOT</a:t>
            </a:r>
            <a:r>
              <a:rPr lang="en-US" sz="2400" b="1" dirty="0">
                <a:solidFill>
                  <a:schemeClr val="accent1">
                    <a:lumMod val="50000"/>
                  </a:schemeClr>
                </a:solidFill>
              </a:rPr>
              <a:t> supply sites 0.9% sodium chloride.</a:t>
            </a:r>
          </a:p>
          <a:p>
            <a:pPr marL="0" indent="0">
              <a:buNone/>
            </a:pPr>
            <a:endParaRPr lang="en-US" sz="2400" b="1" dirty="0">
              <a:solidFill>
                <a:schemeClr val="accent1">
                  <a:lumMod val="50000"/>
                </a:schemeClr>
              </a:solidFill>
            </a:endParaRPr>
          </a:p>
          <a:p>
            <a:pPr marL="0" indent="0">
              <a:buNone/>
            </a:pPr>
            <a:r>
              <a:rPr lang="en-US" sz="2400" b="1" dirty="0">
                <a:solidFill>
                  <a:schemeClr val="accent1">
                    <a:lumMod val="50000"/>
                  </a:schemeClr>
                </a:solidFill>
              </a:rPr>
              <a:t>For subjects who require placebo doses, sites will use a 250ml 0.9% sodium chloride bag from their local site inventory with the appropriate volume of 0.9% sodium chloride removed.  </a:t>
            </a:r>
          </a:p>
          <a:p>
            <a:pPr marL="0" indent="0">
              <a:buNone/>
            </a:pPr>
            <a:endParaRPr lang="en-US" sz="2400" b="1" dirty="0">
              <a:solidFill>
                <a:schemeClr val="accent1">
                  <a:lumMod val="50000"/>
                </a:schemeClr>
              </a:solidFill>
            </a:endParaRPr>
          </a:p>
          <a:p>
            <a:pPr marL="0" indent="0">
              <a:buNone/>
            </a:pPr>
            <a:r>
              <a:rPr lang="en-US" sz="2400" b="1" dirty="0">
                <a:solidFill>
                  <a:schemeClr val="accent1">
                    <a:lumMod val="50000"/>
                  </a:schemeClr>
                </a:solidFill>
              </a:rPr>
              <a:t>Sites will also need to use from their local inventory an IV extension set with 0.22-micron filter, Non-DEHP for the study drug infusion. </a:t>
            </a:r>
          </a:p>
          <a:p>
            <a:pPr marL="0" indent="0">
              <a:buNone/>
            </a:pPr>
            <a:endParaRPr lang="en-US" sz="24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16322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Blinding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9" y="1753626"/>
            <a:ext cx="9729388" cy="4834377"/>
          </a:xfrm>
        </p:spPr>
        <p:txBody>
          <a:bodyPr anchor="ctr">
            <a:normAutofit fontScale="92500" lnSpcReduction="20000"/>
          </a:bodyPr>
          <a:lstStyle/>
          <a:p>
            <a:pPr marL="0" indent="0">
              <a:buNone/>
            </a:pPr>
            <a:r>
              <a:rPr lang="en-US" altLang="en-US" b="1" dirty="0">
                <a:solidFill>
                  <a:schemeClr val="accent1">
                    <a:lumMod val="50000"/>
                  </a:schemeClr>
                </a:solidFill>
              </a:rPr>
              <a:t>SISTER is a double-blind study where the investigators and the subjects do not know which arm the subject is assigned to. </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The pharmacy team members preparing the doses of study drug will be unblinded.</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Study staff and subjects must remain blinded throughout the duration of the study. It is important for the pharmacy staff to not communicate any issues with drug inventory or dosing with study team members.</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Only pharmacy staff should check-in, store, or have access to SISTER study drug. </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506508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Randomization Code List</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9" y="1753626"/>
            <a:ext cx="9729388" cy="4834377"/>
          </a:xfrm>
        </p:spPr>
        <p:txBody>
          <a:bodyPr anchor="ctr">
            <a:normAutofit fontScale="92500" lnSpcReduction="10000"/>
          </a:bodyPr>
          <a:lstStyle/>
          <a:p>
            <a:pPr marL="0" indent="0">
              <a:buNone/>
            </a:pPr>
            <a:r>
              <a:rPr lang="en-US" altLang="en-US" b="1" dirty="0">
                <a:solidFill>
                  <a:schemeClr val="accent1">
                    <a:lumMod val="50000"/>
                  </a:schemeClr>
                </a:solidFill>
              </a:rPr>
              <a:t>To maintain blinding, SISTER will utilize a randomization code list with randomization codes that correspond to the treatment arm the subject will be assigned. </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Once sites are shipped study drug, they will be able to access a randomization code list.</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This code list should be stored in the pharmacy in a SISTER specific binder, and never given to study staff.</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The SISTER pharmacy binder, code list, SISTER study drug should be easily accessible to after-hour pharmacy staff.</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417579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Blinding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242642" y="1735776"/>
            <a:ext cx="5287549" cy="4834377"/>
          </a:xfrm>
        </p:spPr>
        <p:txBody>
          <a:bodyPr anchor="ctr">
            <a:normAutofit fontScale="77500" lnSpcReduction="20000"/>
          </a:bodyPr>
          <a:lstStyle/>
          <a:p>
            <a:pPr marL="0" indent="0">
              <a:buNone/>
            </a:pPr>
            <a:r>
              <a:rPr lang="en-US" altLang="en-US" b="1" dirty="0">
                <a:solidFill>
                  <a:schemeClr val="accent1">
                    <a:lumMod val="50000"/>
                  </a:schemeClr>
                </a:solidFill>
              </a:rPr>
              <a:t>Once a subject is randomized, a randomization verification form will be generated by </a:t>
            </a:r>
            <a:r>
              <a:rPr lang="en-US" altLang="en-US" b="1" dirty="0" err="1">
                <a:solidFill>
                  <a:schemeClr val="accent1">
                    <a:lumMod val="50000"/>
                  </a:schemeClr>
                </a:solidFill>
              </a:rPr>
              <a:t>WebDCU</a:t>
            </a:r>
            <a:r>
              <a:rPr lang="en-US" altLang="en-US" b="1" dirty="0">
                <a:solidFill>
                  <a:schemeClr val="accent1">
                    <a:lumMod val="50000"/>
                  </a:schemeClr>
                </a:solidFill>
              </a:rPr>
              <a:t> that includes subject specific information and a randomization code.</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The study team will supply the pharmacist with the randomization verification form.</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The pharmacist will then match the randomization codes to determine the arm the subject is assigned.</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Pharmacist must complete the bottom of the randomization verification form and store in the pharmacy for monitoring visits.</a:t>
            </a:r>
          </a:p>
          <a:p>
            <a:pPr marL="803275" lvl="1" indent="-342900"/>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7" name="Picture 6">
            <a:extLst>
              <a:ext uri="{FF2B5EF4-FFF2-40B4-BE49-F238E27FC236}">
                <a16:creationId xmlns:a16="http://schemas.microsoft.com/office/drawing/2014/main" id="{DE24AAB0-5699-D519-2605-DE2D6B9AF210}"/>
              </a:ext>
            </a:extLst>
          </p:cNvPr>
          <p:cNvPicPr>
            <a:picLocks noChangeAspect="1"/>
          </p:cNvPicPr>
          <p:nvPr/>
        </p:nvPicPr>
        <p:blipFill>
          <a:blip r:embed="rId4"/>
          <a:stretch>
            <a:fillRect/>
          </a:stretch>
        </p:blipFill>
        <p:spPr>
          <a:xfrm>
            <a:off x="9087013" y="2973646"/>
            <a:ext cx="3095986" cy="2358635"/>
          </a:xfrm>
          <a:prstGeom prst="rect">
            <a:avLst/>
          </a:prstGeom>
        </p:spPr>
      </p:pic>
      <p:pic>
        <p:nvPicPr>
          <p:cNvPr id="11" name="Picture 10">
            <a:extLst>
              <a:ext uri="{FF2B5EF4-FFF2-40B4-BE49-F238E27FC236}">
                <a16:creationId xmlns:a16="http://schemas.microsoft.com/office/drawing/2014/main" id="{223AC15F-8183-33D7-0503-7D21AD5E64B2}"/>
              </a:ext>
            </a:extLst>
          </p:cNvPr>
          <p:cNvPicPr>
            <a:picLocks noChangeAspect="1"/>
          </p:cNvPicPr>
          <p:nvPr/>
        </p:nvPicPr>
        <p:blipFill>
          <a:blip r:embed="rId5"/>
          <a:stretch>
            <a:fillRect/>
          </a:stretch>
        </p:blipFill>
        <p:spPr>
          <a:xfrm>
            <a:off x="5435125" y="1668731"/>
            <a:ext cx="3561921" cy="4771993"/>
          </a:xfrm>
          <a:prstGeom prst="rect">
            <a:avLst/>
          </a:prstGeom>
        </p:spPr>
      </p:pic>
    </p:spTree>
    <p:extLst>
      <p:ext uri="{BB962C8B-B14F-4D97-AF65-F5344CB8AC3E}">
        <p14:creationId xmlns:p14="http://schemas.microsoft.com/office/powerpoint/2010/main" val="1866910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Blinding</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11" name="Picture 10">
            <a:extLst>
              <a:ext uri="{FF2B5EF4-FFF2-40B4-BE49-F238E27FC236}">
                <a16:creationId xmlns:a16="http://schemas.microsoft.com/office/drawing/2014/main" id="{CA395F4F-BCD8-17C6-DE2E-CCF8F4C108CA}"/>
              </a:ext>
            </a:extLst>
          </p:cNvPr>
          <p:cNvPicPr>
            <a:picLocks noChangeAspect="1"/>
          </p:cNvPicPr>
          <p:nvPr/>
        </p:nvPicPr>
        <p:blipFill>
          <a:blip r:embed="rId4"/>
          <a:stretch>
            <a:fillRect/>
          </a:stretch>
        </p:blipFill>
        <p:spPr>
          <a:xfrm>
            <a:off x="6095998" y="2112312"/>
            <a:ext cx="5449368" cy="4151527"/>
          </a:xfrm>
          <a:prstGeom prst="rect">
            <a:avLst/>
          </a:prstGeom>
        </p:spPr>
      </p:pic>
      <p:pic>
        <p:nvPicPr>
          <p:cNvPr id="13" name="Picture 12">
            <a:extLst>
              <a:ext uri="{FF2B5EF4-FFF2-40B4-BE49-F238E27FC236}">
                <a16:creationId xmlns:a16="http://schemas.microsoft.com/office/drawing/2014/main" id="{125B7E10-0A7D-8BC3-0C31-A9BA6404A727}"/>
              </a:ext>
            </a:extLst>
          </p:cNvPr>
          <p:cNvPicPr>
            <a:picLocks noChangeAspect="1"/>
          </p:cNvPicPr>
          <p:nvPr/>
        </p:nvPicPr>
        <p:blipFill>
          <a:blip r:embed="rId5"/>
          <a:stretch>
            <a:fillRect/>
          </a:stretch>
        </p:blipFill>
        <p:spPr>
          <a:xfrm>
            <a:off x="795886" y="1647376"/>
            <a:ext cx="4504226" cy="5081398"/>
          </a:xfrm>
          <a:prstGeom prst="rect">
            <a:avLst/>
          </a:prstGeom>
        </p:spPr>
      </p:pic>
    </p:spTree>
    <p:extLst>
      <p:ext uri="{BB962C8B-B14F-4D97-AF65-F5344CB8AC3E}">
        <p14:creationId xmlns:p14="http://schemas.microsoft.com/office/powerpoint/2010/main" val="411917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IV Infusion Compounding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9" y="1753626"/>
            <a:ext cx="9729388" cy="4834377"/>
          </a:xfrm>
        </p:spPr>
        <p:txBody>
          <a:bodyPr anchor="ctr">
            <a:normAutofit/>
          </a:bodyPr>
          <a:lstStyle/>
          <a:p>
            <a:pPr marL="0" indent="0">
              <a:buNone/>
            </a:pPr>
            <a:r>
              <a:rPr lang="en-US" altLang="en-US" b="1" dirty="0">
                <a:solidFill>
                  <a:schemeClr val="accent1">
                    <a:lumMod val="50000"/>
                  </a:schemeClr>
                </a:solidFill>
              </a:rPr>
              <a:t>Subjects will receive an IV infusion of either TS23 or placebo.</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Sterile compounding is required when preparing TS23 or placebo for subjects.</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Compounding should be done in a sterile hood following your site’s guidelines for the compounding of sterile infusions.</a:t>
            </a:r>
          </a:p>
          <a:p>
            <a:pPr marL="0" indent="0">
              <a:buNone/>
            </a:pPr>
            <a:endParaRPr lang="en-US" altLang="en-US" b="1" dirty="0">
              <a:solidFill>
                <a:schemeClr val="accent1">
                  <a:lumMod val="50000"/>
                </a:schemeClr>
              </a:solidFill>
            </a:endParaRPr>
          </a:p>
          <a:p>
            <a:pPr marL="0" indent="0">
              <a:buNone/>
            </a:pPr>
            <a:r>
              <a:rPr lang="en-US" altLang="en-US" b="1" dirty="0">
                <a:solidFill>
                  <a:schemeClr val="accent1">
                    <a:lumMod val="50000"/>
                  </a:schemeClr>
                </a:solidFill>
              </a:rPr>
              <a:t>Once compounded, the IV bag is good for 12 hours at room temperature.</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8942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IV Infusion Compounding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9" y="1753626"/>
            <a:ext cx="9729388" cy="4834377"/>
          </a:xfrm>
        </p:spPr>
        <p:txBody>
          <a:bodyPr anchor="ctr">
            <a:normAutofit fontScale="92500" lnSpcReduction="20000"/>
          </a:bodyPr>
          <a:lstStyle/>
          <a:p>
            <a:pPr marL="0" indent="0">
              <a:buNone/>
            </a:pPr>
            <a:r>
              <a:rPr lang="en-US" altLang="en-US" b="1" dirty="0">
                <a:solidFill>
                  <a:schemeClr val="accent1">
                    <a:lumMod val="50000"/>
                  </a:schemeClr>
                </a:solidFill>
              </a:rPr>
              <a:t>The following steps are needed to be done by pharmacy in the preparation of SISTER study drug:</a:t>
            </a:r>
          </a:p>
          <a:p>
            <a:pPr marL="0" indent="0">
              <a:buNone/>
            </a:pPr>
            <a:endParaRPr lang="en-US" altLang="en-US" b="1" dirty="0">
              <a:solidFill>
                <a:schemeClr val="accent1">
                  <a:lumMod val="50000"/>
                </a:schemeClr>
              </a:solidFill>
            </a:endParaRPr>
          </a:p>
          <a:p>
            <a:pPr marL="514350" indent="-514350">
              <a:buAutoNum type="arabicPeriod"/>
            </a:pPr>
            <a:r>
              <a:rPr lang="en-US" altLang="en-US" b="1" dirty="0">
                <a:solidFill>
                  <a:schemeClr val="accent1">
                    <a:lumMod val="50000"/>
                  </a:schemeClr>
                </a:solidFill>
              </a:rPr>
              <a:t>Determine what treatment arm the subject has been assigned.</a:t>
            </a:r>
          </a:p>
          <a:p>
            <a:pPr marL="514350" indent="-514350">
              <a:buAutoNum type="arabicPeriod"/>
            </a:pPr>
            <a:r>
              <a:rPr lang="en-US" altLang="en-US" b="1" dirty="0">
                <a:solidFill>
                  <a:schemeClr val="accent1">
                    <a:lumMod val="50000"/>
                  </a:schemeClr>
                </a:solidFill>
              </a:rPr>
              <a:t>Obtain the appropriate number of TS23 vials needed to compound the infusion and a 250ml 0.9% sodium chloride bag.</a:t>
            </a:r>
          </a:p>
          <a:p>
            <a:pPr marL="514350" indent="-514350">
              <a:buAutoNum type="arabicPeriod"/>
            </a:pPr>
            <a:r>
              <a:rPr lang="en-US" altLang="en-US" b="1" dirty="0">
                <a:solidFill>
                  <a:schemeClr val="accent1">
                    <a:lumMod val="50000"/>
                  </a:schemeClr>
                </a:solidFill>
              </a:rPr>
              <a:t>In a sterile environment, remove the appropriate volume of solution from the 0.9% sodium chloride bag.</a:t>
            </a:r>
          </a:p>
          <a:p>
            <a:pPr marL="514350" indent="-514350">
              <a:buAutoNum type="arabicPeriod"/>
            </a:pPr>
            <a:r>
              <a:rPr lang="en-US" altLang="en-US" b="1" dirty="0">
                <a:solidFill>
                  <a:schemeClr val="accent1">
                    <a:lumMod val="50000"/>
                  </a:schemeClr>
                </a:solidFill>
              </a:rPr>
              <a:t>In a sterile environment, add the appropriate amount of TS23 to the 0.9% sodium chloride bag and mix the bag.</a:t>
            </a:r>
          </a:p>
          <a:p>
            <a:pPr marL="514350" indent="-514350">
              <a:buAutoNum type="arabicPeriod"/>
            </a:pPr>
            <a:r>
              <a:rPr lang="en-US" altLang="en-US" b="1" dirty="0">
                <a:solidFill>
                  <a:schemeClr val="accent1">
                    <a:lumMod val="50000"/>
                  </a:schemeClr>
                </a:solidFill>
              </a:rPr>
              <a:t>Label the resulting IV mixture and deliver to the study team for administration.</a:t>
            </a:r>
          </a:p>
          <a:p>
            <a:pPr marL="514350" indent="-514350">
              <a:buAutoNum type="arabicPeriod"/>
            </a:pPr>
            <a:r>
              <a:rPr lang="en-US" altLang="en-US" b="1" dirty="0">
                <a:solidFill>
                  <a:schemeClr val="accent1">
                    <a:lumMod val="50000"/>
                  </a:schemeClr>
                </a:solidFill>
              </a:rPr>
              <a:t>Record the TS23 vial ID numbers used and enter into </a:t>
            </a:r>
            <a:r>
              <a:rPr lang="en-US" altLang="en-US" b="1" dirty="0" err="1">
                <a:solidFill>
                  <a:schemeClr val="accent1">
                    <a:lumMod val="50000"/>
                  </a:schemeClr>
                </a:solidFill>
              </a:rPr>
              <a:t>WebDCU</a:t>
            </a:r>
            <a:r>
              <a:rPr lang="en-US" altLang="en-US" b="1" dirty="0">
                <a:solidFill>
                  <a:schemeClr val="accent1">
                    <a:lumMod val="50000"/>
                  </a:schemeClr>
                </a:solidFill>
              </a:rPr>
              <a:t>. </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96543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Determining the Treatment Arm</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5" y="1729085"/>
            <a:ext cx="4866832" cy="4834377"/>
          </a:xfrm>
        </p:spPr>
        <p:txBody>
          <a:bodyPr anchor="ctr">
            <a:normAutofit fontScale="92500" lnSpcReduction="10000"/>
          </a:bodyPr>
          <a:lstStyle/>
          <a:p>
            <a:pPr marL="342900" marR="0" lvl="0" indent="-342900">
              <a:spcBef>
                <a:spcPts val="0"/>
              </a:spcBef>
              <a:spcAft>
                <a:spcPts val="0"/>
              </a:spcAft>
              <a:buFont typeface="+mj-lt"/>
              <a:buAutoNum type="arabicPeriod"/>
            </a:pPr>
            <a:r>
              <a:rPr lang="en-US" b="1" dirty="0">
                <a:solidFill>
                  <a:schemeClr val="accent1">
                    <a:lumMod val="50000"/>
                  </a:schemeClr>
                </a:solidFill>
              </a:rPr>
              <a:t>The pharmacists obtains the SISTER randomization verification form from the study team member who randomized the subject. </a:t>
            </a:r>
          </a:p>
          <a:p>
            <a:pPr marL="342900" marR="0" lvl="0" indent="-342900">
              <a:spcBef>
                <a:spcPts val="0"/>
              </a:spcBef>
              <a:spcAft>
                <a:spcPts val="0"/>
              </a:spcAft>
              <a:buFont typeface="+mj-lt"/>
              <a:buAutoNum type="arabicPeriod"/>
            </a:pPr>
            <a:endParaRPr lang="en-US" b="1" dirty="0">
              <a:solidFill>
                <a:schemeClr val="accent1">
                  <a:lumMod val="50000"/>
                </a:schemeClr>
              </a:solidFill>
            </a:endParaRPr>
          </a:p>
          <a:p>
            <a:pPr marL="342900" marR="0" lvl="0" indent="-342900">
              <a:spcBef>
                <a:spcPts val="0"/>
              </a:spcBef>
              <a:spcAft>
                <a:spcPts val="0"/>
              </a:spcAft>
              <a:buFont typeface="+mj-lt"/>
              <a:buAutoNum type="arabicPeriod"/>
            </a:pPr>
            <a:r>
              <a:rPr lang="en-US" b="1" dirty="0">
                <a:solidFill>
                  <a:schemeClr val="accent1">
                    <a:lumMod val="50000"/>
                  </a:schemeClr>
                </a:solidFill>
              </a:rPr>
              <a:t>Match the 4-letter randomization code on the SISTER Randomization Verification Form with the 4-letter code on the SISTER Randomization Code List to determine the assigned treatment arm for the subject.</a:t>
            </a:r>
          </a:p>
          <a:p>
            <a:pPr marL="342900" marR="0" lvl="0" indent="-342900">
              <a:spcBef>
                <a:spcPts val="0"/>
              </a:spcBef>
              <a:spcAft>
                <a:spcPts val="0"/>
              </a:spcAft>
              <a:buFont typeface="+mj-lt"/>
              <a:buAutoNum type="arabicPeriod"/>
            </a:pPr>
            <a:endParaRPr lang="en-US" b="1" dirty="0">
              <a:solidFill>
                <a:schemeClr val="accent1">
                  <a:lumMod val="50000"/>
                </a:schemeClr>
              </a:solidFill>
            </a:endParaRPr>
          </a:p>
          <a:p>
            <a:pPr marL="803275" lvl="1" indent="-342900"/>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18" name="Picture 17">
            <a:extLst>
              <a:ext uri="{FF2B5EF4-FFF2-40B4-BE49-F238E27FC236}">
                <a16:creationId xmlns:a16="http://schemas.microsoft.com/office/drawing/2014/main" id="{1C03717D-C260-F126-E200-6D275241AEFE}"/>
              </a:ext>
            </a:extLst>
          </p:cNvPr>
          <p:cNvPicPr>
            <a:picLocks noChangeAspect="1"/>
          </p:cNvPicPr>
          <p:nvPr/>
        </p:nvPicPr>
        <p:blipFill>
          <a:blip r:embed="rId4"/>
          <a:stretch>
            <a:fillRect/>
          </a:stretch>
        </p:blipFill>
        <p:spPr>
          <a:xfrm>
            <a:off x="9090459" y="2888809"/>
            <a:ext cx="3060812" cy="2331838"/>
          </a:xfrm>
          <a:prstGeom prst="rect">
            <a:avLst/>
          </a:prstGeom>
        </p:spPr>
      </p:pic>
      <p:pic>
        <p:nvPicPr>
          <p:cNvPr id="24" name="Picture 23">
            <a:extLst>
              <a:ext uri="{FF2B5EF4-FFF2-40B4-BE49-F238E27FC236}">
                <a16:creationId xmlns:a16="http://schemas.microsoft.com/office/drawing/2014/main" id="{BA4CDF6D-DEE2-86D2-A7A3-BDA6BDB7507C}"/>
              </a:ext>
            </a:extLst>
          </p:cNvPr>
          <p:cNvPicPr>
            <a:picLocks noChangeAspect="1"/>
          </p:cNvPicPr>
          <p:nvPr/>
        </p:nvPicPr>
        <p:blipFill>
          <a:blip r:embed="rId5"/>
          <a:stretch>
            <a:fillRect/>
          </a:stretch>
        </p:blipFill>
        <p:spPr>
          <a:xfrm>
            <a:off x="5280709" y="1668731"/>
            <a:ext cx="3716337" cy="4771993"/>
          </a:xfrm>
          <a:prstGeom prst="rect">
            <a:avLst/>
          </a:prstGeom>
        </p:spPr>
      </p:pic>
    </p:spTree>
    <p:extLst>
      <p:ext uri="{BB962C8B-B14F-4D97-AF65-F5344CB8AC3E}">
        <p14:creationId xmlns:p14="http://schemas.microsoft.com/office/powerpoint/2010/main" val="4159324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CE31E9-BFFA-456C-60CF-89F3CA97DA77}"/>
              </a:ext>
            </a:extLst>
          </p:cNvPr>
          <p:cNvPicPr>
            <a:picLocks noChangeAspect="1"/>
          </p:cNvPicPr>
          <p:nvPr/>
        </p:nvPicPr>
        <p:blipFill>
          <a:blip r:embed="rId3"/>
          <a:stretch>
            <a:fillRect/>
          </a:stretch>
        </p:blipFill>
        <p:spPr>
          <a:xfrm>
            <a:off x="6289786" y="2546646"/>
            <a:ext cx="5844755" cy="2632105"/>
          </a:xfrm>
          <a:prstGeom prst="rect">
            <a:avLst/>
          </a:prstGeom>
        </p:spPr>
      </p:pic>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Obtaining the TS23 Vials </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4" y="1729085"/>
            <a:ext cx="6499080" cy="4834377"/>
          </a:xfrm>
        </p:spPr>
        <p:txBody>
          <a:bodyPr anchor="ctr">
            <a:normAutofit fontScale="92500"/>
          </a:bodyPr>
          <a:lstStyle/>
          <a:p>
            <a:pPr marL="341313" marR="0" lvl="0" indent="-341313">
              <a:spcBef>
                <a:spcPts val="0"/>
              </a:spcBef>
              <a:spcAft>
                <a:spcPts val="0"/>
              </a:spcAft>
              <a:buFont typeface="+mj-lt"/>
              <a:buAutoNum type="arabicPeriod" startAt="3"/>
            </a:pPr>
            <a:r>
              <a:rPr lang="en-US" b="1" dirty="0">
                <a:solidFill>
                  <a:schemeClr val="accent1">
                    <a:lumMod val="50000"/>
                  </a:schemeClr>
                </a:solidFill>
              </a:rPr>
              <a:t>Using the subject's weight and assigned treatment arm, determine the TS23 dose from the TS23 Dosing Table (Table 1) .</a:t>
            </a:r>
          </a:p>
          <a:p>
            <a:pPr marL="342900" marR="0" lvl="0" indent="-342900">
              <a:spcBef>
                <a:spcPts val="0"/>
              </a:spcBef>
              <a:spcAft>
                <a:spcPts val="0"/>
              </a:spcAft>
              <a:buFont typeface="+mj-lt"/>
              <a:buAutoNum type="arabicPeriod" startAt="3"/>
            </a:pPr>
            <a:endParaRPr lang="en-US" b="1" dirty="0">
              <a:solidFill>
                <a:schemeClr val="accent1">
                  <a:lumMod val="50000"/>
                </a:schemeClr>
              </a:solidFill>
            </a:endParaRPr>
          </a:p>
          <a:p>
            <a:pPr marL="342900" marR="0" lvl="0" indent="-342900">
              <a:spcBef>
                <a:spcPts val="0"/>
              </a:spcBef>
              <a:spcAft>
                <a:spcPts val="0"/>
              </a:spcAft>
              <a:buFont typeface="+mj-lt"/>
              <a:buAutoNum type="arabicPeriod" startAt="3"/>
            </a:pPr>
            <a:r>
              <a:rPr lang="en-US" b="1" dirty="0">
                <a:solidFill>
                  <a:schemeClr val="accent1">
                    <a:lumMod val="50000"/>
                  </a:schemeClr>
                </a:solidFill>
              </a:rPr>
              <a:t>Obtain the appropriate number of vials required for the TS23 dose from a SISTER study box. The TS23 study drug is provided in 10 ml vials at a concentration of 10 mg/ml. For example, if subject 123 was assigned to the 7.0 mg/kg arm and weighs 75 kg, they will receive a TS23 infusion of 560 mg. To compound the infusion, 6 vials of TS23 will be needed.</a:t>
            </a:r>
          </a:p>
          <a:p>
            <a:pPr marL="803275" lvl="1" indent="-342900"/>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4"/>
          <a:stretch>
            <a:fillRect/>
          </a:stretch>
        </p:blipFill>
        <p:spPr>
          <a:xfrm>
            <a:off x="10425012" y="156194"/>
            <a:ext cx="1341236" cy="1274174"/>
          </a:xfrm>
          <a:prstGeom prst="rect">
            <a:avLst/>
          </a:prstGeom>
        </p:spPr>
      </p:pic>
      <p:sp>
        <p:nvSpPr>
          <p:cNvPr id="9" name="Rectangle 8">
            <a:extLst>
              <a:ext uri="{FF2B5EF4-FFF2-40B4-BE49-F238E27FC236}">
                <a16:creationId xmlns:a16="http://schemas.microsoft.com/office/drawing/2014/main" id="{829FF843-E0DA-8A6D-EDA5-1861EB753764}"/>
              </a:ext>
            </a:extLst>
          </p:cNvPr>
          <p:cNvSpPr/>
          <p:nvPr/>
        </p:nvSpPr>
        <p:spPr>
          <a:xfrm>
            <a:off x="10588820" y="4219949"/>
            <a:ext cx="678730" cy="3349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57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err="1">
                <a:solidFill>
                  <a:srgbClr val="FFFFFF"/>
                </a:solidFill>
              </a:rPr>
              <a:t>StrokeNet</a:t>
            </a:r>
            <a:r>
              <a:rPr lang="en-US" sz="4000" dirty="0">
                <a:solidFill>
                  <a:srgbClr val="FFFFFF"/>
                </a:solidFill>
              </a:rPr>
              <a:t> Central Pharmacy</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85279"/>
            <a:ext cx="6215449" cy="4156598"/>
          </a:xfrm>
        </p:spPr>
        <p:txBody>
          <a:bodyPr anchor="ctr">
            <a:normAutofit fontScale="85000" lnSpcReduction="20000"/>
          </a:bodyPr>
          <a:lstStyle/>
          <a:p>
            <a:pPr marL="0" indent="0">
              <a:buNone/>
            </a:pPr>
            <a:r>
              <a:rPr lang="en-US" b="1" dirty="0" err="1">
                <a:solidFill>
                  <a:schemeClr val="accent1">
                    <a:lumMod val="50000"/>
                  </a:schemeClr>
                </a:solidFill>
              </a:rPr>
              <a:t>StrokeNet</a:t>
            </a:r>
            <a:r>
              <a:rPr lang="en-US" b="1" dirty="0">
                <a:solidFill>
                  <a:schemeClr val="accent1">
                    <a:lumMod val="50000"/>
                  </a:schemeClr>
                </a:solidFill>
              </a:rPr>
              <a:t> Central Pharmacy is the distributional pharmacy for SISTER.</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We are located at the University of Cincinnati Medical Sciences Building in Cincinnati, Ohio.</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Our role is to ship SISTER study drug to sites and offer pharmacy support. </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We are available to answer any pharmacy related questions and to help resolve any pharmacy issues.  </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5" name="Picture 4" descr="News &amp; Events | Medical Education | UC College of Medicine">
            <a:extLst>
              <a:ext uri="{FF2B5EF4-FFF2-40B4-BE49-F238E27FC236}">
                <a16:creationId xmlns:a16="http://schemas.microsoft.com/office/drawing/2014/main" id="{3A8B8A95-2036-8BCB-7846-281CD1B43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049" y="2318197"/>
            <a:ext cx="4316823"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7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D6D2D9F-C797-277A-13F0-FF8956ADBC70}"/>
              </a:ext>
            </a:extLst>
          </p:cNvPr>
          <p:cNvPicPr>
            <a:picLocks noChangeAspect="1"/>
          </p:cNvPicPr>
          <p:nvPr/>
        </p:nvPicPr>
        <p:blipFill>
          <a:blip r:embed="rId3"/>
          <a:stretch>
            <a:fillRect/>
          </a:stretch>
        </p:blipFill>
        <p:spPr>
          <a:xfrm>
            <a:off x="6464977" y="3008119"/>
            <a:ext cx="5564653" cy="2503918"/>
          </a:xfrm>
          <a:prstGeom prst="rect">
            <a:avLst/>
          </a:prstGeom>
        </p:spPr>
      </p:pic>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Preparing the Diluent Bag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4" y="1729085"/>
            <a:ext cx="6499080" cy="4834377"/>
          </a:xfrm>
        </p:spPr>
        <p:txBody>
          <a:bodyPr anchor="ctr">
            <a:normAutofit/>
          </a:bodyPr>
          <a:lstStyle/>
          <a:p>
            <a:pPr marL="342900" marR="0" lvl="0" indent="-342900">
              <a:spcBef>
                <a:spcPts val="0"/>
              </a:spcBef>
              <a:spcAft>
                <a:spcPts val="0"/>
              </a:spcAft>
              <a:buFont typeface="+mj-lt"/>
              <a:buAutoNum type="arabicPeriod" startAt="5"/>
            </a:pPr>
            <a:r>
              <a:rPr lang="en-US" b="1" dirty="0">
                <a:solidFill>
                  <a:schemeClr val="accent1">
                    <a:lumMod val="50000"/>
                  </a:schemeClr>
                </a:solidFill>
              </a:rPr>
              <a:t>Obtain a 250mL 0.9% sodium chloride infusion bag from your local inventory.</a:t>
            </a:r>
          </a:p>
          <a:p>
            <a:pPr marL="342900" marR="0" lvl="0" indent="-342900">
              <a:spcBef>
                <a:spcPts val="0"/>
              </a:spcBef>
              <a:spcAft>
                <a:spcPts val="0"/>
              </a:spcAft>
              <a:buFont typeface="+mj-lt"/>
              <a:buAutoNum type="arabicPeriod" startAt="5"/>
            </a:pPr>
            <a:endParaRPr lang="en-US" b="1" dirty="0">
              <a:solidFill>
                <a:schemeClr val="accent1">
                  <a:lumMod val="50000"/>
                </a:schemeClr>
              </a:solidFill>
            </a:endParaRPr>
          </a:p>
          <a:p>
            <a:pPr marL="342900" marR="0" lvl="0" indent="-342900">
              <a:spcBef>
                <a:spcPts val="0"/>
              </a:spcBef>
              <a:spcAft>
                <a:spcPts val="0"/>
              </a:spcAft>
              <a:buFont typeface="+mj-lt"/>
              <a:buAutoNum type="arabicPeriod" startAt="5"/>
            </a:pPr>
            <a:r>
              <a:rPr lang="en-US" b="1" dirty="0">
                <a:solidFill>
                  <a:schemeClr val="accent1">
                    <a:lumMod val="50000"/>
                  </a:schemeClr>
                </a:solidFill>
              </a:rPr>
              <a:t>Using aseptic technique, remove the required volume from the 250 mL 0.9% sodium chloride IV bag based on Table 2. The remaining volume in the IV bag will be used as diluent for the final TS23 infusion.  </a:t>
            </a:r>
          </a:p>
          <a:p>
            <a:pPr marL="803275" lvl="1" indent="-342900"/>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4"/>
          <a:stretch>
            <a:fillRect/>
          </a:stretch>
        </p:blipFill>
        <p:spPr>
          <a:xfrm>
            <a:off x="10425012" y="156194"/>
            <a:ext cx="1341236" cy="1274174"/>
          </a:xfrm>
          <a:prstGeom prst="rect">
            <a:avLst/>
          </a:prstGeom>
        </p:spPr>
      </p:pic>
      <p:sp>
        <p:nvSpPr>
          <p:cNvPr id="9" name="Rectangle 8">
            <a:extLst>
              <a:ext uri="{FF2B5EF4-FFF2-40B4-BE49-F238E27FC236}">
                <a16:creationId xmlns:a16="http://schemas.microsoft.com/office/drawing/2014/main" id="{829FF843-E0DA-8A6D-EDA5-1861EB753764}"/>
              </a:ext>
            </a:extLst>
          </p:cNvPr>
          <p:cNvSpPr/>
          <p:nvPr/>
        </p:nvSpPr>
        <p:spPr>
          <a:xfrm>
            <a:off x="10519873" y="4655784"/>
            <a:ext cx="747677" cy="273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6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Add the TS23</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4" y="1729085"/>
            <a:ext cx="6499080" cy="4834377"/>
          </a:xfrm>
        </p:spPr>
        <p:txBody>
          <a:bodyPr anchor="ctr">
            <a:normAutofit lnSpcReduction="10000"/>
          </a:bodyPr>
          <a:lstStyle/>
          <a:p>
            <a:pPr marL="514350" marR="0" lvl="0" indent="-514350">
              <a:spcBef>
                <a:spcPts val="0"/>
              </a:spcBef>
              <a:spcAft>
                <a:spcPts val="0"/>
              </a:spcAft>
              <a:buFont typeface="+mj-lt"/>
              <a:buAutoNum type="arabicPeriod" startAt="7"/>
            </a:pPr>
            <a:r>
              <a:rPr lang="en-US" b="1" dirty="0">
                <a:solidFill>
                  <a:schemeClr val="accent1">
                    <a:lumMod val="50000"/>
                  </a:schemeClr>
                </a:solidFill>
              </a:rPr>
              <a:t>Visually inspect each vial of TS23 to ensure absence of particulates in solution.</a:t>
            </a:r>
          </a:p>
          <a:p>
            <a:pPr marL="514350" marR="0" lvl="0" indent="-514350">
              <a:spcBef>
                <a:spcPts val="0"/>
              </a:spcBef>
              <a:spcAft>
                <a:spcPts val="0"/>
              </a:spcAft>
              <a:buFont typeface="+mj-lt"/>
              <a:buAutoNum type="arabicPeriod" startAt="7"/>
            </a:pPr>
            <a:endParaRPr lang="en-US" b="1" dirty="0">
              <a:solidFill>
                <a:schemeClr val="accent1">
                  <a:lumMod val="50000"/>
                </a:schemeClr>
              </a:solidFill>
            </a:endParaRPr>
          </a:p>
          <a:p>
            <a:pPr marL="514350" marR="0" lvl="0" indent="-514350">
              <a:spcBef>
                <a:spcPts val="0"/>
              </a:spcBef>
              <a:spcAft>
                <a:spcPts val="0"/>
              </a:spcAft>
              <a:buFont typeface="+mj-lt"/>
              <a:buAutoNum type="arabicPeriod" startAt="7"/>
            </a:pPr>
            <a:r>
              <a:rPr lang="en-US" b="1" dirty="0">
                <a:solidFill>
                  <a:schemeClr val="accent1">
                    <a:lumMod val="50000"/>
                  </a:schemeClr>
                </a:solidFill>
              </a:rPr>
              <a:t>Using aseptic technique, withdraw the  appropriate weight-based dose of TS23 (see Table 3) from the TS23 vials and add to the IV bag containing the 0.9% sodium chloride to make a final solution for infusion (200 mL total volume). For example, subject 123 assigned to the 7mg/kg arm and weighing 75kg will need 56ml of TS23. </a:t>
            </a:r>
          </a:p>
          <a:p>
            <a:pPr marL="803275" lvl="1" indent="-342900"/>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7" name="Picture 6">
            <a:extLst>
              <a:ext uri="{FF2B5EF4-FFF2-40B4-BE49-F238E27FC236}">
                <a16:creationId xmlns:a16="http://schemas.microsoft.com/office/drawing/2014/main" id="{C6CFD870-CDE4-0A0C-8643-CAA1A02385A4}"/>
              </a:ext>
            </a:extLst>
          </p:cNvPr>
          <p:cNvPicPr>
            <a:picLocks noChangeAspect="1"/>
          </p:cNvPicPr>
          <p:nvPr/>
        </p:nvPicPr>
        <p:blipFill>
          <a:blip r:embed="rId4"/>
          <a:stretch>
            <a:fillRect/>
          </a:stretch>
        </p:blipFill>
        <p:spPr>
          <a:xfrm>
            <a:off x="6740007" y="2521010"/>
            <a:ext cx="5425481" cy="2855210"/>
          </a:xfrm>
          <a:prstGeom prst="rect">
            <a:avLst/>
          </a:prstGeom>
        </p:spPr>
      </p:pic>
      <p:sp>
        <p:nvSpPr>
          <p:cNvPr id="11" name="Rectangle 10">
            <a:extLst>
              <a:ext uri="{FF2B5EF4-FFF2-40B4-BE49-F238E27FC236}">
                <a16:creationId xmlns:a16="http://schemas.microsoft.com/office/drawing/2014/main" id="{F466C534-8BC6-6CC4-8CA5-A120D9F65962}"/>
              </a:ext>
            </a:extLst>
          </p:cNvPr>
          <p:cNvSpPr/>
          <p:nvPr/>
        </p:nvSpPr>
        <p:spPr>
          <a:xfrm>
            <a:off x="10272045" y="4338707"/>
            <a:ext cx="435837" cy="387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14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Mixing and Labeling the Infusion</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4" y="1729085"/>
            <a:ext cx="10225046" cy="4834377"/>
          </a:xfrm>
        </p:spPr>
        <p:txBody>
          <a:bodyPr anchor="ctr">
            <a:normAutofit fontScale="85000" lnSpcReduction="10000"/>
          </a:bodyPr>
          <a:lstStyle/>
          <a:p>
            <a:pPr marL="342900" marR="0" lvl="0" indent="-342900">
              <a:spcBef>
                <a:spcPts val="0"/>
              </a:spcBef>
              <a:spcAft>
                <a:spcPts val="0"/>
              </a:spcAft>
              <a:buFont typeface="+mj-lt"/>
              <a:buAutoNum type="arabicPeriod" startAt="9"/>
            </a:pPr>
            <a:r>
              <a:rPr lang="en-US" b="1" dirty="0">
                <a:solidFill>
                  <a:schemeClr val="accent1">
                    <a:lumMod val="50000"/>
                  </a:schemeClr>
                </a:solidFill>
              </a:rPr>
              <a:t>Mix the IV bag by slowly inverting the IV bag 5 times, do not shake the bag.  </a:t>
            </a:r>
          </a:p>
          <a:p>
            <a:pPr marL="342900" marR="0" lvl="0" indent="-342900">
              <a:spcBef>
                <a:spcPts val="0"/>
              </a:spcBef>
              <a:spcAft>
                <a:spcPts val="0"/>
              </a:spcAft>
              <a:buFont typeface="+mj-lt"/>
              <a:buAutoNum type="arabicPeriod" startAt="9"/>
            </a:pPr>
            <a:endParaRPr lang="en-US" b="1" dirty="0">
              <a:solidFill>
                <a:schemeClr val="accent1">
                  <a:lumMod val="50000"/>
                </a:schemeClr>
              </a:solidFill>
            </a:endParaRPr>
          </a:p>
          <a:p>
            <a:pPr marL="342900" marR="0" lvl="0" indent="-342900">
              <a:spcBef>
                <a:spcPts val="0"/>
              </a:spcBef>
              <a:spcAft>
                <a:spcPts val="0"/>
              </a:spcAft>
              <a:buFont typeface="+mj-lt"/>
              <a:buAutoNum type="arabicPeriod" startAt="9"/>
            </a:pPr>
            <a:r>
              <a:rPr lang="en-US" b="1" dirty="0">
                <a:solidFill>
                  <a:schemeClr val="accent1">
                    <a:lumMod val="50000"/>
                  </a:schemeClr>
                </a:solidFill>
              </a:rPr>
              <a:t> An IV label should be applied to the prepared bag in accordance with local policy and should include the following information at a minimum:  </a:t>
            </a:r>
          </a:p>
          <a:p>
            <a:pPr marL="1144588" lvl="1">
              <a:spcBef>
                <a:spcPts val="0"/>
              </a:spcBef>
            </a:pPr>
            <a:r>
              <a:rPr lang="en-US" b="1" dirty="0">
                <a:solidFill>
                  <a:schemeClr val="accent1">
                    <a:lumMod val="50000"/>
                  </a:schemeClr>
                </a:solidFill>
              </a:rPr>
              <a:t>Protocol number (TS23/DS9231-U202) </a:t>
            </a:r>
          </a:p>
          <a:p>
            <a:pPr marL="1144588" lvl="1">
              <a:spcBef>
                <a:spcPts val="0"/>
              </a:spcBef>
            </a:pPr>
            <a:r>
              <a:rPr lang="en-US" b="1" dirty="0">
                <a:solidFill>
                  <a:schemeClr val="accent1">
                    <a:lumMod val="50000"/>
                  </a:schemeClr>
                </a:solidFill>
              </a:rPr>
              <a:t>Subject initials </a:t>
            </a:r>
          </a:p>
          <a:p>
            <a:pPr marL="1144588" lvl="1">
              <a:spcBef>
                <a:spcPts val="0"/>
              </a:spcBef>
            </a:pPr>
            <a:r>
              <a:rPr lang="en-US" b="1" dirty="0">
                <a:solidFill>
                  <a:schemeClr val="accent1">
                    <a:lumMod val="50000"/>
                  </a:schemeClr>
                </a:solidFill>
              </a:rPr>
              <a:t>Subject ID</a:t>
            </a:r>
          </a:p>
          <a:p>
            <a:pPr marL="1144588" lvl="1">
              <a:spcBef>
                <a:spcPts val="0"/>
              </a:spcBef>
            </a:pPr>
            <a:r>
              <a:rPr lang="en-US" b="1" dirty="0">
                <a:solidFill>
                  <a:schemeClr val="accent1">
                    <a:lumMod val="50000"/>
                  </a:schemeClr>
                </a:solidFill>
              </a:rPr>
              <a:t>Total volume (200 mL) </a:t>
            </a:r>
          </a:p>
          <a:p>
            <a:pPr marL="1144588" lvl="1">
              <a:spcBef>
                <a:spcPts val="0"/>
              </a:spcBef>
            </a:pPr>
            <a:r>
              <a:rPr lang="en-US" b="1" dirty="0">
                <a:solidFill>
                  <a:schemeClr val="accent1">
                    <a:lumMod val="50000"/>
                  </a:schemeClr>
                </a:solidFill>
              </a:rPr>
              <a:t>Infusion rate/duration </a:t>
            </a:r>
          </a:p>
          <a:p>
            <a:pPr marL="1144588" lvl="1">
              <a:spcBef>
                <a:spcPts val="0"/>
              </a:spcBef>
            </a:pPr>
            <a:r>
              <a:rPr lang="en-US" b="1" dirty="0">
                <a:solidFill>
                  <a:schemeClr val="accent1">
                    <a:lumMod val="50000"/>
                  </a:schemeClr>
                </a:solidFill>
              </a:rPr>
              <a:t>Time/date prepared</a:t>
            </a:r>
          </a:p>
          <a:p>
            <a:pPr marL="1144588" lvl="1">
              <a:spcBef>
                <a:spcPts val="0"/>
              </a:spcBef>
            </a:pPr>
            <a:r>
              <a:rPr lang="en-US" b="1" dirty="0">
                <a:solidFill>
                  <a:schemeClr val="accent1">
                    <a:lumMod val="50000"/>
                  </a:schemeClr>
                </a:solidFill>
              </a:rPr>
              <a:t>Expiration information (i.e., 12 hours following the start time of preparation). </a:t>
            </a:r>
          </a:p>
          <a:p>
            <a:pPr marL="401638" indent="0">
              <a:spcBef>
                <a:spcPts val="0"/>
              </a:spcBef>
              <a:buNone/>
            </a:pPr>
            <a:endParaRPr lang="en-US" b="1" dirty="0">
              <a:solidFill>
                <a:schemeClr val="accent1">
                  <a:lumMod val="50000"/>
                </a:schemeClr>
              </a:solidFill>
            </a:endParaRPr>
          </a:p>
          <a:p>
            <a:pPr marL="401638" indent="0">
              <a:spcBef>
                <a:spcPts val="0"/>
              </a:spcBef>
              <a:buNone/>
            </a:pPr>
            <a:r>
              <a:rPr lang="en-US" b="1" u="sng" dirty="0">
                <a:solidFill>
                  <a:schemeClr val="accent1">
                    <a:lumMod val="50000"/>
                  </a:schemeClr>
                </a:solidFill>
              </a:rPr>
              <a:t>There is to be no difference between active and placebo bag appearance or label. </a:t>
            </a:r>
          </a:p>
          <a:p>
            <a:pPr marL="401638" indent="0">
              <a:spcBef>
                <a:spcPts val="0"/>
              </a:spcBef>
              <a:buNone/>
            </a:pPr>
            <a:endParaRPr lang="en-US" sz="2400" b="1" dirty="0">
              <a:solidFill>
                <a:schemeClr val="accent1">
                  <a:lumMod val="50000"/>
                </a:schemeClr>
              </a:solidFill>
            </a:endParaRPr>
          </a:p>
          <a:p>
            <a:pPr marL="401638" indent="-401638">
              <a:spcBef>
                <a:spcPts val="0"/>
              </a:spcBef>
              <a:buNone/>
            </a:pPr>
            <a:r>
              <a:rPr lang="en-US" b="1" dirty="0">
                <a:solidFill>
                  <a:schemeClr val="accent1">
                    <a:lumMod val="50000"/>
                  </a:schemeClr>
                </a:solidFill>
              </a:rPr>
              <a:t>11. Once the TS23 Infusion has been properly compounded and labeled, it can be given to the study team for administration. </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4024351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Recording the SISTER Vial Numbers</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4" y="1729085"/>
            <a:ext cx="10225046" cy="4834377"/>
          </a:xfrm>
        </p:spPr>
        <p:txBody>
          <a:bodyPr anchor="ctr">
            <a:normAutofit fontScale="92500"/>
          </a:bodyPr>
          <a:lstStyle/>
          <a:p>
            <a:pPr marL="461963" marR="0" lvl="0" indent="-461963">
              <a:spcBef>
                <a:spcPts val="0"/>
              </a:spcBef>
              <a:spcAft>
                <a:spcPts val="0"/>
              </a:spcAft>
              <a:buFont typeface="+mj-lt"/>
              <a:buAutoNum type="arabicPeriod" startAt="12"/>
            </a:pPr>
            <a:r>
              <a:rPr lang="en-US" b="1" dirty="0">
                <a:solidFill>
                  <a:schemeClr val="accent1">
                    <a:lumMod val="50000"/>
                  </a:schemeClr>
                </a:solidFill>
              </a:rPr>
              <a:t>Each vial of TS23 will have a unique 5-digit numerical code. This number should be recorded before any used vials are discarded. These numbers should be recorded such that only unblinded pharmacy staff at the site have access and should not be accessible to anyone else without the expressed consent of the SISTER primary investigator.</a:t>
            </a:r>
          </a:p>
          <a:p>
            <a:pPr marL="461963" marR="0" lvl="0" indent="-461963">
              <a:spcBef>
                <a:spcPts val="0"/>
              </a:spcBef>
              <a:spcAft>
                <a:spcPts val="0"/>
              </a:spcAft>
              <a:buFont typeface="+mj-lt"/>
              <a:buAutoNum type="arabicPeriod" startAt="12"/>
            </a:pPr>
            <a:endParaRPr lang="en-US" b="1" dirty="0">
              <a:solidFill>
                <a:schemeClr val="accent1">
                  <a:lumMod val="50000"/>
                </a:schemeClr>
              </a:solidFill>
            </a:endParaRPr>
          </a:p>
          <a:p>
            <a:pPr marL="461963" marR="0" lvl="0" indent="-461963">
              <a:spcBef>
                <a:spcPts val="0"/>
              </a:spcBef>
              <a:spcAft>
                <a:spcPts val="0"/>
              </a:spcAft>
              <a:buFont typeface="+mj-lt"/>
              <a:buAutoNum type="arabicPeriod" startAt="12"/>
            </a:pPr>
            <a:r>
              <a:rPr lang="en-US" b="1" dirty="0">
                <a:solidFill>
                  <a:schemeClr val="accent1">
                    <a:lumMod val="50000"/>
                  </a:schemeClr>
                </a:solidFill>
              </a:rPr>
              <a:t>Once the vial numbers are recorded, the vial numbers should be entered into </a:t>
            </a:r>
            <a:r>
              <a:rPr lang="en-US" b="1" dirty="0" err="1">
                <a:solidFill>
                  <a:schemeClr val="accent1">
                    <a:lumMod val="50000"/>
                  </a:schemeClr>
                </a:solidFill>
              </a:rPr>
              <a:t>WebDCU</a:t>
            </a:r>
            <a:r>
              <a:rPr lang="en-US" b="1" dirty="0">
                <a:solidFill>
                  <a:schemeClr val="accent1">
                    <a:lumMod val="50000"/>
                  </a:schemeClr>
                </a:solidFill>
              </a:rPr>
              <a:t>™ no later than 72 hrs. post randomization.</a:t>
            </a:r>
          </a:p>
          <a:p>
            <a:pPr marL="461963" marR="0" lvl="0" indent="-461963">
              <a:spcBef>
                <a:spcPts val="0"/>
              </a:spcBef>
              <a:spcAft>
                <a:spcPts val="0"/>
              </a:spcAft>
              <a:buFont typeface="+mj-lt"/>
              <a:buAutoNum type="arabicPeriod" startAt="12"/>
            </a:pPr>
            <a:endParaRPr lang="en-US" b="1" dirty="0">
              <a:solidFill>
                <a:schemeClr val="accent1">
                  <a:lumMod val="50000"/>
                </a:schemeClr>
              </a:solidFill>
            </a:endParaRPr>
          </a:p>
          <a:p>
            <a:pPr marL="461963" marR="0" lvl="0" indent="-461963">
              <a:spcBef>
                <a:spcPts val="0"/>
              </a:spcBef>
              <a:spcAft>
                <a:spcPts val="0"/>
              </a:spcAft>
              <a:buFont typeface="+mj-lt"/>
              <a:buAutoNum type="arabicPeriod" startAt="12"/>
            </a:pPr>
            <a:r>
              <a:rPr lang="en-US" b="1" dirty="0">
                <a:solidFill>
                  <a:schemeClr val="accent1">
                    <a:lumMod val="50000"/>
                  </a:schemeClr>
                </a:solidFill>
              </a:rPr>
              <a:t>The used TS23 vials can be discarded and documented per site’s local guidelines for destruction once the vial numbers have been recorded at the site level and in </a:t>
            </a:r>
            <a:r>
              <a:rPr lang="en-US" b="1" dirty="0" err="1">
                <a:solidFill>
                  <a:schemeClr val="accent1">
                    <a:lumMod val="50000"/>
                  </a:schemeClr>
                </a:solidFill>
              </a:rPr>
              <a:t>WebDCU</a:t>
            </a:r>
            <a:r>
              <a:rPr lang="en-US" b="1" dirty="0">
                <a:solidFill>
                  <a:schemeClr val="accent1">
                    <a:lumMod val="50000"/>
                  </a:schemeClr>
                </a:solidFill>
              </a:rPr>
              <a:t>™</a:t>
            </a:r>
            <a:r>
              <a:rPr lang="en-US" sz="1800" b="1" dirty="0">
                <a:solidFill>
                  <a:schemeClr val="accent1">
                    <a:lumMod val="50000"/>
                  </a:schemeClr>
                </a:solidFill>
                <a:effectLst/>
                <a:ea typeface="Calibri" panose="020F0502020204030204" pitchFamily="34" charset="0"/>
              </a:rPr>
              <a:t>.</a:t>
            </a:r>
            <a:endParaRPr lang="en-US" sz="1800" b="1" dirty="0">
              <a:solidFill>
                <a:schemeClr val="accent1">
                  <a:lumMod val="50000"/>
                </a:schemeClr>
              </a:solidFill>
              <a:effectLst/>
              <a:ea typeface="SimSun" panose="02010600030101010101" pitchFamily="2" charset="-122"/>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978758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Placebo Step-By-Step Compounding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6" y="1729085"/>
            <a:ext cx="9729388" cy="4834377"/>
          </a:xfrm>
        </p:spPr>
        <p:txBody>
          <a:bodyPr anchor="ctr">
            <a:normAutofit/>
          </a:bodyPr>
          <a:lstStyle/>
          <a:p>
            <a:pPr marL="0" marR="0" lvl="0" indent="0">
              <a:spcBef>
                <a:spcPts val="0"/>
              </a:spcBef>
              <a:spcAft>
                <a:spcPts val="0"/>
              </a:spcAft>
              <a:buNone/>
            </a:pPr>
            <a:r>
              <a:rPr lang="en-US" b="1" dirty="0">
                <a:solidFill>
                  <a:schemeClr val="accent1">
                    <a:lumMod val="50000"/>
                  </a:schemeClr>
                </a:solidFill>
              </a:rPr>
              <a:t>Subjects assigned to the placebo arm will receive a 200ml infusion of 0.9% sodium chloride.</a:t>
            </a:r>
          </a:p>
          <a:p>
            <a:pPr marL="514350" marR="0" lvl="0" indent="-514350">
              <a:spcBef>
                <a:spcPts val="0"/>
              </a:spcBef>
              <a:spcAft>
                <a:spcPts val="0"/>
              </a:spcAft>
              <a:buFont typeface="+mj-lt"/>
              <a:buAutoNum type="arabicPeriod"/>
            </a:pPr>
            <a:endParaRPr lang="en-US" b="1" dirty="0">
              <a:solidFill>
                <a:schemeClr val="accent1">
                  <a:lumMod val="50000"/>
                </a:schemeClr>
              </a:solidFill>
            </a:endParaRPr>
          </a:p>
          <a:p>
            <a:pPr marL="514350" marR="0" lvl="0" indent="-514350">
              <a:spcBef>
                <a:spcPts val="0"/>
              </a:spcBef>
              <a:spcAft>
                <a:spcPts val="0"/>
              </a:spcAft>
              <a:buFont typeface="+mj-lt"/>
              <a:buAutoNum type="arabicPeriod"/>
            </a:pPr>
            <a:r>
              <a:rPr lang="en-US" b="1" dirty="0">
                <a:solidFill>
                  <a:schemeClr val="accent1">
                    <a:lumMod val="50000"/>
                  </a:schemeClr>
                </a:solidFill>
              </a:rPr>
              <a:t>Obtain a 250ml 0.9% sodium chloride IV bag from your site’s local inventory.</a:t>
            </a:r>
          </a:p>
          <a:p>
            <a:pPr marL="514350" marR="0" lvl="0" indent="-514350">
              <a:spcBef>
                <a:spcPts val="0"/>
              </a:spcBef>
              <a:spcAft>
                <a:spcPts val="0"/>
              </a:spcAft>
              <a:buFont typeface="+mj-lt"/>
              <a:buAutoNum type="arabicPeriod"/>
            </a:pPr>
            <a:r>
              <a:rPr lang="en-US" b="1" dirty="0">
                <a:solidFill>
                  <a:schemeClr val="accent1">
                    <a:lumMod val="50000"/>
                  </a:schemeClr>
                </a:solidFill>
              </a:rPr>
              <a:t>Using proper aseptic technique, withdraw 50ml from the 250ml 0.9% sodium chloride bag.</a:t>
            </a:r>
          </a:p>
          <a:p>
            <a:pPr marL="514350" marR="0" lvl="0" indent="-514350">
              <a:spcBef>
                <a:spcPts val="0"/>
              </a:spcBef>
              <a:spcAft>
                <a:spcPts val="0"/>
              </a:spcAft>
              <a:buFont typeface="+mj-lt"/>
              <a:buAutoNum type="arabicPeriod"/>
            </a:pPr>
            <a:r>
              <a:rPr lang="en-US" b="1" dirty="0">
                <a:solidFill>
                  <a:schemeClr val="accent1">
                    <a:lumMod val="50000"/>
                  </a:schemeClr>
                </a:solidFill>
              </a:rPr>
              <a:t>The placebo dose is now ready to be labeled following the same steps outlined for the TS23 infusion on slide 32.</a:t>
            </a:r>
          </a:p>
          <a:p>
            <a:pPr marL="514350" marR="0" lvl="0" indent="-514350">
              <a:spcBef>
                <a:spcPts val="0"/>
              </a:spcBef>
              <a:spcAft>
                <a:spcPts val="0"/>
              </a:spcAft>
              <a:buFont typeface="+mj-lt"/>
              <a:buAutoNum type="arabicPeriod"/>
            </a:pPr>
            <a:r>
              <a:rPr lang="en-US" b="1" dirty="0">
                <a:solidFill>
                  <a:schemeClr val="accent1">
                    <a:lumMod val="50000"/>
                  </a:schemeClr>
                </a:solidFill>
              </a:rPr>
              <a:t>After proper labeling, the placebo infusion can be delivered to the study team for administration.</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4064055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Study Drug Administration</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6" y="1729085"/>
            <a:ext cx="7960409" cy="4834377"/>
          </a:xfrm>
        </p:spPr>
        <p:txBody>
          <a:bodyPr anchor="ctr">
            <a:normAutofit fontScale="92500" lnSpcReduction="10000"/>
          </a:bodyPr>
          <a:lstStyle/>
          <a:p>
            <a:pPr marL="0" marR="0" indent="0" hangingPunct="0">
              <a:spcBef>
                <a:spcPts val="0"/>
              </a:spcBef>
              <a:spcAft>
                <a:spcPts val="0"/>
              </a:spcAft>
              <a:buNone/>
            </a:pPr>
            <a:r>
              <a:rPr lang="en-US" b="1" dirty="0">
                <a:solidFill>
                  <a:schemeClr val="accent1">
                    <a:lumMod val="50000"/>
                  </a:schemeClr>
                </a:solidFill>
              </a:rPr>
              <a:t>After preparation, the SISTER infusion bag will be delivered to the subject’s bedside by a study team member or pharmacy member. Follow the listed steps below for administration of study drug:</a:t>
            </a:r>
          </a:p>
          <a:p>
            <a:pPr marL="0" marR="0" indent="0" hangingPunct="0">
              <a:spcBef>
                <a:spcPts val="0"/>
              </a:spcBef>
              <a:spcAft>
                <a:spcPts val="0"/>
              </a:spcAft>
              <a:buNone/>
            </a:pPr>
            <a:endParaRPr lang="en-US" b="1" dirty="0">
              <a:solidFill>
                <a:schemeClr val="accent1">
                  <a:lumMod val="50000"/>
                </a:schemeClr>
              </a:solidFill>
            </a:endParaRPr>
          </a:p>
          <a:p>
            <a:pPr marL="342900" marR="0" lvl="0" indent="-342900">
              <a:spcBef>
                <a:spcPts val="0"/>
              </a:spcBef>
              <a:spcAft>
                <a:spcPts val="0"/>
              </a:spcAft>
              <a:buFont typeface="+mj-lt"/>
              <a:buAutoNum type="arabicPeriod"/>
            </a:pPr>
            <a:r>
              <a:rPr lang="en-US" b="1" dirty="0">
                <a:solidFill>
                  <a:schemeClr val="accent1">
                    <a:lumMod val="50000"/>
                  </a:schemeClr>
                </a:solidFill>
              </a:rPr>
              <a:t>Study drug will be infused intravenously through a peripheral vein at a constant rate over 15 minutes. </a:t>
            </a:r>
          </a:p>
          <a:p>
            <a:pPr marL="342900" marR="0" lvl="0" indent="-342900">
              <a:spcBef>
                <a:spcPts val="0"/>
              </a:spcBef>
              <a:spcAft>
                <a:spcPts val="0"/>
              </a:spcAft>
              <a:buFont typeface="+mj-lt"/>
              <a:buAutoNum type="arabicPeriod"/>
            </a:pPr>
            <a:endParaRPr lang="en-US" b="1" dirty="0">
              <a:solidFill>
                <a:schemeClr val="accent1">
                  <a:lumMod val="50000"/>
                </a:schemeClr>
              </a:solidFill>
            </a:endParaRPr>
          </a:p>
          <a:p>
            <a:pPr marL="342900" marR="0" lvl="0" indent="-342900">
              <a:spcBef>
                <a:spcPts val="0"/>
              </a:spcBef>
              <a:spcAft>
                <a:spcPts val="0"/>
              </a:spcAft>
              <a:buFont typeface="+mj-lt"/>
              <a:buAutoNum type="arabicPeriod"/>
            </a:pPr>
            <a:r>
              <a:rPr lang="en-US" b="1" dirty="0">
                <a:solidFill>
                  <a:schemeClr val="accent1">
                    <a:lumMod val="50000"/>
                  </a:schemeClr>
                </a:solidFill>
              </a:rPr>
              <a:t>Study drug should be administered in a dedicated secondary IV line. An intravenous piggyback (IVPB) system should be used, with the 0.9% sodium chloride as the primary bag/flush fluids. The secondary line should be primed with the study drug and should NOT be back primed. </a:t>
            </a:r>
          </a:p>
          <a:p>
            <a:pPr marL="803275" lvl="1" indent="-342900"/>
            <a:endParaRPr lang="en-US"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5" name="Picture 4" descr="Diagram&#10;&#10;Description automatically generated">
            <a:extLst>
              <a:ext uri="{FF2B5EF4-FFF2-40B4-BE49-F238E27FC236}">
                <a16:creationId xmlns:a16="http://schemas.microsoft.com/office/drawing/2014/main" id="{58151772-CD98-3D6A-1D48-786089A6C0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138"/>
          <a:stretch/>
        </p:blipFill>
        <p:spPr bwMode="auto">
          <a:xfrm>
            <a:off x="8357509" y="1968994"/>
            <a:ext cx="3624057" cy="4384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22758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Study Drug Administration</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6" y="1729085"/>
            <a:ext cx="10831796" cy="4834377"/>
          </a:xfrm>
        </p:spPr>
        <p:txBody>
          <a:bodyPr anchor="ctr">
            <a:normAutofit/>
          </a:bodyPr>
          <a:lstStyle/>
          <a:p>
            <a:pPr marL="401638" marR="0" lvl="0" indent="-401638">
              <a:spcBef>
                <a:spcPts val="0"/>
              </a:spcBef>
              <a:spcAft>
                <a:spcPts val="0"/>
              </a:spcAft>
              <a:buFont typeface="+mj-lt"/>
              <a:buAutoNum type="arabicPeriod" startAt="3"/>
            </a:pPr>
            <a:r>
              <a:rPr lang="en-US" b="1" dirty="0">
                <a:solidFill>
                  <a:schemeClr val="accent1">
                    <a:lumMod val="50000"/>
                  </a:schemeClr>
                </a:solidFill>
              </a:rPr>
              <a:t>Study drug will be administered via IV infusion using an infusion set, sterile filter, and an IV piggyback flush.</a:t>
            </a:r>
          </a:p>
          <a:p>
            <a:pPr marL="342900" marR="0" lvl="0" indent="-342900">
              <a:spcBef>
                <a:spcPts val="0"/>
              </a:spcBef>
              <a:spcAft>
                <a:spcPts val="0"/>
              </a:spcAft>
              <a:buFont typeface="+mj-lt"/>
              <a:buAutoNum type="arabicPeriod" startAt="3"/>
            </a:pPr>
            <a:endParaRPr lang="en-US" b="1" dirty="0">
              <a:solidFill>
                <a:schemeClr val="accent1">
                  <a:lumMod val="50000"/>
                </a:schemeClr>
              </a:solidFill>
            </a:endParaRPr>
          </a:p>
          <a:p>
            <a:pPr marL="342900" marR="0" lvl="0" indent="-342900">
              <a:spcBef>
                <a:spcPts val="0"/>
              </a:spcBef>
              <a:spcAft>
                <a:spcPts val="0"/>
              </a:spcAft>
              <a:buFont typeface="+mj-lt"/>
              <a:buAutoNum type="arabicPeriod" startAt="3"/>
            </a:pPr>
            <a:r>
              <a:rPr lang="en-US" b="1" dirty="0">
                <a:solidFill>
                  <a:schemeClr val="accent1">
                    <a:lumMod val="50000"/>
                  </a:schemeClr>
                </a:solidFill>
              </a:rPr>
              <a:t>An infusion pump should be used to control the rate of infusion.</a:t>
            </a:r>
          </a:p>
          <a:p>
            <a:pPr marL="342900" marR="0" lvl="0" indent="-342900">
              <a:spcBef>
                <a:spcPts val="0"/>
              </a:spcBef>
              <a:spcAft>
                <a:spcPts val="0"/>
              </a:spcAft>
              <a:buFont typeface="+mj-lt"/>
              <a:buAutoNum type="arabicPeriod" startAt="3"/>
            </a:pPr>
            <a:endParaRPr lang="en-US" b="1" dirty="0">
              <a:solidFill>
                <a:schemeClr val="accent1">
                  <a:lumMod val="50000"/>
                </a:schemeClr>
              </a:solidFill>
            </a:endParaRPr>
          </a:p>
          <a:p>
            <a:pPr marL="342900" marR="0" lvl="0" indent="-342900">
              <a:spcBef>
                <a:spcPts val="0"/>
              </a:spcBef>
              <a:spcAft>
                <a:spcPts val="0"/>
              </a:spcAft>
              <a:buFont typeface="+mj-lt"/>
              <a:buAutoNum type="arabicPeriod" startAt="3"/>
            </a:pPr>
            <a:r>
              <a:rPr lang="en-US" b="1" dirty="0">
                <a:solidFill>
                  <a:schemeClr val="accent1">
                    <a:lumMod val="50000"/>
                  </a:schemeClr>
                </a:solidFill>
              </a:rPr>
              <a:t>Total infusion volume with the primary/flush IV fluids and study drug (200mL) will be 240 mL, given at a rate of 13.3 mL/minute, with total duration of 18 minutes (~15 minutes of study drug, ~3 minutes for priming and flushing the IV lines).</a:t>
            </a:r>
          </a:p>
          <a:p>
            <a:pPr marL="803275" lvl="1" indent="-342900"/>
            <a:endParaRPr lang="en-US"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55611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Study Drug Administration</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6" y="1729085"/>
            <a:ext cx="10831796" cy="4834377"/>
          </a:xfrm>
        </p:spPr>
        <p:txBody>
          <a:bodyPr anchor="ctr">
            <a:normAutofit/>
          </a:bodyPr>
          <a:lstStyle/>
          <a:p>
            <a:pPr marL="0" marR="0" indent="0" hangingPunct="0">
              <a:spcBef>
                <a:spcPts val="0"/>
              </a:spcBef>
              <a:spcAft>
                <a:spcPts val="0"/>
              </a:spcAft>
              <a:buNone/>
            </a:pPr>
            <a:r>
              <a:rPr lang="en-US" b="1" dirty="0">
                <a:solidFill>
                  <a:schemeClr val="accent1">
                    <a:lumMod val="50000"/>
                  </a:schemeClr>
                </a:solidFill>
              </a:rPr>
              <a:t>If a hypersensitivity reaction develops, the infusion of the study drug should be stopped, and the study drug bag/tubing disconnected from the subject. A separate 0.9% sodium chloride bag and line may be started to administer medications as required, and the subject treated accordingly. </a:t>
            </a:r>
          </a:p>
          <a:p>
            <a:pPr marL="0" marR="0" indent="0" hangingPunct="0">
              <a:spcBef>
                <a:spcPts val="0"/>
              </a:spcBef>
              <a:spcAft>
                <a:spcPts val="0"/>
              </a:spcAft>
              <a:buNone/>
            </a:pPr>
            <a:endParaRPr lang="en-US" b="1" dirty="0">
              <a:solidFill>
                <a:schemeClr val="accent1">
                  <a:lumMod val="50000"/>
                </a:schemeClr>
              </a:solidFill>
            </a:endParaRPr>
          </a:p>
          <a:p>
            <a:pPr marL="0" marR="0" indent="0" hangingPunct="0">
              <a:spcBef>
                <a:spcPts val="0"/>
              </a:spcBef>
              <a:spcAft>
                <a:spcPts val="0"/>
              </a:spcAft>
              <a:buNone/>
            </a:pPr>
            <a:r>
              <a:rPr lang="en-US" b="1" dirty="0">
                <a:solidFill>
                  <a:schemeClr val="accent1">
                    <a:lumMod val="50000"/>
                  </a:schemeClr>
                </a:solidFill>
              </a:rPr>
              <a:t>An adverse event (AE) should be immediately reported by the study staff via the electronic database. </a:t>
            </a:r>
          </a:p>
          <a:p>
            <a:pPr marL="0" marR="0" indent="0" hangingPunct="0">
              <a:spcBef>
                <a:spcPts val="0"/>
              </a:spcBef>
              <a:spcAft>
                <a:spcPts val="0"/>
              </a:spcAft>
              <a:buNone/>
            </a:pPr>
            <a:endParaRPr lang="en-US" b="1" dirty="0">
              <a:solidFill>
                <a:schemeClr val="accent1">
                  <a:lumMod val="50000"/>
                </a:schemeClr>
              </a:solidFill>
            </a:endParaRPr>
          </a:p>
          <a:p>
            <a:pPr marL="0" marR="0" indent="0" hangingPunct="0">
              <a:spcBef>
                <a:spcPts val="0"/>
              </a:spcBef>
              <a:spcAft>
                <a:spcPts val="0"/>
              </a:spcAft>
              <a:buNone/>
            </a:pPr>
            <a:r>
              <a:rPr lang="en-US" b="1" dirty="0">
                <a:solidFill>
                  <a:schemeClr val="accent1">
                    <a:lumMod val="50000"/>
                  </a:schemeClr>
                </a:solidFill>
              </a:rPr>
              <a:t>When the study drug administration has been completed, discard the empty study drug bag/tubing in accordance with local protocol.</a:t>
            </a:r>
          </a:p>
          <a:p>
            <a:pPr marL="803275" lvl="1" indent="-342900"/>
            <a:endParaRPr lang="en-US"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611537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Pharmacy Contact</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320466" y="1729085"/>
            <a:ext cx="10831796" cy="4834377"/>
          </a:xfrm>
        </p:spPr>
        <p:txBody>
          <a:bodyPr anchor="ctr">
            <a:normAutofit/>
          </a:bodyPr>
          <a:lstStyle/>
          <a:p>
            <a:pPr marL="460375" lvl="1" indent="0">
              <a:buNone/>
            </a:pPr>
            <a:r>
              <a:rPr lang="en-US" b="1" dirty="0">
                <a:solidFill>
                  <a:schemeClr val="accent1">
                    <a:lumMod val="50000"/>
                  </a:schemeClr>
                </a:solidFill>
              </a:rPr>
              <a:t>If you have any pharmacy related questions, please feel free to contact:</a:t>
            </a:r>
          </a:p>
          <a:p>
            <a:pPr marL="460375" lvl="1" indent="0">
              <a:buNone/>
            </a:pPr>
            <a:endParaRPr lang="en-US" b="1" dirty="0">
              <a:solidFill>
                <a:schemeClr val="accent1">
                  <a:lumMod val="50000"/>
                </a:schemeClr>
              </a:solidFill>
            </a:endParaRPr>
          </a:p>
          <a:p>
            <a:pPr marL="460375" lvl="1" indent="0">
              <a:buNone/>
            </a:pPr>
            <a:endParaRPr lang="en-US" b="1" dirty="0">
              <a:solidFill>
                <a:schemeClr val="accent1">
                  <a:lumMod val="50000"/>
                </a:schemeClr>
              </a:solidFill>
            </a:endParaRPr>
          </a:p>
          <a:p>
            <a:pPr marL="460375" lvl="1" indent="0" algn="ctr">
              <a:buNone/>
            </a:pPr>
            <a:r>
              <a:rPr lang="en-US" b="1" dirty="0" err="1">
                <a:solidFill>
                  <a:schemeClr val="accent1">
                    <a:lumMod val="50000"/>
                  </a:schemeClr>
                </a:solidFill>
              </a:rPr>
              <a:t>StrokeNet</a:t>
            </a:r>
            <a:r>
              <a:rPr lang="en-US" b="1" dirty="0">
                <a:solidFill>
                  <a:schemeClr val="accent1">
                    <a:lumMod val="50000"/>
                  </a:schemeClr>
                </a:solidFill>
              </a:rPr>
              <a:t> Central Pharmacy</a:t>
            </a:r>
          </a:p>
          <a:p>
            <a:pPr marL="460375" lvl="1" indent="0" algn="ctr">
              <a:buNone/>
            </a:pPr>
            <a:r>
              <a:rPr lang="en-US" b="1" dirty="0">
                <a:solidFill>
                  <a:schemeClr val="accent1">
                    <a:lumMod val="50000"/>
                  </a:schemeClr>
                </a:solidFill>
                <a:hlinkClick r:id="rId3"/>
              </a:rPr>
              <a:t>SISTERtrialRX@ucmail.uc.edu</a:t>
            </a:r>
            <a:endParaRPr lang="en-US" b="1" dirty="0">
              <a:solidFill>
                <a:schemeClr val="accent1">
                  <a:lumMod val="50000"/>
                </a:schemeClr>
              </a:solidFill>
            </a:endParaRPr>
          </a:p>
          <a:p>
            <a:pPr marL="460375" lvl="1" indent="0" algn="ctr">
              <a:buNone/>
            </a:pPr>
            <a:r>
              <a:rPr lang="en-US" b="1" dirty="0">
                <a:solidFill>
                  <a:schemeClr val="accent1">
                    <a:lumMod val="50000"/>
                  </a:schemeClr>
                </a:solidFill>
              </a:rPr>
              <a:t>513-584-3166</a:t>
            </a:r>
          </a:p>
          <a:p>
            <a:pPr marL="460375" lvl="1" indent="0" algn="ctr">
              <a:buNone/>
            </a:pPr>
            <a:r>
              <a:rPr lang="en-US" b="1" dirty="0">
                <a:solidFill>
                  <a:schemeClr val="accent1">
                    <a:lumMod val="50000"/>
                  </a:schemeClr>
                </a:solidFill>
              </a:rPr>
              <a:t>M-F 0830-1700</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4"/>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133038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Overview</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85278"/>
            <a:ext cx="9720843" cy="4421517"/>
          </a:xfrm>
        </p:spPr>
        <p:txBody>
          <a:bodyPr anchor="ctr">
            <a:normAutofit fontScale="85000" lnSpcReduction="20000"/>
          </a:bodyPr>
          <a:lstStyle/>
          <a:p>
            <a:pPr marL="0" indent="0">
              <a:buNone/>
            </a:pPr>
            <a:r>
              <a:rPr lang="en-US" b="1" dirty="0">
                <a:solidFill>
                  <a:schemeClr val="accent1">
                    <a:lumMod val="50000"/>
                  </a:schemeClr>
                </a:solidFill>
              </a:rPr>
              <a:t>SISTER will be comparing TS23 vs placebo in subjects with acute ischemic stroke.</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Subjects will receive a single 200ml IV infusion of TS23 or placebo, which is prepared by the pharmacy and infused over 15 minutes. </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Subjects must receive this infusion within:</a:t>
            </a:r>
          </a:p>
          <a:p>
            <a:pPr marL="684213" indent="-230188"/>
            <a:r>
              <a:rPr lang="en-US" b="1" dirty="0">
                <a:solidFill>
                  <a:schemeClr val="accent1">
                    <a:lumMod val="50000"/>
                  </a:schemeClr>
                </a:solidFill>
              </a:rPr>
              <a:t>4.5-24 hours of stroke onset or last known well</a:t>
            </a:r>
          </a:p>
          <a:p>
            <a:pPr marL="111125" indent="0">
              <a:buNone/>
            </a:pPr>
            <a:r>
              <a:rPr lang="en-US" b="1" dirty="0">
                <a:solidFill>
                  <a:schemeClr val="accent1">
                    <a:lumMod val="50000"/>
                  </a:schemeClr>
                </a:solidFill>
              </a:rPr>
              <a:t>And</a:t>
            </a:r>
          </a:p>
          <a:p>
            <a:pPr marL="684213" indent="-227013" defTabSz="684213"/>
            <a:r>
              <a:rPr lang="en-US" b="1" dirty="0">
                <a:solidFill>
                  <a:schemeClr val="accent1">
                    <a:lumMod val="50000"/>
                  </a:schemeClr>
                </a:solidFill>
              </a:rPr>
              <a:t>Within 90 minutes of qualifying perfusion imaging.*</a:t>
            </a:r>
          </a:p>
          <a:p>
            <a:pPr marL="1144588" indent="-230188" defTabSz="684213">
              <a:buNone/>
            </a:pPr>
            <a:r>
              <a:rPr lang="en-US" sz="2300" b="1" dirty="0">
                <a:solidFill>
                  <a:schemeClr val="accent1">
                    <a:lumMod val="50000"/>
                  </a:schemeClr>
                </a:solidFill>
              </a:rPr>
              <a:t>* Study drug administration is encouraged within 60 minutes after qualifying  perfusion image but is allowed up to 90 minutes. After 90 minutes, another perfusion image must be obtained to ensure that inclusion criteria is met. </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8228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SISTER Overview</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93824"/>
            <a:ext cx="9720843" cy="4421517"/>
          </a:xfrm>
        </p:spPr>
        <p:txBody>
          <a:bodyPr anchor="ctr">
            <a:normAutofit fontScale="85000" lnSpcReduction="20000"/>
          </a:bodyPr>
          <a:lstStyle/>
          <a:p>
            <a:pPr marL="0" indent="0">
              <a:buNone/>
            </a:pPr>
            <a:r>
              <a:rPr lang="en-US" b="1" dirty="0">
                <a:solidFill>
                  <a:schemeClr val="accent1">
                    <a:lumMod val="50000"/>
                  </a:schemeClr>
                </a:solidFill>
              </a:rPr>
              <a:t>SISTER will utilize weight-based dosing for subjects receiving TS23.</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During the lead in phase, there will be 5 arms:</a:t>
            </a:r>
          </a:p>
          <a:p>
            <a:pPr lvl="1"/>
            <a:r>
              <a:rPr lang="en-US" b="1" dirty="0">
                <a:solidFill>
                  <a:schemeClr val="accent1">
                    <a:lumMod val="50000"/>
                  </a:schemeClr>
                </a:solidFill>
              </a:rPr>
              <a:t>TS23 3mg/kg infusion</a:t>
            </a:r>
          </a:p>
          <a:p>
            <a:pPr lvl="1"/>
            <a:r>
              <a:rPr lang="en-US" b="1" dirty="0">
                <a:solidFill>
                  <a:schemeClr val="accent1">
                    <a:lumMod val="50000"/>
                  </a:schemeClr>
                </a:solidFill>
              </a:rPr>
              <a:t>TS23 5mg/kg infusion</a:t>
            </a:r>
          </a:p>
          <a:p>
            <a:pPr lvl="1"/>
            <a:r>
              <a:rPr lang="en-US" b="1" dirty="0">
                <a:solidFill>
                  <a:schemeClr val="accent1">
                    <a:lumMod val="50000"/>
                  </a:schemeClr>
                </a:solidFill>
              </a:rPr>
              <a:t>TS23 7mg/kg infusion</a:t>
            </a:r>
          </a:p>
          <a:p>
            <a:pPr lvl="1"/>
            <a:r>
              <a:rPr lang="en-US" b="1" dirty="0">
                <a:solidFill>
                  <a:schemeClr val="accent1">
                    <a:lumMod val="50000"/>
                  </a:schemeClr>
                </a:solidFill>
              </a:rPr>
              <a:t>TS23 10mg/kg infusion</a:t>
            </a:r>
          </a:p>
          <a:p>
            <a:pPr lvl="1"/>
            <a:r>
              <a:rPr lang="en-US" b="1" dirty="0">
                <a:solidFill>
                  <a:schemeClr val="accent1">
                    <a:lumMod val="50000"/>
                  </a:schemeClr>
                </a:solidFill>
              </a:rPr>
              <a:t>Placebo (0.9% sodium chloride infusion)</a:t>
            </a:r>
          </a:p>
          <a:p>
            <a:pPr marL="4763" lvl="1" indent="-4763">
              <a:buNone/>
            </a:pPr>
            <a:endParaRPr lang="en-US" sz="1900" b="1" dirty="0">
              <a:solidFill>
                <a:schemeClr val="accent1">
                  <a:lumMod val="50000"/>
                </a:schemeClr>
              </a:solidFill>
            </a:endParaRPr>
          </a:p>
          <a:p>
            <a:pPr marL="4763" lvl="1" indent="-4763">
              <a:buNone/>
            </a:pPr>
            <a:r>
              <a:rPr lang="en-US" sz="2800" b="1" dirty="0">
                <a:solidFill>
                  <a:schemeClr val="accent1">
                    <a:lumMod val="50000"/>
                  </a:schemeClr>
                </a:solidFill>
              </a:rPr>
              <a:t>Every 50 subjects, responsive adaptive </a:t>
            </a:r>
            <a:r>
              <a:rPr lang="en-US" b="1" dirty="0">
                <a:solidFill>
                  <a:schemeClr val="accent1">
                    <a:lumMod val="50000"/>
                  </a:schemeClr>
                </a:solidFill>
              </a:rPr>
              <a:t> </a:t>
            </a:r>
            <a:r>
              <a:rPr lang="en-US" sz="2800" b="1" dirty="0">
                <a:solidFill>
                  <a:schemeClr val="accent1">
                    <a:lumMod val="50000"/>
                  </a:schemeClr>
                </a:solidFill>
              </a:rPr>
              <a:t>randomization updates will occur, favoring doses with the most utility.</a:t>
            </a:r>
          </a:p>
          <a:p>
            <a:pPr marL="4763" lvl="1" indent="-4763">
              <a:buNone/>
            </a:pPr>
            <a:endParaRPr lang="en-US" sz="2800" b="1" dirty="0">
              <a:solidFill>
                <a:schemeClr val="accent1">
                  <a:lumMod val="50000"/>
                </a:schemeClr>
              </a:solidFill>
            </a:endParaRPr>
          </a:p>
          <a:p>
            <a:pPr marL="4763" lvl="1" indent="-4763">
              <a:buNone/>
            </a:pPr>
            <a:r>
              <a:rPr lang="en-US" sz="2800" b="1" dirty="0">
                <a:solidFill>
                  <a:schemeClr val="accent1">
                    <a:lumMod val="50000"/>
                  </a:schemeClr>
                </a:solidFill>
              </a:rPr>
              <a:t>Subjects and study teams will be blinded to which arm the subject is assigned, but the pharmacist preparing the infusion will be unblinded.</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221613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TS23 Overview</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7" y="1885278"/>
            <a:ext cx="7652761" cy="4293099"/>
          </a:xfrm>
        </p:spPr>
        <p:txBody>
          <a:bodyPr anchor="ctr">
            <a:normAutofit/>
          </a:bodyPr>
          <a:lstStyle/>
          <a:p>
            <a:pPr marL="0" indent="0">
              <a:buNone/>
            </a:pPr>
            <a:r>
              <a:rPr lang="en-US" sz="2400" b="1" dirty="0">
                <a:solidFill>
                  <a:schemeClr val="accent1">
                    <a:lumMod val="50000"/>
                  </a:schemeClr>
                </a:solidFill>
              </a:rPr>
              <a:t>TS23 is a clear odorless intravenous </a:t>
            </a:r>
            <a:r>
              <a:rPr lang="en-US" sz="2400" b="1" u="sng" dirty="0">
                <a:solidFill>
                  <a:schemeClr val="accent1">
                    <a:lumMod val="50000"/>
                  </a:schemeClr>
                </a:solidFill>
              </a:rPr>
              <a:t>solution</a:t>
            </a:r>
            <a:r>
              <a:rPr lang="en-US" sz="2400" b="1" dirty="0">
                <a:solidFill>
                  <a:schemeClr val="accent1">
                    <a:lumMod val="50000"/>
                  </a:schemeClr>
                </a:solidFill>
              </a:rPr>
              <a:t> that will be sent to sites in boxes containing 1-6 vials.</a:t>
            </a:r>
          </a:p>
          <a:p>
            <a:pPr marL="0" indent="0">
              <a:buNone/>
            </a:pPr>
            <a:endParaRPr lang="en-US" sz="2400" b="1" dirty="0">
              <a:solidFill>
                <a:schemeClr val="accent1">
                  <a:lumMod val="50000"/>
                </a:schemeClr>
              </a:solidFill>
            </a:endParaRPr>
          </a:p>
          <a:p>
            <a:pPr marL="0" indent="0">
              <a:buNone/>
            </a:pPr>
            <a:r>
              <a:rPr lang="en-US" sz="2400" b="1" dirty="0">
                <a:solidFill>
                  <a:schemeClr val="accent1">
                    <a:lumMod val="50000"/>
                  </a:schemeClr>
                </a:solidFill>
              </a:rPr>
              <a:t>The concentration of TS23 in each vial is 10mg/ml.</a:t>
            </a:r>
          </a:p>
          <a:p>
            <a:pPr marL="0" indent="0">
              <a:buNone/>
            </a:pPr>
            <a:endParaRPr lang="en-US" sz="2400" b="1" dirty="0">
              <a:solidFill>
                <a:schemeClr val="accent1">
                  <a:lumMod val="50000"/>
                </a:schemeClr>
              </a:solidFill>
            </a:endParaRPr>
          </a:p>
          <a:p>
            <a:pPr marL="0" indent="0">
              <a:buNone/>
            </a:pPr>
            <a:r>
              <a:rPr lang="en-US" sz="2400" b="1" dirty="0">
                <a:solidFill>
                  <a:schemeClr val="accent1">
                    <a:lumMod val="50000"/>
                  </a:schemeClr>
                </a:solidFill>
              </a:rPr>
              <a:t>Each vial contains 10ml, or 100mg, of TS23.</a:t>
            </a:r>
          </a:p>
          <a:p>
            <a:pPr marL="0" indent="0">
              <a:buNone/>
            </a:pPr>
            <a:endParaRPr lang="en-US" sz="2400" b="1" dirty="0">
              <a:solidFill>
                <a:schemeClr val="accent1">
                  <a:lumMod val="50000"/>
                </a:schemeClr>
              </a:solidFill>
            </a:endParaRPr>
          </a:p>
          <a:p>
            <a:pPr marL="0" indent="0">
              <a:buNone/>
            </a:pPr>
            <a:r>
              <a:rPr lang="en-US" sz="2400" b="1" dirty="0">
                <a:solidFill>
                  <a:schemeClr val="accent1">
                    <a:lumMod val="50000"/>
                  </a:schemeClr>
                </a:solidFill>
              </a:rPr>
              <a:t>Vials must be stored under refrigeration at 2-8°C (36-46°F).</a:t>
            </a:r>
            <a:br>
              <a:rPr lang="en-US" sz="2400" b="1" dirty="0">
                <a:solidFill>
                  <a:schemeClr val="accent1">
                    <a:lumMod val="50000"/>
                  </a:schemeClr>
                </a:solidFill>
              </a:rPr>
            </a:br>
            <a:endParaRPr lang="en-US" sz="2400" b="1" dirty="0">
              <a:solidFill>
                <a:schemeClr val="accent1">
                  <a:lumMod val="50000"/>
                </a:schemeClr>
              </a:solidFill>
            </a:endParaRP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
        <p:nvSpPr>
          <p:cNvPr id="5" name="Rectangle: Rounded Corners 4">
            <a:extLst>
              <a:ext uri="{FF2B5EF4-FFF2-40B4-BE49-F238E27FC236}">
                <a16:creationId xmlns:a16="http://schemas.microsoft.com/office/drawing/2014/main" id="{2E48AD7B-F9AD-A2DF-AF4E-511F96FDEC25}"/>
              </a:ext>
            </a:extLst>
          </p:cNvPr>
          <p:cNvSpPr/>
          <p:nvPr/>
        </p:nvSpPr>
        <p:spPr>
          <a:xfrm>
            <a:off x="9775307" y="2624863"/>
            <a:ext cx="1299410" cy="378319"/>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9FCD043-D0D3-9542-5672-AFE394C54FF4}"/>
              </a:ext>
            </a:extLst>
          </p:cNvPr>
          <p:cNvSpPr/>
          <p:nvPr/>
        </p:nvSpPr>
        <p:spPr>
          <a:xfrm>
            <a:off x="9996387" y="3003182"/>
            <a:ext cx="857250" cy="129086"/>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B63EB2-2E47-B787-2DA5-13B748612B2C}"/>
              </a:ext>
            </a:extLst>
          </p:cNvPr>
          <p:cNvSpPr/>
          <p:nvPr/>
        </p:nvSpPr>
        <p:spPr>
          <a:xfrm>
            <a:off x="9775307" y="3742978"/>
            <a:ext cx="1299410" cy="65722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9" name="Rectangle: Rounded Corners 8">
            <a:extLst>
              <a:ext uri="{FF2B5EF4-FFF2-40B4-BE49-F238E27FC236}">
                <a16:creationId xmlns:a16="http://schemas.microsoft.com/office/drawing/2014/main" id="{2846394C-4117-C838-C2A5-5FB94B25DD9D}"/>
              </a:ext>
            </a:extLst>
          </p:cNvPr>
          <p:cNvSpPr/>
          <p:nvPr/>
        </p:nvSpPr>
        <p:spPr>
          <a:xfrm>
            <a:off x="9775307" y="3132268"/>
            <a:ext cx="1299410" cy="2136817"/>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917FBABB-0856-912D-19CE-21607F444D21}"/>
              </a:ext>
            </a:extLst>
          </p:cNvPr>
          <p:cNvSpPr txBox="1"/>
          <p:nvPr/>
        </p:nvSpPr>
        <p:spPr>
          <a:xfrm>
            <a:off x="10079244" y="3854026"/>
            <a:ext cx="691536" cy="400110"/>
          </a:xfrm>
          <a:prstGeom prst="rect">
            <a:avLst/>
          </a:prstGeom>
          <a:noFill/>
          <a:ln>
            <a:solidFill>
              <a:schemeClr val="accent1">
                <a:lumMod val="50000"/>
              </a:schemeClr>
            </a:solidFill>
          </a:ln>
        </p:spPr>
        <p:txBody>
          <a:bodyPr wrap="square" rtlCol="0">
            <a:spAutoFit/>
          </a:bodyPr>
          <a:lstStyle/>
          <a:p>
            <a:r>
              <a:rPr lang="en-US" sz="2000" b="1" dirty="0">
                <a:solidFill>
                  <a:schemeClr val="accent1">
                    <a:lumMod val="50000"/>
                  </a:schemeClr>
                </a:solidFill>
              </a:rPr>
              <a:t>TS23</a:t>
            </a:r>
          </a:p>
        </p:txBody>
      </p:sp>
      <p:cxnSp>
        <p:nvCxnSpPr>
          <p:cNvPr id="17" name="Straight Connector 16">
            <a:extLst>
              <a:ext uri="{FF2B5EF4-FFF2-40B4-BE49-F238E27FC236}">
                <a16:creationId xmlns:a16="http://schemas.microsoft.com/office/drawing/2014/main" id="{9866B2D1-46A8-2AF9-0DB5-B55138F701B8}"/>
              </a:ext>
            </a:extLst>
          </p:cNvPr>
          <p:cNvCxnSpPr>
            <a:cxnSpLocks/>
          </p:cNvCxnSpPr>
          <p:nvPr/>
        </p:nvCxnSpPr>
        <p:spPr>
          <a:xfrm>
            <a:off x="9775307" y="3569678"/>
            <a:ext cx="129941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52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TS23 Labeling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85278"/>
            <a:ext cx="6215449" cy="4498429"/>
          </a:xfrm>
        </p:spPr>
        <p:txBody>
          <a:bodyPr anchor="ctr">
            <a:normAutofit lnSpcReduction="10000"/>
          </a:bodyPr>
          <a:lstStyle/>
          <a:p>
            <a:pPr marL="0" indent="0">
              <a:buNone/>
            </a:pPr>
            <a:r>
              <a:rPr lang="en-US" sz="2400" b="1" dirty="0">
                <a:solidFill>
                  <a:schemeClr val="accent1">
                    <a:lumMod val="50000"/>
                  </a:schemeClr>
                </a:solidFill>
              </a:rPr>
              <a:t>Each box label of TS23 will contain:</a:t>
            </a:r>
          </a:p>
          <a:p>
            <a:pPr lvl="1"/>
            <a:r>
              <a:rPr lang="en-US" sz="2000" b="1" dirty="0">
                <a:solidFill>
                  <a:schemeClr val="accent1">
                    <a:lumMod val="50000"/>
                  </a:schemeClr>
                </a:solidFill>
              </a:rPr>
              <a:t>The Study Drug Box ID number</a:t>
            </a:r>
          </a:p>
          <a:p>
            <a:pPr lvl="1"/>
            <a:r>
              <a:rPr lang="en-US" sz="2000" b="1" dirty="0">
                <a:solidFill>
                  <a:schemeClr val="accent1">
                    <a:lumMod val="50000"/>
                  </a:schemeClr>
                </a:solidFill>
              </a:rPr>
              <a:t>A verification code (needed for receiving the study drug in </a:t>
            </a:r>
            <a:r>
              <a:rPr lang="en-US" sz="2000" b="1" dirty="0" err="1">
                <a:solidFill>
                  <a:schemeClr val="accent1">
                    <a:lumMod val="50000"/>
                  </a:schemeClr>
                </a:solidFill>
              </a:rPr>
              <a:t>WebDCU</a:t>
            </a:r>
            <a:r>
              <a:rPr lang="en-US" sz="2000" b="1" dirty="0">
                <a:solidFill>
                  <a:schemeClr val="accent1">
                    <a:lumMod val="50000"/>
                  </a:schemeClr>
                </a:solidFill>
              </a:rPr>
              <a:t>)</a:t>
            </a:r>
          </a:p>
          <a:p>
            <a:pPr lvl="1"/>
            <a:r>
              <a:rPr lang="en-US" sz="2000" b="1" dirty="0">
                <a:solidFill>
                  <a:schemeClr val="accent1">
                    <a:lumMod val="50000"/>
                  </a:schemeClr>
                </a:solidFill>
              </a:rPr>
              <a:t>The proper storage conditions.</a:t>
            </a:r>
          </a:p>
          <a:p>
            <a:pPr lvl="1"/>
            <a:r>
              <a:rPr lang="en-US" sz="2000" b="1" dirty="0">
                <a:solidFill>
                  <a:schemeClr val="accent1">
                    <a:lumMod val="50000"/>
                  </a:schemeClr>
                </a:solidFill>
              </a:rPr>
              <a:t>Number of vials per box (6 vials will be initially sent to sites with each box).</a:t>
            </a:r>
          </a:p>
          <a:p>
            <a:pPr marL="457200" lvl="1" indent="0">
              <a:buNone/>
            </a:pPr>
            <a:endParaRPr lang="en-US" sz="2000" b="1" dirty="0">
              <a:solidFill>
                <a:schemeClr val="accent1">
                  <a:lumMod val="50000"/>
                </a:schemeClr>
              </a:solidFill>
            </a:endParaRPr>
          </a:p>
          <a:p>
            <a:pPr marL="0" lvl="1" indent="0">
              <a:buNone/>
            </a:pPr>
            <a:r>
              <a:rPr lang="en-US" sz="2000" b="1" dirty="0">
                <a:solidFill>
                  <a:schemeClr val="accent1">
                    <a:lumMod val="50000"/>
                  </a:schemeClr>
                </a:solidFill>
              </a:rPr>
              <a:t>Each vial label of TS23 will contain:</a:t>
            </a:r>
          </a:p>
          <a:p>
            <a:pPr marL="803275" lvl="1" indent="-342900"/>
            <a:r>
              <a:rPr lang="en-US" sz="2000" b="1" dirty="0">
                <a:solidFill>
                  <a:schemeClr val="accent1">
                    <a:lumMod val="50000"/>
                  </a:schemeClr>
                </a:solidFill>
              </a:rPr>
              <a:t>The volume and concentration.</a:t>
            </a:r>
          </a:p>
          <a:p>
            <a:pPr marL="803275" lvl="1" indent="-342900"/>
            <a:r>
              <a:rPr lang="en-US" sz="2000" b="1" dirty="0">
                <a:solidFill>
                  <a:schemeClr val="accent1">
                    <a:lumMod val="50000"/>
                  </a:schemeClr>
                </a:solidFill>
              </a:rPr>
              <a:t>The proper storage conditions.</a:t>
            </a:r>
          </a:p>
          <a:p>
            <a:pPr marL="0" lvl="1" indent="0">
              <a:buNone/>
            </a:pPr>
            <a:endParaRPr lang="en-US" sz="2000" b="1" dirty="0">
              <a:solidFill>
                <a:schemeClr val="accent1">
                  <a:lumMod val="50000"/>
                </a:schemeClr>
              </a:solidFill>
            </a:endParaRPr>
          </a:p>
          <a:p>
            <a:pPr marL="0" lvl="1" indent="0">
              <a:buNone/>
            </a:pPr>
            <a:r>
              <a:rPr lang="en-US" sz="2000" b="1" dirty="0">
                <a:solidFill>
                  <a:schemeClr val="accent1">
                    <a:lumMod val="50000"/>
                  </a:schemeClr>
                </a:solidFill>
              </a:rPr>
              <a:t>Each vial will also have a secondary label which contains the vial ID number.</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18" name="Picture 17">
            <a:extLst>
              <a:ext uri="{FF2B5EF4-FFF2-40B4-BE49-F238E27FC236}">
                <a16:creationId xmlns:a16="http://schemas.microsoft.com/office/drawing/2014/main" id="{A69F7610-642B-4A2C-1400-9FCB9967B7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9397" y="1841161"/>
            <a:ext cx="3621798" cy="1824653"/>
          </a:xfrm>
          <a:prstGeom prst="rect">
            <a:avLst/>
          </a:prstGeom>
          <a:noFill/>
          <a:ln>
            <a:noFill/>
          </a:ln>
        </p:spPr>
      </p:pic>
      <p:pic>
        <p:nvPicPr>
          <p:cNvPr id="19" name="Picture 18">
            <a:extLst>
              <a:ext uri="{FF2B5EF4-FFF2-40B4-BE49-F238E27FC236}">
                <a16:creationId xmlns:a16="http://schemas.microsoft.com/office/drawing/2014/main" id="{D5037A6B-5A8B-06F9-A069-7C96D4D55B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7975" y="4022568"/>
            <a:ext cx="3020778" cy="1514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2950172A-616C-A6A7-7703-5BA633A389BB}"/>
              </a:ext>
            </a:extLst>
          </p:cNvPr>
          <p:cNvSpPr txBox="1"/>
          <p:nvPr/>
        </p:nvSpPr>
        <p:spPr>
          <a:xfrm>
            <a:off x="9281367" y="1528155"/>
            <a:ext cx="1077859" cy="369332"/>
          </a:xfrm>
          <a:prstGeom prst="rect">
            <a:avLst/>
          </a:prstGeom>
          <a:noFill/>
        </p:spPr>
        <p:txBody>
          <a:bodyPr wrap="none" rtlCol="0">
            <a:spAutoFit/>
          </a:bodyPr>
          <a:lstStyle/>
          <a:p>
            <a:r>
              <a:rPr lang="en-US" dirty="0"/>
              <a:t>Box Label</a:t>
            </a:r>
          </a:p>
        </p:txBody>
      </p:sp>
      <p:sp>
        <p:nvSpPr>
          <p:cNvPr id="22" name="TextBox 21">
            <a:extLst>
              <a:ext uri="{FF2B5EF4-FFF2-40B4-BE49-F238E27FC236}">
                <a16:creationId xmlns:a16="http://schemas.microsoft.com/office/drawing/2014/main" id="{BAED5803-150F-DF9B-7EB6-A9CFC0EB5F9E}"/>
              </a:ext>
            </a:extLst>
          </p:cNvPr>
          <p:cNvSpPr txBox="1"/>
          <p:nvPr/>
        </p:nvSpPr>
        <p:spPr>
          <a:xfrm>
            <a:off x="9386388" y="3653236"/>
            <a:ext cx="1083951" cy="369332"/>
          </a:xfrm>
          <a:prstGeom prst="rect">
            <a:avLst/>
          </a:prstGeom>
          <a:noFill/>
        </p:spPr>
        <p:txBody>
          <a:bodyPr wrap="none" rtlCol="0">
            <a:spAutoFit/>
          </a:bodyPr>
          <a:lstStyle/>
          <a:p>
            <a:r>
              <a:rPr lang="en-US" dirty="0"/>
              <a:t>Vial Label</a:t>
            </a:r>
          </a:p>
        </p:txBody>
      </p:sp>
      <p:pic>
        <p:nvPicPr>
          <p:cNvPr id="23" name="Picture 22">
            <a:extLst>
              <a:ext uri="{FF2B5EF4-FFF2-40B4-BE49-F238E27FC236}">
                <a16:creationId xmlns:a16="http://schemas.microsoft.com/office/drawing/2014/main" id="{2E6BA7D7-1692-9AE4-F09A-8484526389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57302" y="5908050"/>
            <a:ext cx="1742125" cy="667354"/>
          </a:xfrm>
          <a:prstGeom prst="rect">
            <a:avLst/>
          </a:prstGeom>
          <a:noFill/>
          <a:ln>
            <a:noFill/>
          </a:ln>
        </p:spPr>
      </p:pic>
      <p:sp>
        <p:nvSpPr>
          <p:cNvPr id="24" name="TextBox 23">
            <a:extLst>
              <a:ext uri="{FF2B5EF4-FFF2-40B4-BE49-F238E27FC236}">
                <a16:creationId xmlns:a16="http://schemas.microsoft.com/office/drawing/2014/main" id="{45CC3F2A-5EF8-D961-96A8-F4CF3FC37B72}"/>
              </a:ext>
            </a:extLst>
          </p:cNvPr>
          <p:cNvSpPr txBox="1"/>
          <p:nvPr/>
        </p:nvSpPr>
        <p:spPr>
          <a:xfrm>
            <a:off x="8762538" y="5586149"/>
            <a:ext cx="2115516" cy="369332"/>
          </a:xfrm>
          <a:prstGeom prst="rect">
            <a:avLst/>
          </a:prstGeom>
          <a:noFill/>
        </p:spPr>
        <p:txBody>
          <a:bodyPr wrap="none" rtlCol="0">
            <a:spAutoFit/>
          </a:bodyPr>
          <a:lstStyle/>
          <a:p>
            <a:r>
              <a:rPr lang="en-US" dirty="0"/>
              <a:t>Secondary Vial Label</a:t>
            </a:r>
          </a:p>
        </p:txBody>
      </p:sp>
    </p:spTree>
    <p:extLst>
      <p:ext uri="{BB962C8B-B14F-4D97-AF65-F5344CB8AC3E}">
        <p14:creationId xmlns:p14="http://schemas.microsoft.com/office/powerpoint/2010/main" val="230276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To receive SISTER Study Drug</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724906"/>
            <a:ext cx="9895952" cy="4692985"/>
          </a:xfrm>
        </p:spPr>
        <p:txBody>
          <a:bodyPr anchor="ctr">
            <a:normAutofit fontScale="92500" lnSpcReduction="20000"/>
          </a:bodyPr>
          <a:lstStyle/>
          <a:p>
            <a:pPr marL="0" indent="0">
              <a:buNone/>
            </a:pPr>
            <a:r>
              <a:rPr lang="en-US" sz="2400" b="1" dirty="0">
                <a:solidFill>
                  <a:schemeClr val="accent1">
                    <a:lumMod val="50000"/>
                  </a:schemeClr>
                </a:solidFill>
              </a:rPr>
              <a:t>Before sites can be sent study drug, the following regulatory documents must be uploaded to </a:t>
            </a:r>
            <a:r>
              <a:rPr lang="en-US" sz="2400" b="1" dirty="0" err="1">
                <a:solidFill>
                  <a:schemeClr val="accent1">
                    <a:lumMod val="50000"/>
                  </a:schemeClr>
                </a:solidFill>
              </a:rPr>
              <a:t>WebDCU</a:t>
            </a:r>
            <a:endParaRPr lang="en-US" sz="2400" b="1" dirty="0">
              <a:solidFill>
                <a:schemeClr val="accent1">
                  <a:lumMod val="50000"/>
                </a:schemeClr>
              </a:solidFill>
            </a:endParaRPr>
          </a:p>
          <a:p>
            <a:pPr marL="684213"/>
            <a:r>
              <a:rPr lang="en-US" sz="2000" b="1" dirty="0">
                <a:solidFill>
                  <a:schemeClr val="accent1">
                    <a:lumMod val="50000"/>
                  </a:schemeClr>
                </a:solidFill>
              </a:rPr>
              <a:t>Pharmacy license</a:t>
            </a:r>
          </a:p>
          <a:p>
            <a:pPr marL="684213"/>
            <a:r>
              <a:rPr lang="en-US" sz="2000" b="1" dirty="0">
                <a:solidFill>
                  <a:schemeClr val="accent1">
                    <a:lumMod val="50000"/>
                  </a:schemeClr>
                </a:solidFill>
              </a:rPr>
              <a:t>Shipping address (must match pharmacy license)</a:t>
            </a:r>
          </a:p>
          <a:p>
            <a:pPr marL="1141413" lvl="1"/>
            <a:r>
              <a:rPr lang="en-US" sz="1600" b="1" dirty="0">
                <a:solidFill>
                  <a:schemeClr val="accent1">
                    <a:lumMod val="50000"/>
                  </a:schemeClr>
                </a:solidFill>
              </a:rPr>
              <a:t>If the addresses do not match, please contact the </a:t>
            </a:r>
            <a:r>
              <a:rPr lang="en-US" sz="1600" b="1" dirty="0" err="1">
                <a:solidFill>
                  <a:schemeClr val="accent1">
                    <a:lumMod val="50000"/>
                  </a:schemeClr>
                </a:solidFill>
              </a:rPr>
              <a:t>StrokeNet</a:t>
            </a:r>
            <a:r>
              <a:rPr lang="en-US" sz="1600" b="1" dirty="0">
                <a:solidFill>
                  <a:schemeClr val="accent1">
                    <a:lumMod val="50000"/>
                  </a:schemeClr>
                </a:solidFill>
              </a:rPr>
              <a:t> Central Pharmacy and we will work with your site to approve the shipping address.</a:t>
            </a:r>
          </a:p>
          <a:p>
            <a:pPr marL="684213"/>
            <a:r>
              <a:rPr lang="en-US" sz="2000" b="1" dirty="0">
                <a:solidFill>
                  <a:schemeClr val="accent1">
                    <a:lumMod val="50000"/>
                  </a:schemeClr>
                </a:solidFill>
              </a:rPr>
              <a:t>Pharmacy personnel added to site DOA list.</a:t>
            </a:r>
          </a:p>
          <a:p>
            <a:pPr marL="684213"/>
            <a:endParaRPr lang="en-US" sz="2000" b="1" dirty="0">
              <a:solidFill>
                <a:schemeClr val="accent1">
                  <a:lumMod val="50000"/>
                </a:schemeClr>
              </a:solidFill>
            </a:endParaRPr>
          </a:p>
          <a:p>
            <a:pPr marL="0" indent="0">
              <a:buNone/>
            </a:pPr>
            <a:r>
              <a:rPr lang="en-US" sz="2000" b="1" dirty="0">
                <a:solidFill>
                  <a:schemeClr val="accent1">
                    <a:lumMod val="50000"/>
                  </a:schemeClr>
                </a:solidFill>
              </a:rPr>
              <a:t>Pharmacy personnel do not have privileges to upload these regulatory documents to </a:t>
            </a:r>
            <a:r>
              <a:rPr lang="en-US" sz="2000" b="1" dirty="0" err="1">
                <a:solidFill>
                  <a:schemeClr val="accent1">
                    <a:lumMod val="50000"/>
                  </a:schemeClr>
                </a:solidFill>
              </a:rPr>
              <a:t>WebDCU</a:t>
            </a:r>
            <a:r>
              <a:rPr lang="en-US" sz="2000" b="1" dirty="0">
                <a:solidFill>
                  <a:schemeClr val="accent1">
                    <a:lumMod val="50000"/>
                  </a:schemeClr>
                </a:solidFill>
              </a:rPr>
              <a:t>. This information must be uploaded by the site clinical coordinator. </a:t>
            </a:r>
          </a:p>
          <a:p>
            <a:pPr marL="0" indent="0">
              <a:buNone/>
            </a:pPr>
            <a:endParaRPr lang="en-US" sz="2000" b="1" dirty="0">
              <a:solidFill>
                <a:schemeClr val="accent1">
                  <a:lumMod val="50000"/>
                </a:schemeClr>
              </a:solidFill>
            </a:endParaRPr>
          </a:p>
          <a:p>
            <a:pPr marL="0" indent="0">
              <a:buNone/>
            </a:pPr>
            <a:r>
              <a:rPr lang="en-US" sz="2000" b="1" dirty="0">
                <a:solidFill>
                  <a:schemeClr val="accent1">
                    <a:lumMod val="50000"/>
                  </a:schemeClr>
                </a:solidFill>
              </a:rPr>
              <a:t>Once all regulatory steps have been completed, the site will be able to receive study drug and an automatic study drug shipment request will be submitted to </a:t>
            </a:r>
            <a:r>
              <a:rPr lang="en-US" sz="2000" b="1" dirty="0" err="1">
                <a:solidFill>
                  <a:schemeClr val="accent1">
                    <a:lumMod val="50000"/>
                  </a:schemeClr>
                </a:solidFill>
              </a:rPr>
              <a:t>StrokeNet</a:t>
            </a:r>
            <a:r>
              <a:rPr lang="en-US" sz="2000" b="1" dirty="0">
                <a:solidFill>
                  <a:schemeClr val="accent1">
                    <a:lumMod val="50000"/>
                  </a:schemeClr>
                </a:solidFill>
              </a:rPr>
              <a:t> Central Pharmacy.</a:t>
            </a:r>
          </a:p>
          <a:p>
            <a:pPr marL="0" indent="0">
              <a:buNone/>
            </a:pPr>
            <a:endParaRPr lang="en-US" sz="2000" b="1" dirty="0">
              <a:solidFill>
                <a:schemeClr val="accent1">
                  <a:lumMod val="50000"/>
                </a:schemeClr>
              </a:solidFill>
            </a:endParaRPr>
          </a:p>
          <a:p>
            <a:pPr marL="0" indent="0">
              <a:buNone/>
            </a:pPr>
            <a:r>
              <a:rPr lang="en-US" sz="2000" b="1" dirty="0">
                <a:solidFill>
                  <a:schemeClr val="accent1">
                    <a:lumMod val="50000"/>
                  </a:schemeClr>
                </a:solidFill>
              </a:rPr>
              <a:t>SISTER study drug will be sent to sites immediately after their site readiness call.</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spTree>
    <p:extLst>
      <p:ext uri="{BB962C8B-B14F-4D97-AF65-F5344CB8AC3E}">
        <p14:creationId xmlns:p14="http://schemas.microsoft.com/office/powerpoint/2010/main" val="89505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03AB0-4CD2-0FF8-309C-EAACC14207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Shipment of Study Drug To Sites</a:t>
            </a:r>
          </a:p>
        </p:txBody>
      </p:sp>
      <p:sp>
        <p:nvSpPr>
          <p:cNvPr id="3" name="Content Placeholder 2">
            <a:extLst>
              <a:ext uri="{FF2B5EF4-FFF2-40B4-BE49-F238E27FC236}">
                <a16:creationId xmlns:a16="http://schemas.microsoft.com/office/drawing/2014/main" id="{B746B6B3-0859-4710-87D0-F9F9AF8042D3}"/>
              </a:ext>
            </a:extLst>
          </p:cNvPr>
          <p:cNvSpPr>
            <a:spLocks noGrp="1"/>
          </p:cNvSpPr>
          <p:nvPr>
            <p:ph idx="1"/>
          </p:nvPr>
        </p:nvSpPr>
        <p:spPr>
          <a:xfrm>
            <a:off x="1371598" y="1885278"/>
            <a:ext cx="8601961" cy="4498429"/>
          </a:xfrm>
        </p:spPr>
        <p:txBody>
          <a:bodyPr anchor="ctr">
            <a:normAutofit fontScale="85000" lnSpcReduction="20000"/>
          </a:bodyPr>
          <a:lstStyle/>
          <a:p>
            <a:pPr marL="0" indent="0">
              <a:buNone/>
              <a:defRPr/>
            </a:pPr>
            <a:r>
              <a:rPr lang="en-US" sz="2400" b="1" dirty="0">
                <a:solidFill>
                  <a:schemeClr val="accent1">
                    <a:lumMod val="50000"/>
                  </a:schemeClr>
                </a:solidFill>
              </a:rPr>
              <a:t>SISTER study drug will be sent to sites in 6L shippers containing:</a:t>
            </a:r>
          </a:p>
          <a:p>
            <a:pPr marL="684213">
              <a:defRPr/>
            </a:pPr>
            <a:r>
              <a:rPr lang="en-US" sz="2400" b="1" dirty="0">
                <a:solidFill>
                  <a:schemeClr val="accent1">
                    <a:lumMod val="50000"/>
                  </a:schemeClr>
                </a:solidFill>
              </a:rPr>
              <a:t>SISTER study drug boxes</a:t>
            </a:r>
          </a:p>
          <a:p>
            <a:pPr marL="684213">
              <a:defRPr/>
            </a:pPr>
            <a:r>
              <a:rPr lang="en-US" sz="2400" b="1" dirty="0">
                <a:solidFill>
                  <a:schemeClr val="accent1">
                    <a:lumMod val="50000"/>
                  </a:schemeClr>
                </a:solidFill>
              </a:rPr>
              <a:t>A USB data logger for temperature monitoring</a:t>
            </a:r>
          </a:p>
          <a:p>
            <a:pPr marL="684213">
              <a:defRPr/>
            </a:pPr>
            <a:r>
              <a:rPr lang="en-US" sz="2400" b="1" dirty="0">
                <a:solidFill>
                  <a:schemeClr val="accent1">
                    <a:lumMod val="50000"/>
                  </a:schemeClr>
                </a:solidFill>
              </a:rPr>
              <a:t>A </a:t>
            </a:r>
            <a:r>
              <a:rPr lang="en-US" sz="2400" b="1" u="sng" dirty="0">
                <a:solidFill>
                  <a:schemeClr val="accent1">
                    <a:lumMod val="50000"/>
                  </a:schemeClr>
                </a:solidFill>
              </a:rPr>
              <a:t>packing slip </a:t>
            </a:r>
            <a:r>
              <a:rPr lang="en-US" sz="2400" b="1" dirty="0">
                <a:solidFill>
                  <a:schemeClr val="accent1">
                    <a:lumMod val="50000"/>
                  </a:schemeClr>
                </a:solidFill>
              </a:rPr>
              <a:t>detailing the contents of the shipment</a:t>
            </a:r>
          </a:p>
          <a:p>
            <a:pPr marL="684213">
              <a:defRPr/>
            </a:pPr>
            <a:r>
              <a:rPr lang="en-US" sz="2400" b="1" dirty="0">
                <a:solidFill>
                  <a:schemeClr val="accent1">
                    <a:lumMod val="50000"/>
                  </a:schemeClr>
                </a:solidFill>
              </a:rPr>
              <a:t>Enough cold packs and insulation to maintain a temperature of 2-8⁰ C.</a:t>
            </a:r>
            <a:endParaRPr lang="en-US" sz="2000" b="1" dirty="0">
              <a:solidFill>
                <a:schemeClr val="accent1">
                  <a:lumMod val="50000"/>
                </a:schemeClr>
              </a:solidFill>
            </a:endParaRPr>
          </a:p>
          <a:p>
            <a:pPr marL="684213">
              <a:defRPr/>
            </a:pPr>
            <a:endParaRPr lang="en-US" sz="2000" b="1" dirty="0">
              <a:solidFill>
                <a:schemeClr val="accent1">
                  <a:lumMod val="50000"/>
                </a:schemeClr>
              </a:solidFill>
            </a:endParaRPr>
          </a:p>
          <a:p>
            <a:pPr marL="0" indent="0">
              <a:buNone/>
              <a:defRPr/>
            </a:pPr>
            <a:r>
              <a:rPr lang="en-US" sz="2400" b="1" dirty="0" err="1">
                <a:solidFill>
                  <a:schemeClr val="accent1">
                    <a:lumMod val="50000"/>
                  </a:schemeClr>
                </a:solidFill>
              </a:rPr>
              <a:t>StrokeNet</a:t>
            </a:r>
            <a:r>
              <a:rPr lang="en-US" sz="2400" b="1" dirty="0">
                <a:solidFill>
                  <a:schemeClr val="accent1">
                    <a:lumMod val="50000"/>
                  </a:schemeClr>
                </a:solidFill>
              </a:rPr>
              <a:t> Central Pharmacy will send study drug overnight for next day morning delivery through UPS.</a:t>
            </a:r>
          </a:p>
          <a:p>
            <a:pPr marL="0" indent="0">
              <a:buNone/>
              <a:defRPr/>
            </a:pPr>
            <a:endParaRPr lang="en-US" sz="2400" b="1" dirty="0">
              <a:solidFill>
                <a:schemeClr val="accent1">
                  <a:lumMod val="50000"/>
                </a:schemeClr>
              </a:solidFill>
            </a:endParaRPr>
          </a:p>
          <a:p>
            <a:pPr marL="0" indent="0">
              <a:buNone/>
              <a:defRPr/>
            </a:pPr>
            <a:r>
              <a:rPr lang="en-US" sz="2400" b="1" dirty="0">
                <a:solidFill>
                  <a:schemeClr val="accent1">
                    <a:lumMod val="50000"/>
                  </a:schemeClr>
                </a:solidFill>
              </a:rPr>
              <a:t>Study drug is shipped Monday – Wednesday for delivery Tuesday – Thursday. Study drug is not delivered on weekends or holidays. </a:t>
            </a:r>
          </a:p>
          <a:p>
            <a:pPr marL="0" indent="0">
              <a:buNone/>
              <a:defRPr/>
            </a:pPr>
            <a:endParaRPr lang="en-US" sz="2400" b="1" dirty="0">
              <a:solidFill>
                <a:schemeClr val="accent1">
                  <a:lumMod val="50000"/>
                </a:schemeClr>
              </a:solidFill>
            </a:endParaRPr>
          </a:p>
          <a:p>
            <a:pPr marL="0" indent="0">
              <a:buNone/>
              <a:defRPr/>
            </a:pPr>
            <a:r>
              <a:rPr lang="en-US" sz="2400" b="1" dirty="0">
                <a:solidFill>
                  <a:schemeClr val="accent1">
                    <a:lumMod val="50000"/>
                  </a:schemeClr>
                </a:solidFill>
              </a:rPr>
              <a:t>The USB data logger can be discarded if the study drug shipment did not experience a temperature excursion.</a:t>
            </a:r>
          </a:p>
        </p:txBody>
      </p:sp>
      <p:pic>
        <p:nvPicPr>
          <p:cNvPr id="4" name="Picture 3">
            <a:extLst>
              <a:ext uri="{FF2B5EF4-FFF2-40B4-BE49-F238E27FC236}">
                <a16:creationId xmlns:a16="http://schemas.microsoft.com/office/drawing/2014/main" id="{196C4FE1-B57F-6141-CAFC-ED74BD1C2D41}"/>
              </a:ext>
            </a:extLst>
          </p:cNvPr>
          <p:cNvPicPr>
            <a:picLocks noChangeAspect="1"/>
          </p:cNvPicPr>
          <p:nvPr/>
        </p:nvPicPr>
        <p:blipFill>
          <a:blip r:embed="rId3"/>
          <a:stretch>
            <a:fillRect/>
          </a:stretch>
        </p:blipFill>
        <p:spPr>
          <a:xfrm>
            <a:off x="10425012" y="156194"/>
            <a:ext cx="1341236" cy="1274174"/>
          </a:xfrm>
          <a:prstGeom prst="rect">
            <a:avLst/>
          </a:prstGeom>
        </p:spPr>
      </p:pic>
      <p:pic>
        <p:nvPicPr>
          <p:cNvPr id="5" name="Picture 4">
            <a:extLst>
              <a:ext uri="{FF2B5EF4-FFF2-40B4-BE49-F238E27FC236}">
                <a16:creationId xmlns:a16="http://schemas.microsoft.com/office/drawing/2014/main" id="{D777ACA1-6E7C-BF25-EE6E-DAE6D3757A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1179" y="1718214"/>
            <a:ext cx="2718446" cy="2034005"/>
          </a:xfrm>
          <a:prstGeom prst="rect">
            <a:avLst/>
          </a:prstGeom>
        </p:spPr>
      </p:pic>
      <p:pic>
        <p:nvPicPr>
          <p:cNvPr id="6" name="Picture 5">
            <a:extLst>
              <a:ext uri="{FF2B5EF4-FFF2-40B4-BE49-F238E27FC236}">
                <a16:creationId xmlns:a16="http://schemas.microsoft.com/office/drawing/2014/main" id="{5E49A57C-0CC4-BAF2-439D-4C917223A6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38680" y="4112568"/>
            <a:ext cx="1363444" cy="2745432"/>
          </a:xfrm>
          <a:prstGeom prst="rect">
            <a:avLst/>
          </a:prstGeom>
          <a:noFill/>
        </p:spPr>
      </p:pic>
    </p:spTree>
    <p:extLst>
      <p:ext uri="{BB962C8B-B14F-4D97-AF65-F5344CB8AC3E}">
        <p14:creationId xmlns:p14="http://schemas.microsoft.com/office/powerpoint/2010/main" val="177287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7456</TotalTime>
  <Words>3042</Words>
  <Application>Microsoft Office PowerPoint</Application>
  <PresentationFormat>Widescreen</PresentationFormat>
  <Paragraphs>329</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SISTER PHARMACY TRAINING</vt:lpstr>
      <vt:lpstr>Presentation Outline</vt:lpstr>
      <vt:lpstr>StrokeNet Central Pharmacy</vt:lpstr>
      <vt:lpstr>SISTER Overview</vt:lpstr>
      <vt:lpstr>SISTER Overview</vt:lpstr>
      <vt:lpstr>TS23 Overview</vt:lpstr>
      <vt:lpstr>TS23 Labeling</vt:lpstr>
      <vt:lpstr>To receive SISTER Study Drug</vt:lpstr>
      <vt:lpstr>Shipment of Study Drug To Sites</vt:lpstr>
      <vt:lpstr>Receiving Study Drug Into WebDCU</vt:lpstr>
      <vt:lpstr>Receiving Study Drug Into WebDCU</vt:lpstr>
      <vt:lpstr>Receiving Study Drug Into WebDCU</vt:lpstr>
      <vt:lpstr>Receiving Study Drug Into WebDCU</vt:lpstr>
      <vt:lpstr>Receiving Study Drug Into WebDCU</vt:lpstr>
      <vt:lpstr>Receiving Study Drug Into WebDCU</vt:lpstr>
      <vt:lpstr>SISTER Study Drug Storage</vt:lpstr>
      <vt:lpstr>SISTER Temperature Excursions</vt:lpstr>
      <vt:lpstr>SISTER Temperature Excursions</vt:lpstr>
      <vt:lpstr>Study Drug Expiration Dates</vt:lpstr>
      <vt:lpstr>Expired or Unusable Study Drug</vt:lpstr>
      <vt:lpstr>Drug Supplies Not Supplied To Sites</vt:lpstr>
      <vt:lpstr>SISTER Blinding</vt:lpstr>
      <vt:lpstr>Randomization Code List</vt:lpstr>
      <vt:lpstr>SISTER Blinding</vt:lpstr>
      <vt:lpstr>SISTER Blinding</vt:lpstr>
      <vt:lpstr>SISTER IV Infusion Compounding</vt:lpstr>
      <vt:lpstr>SISTER IV Infusion Compounding</vt:lpstr>
      <vt:lpstr>Determining the Treatment Arm</vt:lpstr>
      <vt:lpstr>Obtaining the TS23 Vials </vt:lpstr>
      <vt:lpstr>Preparing the Diluent Bag</vt:lpstr>
      <vt:lpstr>Add the TS23</vt:lpstr>
      <vt:lpstr>Mixing and Labeling the Infusion</vt:lpstr>
      <vt:lpstr>Recording the SISTER Vial Numbers</vt:lpstr>
      <vt:lpstr>Placebo Step-By-Step Compounding</vt:lpstr>
      <vt:lpstr>Study Drug Administration</vt:lpstr>
      <vt:lpstr>Study Drug Administration</vt:lpstr>
      <vt:lpstr>Study Drug Administration</vt:lpstr>
      <vt:lpstr>Pharmacy Contact</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for Improving Stroke Treatment Response</dc:title>
  <dc:creator>Bailey, Sarah (baile2sh)</dc:creator>
  <cp:lastModifiedBy>Unger, Chris</cp:lastModifiedBy>
  <cp:revision>49</cp:revision>
  <dcterms:created xsi:type="dcterms:W3CDTF">2023-06-14T14:46:05Z</dcterms:created>
  <dcterms:modified xsi:type="dcterms:W3CDTF">2024-01-17T21:25:10Z</dcterms:modified>
</cp:coreProperties>
</file>