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306" r:id="rId3"/>
    <p:sldId id="307" r:id="rId4"/>
    <p:sldId id="348" r:id="rId5"/>
    <p:sldId id="261" r:id="rId6"/>
    <p:sldId id="281" r:id="rId7"/>
    <p:sldId id="2458" r:id="rId8"/>
    <p:sldId id="264" r:id="rId9"/>
    <p:sldId id="262" r:id="rId10"/>
    <p:sldId id="310" r:id="rId11"/>
    <p:sldId id="2456" r:id="rId12"/>
    <p:sldId id="311" r:id="rId13"/>
    <p:sldId id="338" r:id="rId14"/>
    <p:sldId id="320" r:id="rId15"/>
    <p:sldId id="2457" r:id="rId16"/>
    <p:sldId id="2452" r:id="rId17"/>
    <p:sldId id="308" r:id="rId18"/>
    <p:sldId id="371" r:id="rId19"/>
    <p:sldId id="372" r:id="rId20"/>
    <p:sldId id="373" r:id="rId21"/>
    <p:sldId id="379" r:id="rId22"/>
    <p:sldId id="380" r:id="rId23"/>
    <p:sldId id="381" r:id="rId24"/>
    <p:sldId id="374" r:id="rId25"/>
    <p:sldId id="376" r:id="rId26"/>
    <p:sldId id="377" r:id="rId27"/>
    <p:sldId id="390" r:id="rId28"/>
    <p:sldId id="391" r:id="rId29"/>
    <p:sldId id="392" r:id="rId30"/>
    <p:sldId id="393" r:id="rId31"/>
    <p:sldId id="324" r:id="rId32"/>
    <p:sldId id="2454" r:id="rId33"/>
    <p:sldId id="2455" r:id="rId34"/>
    <p:sldId id="2448" r:id="rId35"/>
    <p:sldId id="2449" r:id="rId36"/>
    <p:sldId id="399" r:id="rId37"/>
    <p:sldId id="367" r:id="rId38"/>
    <p:sldId id="2450" r:id="rId39"/>
    <p:sldId id="2451" r:id="rId40"/>
    <p:sldId id="370" r:id="rId41"/>
    <p:sldId id="395" r:id="rId42"/>
    <p:sldId id="331" r:id="rId43"/>
    <p:sldId id="332" r:id="rId44"/>
    <p:sldId id="396" r:id="rId45"/>
    <p:sldId id="334" r:id="rId46"/>
    <p:sldId id="359" r:id="rId47"/>
    <p:sldId id="361" r:id="rId48"/>
    <p:sldId id="397" r:id="rId49"/>
    <p:sldId id="398" r:id="rId50"/>
    <p:sldId id="287" r:id="rId51"/>
    <p:sldId id="302" r:id="rId52"/>
    <p:sldId id="339" r:id="rId53"/>
    <p:sldId id="340" r:id="rId54"/>
    <p:sldId id="341" r:id="rId55"/>
    <p:sldId id="342" r:id="rId56"/>
    <p:sldId id="322" r:id="rId57"/>
    <p:sldId id="325" r:id="rId58"/>
    <p:sldId id="357" r:id="rId59"/>
    <p:sldId id="354" r:id="rId60"/>
    <p:sldId id="355" r:id="rId61"/>
    <p:sldId id="356" r:id="rId62"/>
    <p:sldId id="28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CAC384-8B7A-71D2-DE99-CD65261EB2CB}" name="Bailey, Sarah (baile2sh)" initials="BS(" userId="S::baile2sh@ucmail.uc.edu::98ae7249-7aa9-4571-b6ff-d6f4fcaf61da" providerId="AD"/>
  <p188:author id="{435B09BD-BCAC-9278-74D3-A2A8340BAC1B}" name="Mistry, Eva (mistryea)" initials="EM" userId="S::mistryea@ucmail.uc.edu::435889fc-38ed-4030-8403-821a890041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9796" autoAdjust="0"/>
  </p:normalViewPr>
  <p:slideViewPr>
    <p:cSldViewPr snapToGrid="0">
      <p:cViewPr varScale="1">
        <p:scale>
          <a:sx n="57" d="100"/>
          <a:sy n="57" d="100"/>
        </p:scale>
        <p:origin x="10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diagrams/_rels/data11.xml.rels><?xml version="1.0" encoding="UTF-8" standalone="yes"?>
<Relationships xmlns="http://schemas.openxmlformats.org/package/2006/relationships"><Relationship Id="rId2" Type="http://schemas.openxmlformats.org/officeDocument/2006/relationships/hyperlink" Target="https://webdcu.musc.edu/campus/" TargetMode="External"/><Relationship Id="rId1" Type="http://schemas.openxmlformats.org/officeDocument/2006/relationships/hyperlink" Target="https://nam11.safelinks.protection.outlook.com/?url=https%3A%2F%2Fwww.letsgetproof.com%2Fpages%2Faspect-in-stroke%2Fhomepage&amp;data=05%7C01%7Cbaile2sh%40ucmail.uc.edu%7Ccbe755bf98f343f8ef4b08dbf75653c5%7Cf5222e6c5fc648eb8f0373db18203b63%7C0%7C0%7C638375722360525946%7CUnknown%7CTWFpbGZsb3d8eyJWIjoiMC4wLjAwMDAiLCJQIjoiV2luMzIiLCJBTiI6Ik1haWwiLCJXVCI6Mn0%3D%7C3000%7C%7C%7C&amp;sdata=rXN7TzkZ18FF7CCdldbPHQD9wgwG5nDKyErJUVgMYTE%3D&amp;reserved=0"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JPG"/></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image" Target="../media/image5.jpg"/></Relationships>
</file>

<file path=ppt/diagrams/_rels/drawing11.xml.rels><?xml version="1.0" encoding="UTF-8" standalone="yes"?>
<Relationships xmlns="http://schemas.openxmlformats.org/package/2006/relationships"><Relationship Id="rId2" Type="http://schemas.openxmlformats.org/officeDocument/2006/relationships/hyperlink" Target="https://nam11.safelinks.protection.outlook.com/?url=https%3A%2F%2Fwww.letsgetproof.com%2Fpages%2Faspect-in-stroke%2Fhomepage&amp;data=05%7C01%7Cbaile2sh%40ucmail.uc.edu%7Ccbe755bf98f343f8ef4b08dbf75653c5%7Cf5222e6c5fc648eb8f0373db18203b63%7C0%7C0%7C638375722360525946%7CUnknown%7CTWFpbGZsb3d8eyJWIjoiMC4wLjAwMDAiLCJQIjoiV2luMzIiLCJBTiI6Ik1haWwiLCJXVCI6Mn0%3D%7C3000%7C%7C%7C&amp;sdata=rXN7TzkZ18FF7CCdldbPHQD9wgwG5nDKyErJUVgMYTE%3D&amp;reserved=0" TargetMode="External"/><Relationship Id="rId1" Type="http://schemas.openxmlformats.org/officeDocument/2006/relationships/hyperlink" Target="https://webdcu.musc.edu/campu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JP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97EFE-076B-4BC0-BDD4-BFD41AD6907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85BF329-0127-48D2-B2BE-619D5D7217B4}">
      <dgm:prSet custT="1"/>
      <dgm:spPr>
        <a:blipFill rotWithShape="0">
          <a:blip xmlns:r="http://schemas.openxmlformats.org/officeDocument/2006/relationships" r:embed="rId1"/>
          <a:srcRect/>
          <a:stretch>
            <a:fillRect l="-96000" r="-96000"/>
          </a:stretch>
        </a:blipFill>
      </dgm:spPr>
      <dgm:t>
        <a:bodyPr/>
        <a:lstStyle/>
        <a:p>
          <a:pPr>
            <a:lnSpc>
              <a:spcPct val="100000"/>
            </a:lnSpc>
          </a:pPr>
          <a:r>
            <a:rPr lang="en-US" sz="1800" dirty="0">
              <a:latin typeface="Arial" panose="020B0604020202020204" pitchFamily="34" charset="0"/>
              <a:cs typeface="Arial" panose="020B0604020202020204" pitchFamily="34" charset="0"/>
            </a:rPr>
            <a:t>Eva Mistry, MBBS, MSCI</a:t>
          </a:r>
        </a:p>
        <a:p>
          <a:pPr>
            <a:lnSpc>
              <a:spcPct val="100000"/>
            </a:lnSpc>
          </a:pPr>
          <a:r>
            <a:rPr lang="en-US" sz="1800" dirty="0">
              <a:latin typeface="Arial" panose="020B0604020202020204" pitchFamily="34" charset="0"/>
              <a:cs typeface="Arial" panose="020B0604020202020204" pitchFamily="34" charset="0"/>
            </a:rPr>
            <a:t>SISTER Protocol PI</a:t>
          </a:r>
        </a:p>
      </dgm:t>
    </dgm:pt>
    <dgm:pt modelId="{A3CC33C9-4DEA-4D3C-B023-25756F4B96B2}" type="parTrans" cxnId="{32689E4E-A373-4AE5-8BA9-A82E2CD65698}">
      <dgm:prSet/>
      <dgm:spPr/>
      <dgm:t>
        <a:bodyPr/>
        <a:lstStyle/>
        <a:p>
          <a:endParaRPr lang="en-US"/>
        </a:p>
      </dgm:t>
    </dgm:pt>
    <dgm:pt modelId="{9E5E107A-9E47-471C-BE21-A8B61F085EEA}" type="sibTrans" cxnId="{32689E4E-A373-4AE5-8BA9-A82E2CD65698}">
      <dgm:prSet/>
      <dgm:spPr/>
      <dgm:t>
        <a:bodyPr/>
        <a:lstStyle/>
        <a:p>
          <a:pPr>
            <a:lnSpc>
              <a:spcPct val="100000"/>
            </a:lnSpc>
          </a:pPr>
          <a:endParaRPr lang="en-US"/>
        </a:p>
      </dgm:t>
    </dgm:pt>
    <dgm:pt modelId="{C5A81A66-A561-4734-B591-AB87D6EB8AEF}">
      <dgm:prSet custT="1"/>
      <dgm:spPr/>
      <dgm:t>
        <a:bodyPr/>
        <a:lstStyle/>
        <a:p>
          <a:pPr>
            <a:lnSpc>
              <a:spcPct val="100000"/>
            </a:lnSpc>
          </a:pPr>
          <a:r>
            <a:rPr lang="en-US" sz="1800" dirty="0">
              <a:latin typeface="Arial" panose="020B0604020202020204" pitchFamily="34" charset="0"/>
              <a:cs typeface="Arial" panose="020B0604020202020204" pitchFamily="34" charset="0"/>
            </a:rPr>
            <a:t>Guy Reed, MD, MS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TS23 Inventor and IND holder</a:t>
          </a:r>
        </a:p>
      </dgm:t>
    </dgm:pt>
    <dgm:pt modelId="{A7C7F755-BA81-4A4E-8688-20F4A5608503}" type="parTrans" cxnId="{B246ECDA-F4E3-404B-9E97-0FFC0FA20189}">
      <dgm:prSet/>
      <dgm:spPr/>
      <dgm:t>
        <a:bodyPr/>
        <a:lstStyle/>
        <a:p>
          <a:endParaRPr lang="en-US"/>
        </a:p>
      </dgm:t>
    </dgm:pt>
    <dgm:pt modelId="{8198C253-9DB6-44AE-9146-E3B44CB9FBE0}" type="sibTrans" cxnId="{B246ECDA-F4E3-404B-9E97-0FFC0FA20189}">
      <dgm:prSet/>
      <dgm:spPr/>
      <dgm:t>
        <a:bodyPr/>
        <a:lstStyle/>
        <a:p>
          <a:pPr>
            <a:lnSpc>
              <a:spcPct val="100000"/>
            </a:lnSpc>
          </a:pPr>
          <a:endParaRPr lang="en-US"/>
        </a:p>
      </dgm:t>
    </dgm:pt>
    <dgm:pt modelId="{1337DF12-74C0-4FAC-8E56-657F9774313E}">
      <dgm:prSet custT="1"/>
      <dgm:spPr/>
      <dgm:t>
        <a:bodyPr/>
        <a:lstStyle/>
        <a:p>
          <a:pPr>
            <a:lnSpc>
              <a:spcPct val="100000"/>
            </a:lnSpc>
          </a:pPr>
          <a:r>
            <a:rPr lang="en-US" sz="1800" dirty="0">
              <a:latin typeface="Arial" panose="020B0604020202020204" pitchFamily="34" charset="0"/>
              <a:cs typeface="Arial" panose="020B0604020202020204" pitchFamily="34" charset="0"/>
            </a:rPr>
            <a:t>Jordan Elm, PhD</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Statistical PI</a:t>
          </a:r>
        </a:p>
      </dgm:t>
    </dgm:pt>
    <dgm:pt modelId="{041FBAD5-AFE9-4C38-8517-CC28957520DF}" type="parTrans" cxnId="{7D707D68-7B6D-484B-ADA0-B97E4C67CDD8}">
      <dgm:prSet/>
      <dgm:spPr/>
      <dgm:t>
        <a:bodyPr/>
        <a:lstStyle/>
        <a:p>
          <a:endParaRPr lang="en-US"/>
        </a:p>
      </dgm:t>
    </dgm:pt>
    <dgm:pt modelId="{6BF9B162-F88B-4973-90E2-DBB72DD0A8E1}" type="sibTrans" cxnId="{7D707D68-7B6D-484B-ADA0-B97E4C67CDD8}">
      <dgm:prSet/>
      <dgm:spPr/>
      <dgm:t>
        <a:bodyPr/>
        <a:lstStyle/>
        <a:p>
          <a:pPr>
            <a:lnSpc>
              <a:spcPct val="100000"/>
            </a:lnSpc>
          </a:pPr>
          <a:endParaRPr lang="en-US"/>
        </a:p>
      </dgm:t>
    </dgm:pt>
    <dgm:pt modelId="{E257DBD4-A768-4D75-B241-FB543BE4FC59}">
      <dgm:prSet custT="1"/>
      <dgm:spPr/>
      <dgm:t>
        <a:bodyPr/>
        <a:lstStyle/>
        <a:p>
          <a:pPr>
            <a:lnSpc>
              <a:spcPct val="100000"/>
            </a:lnSpc>
          </a:pPr>
          <a:r>
            <a:rPr lang="en-US" sz="1800" dirty="0">
              <a:latin typeface="Arial" panose="020B0604020202020204" pitchFamily="34" charset="0"/>
              <a:cs typeface="Arial" panose="020B0604020202020204" pitchFamily="34" charset="0"/>
            </a:rPr>
            <a:t>Pooja Khatri, MD, MSc</a:t>
          </a:r>
        </a:p>
        <a:p>
          <a:pPr>
            <a:lnSpc>
              <a:spcPct val="100000"/>
            </a:lnSpc>
          </a:pPr>
          <a:r>
            <a:rPr lang="en-US" sz="1800" dirty="0">
              <a:latin typeface="Arial" panose="020B0604020202020204" pitchFamily="34" charset="0"/>
              <a:cs typeface="Arial" panose="020B0604020202020204" pitchFamily="34" charset="0"/>
            </a:rPr>
            <a:t>SISTER Contact PI</a:t>
          </a:r>
        </a:p>
      </dgm:t>
    </dgm:pt>
    <dgm:pt modelId="{302C19DB-FD9F-42CF-BABF-8907095A9881}" type="sibTrans" cxnId="{D9ECD6E9-B0DF-4B62-A8EE-FE9F6C377484}">
      <dgm:prSet/>
      <dgm:spPr/>
      <dgm:t>
        <a:bodyPr/>
        <a:lstStyle/>
        <a:p>
          <a:pPr>
            <a:lnSpc>
              <a:spcPct val="100000"/>
            </a:lnSpc>
          </a:pPr>
          <a:endParaRPr lang="en-US"/>
        </a:p>
      </dgm:t>
    </dgm:pt>
    <dgm:pt modelId="{80B06064-8949-4CA3-8185-7C78C1351F9F}" type="parTrans" cxnId="{D9ECD6E9-B0DF-4B62-A8EE-FE9F6C377484}">
      <dgm:prSet/>
      <dgm:spPr/>
      <dgm:t>
        <a:bodyPr/>
        <a:lstStyle/>
        <a:p>
          <a:endParaRPr lang="en-US"/>
        </a:p>
      </dgm:t>
    </dgm:pt>
    <dgm:pt modelId="{7284A737-EFED-4745-97FE-6031FAB9B2A2}" type="pres">
      <dgm:prSet presAssocID="{D2D97EFE-076B-4BC0-BDD4-BFD41AD69077}" presName="root" presStyleCnt="0">
        <dgm:presLayoutVars>
          <dgm:dir/>
          <dgm:resizeHandles val="exact"/>
        </dgm:presLayoutVars>
      </dgm:prSet>
      <dgm:spPr/>
    </dgm:pt>
    <dgm:pt modelId="{AF42C691-FF0A-4C50-A817-B6769091CF34}" type="pres">
      <dgm:prSet presAssocID="{D2D97EFE-076B-4BC0-BDD4-BFD41AD69077}" presName="container" presStyleCnt="0">
        <dgm:presLayoutVars>
          <dgm:dir/>
          <dgm:resizeHandles val="exact"/>
        </dgm:presLayoutVars>
      </dgm:prSet>
      <dgm:spPr/>
    </dgm:pt>
    <dgm:pt modelId="{809C7C45-AF73-4208-A81A-9F24DA79D456}" type="pres">
      <dgm:prSet presAssocID="{785BF329-0127-48D2-B2BE-619D5D7217B4}" presName="compNode" presStyleCnt="0"/>
      <dgm:spPr/>
    </dgm:pt>
    <dgm:pt modelId="{F09DC721-97AF-400E-904A-10D05EE6FB57}" type="pres">
      <dgm:prSet presAssocID="{785BF329-0127-48D2-B2BE-619D5D7217B4}" presName="iconBgRect" presStyleLbl="bgShp" presStyleIdx="0" presStyleCnt="4"/>
      <dgm:spPr>
        <a:prstGeom prst="frame">
          <a:avLst/>
        </a:prstGeom>
      </dgm:spPr>
    </dgm:pt>
    <dgm:pt modelId="{11F4E2BF-B1D9-4E98-9BE3-ED29EE8394B6}" type="pres">
      <dgm:prSet presAssocID="{785BF329-0127-48D2-B2BE-619D5D7217B4}" presName="iconRect" presStyleLbl="node1" presStyleIdx="0" presStyleCnt="4" custScaleX="116885" custScaleY="122720"/>
      <dgm:spPr>
        <a:blipFill>
          <a:blip xmlns:r="http://schemas.openxmlformats.org/officeDocument/2006/relationships" r:embed="rId2"/>
          <a:srcRect/>
          <a:stretch>
            <a:fillRect t="-17000" b="-17000"/>
          </a:stretch>
        </a:blipFill>
      </dgm:spPr>
    </dgm:pt>
    <dgm:pt modelId="{CB63F164-6231-491B-BE06-BD78D8BAEBC3}" type="pres">
      <dgm:prSet presAssocID="{785BF329-0127-48D2-B2BE-619D5D7217B4}" presName="spaceRect" presStyleCnt="0"/>
      <dgm:spPr/>
    </dgm:pt>
    <dgm:pt modelId="{DDF808D2-E973-44C0-AD33-23AC3317FDD1}" type="pres">
      <dgm:prSet presAssocID="{785BF329-0127-48D2-B2BE-619D5D7217B4}" presName="textRect" presStyleLbl="revTx" presStyleIdx="0" presStyleCnt="4">
        <dgm:presLayoutVars>
          <dgm:chMax val="1"/>
          <dgm:chPref val="1"/>
        </dgm:presLayoutVars>
      </dgm:prSet>
      <dgm:spPr/>
    </dgm:pt>
    <dgm:pt modelId="{781CE5EC-DCBE-47B8-8162-80E5CE3A293E}" type="pres">
      <dgm:prSet presAssocID="{9E5E107A-9E47-471C-BE21-A8B61F085EEA}" presName="sibTrans" presStyleLbl="sibTrans2D1" presStyleIdx="0" presStyleCnt="0"/>
      <dgm:spPr/>
    </dgm:pt>
    <dgm:pt modelId="{8AF53D7A-82A7-4852-BB01-B7133C909A31}" type="pres">
      <dgm:prSet presAssocID="{E257DBD4-A768-4D75-B241-FB543BE4FC59}" presName="compNode" presStyleCnt="0"/>
      <dgm:spPr/>
    </dgm:pt>
    <dgm:pt modelId="{A2EFF0A2-2EF2-4041-A5E3-FA786AFA1302}" type="pres">
      <dgm:prSet presAssocID="{E257DBD4-A768-4D75-B241-FB543BE4FC59}" presName="iconBgRect" presStyleLbl="bgShp" presStyleIdx="1" presStyleCnt="4"/>
      <dgm:spPr>
        <a:prstGeom prst="frame">
          <a:avLst/>
        </a:prstGeom>
      </dgm:spPr>
    </dgm:pt>
    <dgm:pt modelId="{C1AA0ED7-F4E1-4973-B04E-482254B6DBFE}" type="pres">
      <dgm:prSet presAssocID="{E257DBD4-A768-4D75-B241-FB543BE4FC59}" presName="iconRect" presStyleLbl="node1" presStyleIdx="1" presStyleCnt="4" custScaleX="117311" custScaleY="122693"/>
      <dgm:spPr>
        <a:blipFill>
          <a:blip xmlns:r="http://schemas.openxmlformats.org/officeDocument/2006/relationships" r:embed="rId3"/>
          <a:srcRect/>
          <a:stretch>
            <a:fillRect t="-12000" b="-12000"/>
          </a:stretch>
        </a:blipFill>
      </dgm:spPr>
    </dgm:pt>
    <dgm:pt modelId="{6C1A3CB8-4301-4316-B2DD-49B93B161210}" type="pres">
      <dgm:prSet presAssocID="{E257DBD4-A768-4D75-B241-FB543BE4FC59}" presName="spaceRect" presStyleCnt="0"/>
      <dgm:spPr/>
    </dgm:pt>
    <dgm:pt modelId="{C4418089-3CAC-4F31-9A32-19BC7C40E43B}" type="pres">
      <dgm:prSet presAssocID="{E257DBD4-A768-4D75-B241-FB543BE4FC59}" presName="textRect" presStyleLbl="revTx" presStyleIdx="1" presStyleCnt="4">
        <dgm:presLayoutVars>
          <dgm:chMax val="1"/>
          <dgm:chPref val="1"/>
        </dgm:presLayoutVars>
      </dgm:prSet>
      <dgm:spPr/>
    </dgm:pt>
    <dgm:pt modelId="{920E32AA-1BE0-47A7-A623-0DF2AC736966}" type="pres">
      <dgm:prSet presAssocID="{302C19DB-FD9F-42CF-BABF-8907095A9881}" presName="sibTrans" presStyleLbl="sibTrans2D1" presStyleIdx="0" presStyleCnt="0"/>
      <dgm:spPr/>
    </dgm:pt>
    <dgm:pt modelId="{B1BC800C-8310-4CDB-A271-8D35476BE5CD}" type="pres">
      <dgm:prSet presAssocID="{C5A81A66-A561-4734-B591-AB87D6EB8AEF}" presName="compNode" presStyleCnt="0"/>
      <dgm:spPr/>
    </dgm:pt>
    <dgm:pt modelId="{83A2B94D-4974-4ED5-94A6-B596EFA91E42}" type="pres">
      <dgm:prSet presAssocID="{C5A81A66-A561-4734-B591-AB87D6EB8AEF}" presName="iconBgRect" presStyleLbl="bgShp" presStyleIdx="2" presStyleCnt="4"/>
      <dgm:spPr>
        <a:prstGeom prst="frame">
          <a:avLst/>
        </a:prstGeom>
      </dgm:spPr>
    </dgm:pt>
    <dgm:pt modelId="{025A422D-582F-4367-B66B-7C5F253CB1E3}" type="pres">
      <dgm:prSet presAssocID="{C5A81A66-A561-4734-B591-AB87D6EB8AEF}" presName="iconRect" presStyleLbl="node1" presStyleIdx="2" presStyleCnt="4" custScaleX="117311" custScaleY="122693"/>
      <dgm:spPr>
        <a:blipFill>
          <a:blip xmlns:r="http://schemas.openxmlformats.org/officeDocument/2006/relationships" r:embed="rId4"/>
          <a:srcRect/>
          <a:stretch>
            <a:fillRect t="-6000" b="-6000"/>
          </a:stretch>
        </a:blipFill>
      </dgm:spPr>
    </dgm:pt>
    <dgm:pt modelId="{7F8A7989-74A2-4907-8CF5-9A0EED46B0E2}" type="pres">
      <dgm:prSet presAssocID="{C5A81A66-A561-4734-B591-AB87D6EB8AEF}" presName="spaceRect" presStyleCnt="0"/>
      <dgm:spPr/>
    </dgm:pt>
    <dgm:pt modelId="{DA298699-0EE6-45DD-9E7C-38468D73119C}" type="pres">
      <dgm:prSet presAssocID="{C5A81A66-A561-4734-B591-AB87D6EB8AEF}" presName="textRect" presStyleLbl="revTx" presStyleIdx="2" presStyleCnt="4">
        <dgm:presLayoutVars>
          <dgm:chMax val="1"/>
          <dgm:chPref val="1"/>
        </dgm:presLayoutVars>
      </dgm:prSet>
      <dgm:spPr/>
    </dgm:pt>
    <dgm:pt modelId="{1C440801-E6D8-4023-8FC5-593E36C0B5EA}" type="pres">
      <dgm:prSet presAssocID="{8198C253-9DB6-44AE-9146-E3B44CB9FBE0}" presName="sibTrans" presStyleLbl="sibTrans2D1" presStyleIdx="0" presStyleCnt="0"/>
      <dgm:spPr/>
    </dgm:pt>
    <dgm:pt modelId="{5016BC59-1D02-48B3-81F6-C252840F775E}" type="pres">
      <dgm:prSet presAssocID="{1337DF12-74C0-4FAC-8E56-657F9774313E}" presName="compNode" presStyleCnt="0"/>
      <dgm:spPr/>
    </dgm:pt>
    <dgm:pt modelId="{61D87950-5653-47D5-AB3D-D397420AE999}" type="pres">
      <dgm:prSet presAssocID="{1337DF12-74C0-4FAC-8E56-657F9774313E}" presName="iconBgRect" presStyleLbl="bgShp" presStyleIdx="3" presStyleCnt="4"/>
      <dgm:spPr>
        <a:prstGeom prst="frame">
          <a:avLst/>
        </a:prstGeom>
      </dgm:spPr>
    </dgm:pt>
    <dgm:pt modelId="{3E4A233D-1E2D-48AE-8B21-47ABF0B8C3A3}" type="pres">
      <dgm:prSet presAssocID="{1337DF12-74C0-4FAC-8E56-657F9774313E}" presName="iconRect" presStyleLbl="node1" presStyleIdx="3" presStyleCnt="4" custScaleX="117311" custScaleY="122693"/>
      <dgm:spPr>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dgm:spPr>
    </dgm:pt>
    <dgm:pt modelId="{47DA4375-D80B-45E6-B372-162FE3749084}" type="pres">
      <dgm:prSet presAssocID="{1337DF12-74C0-4FAC-8E56-657F9774313E}" presName="spaceRect" presStyleCnt="0"/>
      <dgm:spPr/>
    </dgm:pt>
    <dgm:pt modelId="{B58283A7-155F-4282-B407-B63671D1AF63}" type="pres">
      <dgm:prSet presAssocID="{1337DF12-74C0-4FAC-8E56-657F9774313E}" presName="textRect" presStyleLbl="revTx" presStyleIdx="3" presStyleCnt="4">
        <dgm:presLayoutVars>
          <dgm:chMax val="1"/>
          <dgm:chPref val="1"/>
        </dgm:presLayoutVars>
      </dgm:prSet>
      <dgm:spPr/>
    </dgm:pt>
  </dgm:ptLst>
  <dgm:cxnLst>
    <dgm:cxn modelId="{4DC2A215-2613-4812-A7A7-B3DF6B9CB34C}" type="presOf" srcId="{302C19DB-FD9F-42CF-BABF-8907095A9881}" destId="{920E32AA-1BE0-47A7-A623-0DF2AC736966}" srcOrd="0" destOrd="0" presId="urn:microsoft.com/office/officeart/2018/2/layout/IconCircleList"/>
    <dgm:cxn modelId="{19474719-12E2-4256-8FF8-02517A2D6220}" type="presOf" srcId="{1337DF12-74C0-4FAC-8E56-657F9774313E}" destId="{B58283A7-155F-4282-B407-B63671D1AF63}" srcOrd="0" destOrd="0" presId="urn:microsoft.com/office/officeart/2018/2/layout/IconCircleList"/>
    <dgm:cxn modelId="{0E937A3D-4DF0-4529-A966-5A537ECB3B16}" type="presOf" srcId="{9E5E107A-9E47-471C-BE21-A8B61F085EEA}" destId="{781CE5EC-DCBE-47B8-8162-80E5CE3A293E}" srcOrd="0" destOrd="0" presId="urn:microsoft.com/office/officeart/2018/2/layout/IconCircleList"/>
    <dgm:cxn modelId="{7D707D68-7B6D-484B-ADA0-B97E4C67CDD8}" srcId="{D2D97EFE-076B-4BC0-BDD4-BFD41AD69077}" destId="{1337DF12-74C0-4FAC-8E56-657F9774313E}" srcOrd="3" destOrd="0" parTransId="{041FBAD5-AFE9-4C38-8517-CC28957520DF}" sibTransId="{6BF9B162-F88B-4973-90E2-DBB72DD0A8E1}"/>
    <dgm:cxn modelId="{1FEE1D6B-1E7A-4732-9CB7-E4D1925A89F7}" type="presOf" srcId="{C5A81A66-A561-4734-B591-AB87D6EB8AEF}" destId="{DA298699-0EE6-45DD-9E7C-38468D73119C}" srcOrd="0" destOrd="0" presId="urn:microsoft.com/office/officeart/2018/2/layout/IconCircleList"/>
    <dgm:cxn modelId="{32689E4E-A373-4AE5-8BA9-A82E2CD65698}" srcId="{D2D97EFE-076B-4BC0-BDD4-BFD41AD69077}" destId="{785BF329-0127-48D2-B2BE-619D5D7217B4}" srcOrd="0" destOrd="0" parTransId="{A3CC33C9-4DEA-4D3C-B023-25756F4B96B2}" sibTransId="{9E5E107A-9E47-471C-BE21-A8B61F085EEA}"/>
    <dgm:cxn modelId="{D0FF1351-34B8-40DB-8D7C-D98CBA415039}" type="presOf" srcId="{8198C253-9DB6-44AE-9146-E3B44CB9FBE0}" destId="{1C440801-E6D8-4023-8FC5-593E36C0B5EA}" srcOrd="0" destOrd="0" presId="urn:microsoft.com/office/officeart/2018/2/layout/IconCircleList"/>
    <dgm:cxn modelId="{B8CCEBB8-6C08-44D9-B40B-0BDA1637B09C}" type="presOf" srcId="{D2D97EFE-076B-4BC0-BDD4-BFD41AD69077}" destId="{7284A737-EFED-4745-97FE-6031FAB9B2A2}" srcOrd="0" destOrd="0" presId="urn:microsoft.com/office/officeart/2018/2/layout/IconCircleList"/>
    <dgm:cxn modelId="{18DB10D0-AA6A-4EFF-AEEE-4A979D2A8CD2}" type="presOf" srcId="{785BF329-0127-48D2-B2BE-619D5D7217B4}" destId="{DDF808D2-E973-44C0-AD33-23AC3317FDD1}" srcOrd="0" destOrd="0" presId="urn:microsoft.com/office/officeart/2018/2/layout/IconCircleList"/>
    <dgm:cxn modelId="{960B56D0-BFBA-4B44-896D-FFDBEB3335C0}" type="presOf" srcId="{E257DBD4-A768-4D75-B241-FB543BE4FC59}" destId="{C4418089-3CAC-4F31-9A32-19BC7C40E43B}" srcOrd="0" destOrd="0" presId="urn:microsoft.com/office/officeart/2018/2/layout/IconCircleList"/>
    <dgm:cxn modelId="{B246ECDA-F4E3-404B-9E97-0FFC0FA20189}" srcId="{D2D97EFE-076B-4BC0-BDD4-BFD41AD69077}" destId="{C5A81A66-A561-4734-B591-AB87D6EB8AEF}" srcOrd="2" destOrd="0" parTransId="{A7C7F755-BA81-4A4E-8688-20F4A5608503}" sibTransId="{8198C253-9DB6-44AE-9146-E3B44CB9FBE0}"/>
    <dgm:cxn modelId="{D9ECD6E9-B0DF-4B62-A8EE-FE9F6C377484}" srcId="{D2D97EFE-076B-4BC0-BDD4-BFD41AD69077}" destId="{E257DBD4-A768-4D75-B241-FB543BE4FC59}" srcOrd="1" destOrd="0" parTransId="{80B06064-8949-4CA3-8185-7C78C1351F9F}" sibTransId="{302C19DB-FD9F-42CF-BABF-8907095A9881}"/>
    <dgm:cxn modelId="{E8F361D9-036C-43BC-976D-FE9BC4FAC1BB}" type="presParOf" srcId="{7284A737-EFED-4745-97FE-6031FAB9B2A2}" destId="{AF42C691-FF0A-4C50-A817-B6769091CF34}" srcOrd="0" destOrd="0" presId="urn:microsoft.com/office/officeart/2018/2/layout/IconCircleList"/>
    <dgm:cxn modelId="{7514B97D-1E09-436B-B103-F9ED91538ABF}" type="presParOf" srcId="{AF42C691-FF0A-4C50-A817-B6769091CF34}" destId="{809C7C45-AF73-4208-A81A-9F24DA79D456}" srcOrd="0" destOrd="0" presId="urn:microsoft.com/office/officeart/2018/2/layout/IconCircleList"/>
    <dgm:cxn modelId="{FCBAFE0E-576E-4F74-8AEB-0326C4496A65}" type="presParOf" srcId="{809C7C45-AF73-4208-A81A-9F24DA79D456}" destId="{F09DC721-97AF-400E-904A-10D05EE6FB57}" srcOrd="0" destOrd="0" presId="urn:microsoft.com/office/officeart/2018/2/layout/IconCircleList"/>
    <dgm:cxn modelId="{67804423-86E4-4B0F-A850-B6C6F94205E3}" type="presParOf" srcId="{809C7C45-AF73-4208-A81A-9F24DA79D456}" destId="{11F4E2BF-B1D9-4E98-9BE3-ED29EE8394B6}" srcOrd="1" destOrd="0" presId="urn:microsoft.com/office/officeart/2018/2/layout/IconCircleList"/>
    <dgm:cxn modelId="{651E2604-505E-4465-8806-16F41E1892F2}" type="presParOf" srcId="{809C7C45-AF73-4208-A81A-9F24DA79D456}" destId="{CB63F164-6231-491B-BE06-BD78D8BAEBC3}" srcOrd="2" destOrd="0" presId="urn:microsoft.com/office/officeart/2018/2/layout/IconCircleList"/>
    <dgm:cxn modelId="{FFF59F54-8772-49FE-9E05-EBC81C22406A}" type="presParOf" srcId="{809C7C45-AF73-4208-A81A-9F24DA79D456}" destId="{DDF808D2-E973-44C0-AD33-23AC3317FDD1}" srcOrd="3" destOrd="0" presId="urn:microsoft.com/office/officeart/2018/2/layout/IconCircleList"/>
    <dgm:cxn modelId="{9EEE406F-A0E2-4800-8415-1DCF4989A1CD}" type="presParOf" srcId="{AF42C691-FF0A-4C50-A817-B6769091CF34}" destId="{781CE5EC-DCBE-47B8-8162-80E5CE3A293E}" srcOrd="1" destOrd="0" presId="urn:microsoft.com/office/officeart/2018/2/layout/IconCircleList"/>
    <dgm:cxn modelId="{081259E3-C1E2-4E8A-BED3-D952E8DC7B22}" type="presParOf" srcId="{AF42C691-FF0A-4C50-A817-B6769091CF34}" destId="{8AF53D7A-82A7-4852-BB01-B7133C909A31}" srcOrd="2" destOrd="0" presId="urn:microsoft.com/office/officeart/2018/2/layout/IconCircleList"/>
    <dgm:cxn modelId="{1853B097-C986-45FF-AE3B-073FBE552A13}" type="presParOf" srcId="{8AF53D7A-82A7-4852-BB01-B7133C909A31}" destId="{A2EFF0A2-2EF2-4041-A5E3-FA786AFA1302}" srcOrd="0" destOrd="0" presId="urn:microsoft.com/office/officeart/2018/2/layout/IconCircleList"/>
    <dgm:cxn modelId="{AC235ABE-B06C-4622-9479-B737B87A31A8}" type="presParOf" srcId="{8AF53D7A-82A7-4852-BB01-B7133C909A31}" destId="{C1AA0ED7-F4E1-4973-B04E-482254B6DBFE}" srcOrd="1" destOrd="0" presId="urn:microsoft.com/office/officeart/2018/2/layout/IconCircleList"/>
    <dgm:cxn modelId="{48796884-5C3F-4CA3-B809-70395DD25010}" type="presParOf" srcId="{8AF53D7A-82A7-4852-BB01-B7133C909A31}" destId="{6C1A3CB8-4301-4316-B2DD-49B93B161210}" srcOrd="2" destOrd="0" presId="urn:microsoft.com/office/officeart/2018/2/layout/IconCircleList"/>
    <dgm:cxn modelId="{1A84E6B8-C8D1-479D-9B98-E9698930357B}" type="presParOf" srcId="{8AF53D7A-82A7-4852-BB01-B7133C909A31}" destId="{C4418089-3CAC-4F31-9A32-19BC7C40E43B}" srcOrd="3" destOrd="0" presId="urn:microsoft.com/office/officeart/2018/2/layout/IconCircleList"/>
    <dgm:cxn modelId="{C75D1408-8BA7-492A-BD52-A3ECF13AEF31}" type="presParOf" srcId="{AF42C691-FF0A-4C50-A817-B6769091CF34}" destId="{920E32AA-1BE0-47A7-A623-0DF2AC736966}" srcOrd="3" destOrd="0" presId="urn:microsoft.com/office/officeart/2018/2/layout/IconCircleList"/>
    <dgm:cxn modelId="{96F9A344-4E32-4F0C-B35A-F2292F64BB7B}" type="presParOf" srcId="{AF42C691-FF0A-4C50-A817-B6769091CF34}" destId="{B1BC800C-8310-4CDB-A271-8D35476BE5CD}" srcOrd="4" destOrd="0" presId="urn:microsoft.com/office/officeart/2018/2/layout/IconCircleList"/>
    <dgm:cxn modelId="{4DC4E6CB-9C86-4295-AC05-CC6E2F0C865E}" type="presParOf" srcId="{B1BC800C-8310-4CDB-A271-8D35476BE5CD}" destId="{83A2B94D-4974-4ED5-94A6-B596EFA91E42}" srcOrd="0" destOrd="0" presId="urn:microsoft.com/office/officeart/2018/2/layout/IconCircleList"/>
    <dgm:cxn modelId="{7265FC9C-3689-490C-8904-315138C646EB}" type="presParOf" srcId="{B1BC800C-8310-4CDB-A271-8D35476BE5CD}" destId="{025A422D-582F-4367-B66B-7C5F253CB1E3}" srcOrd="1" destOrd="0" presId="urn:microsoft.com/office/officeart/2018/2/layout/IconCircleList"/>
    <dgm:cxn modelId="{2338449B-05D5-4ED5-9502-2B39BAA117DE}" type="presParOf" srcId="{B1BC800C-8310-4CDB-A271-8D35476BE5CD}" destId="{7F8A7989-74A2-4907-8CF5-9A0EED46B0E2}" srcOrd="2" destOrd="0" presId="urn:microsoft.com/office/officeart/2018/2/layout/IconCircleList"/>
    <dgm:cxn modelId="{753CA325-2987-4375-AFC6-368636B0D76E}" type="presParOf" srcId="{B1BC800C-8310-4CDB-A271-8D35476BE5CD}" destId="{DA298699-0EE6-45DD-9E7C-38468D73119C}" srcOrd="3" destOrd="0" presId="urn:microsoft.com/office/officeart/2018/2/layout/IconCircleList"/>
    <dgm:cxn modelId="{28F486C7-C13F-41CE-B585-F509B573EEB5}" type="presParOf" srcId="{AF42C691-FF0A-4C50-A817-B6769091CF34}" destId="{1C440801-E6D8-4023-8FC5-593E36C0B5EA}" srcOrd="5" destOrd="0" presId="urn:microsoft.com/office/officeart/2018/2/layout/IconCircleList"/>
    <dgm:cxn modelId="{5C669F59-0B20-4335-97B4-472C574FA6E8}" type="presParOf" srcId="{AF42C691-FF0A-4C50-A817-B6769091CF34}" destId="{5016BC59-1D02-48B3-81F6-C252840F775E}" srcOrd="6" destOrd="0" presId="urn:microsoft.com/office/officeart/2018/2/layout/IconCircleList"/>
    <dgm:cxn modelId="{074A7055-F0B1-4EBF-B003-A25F608FD8D8}" type="presParOf" srcId="{5016BC59-1D02-48B3-81F6-C252840F775E}" destId="{61D87950-5653-47D5-AB3D-D397420AE999}" srcOrd="0" destOrd="0" presId="urn:microsoft.com/office/officeart/2018/2/layout/IconCircleList"/>
    <dgm:cxn modelId="{6CB89B36-DAB9-44A4-8BB8-CB8D70F5B8EF}" type="presParOf" srcId="{5016BC59-1D02-48B3-81F6-C252840F775E}" destId="{3E4A233D-1E2D-48AE-8B21-47ABF0B8C3A3}" srcOrd="1" destOrd="0" presId="urn:microsoft.com/office/officeart/2018/2/layout/IconCircleList"/>
    <dgm:cxn modelId="{3DF996FF-A714-4A3F-B09D-58976A860688}" type="presParOf" srcId="{5016BC59-1D02-48B3-81F6-C252840F775E}" destId="{47DA4375-D80B-45E6-B372-162FE3749084}" srcOrd="2" destOrd="0" presId="urn:microsoft.com/office/officeart/2018/2/layout/IconCircleList"/>
    <dgm:cxn modelId="{4AC12181-B9F6-4F8C-BC31-15ADE9347D23}" type="presParOf" srcId="{5016BC59-1D02-48B3-81F6-C252840F775E}" destId="{B58283A7-155F-4282-B407-B63671D1AF6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8A6DC8-5A3E-4698-9475-CD5C0C53C57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060968A-5195-47CF-8CC7-1CDD8885E46F}">
      <dgm:prSet custT="1"/>
      <dgm:spPr/>
      <dgm:t>
        <a:bodyPr/>
        <a:lstStyle/>
        <a:p>
          <a:r>
            <a:rPr lang="en-US" sz="1800" dirty="0">
              <a:latin typeface="Arial" panose="020B0604020202020204" pitchFamily="34" charset="0"/>
              <a:cs typeface="Arial" panose="020B0604020202020204" pitchFamily="34" charset="0"/>
            </a:rPr>
            <a:t>Adverse Events and Serious Adverse Events</a:t>
          </a:r>
        </a:p>
      </dgm:t>
    </dgm:pt>
    <dgm:pt modelId="{3EB34D92-9255-4638-8920-6ED3847439BF}" type="parTrans" cxnId="{0F17AF27-7A9A-4B6E-A97C-303C0F32E508}">
      <dgm:prSet/>
      <dgm:spPr/>
      <dgm:t>
        <a:bodyPr/>
        <a:lstStyle/>
        <a:p>
          <a:endParaRPr lang="en-US"/>
        </a:p>
      </dgm:t>
    </dgm:pt>
    <dgm:pt modelId="{CB12CBC9-DD51-4203-84C2-669DC0C31046}" type="sibTrans" cxnId="{0F17AF27-7A9A-4B6E-A97C-303C0F32E508}">
      <dgm:prSet/>
      <dgm:spPr/>
      <dgm:t>
        <a:bodyPr/>
        <a:lstStyle/>
        <a:p>
          <a:endParaRPr lang="en-US"/>
        </a:p>
      </dgm:t>
    </dgm:pt>
    <dgm:pt modelId="{9192BAFD-73F3-438D-A446-9D2CD623FB76}">
      <dgm:prSet custT="1"/>
      <dgm:spPr/>
      <dgm:t>
        <a:bodyPr/>
        <a:lstStyle/>
        <a:p>
          <a:r>
            <a:rPr lang="en-US" sz="1800" dirty="0">
              <a:latin typeface="Arial" panose="020B0604020202020204" pitchFamily="34" charset="0"/>
              <a:cs typeface="Arial" panose="020B0604020202020204" pitchFamily="34" charset="0"/>
            </a:rPr>
            <a:t>Unanticipated Problems</a:t>
          </a:r>
        </a:p>
      </dgm:t>
    </dgm:pt>
    <dgm:pt modelId="{3EF5E7E9-8A33-4DBE-8DD4-ED6CA150C2B5}" type="parTrans" cxnId="{228A88C4-B4BE-4806-8DBC-5C7762FCB17F}">
      <dgm:prSet/>
      <dgm:spPr/>
      <dgm:t>
        <a:bodyPr/>
        <a:lstStyle/>
        <a:p>
          <a:endParaRPr lang="en-US"/>
        </a:p>
      </dgm:t>
    </dgm:pt>
    <dgm:pt modelId="{F9588466-2FFD-414D-B5EC-260D67360610}" type="sibTrans" cxnId="{228A88C4-B4BE-4806-8DBC-5C7762FCB17F}">
      <dgm:prSet/>
      <dgm:spPr/>
      <dgm:t>
        <a:bodyPr/>
        <a:lstStyle/>
        <a:p>
          <a:endParaRPr lang="en-US"/>
        </a:p>
      </dgm:t>
    </dgm:pt>
    <dgm:pt modelId="{AE7E087A-427B-44BA-9406-6A2C25197066}">
      <dgm:prSet custT="1"/>
      <dgm:spPr/>
      <dgm:t>
        <a:bodyPr/>
        <a:lstStyle/>
        <a:p>
          <a:r>
            <a:rPr lang="en-US" sz="1800" dirty="0">
              <a:latin typeface="Arial" panose="020B0604020202020204" pitchFamily="34" charset="0"/>
              <a:cs typeface="Arial" panose="020B0604020202020204" pitchFamily="34" charset="0"/>
            </a:rPr>
            <a:t>Independent Medical Monitor</a:t>
          </a:r>
        </a:p>
      </dgm:t>
    </dgm:pt>
    <dgm:pt modelId="{AD8682A6-3CE2-4F50-A2F1-7CB656961724}" type="parTrans" cxnId="{6A8904FE-75A6-4BD8-97E4-6DC8C3A26229}">
      <dgm:prSet/>
      <dgm:spPr/>
      <dgm:t>
        <a:bodyPr/>
        <a:lstStyle/>
        <a:p>
          <a:endParaRPr lang="en-US"/>
        </a:p>
      </dgm:t>
    </dgm:pt>
    <dgm:pt modelId="{B22B227F-7397-45CD-8AEA-210A8EAEAD87}" type="sibTrans" cxnId="{6A8904FE-75A6-4BD8-97E4-6DC8C3A26229}">
      <dgm:prSet/>
      <dgm:spPr/>
      <dgm:t>
        <a:bodyPr/>
        <a:lstStyle/>
        <a:p>
          <a:endParaRPr lang="en-US"/>
        </a:p>
      </dgm:t>
    </dgm:pt>
    <dgm:pt modelId="{B2ACB41F-DF65-4B02-BCD1-28531E605C06}">
      <dgm:prSet custT="1"/>
      <dgm:spPr/>
      <dgm:t>
        <a:bodyPr/>
        <a:lstStyle/>
        <a:p>
          <a:r>
            <a:rPr lang="en-US" sz="1800" dirty="0">
              <a:latin typeface="Arial" panose="020B0604020202020204" pitchFamily="34" charset="0"/>
              <a:cs typeface="Arial" panose="020B0604020202020204" pitchFamily="34" charset="0"/>
            </a:rPr>
            <a:t>Safety Stopping Rule</a:t>
          </a:r>
        </a:p>
      </dgm:t>
    </dgm:pt>
    <dgm:pt modelId="{8705D396-554B-42DC-899F-0BD6CAA3D0E6}" type="parTrans" cxnId="{14DF8377-9732-4A1C-9702-BADD0E8BF487}">
      <dgm:prSet/>
      <dgm:spPr/>
      <dgm:t>
        <a:bodyPr/>
        <a:lstStyle/>
        <a:p>
          <a:endParaRPr lang="en-US"/>
        </a:p>
      </dgm:t>
    </dgm:pt>
    <dgm:pt modelId="{6B08BC03-C3BC-4AEC-AEDD-C191A8CC4B27}" type="sibTrans" cxnId="{14DF8377-9732-4A1C-9702-BADD0E8BF487}">
      <dgm:prSet/>
      <dgm:spPr/>
      <dgm:t>
        <a:bodyPr/>
        <a:lstStyle/>
        <a:p>
          <a:endParaRPr lang="en-US"/>
        </a:p>
      </dgm:t>
    </dgm:pt>
    <dgm:pt modelId="{39EAA8E2-4463-44E3-941C-B37D8C9D9AB1}">
      <dgm:prSet custT="1"/>
      <dgm:spPr/>
      <dgm:t>
        <a:bodyPr/>
        <a:lstStyle/>
        <a:p>
          <a:r>
            <a:rPr lang="en-US" sz="1800" dirty="0">
              <a:latin typeface="Arial" panose="020B0604020202020204" pitchFamily="34" charset="0"/>
              <a:cs typeface="Arial" panose="020B0604020202020204" pitchFamily="34" charset="0"/>
            </a:rPr>
            <a:t>Formal Interim Analysis</a:t>
          </a:r>
        </a:p>
      </dgm:t>
    </dgm:pt>
    <dgm:pt modelId="{CD7EC58A-5B4F-422C-B04B-49B976FEB702}" type="parTrans" cxnId="{8983488A-1F85-4946-AAC0-D256D66B952F}">
      <dgm:prSet/>
      <dgm:spPr/>
      <dgm:t>
        <a:bodyPr/>
        <a:lstStyle/>
        <a:p>
          <a:endParaRPr lang="en-US"/>
        </a:p>
      </dgm:t>
    </dgm:pt>
    <dgm:pt modelId="{FEBAD1CD-4E7C-40AB-B505-6388EAECD5EA}" type="sibTrans" cxnId="{8983488A-1F85-4946-AAC0-D256D66B952F}">
      <dgm:prSet/>
      <dgm:spPr/>
      <dgm:t>
        <a:bodyPr/>
        <a:lstStyle/>
        <a:p>
          <a:endParaRPr lang="en-US"/>
        </a:p>
      </dgm:t>
    </dgm:pt>
    <dgm:pt modelId="{8D42AFE7-DA08-48D4-AB66-DF7496A96140}" type="pres">
      <dgm:prSet presAssocID="{828A6DC8-5A3E-4698-9475-CD5C0C53C575}" presName="linear" presStyleCnt="0">
        <dgm:presLayoutVars>
          <dgm:animLvl val="lvl"/>
          <dgm:resizeHandles val="exact"/>
        </dgm:presLayoutVars>
      </dgm:prSet>
      <dgm:spPr/>
    </dgm:pt>
    <dgm:pt modelId="{A5F04DD3-3568-4AE4-9E25-1487DFE28EBA}" type="pres">
      <dgm:prSet presAssocID="{0060968A-5195-47CF-8CC7-1CDD8885E46F}" presName="parentText" presStyleLbl="node1" presStyleIdx="0" presStyleCnt="5" custScaleX="75132" custScaleY="75132">
        <dgm:presLayoutVars>
          <dgm:chMax val="0"/>
          <dgm:bulletEnabled val="1"/>
        </dgm:presLayoutVars>
      </dgm:prSet>
      <dgm:spPr/>
    </dgm:pt>
    <dgm:pt modelId="{ED83EC91-0394-4743-A475-EC53F3D0CC1A}" type="pres">
      <dgm:prSet presAssocID="{CB12CBC9-DD51-4203-84C2-669DC0C31046}" presName="spacer" presStyleCnt="0"/>
      <dgm:spPr/>
    </dgm:pt>
    <dgm:pt modelId="{394C16DB-DFBC-4D33-80AD-9A3CD7B05E6B}" type="pres">
      <dgm:prSet presAssocID="{9192BAFD-73F3-438D-A446-9D2CD623FB76}" presName="parentText" presStyleLbl="node1" presStyleIdx="1" presStyleCnt="5" custScaleX="75132" custScaleY="75132">
        <dgm:presLayoutVars>
          <dgm:chMax val="0"/>
          <dgm:bulletEnabled val="1"/>
        </dgm:presLayoutVars>
      </dgm:prSet>
      <dgm:spPr/>
    </dgm:pt>
    <dgm:pt modelId="{37FE6E90-8DFA-48D4-8043-B480785B9CCA}" type="pres">
      <dgm:prSet presAssocID="{F9588466-2FFD-414D-B5EC-260D67360610}" presName="spacer" presStyleCnt="0"/>
      <dgm:spPr/>
    </dgm:pt>
    <dgm:pt modelId="{40891B97-2455-46B5-936C-090CAD767796}" type="pres">
      <dgm:prSet presAssocID="{AE7E087A-427B-44BA-9406-6A2C25197066}" presName="parentText" presStyleLbl="node1" presStyleIdx="2" presStyleCnt="5" custScaleX="75132" custScaleY="75132">
        <dgm:presLayoutVars>
          <dgm:chMax val="0"/>
          <dgm:bulletEnabled val="1"/>
        </dgm:presLayoutVars>
      </dgm:prSet>
      <dgm:spPr/>
    </dgm:pt>
    <dgm:pt modelId="{EDD03A72-0952-49EF-B24A-0EB95EE0754C}" type="pres">
      <dgm:prSet presAssocID="{B22B227F-7397-45CD-8AEA-210A8EAEAD87}" presName="spacer" presStyleCnt="0"/>
      <dgm:spPr/>
    </dgm:pt>
    <dgm:pt modelId="{62EBC42C-A923-4D69-AB3D-BF71813577B8}" type="pres">
      <dgm:prSet presAssocID="{B2ACB41F-DF65-4B02-BCD1-28531E605C06}" presName="parentText" presStyleLbl="node1" presStyleIdx="3" presStyleCnt="5" custScaleX="75132" custScaleY="75132">
        <dgm:presLayoutVars>
          <dgm:chMax val="0"/>
          <dgm:bulletEnabled val="1"/>
        </dgm:presLayoutVars>
      </dgm:prSet>
      <dgm:spPr/>
    </dgm:pt>
    <dgm:pt modelId="{22C2E1D5-67E6-4E2C-8A84-DC23FAD20E92}" type="pres">
      <dgm:prSet presAssocID="{6B08BC03-C3BC-4AEC-AEDD-C191A8CC4B27}" presName="spacer" presStyleCnt="0"/>
      <dgm:spPr/>
    </dgm:pt>
    <dgm:pt modelId="{68CB8CBB-A905-4EDD-9E6A-9125EAB88518}" type="pres">
      <dgm:prSet presAssocID="{39EAA8E2-4463-44E3-941C-B37D8C9D9AB1}" presName="parentText" presStyleLbl="node1" presStyleIdx="4" presStyleCnt="5" custScaleX="75132" custScaleY="75132">
        <dgm:presLayoutVars>
          <dgm:chMax val="0"/>
          <dgm:bulletEnabled val="1"/>
        </dgm:presLayoutVars>
      </dgm:prSet>
      <dgm:spPr/>
    </dgm:pt>
  </dgm:ptLst>
  <dgm:cxnLst>
    <dgm:cxn modelId="{33D32725-7563-47F8-B9CA-424D453C49B3}" type="presOf" srcId="{B2ACB41F-DF65-4B02-BCD1-28531E605C06}" destId="{62EBC42C-A923-4D69-AB3D-BF71813577B8}" srcOrd="0" destOrd="0" presId="urn:microsoft.com/office/officeart/2005/8/layout/vList2"/>
    <dgm:cxn modelId="{0F17AF27-7A9A-4B6E-A97C-303C0F32E508}" srcId="{828A6DC8-5A3E-4698-9475-CD5C0C53C575}" destId="{0060968A-5195-47CF-8CC7-1CDD8885E46F}" srcOrd="0" destOrd="0" parTransId="{3EB34D92-9255-4638-8920-6ED3847439BF}" sibTransId="{CB12CBC9-DD51-4203-84C2-669DC0C31046}"/>
    <dgm:cxn modelId="{0F79AC4F-CB8C-43AA-A0BD-3B6DFF42C3D3}" type="presOf" srcId="{AE7E087A-427B-44BA-9406-6A2C25197066}" destId="{40891B97-2455-46B5-936C-090CAD767796}" srcOrd="0" destOrd="0" presId="urn:microsoft.com/office/officeart/2005/8/layout/vList2"/>
    <dgm:cxn modelId="{14DF8377-9732-4A1C-9702-BADD0E8BF487}" srcId="{828A6DC8-5A3E-4698-9475-CD5C0C53C575}" destId="{B2ACB41F-DF65-4B02-BCD1-28531E605C06}" srcOrd="3" destOrd="0" parTransId="{8705D396-554B-42DC-899F-0BD6CAA3D0E6}" sibTransId="{6B08BC03-C3BC-4AEC-AEDD-C191A8CC4B27}"/>
    <dgm:cxn modelId="{8983488A-1F85-4946-AAC0-D256D66B952F}" srcId="{828A6DC8-5A3E-4698-9475-CD5C0C53C575}" destId="{39EAA8E2-4463-44E3-941C-B37D8C9D9AB1}" srcOrd="4" destOrd="0" parTransId="{CD7EC58A-5B4F-422C-B04B-49B976FEB702}" sibTransId="{FEBAD1CD-4E7C-40AB-B505-6388EAECD5EA}"/>
    <dgm:cxn modelId="{D42BC5AF-4AF8-4AA4-A3DF-832CE1AF85C7}" type="presOf" srcId="{828A6DC8-5A3E-4698-9475-CD5C0C53C575}" destId="{8D42AFE7-DA08-48D4-AB66-DF7496A96140}" srcOrd="0" destOrd="0" presId="urn:microsoft.com/office/officeart/2005/8/layout/vList2"/>
    <dgm:cxn modelId="{228A88C4-B4BE-4806-8DBC-5C7762FCB17F}" srcId="{828A6DC8-5A3E-4698-9475-CD5C0C53C575}" destId="{9192BAFD-73F3-438D-A446-9D2CD623FB76}" srcOrd="1" destOrd="0" parTransId="{3EF5E7E9-8A33-4DBE-8DD4-ED6CA150C2B5}" sibTransId="{F9588466-2FFD-414D-B5EC-260D67360610}"/>
    <dgm:cxn modelId="{E18833CE-F3D2-493C-AE26-5AA9AEDEECBC}" type="presOf" srcId="{9192BAFD-73F3-438D-A446-9D2CD623FB76}" destId="{394C16DB-DFBC-4D33-80AD-9A3CD7B05E6B}" srcOrd="0" destOrd="0" presId="urn:microsoft.com/office/officeart/2005/8/layout/vList2"/>
    <dgm:cxn modelId="{57C1B2EE-0ACE-4D58-A915-115F5CFB8326}" type="presOf" srcId="{39EAA8E2-4463-44E3-941C-B37D8C9D9AB1}" destId="{68CB8CBB-A905-4EDD-9E6A-9125EAB88518}" srcOrd="0" destOrd="0" presId="urn:microsoft.com/office/officeart/2005/8/layout/vList2"/>
    <dgm:cxn modelId="{5D6DACF7-FC17-4114-B2CB-6A62984A27B9}" type="presOf" srcId="{0060968A-5195-47CF-8CC7-1CDD8885E46F}" destId="{A5F04DD3-3568-4AE4-9E25-1487DFE28EBA}" srcOrd="0" destOrd="0" presId="urn:microsoft.com/office/officeart/2005/8/layout/vList2"/>
    <dgm:cxn modelId="{6A8904FE-75A6-4BD8-97E4-6DC8C3A26229}" srcId="{828A6DC8-5A3E-4698-9475-CD5C0C53C575}" destId="{AE7E087A-427B-44BA-9406-6A2C25197066}" srcOrd="2" destOrd="0" parTransId="{AD8682A6-3CE2-4F50-A2F1-7CB656961724}" sibTransId="{B22B227F-7397-45CD-8AEA-210A8EAEAD87}"/>
    <dgm:cxn modelId="{18E7BFC1-876E-4A0B-A733-373F2C5B7DFF}" type="presParOf" srcId="{8D42AFE7-DA08-48D4-AB66-DF7496A96140}" destId="{A5F04DD3-3568-4AE4-9E25-1487DFE28EBA}" srcOrd="0" destOrd="0" presId="urn:microsoft.com/office/officeart/2005/8/layout/vList2"/>
    <dgm:cxn modelId="{6144995F-AC49-421F-8E59-84E99604B7D5}" type="presParOf" srcId="{8D42AFE7-DA08-48D4-AB66-DF7496A96140}" destId="{ED83EC91-0394-4743-A475-EC53F3D0CC1A}" srcOrd="1" destOrd="0" presId="urn:microsoft.com/office/officeart/2005/8/layout/vList2"/>
    <dgm:cxn modelId="{C1AD0255-4309-4A8C-93FE-F6555DEB2150}" type="presParOf" srcId="{8D42AFE7-DA08-48D4-AB66-DF7496A96140}" destId="{394C16DB-DFBC-4D33-80AD-9A3CD7B05E6B}" srcOrd="2" destOrd="0" presId="urn:microsoft.com/office/officeart/2005/8/layout/vList2"/>
    <dgm:cxn modelId="{CDBBCED6-A139-4DAB-B72C-83476897FE2D}" type="presParOf" srcId="{8D42AFE7-DA08-48D4-AB66-DF7496A96140}" destId="{37FE6E90-8DFA-48D4-8043-B480785B9CCA}" srcOrd="3" destOrd="0" presId="urn:microsoft.com/office/officeart/2005/8/layout/vList2"/>
    <dgm:cxn modelId="{4A4EF7A2-0F2A-498E-8857-AE8AE42BBE7B}" type="presParOf" srcId="{8D42AFE7-DA08-48D4-AB66-DF7496A96140}" destId="{40891B97-2455-46B5-936C-090CAD767796}" srcOrd="4" destOrd="0" presId="urn:microsoft.com/office/officeart/2005/8/layout/vList2"/>
    <dgm:cxn modelId="{6F9DDC19-02D0-438E-91DC-93BEBC01656F}" type="presParOf" srcId="{8D42AFE7-DA08-48D4-AB66-DF7496A96140}" destId="{EDD03A72-0952-49EF-B24A-0EB95EE0754C}" srcOrd="5" destOrd="0" presId="urn:microsoft.com/office/officeart/2005/8/layout/vList2"/>
    <dgm:cxn modelId="{743D07CD-5368-411D-B489-FC0F36194850}" type="presParOf" srcId="{8D42AFE7-DA08-48D4-AB66-DF7496A96140}" destId="{62EBC42C-A923-4D69-AB3D-BF71813577B8}" srcOrd="6" destOrd="0" presId="urn:microsoft.com/office/officeart/2005/8/layout/vList2"/>
    <dgm:cxn modelId="{82C2DCE1-1DD6-4EDB-BE2C-6BCBA3A3C75F}" type="presParOf" srcId="{8D42AFE7-DA08-48D4-AB66-DF7496A96140}" destId="{22C2E1D5-67E6-4E2C-8A84-DC23FAD20E92}" srcOrd="7" destOrd="0" presId="urn:microsoft.com/office/officeart/2005/8/layout/vList2"/>
    <dgm:cxn modelId="{B22EBEEE-DF18-4CF3-A522-C5887F3451D0}" type="presParOf" srcId="{8D42AFE7-DA08-48D4-AB66-DF7496A96140}" destId="{68CB8CBB-A905-4EDD-9E6A-9125EAB8851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C2CE8E-989B-4EAC-B15E-B4063441AC5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BA97309-3C3A-413B-A095-7DE21AA5C236}">
      <dgm:prSet custT="1"/>
      <dgm:spPr/>
      <dgm:t>
        <a:bodyPr/>
        <a:lstStyle/>
        <a:p>
          <a:r>
            <a:rPr lang="en-US" sz="1800" dirty="0">
              <a:latin typeface="Arial" panose="020B0604020202020204" pitchFamily="34" charset="0"/>
              <a:cs typeface="Arial" panose="020B0604020202020204" pitchFamily="34" charset="0"/>
            </a:rPr>
            <a:t>Modified Rankin Scale (</a:t>
          </a:r>
          <a:r>
            <a:rPr lang="en-US" sz="1800" dirty="0" err="1">
              <a:latin typeface="Arial" panose="020B0604020202020204" pitchFamily="34" charset="0"/>
              <a:cs typeface="Arial" panose="020B0604020202020204" pitchFamily="34" charset="0"/>
            </a:rPr>
            <a:t>mRS</a:t>
          </a:r>
          <a:r>
            <a:rPr lang="en-US" sz="1800" dirty="0">
              <a:latin typeface="Arial" panose="020B0604020202020204" pitchFamily="34" charset="0"/>
              <a:cs typeface="Arial" panose="020B0604020202020204" pitchFamily="34" charset="0"/>
            </a:rPr>
            <a:t>)</a:t>
          </a:r>
        </a:p>
      </dgm:t>
    </dgm:pt>
    <dgm:pt modelId="{0D6763EB-51A1-4B3C-B8B3-81C49EFBFFE3}" type="parTrans" cxnId="{C44DD8F2-7168-4A77-BF5F-C0C16E6DD582}">
      <dgm:prSet/>
      <dgm:spPr/>
      <dgm:t>
        <a:bodyPr/>
        <a:lstStyle/>
        <a:p>
          <a:endParaRPr lang="en-US"/>
        </a:p>
      </dgm:t>
    </dgm:pt>
    <dgm:pt modelId="{E7D5AE27-AFC9-4BE6-A2B2-7DF6F3486A35}" type="sibTrans" cxnId="{C44DD8F2-7168-4A77-BF5F-C0C16E6DD582}">
      <dgm:prSet/>
      <dgm:spPr/>
      <dgm:t>
        <a:bodyPr/>
        <a:lstStyle/>
        <a:p>
          <a:endParaRPr lang="en-US"/>
        </a:p>
      </dgm:t>
    </dgm:pt>
    <dgm:pt modelId="{886501CD-209F-422C-AC9B-695DB3F43B24}">
      <dgm:prSet custT="1"/>
      <dgm:spPr/>
      <dgm:t>
        <a:bodyPr/>
        <a:lstStyle/>
        <a:p>
          <a:r>
            <a:rPr lang="en-US" sz="1800" dirty="0">
              <a:latin typeface="Arial" panose="020B0604020202020204" pitchFamily="34" charset="0"/>
              <a:cs typeface="Arial" panose="020B0604020202020204" pitchFamily="34" charset="0"/>
            </a:rPr>
            <a:t>NIH Stroke Scale Assessment (NIHSS)</a:t>
          </a:r>
        </a:p>
      </dgm:t>
    </dgm:pt>
    <dgm:pt modelId="{20D5D177-5833-44AD-91BC-B47F08BC1698}" type="parTrans" cxnId="{F6D5EBB2-334C-4B3D-93FB-27596137725F}">
      <dgm:prSet/>
      <dgm:spPr/>
      <dgm:t>
        <a:bodyPr/>
        <a:lstStyle/>
        <a:p>
          <a:endParaRPr lang="en-US"/>
        </a:p>
      </dgm:t>
    </dgm:pt>
    <dgm:pt modelId="{723242FC-D6AF-428B-9BBA-1E11680FA65A}" type="sibTrans" cxnId="{F6D5EBB2-334C-4B3D-93FB-27596137725F}">
      <dgm:prSet/>
      <dgm:spPr/>
      <dgm:t>
        <a:bodyPr/>
        <a:lstStyle/>
        <a:p>
          <a:endParaRPr lang="en-US"/>
        </a:p>
      </dgm:t>
    </dgm:pt>
    <dgm:pt modelId="{781BD5C5-FC08-457D-80C3-215BB76631D0}">
      <dgm:prSet custT="1"/>
      <dgm:spPr/>
      <dgm:t>
        <a:bodyPr/>
        <a:lstStyle/>
        <a:p>
          <a:r>
            <a:rPr lang="en-US" sz="1800" dirty="0">
              <a:latin typeface="Arial" panose="020B0604020202020204" pitchFamily="34" charset="0"/>
              <a:cs typeface="Arial" panose="020B0604020202020204" pitchFamily="34" charset="0"/>
            </a:rPr>
            <a:t>WebDCU</a:t>
          </a:r>
        </a:p>
      </dgm:t>
    </dgm:pt>
    <dgm:pt modelId="{D97E232E-73CE-4279-8626-521D9D8B6632}" type="parTrans" cxnId="{B09E810F-CC31-41F9-8AA8-D000F3FDCB50}">
      <dgm:prSet/>
      <dgm:spPr/>
      <dgm:t>
        <a:bodyPr/>
        <a:lstStyle/>
        <a:p>
          <a:endParaRPr lang="en-US"/>
        </a:p>
      </dgm:t>
    </dgm:pt>
    <dgm:pt modelId="{D8DFFF32-C7D5-4004-8125-D52FDD1847A9}" type="sibTrans" cxnId="{B09E810F-CC31-41F9-8AA8-D000F3FDCB50}">
      <dgm:prSet/>
      <dgm:spPr/>
      <dgm:t>
        <a:bodyPr/>
        <a:lstStyle/>
        <a:p>
          <a:endParaRPr lang="en-US"/>
        </a:p>
      </dgm:t>
    </dgm:pt>
    <dgm:pt modelId="{CA06EF17-662B-4537-85D0-C89324BF3204}">
      <dgm:prSet custT="1"/>
      <dgm:spPr/>
      <dgm:t>
        <a:bodyPr/>
        <a:lstStyle/>
        <a:p>
          <a:r>
            <a:rPr lang="en-US" sz="1800" dirty="0">
              <a:latin typeface="Arial" panose="020B0604020202020204" pitchFamily="34" charset="0"/>
              <a:cs typeface="Arial" panose="020B0604020202020204" pitchFamily="34" charset="0"/>
            </a:rPr>
            <a:t>Pharmacy Training</a:t>
          </a:r>
        </a:p>
      </dgm:t>
    </dgm:pt>
    <dgm:pt modelId="{44898895-F5E6-4468-B8DD-C0BF1D6ABEAA}" type="parTrans" cxnId="{E9F4C30E-2877-4455-ACE6-130E4511AE03}">
      <dgm:prSet/>
      <dgm:spPr/>
      <dgm:t>
        <a:bodyPr/>
        <a:lstStyle/>
        <a:p>
          <a:endParaRPr lang="en-US"/>
        </a:p>
      </dgm:t>
    </dgm:pt>
    <dgm:pt modelId="{DE8C2A76-FECA-4B68-B5CF-836CC393452B}" type="sibTrans" cxnId="{E9F4C30E-2877-4455-ACE6-130E4511AE03}">
      <dgm:prSet/>
      <dgm:spPr/>
      <dgm:t>
        <a:bodyPr/>
        <a:lstStyle/>
        <a:p>
          <a:endParaRPr lang="en-US"/>
        </a:p>
      </dgm:t>
    </dgm:pt>
    <dgm:pt modelId="{2E6EB54C-A5DA-4955-9067-F44F6E740359}">
      <dgm:prSet custT="1"/>
      <dgm:spPr/>
      <dgm:t>
        <a:bodyPr/>
        <a:lstStyle/>
        <a:p>
          <a:r>
            <a:rPr lang="en-US" sz="1800" dirty="0">
              <a:latin typeface="Arial" panose="020B0604020202020204" pitchFamily="34" charset="0"/>
              <a:cs typeface="Arial" panose="020B0604020202020204" pitchFamily="34" charset="0"/>
            </a:rPr>
            <a:t>Imaging Training</a:t>
          </a:r>
        </a:p>
      </dgm:t>
    </dgm:pt>
    <dgm:pt modelId="{AF016A47-C185-447F-8A57-F0B06F7CE3F1}" type="parTrans" cxnId="{96A716B6-197B-4959-AEB7-8DB5DADBD45B}">
      <dgm:prSet/>
      <dgm:spPr/>
      <dgm:t>
        <a:bodyPr/>
        <a:lstStyle/>
        <a:p>
          <a:endParaRPr lang="en-US"/>
        </a:p>
      </dgm:t>
    </dgm:pt>
    <dgm:pt modelId="{17D52582-4612-4DFC-B8EB-319D0589B39D}" type="sibTrans" cxnId="{96A716B6-197B-4959-AEB7-8DB5DADBD45B}">
      <dgm:prSet/>
      <dgm:spPr/>
      <dgm:t>
        <a:bodyPr/>
        <a:lstStyle/>
        <a:p>
          <a:endParaRPr lang="en-US"/>
        </a:p>
      </dgm:t>
    </dgm:pt>
    <dgm:pt modelId="{A10E94F1-9561-43ED-9A40-A64D176C10DB}">
      <dgm:prSet custT="1"/>
      <dgm:spPr/>
      <dgm:t>
        <a:bodyPr/>
        <a:lstStyle/>
        <a:p>
          <a:r>
            <a:rPr lang="en-US" sz="1800" dirty="0">
              <a:latin typeface="Arial" panose="020B0604020202020204" pitchFamily="34" charset="0"/>
              <a:cs typeface="Arial" panose="020B0604020202020204" pitchFamily="34" charset="0"/>
            </a:rPr>
            <a:t>Lab Training</a:t>
          </a:r>
        </a:p>
      </dgm:t>
    </dgm:pt>
    <dgm:pt modelId="{B2816E0B-CADD-4D5C-BC6B-876DE22BEC4A}" type="parTrans" cxnId="{A12D3753-2AD0-448B-B536-2912C5137CAB}">
      <dgm:prSet/>
      <dgm:spPr/>
      <dgm:t>
        <a:bodyPr/>
        <a:lstStyle/>
        <a:p>
          <a:endParaRPr lang="en-US"/>
        </a:p>
      </dgm:t>
    </dgm:pt>
    <dgm:pt modelId="{40837E18-D1D6-4147-B416-EA448EDDAAEB}" type="sibTrans" cxnId="{A12D3753-2AD0-448B-B536-2912C5137CAB}">
      <dgm:prSet/>
      <dgm:spPr/>
      <dgm:t>
        <a:bodyPr/>
        <a:lstStyle/>
        <a:p>
          <a:endParaRPr lang="en-US"/>
        </a:p>
      </dgm:t>
    </dgm:pt>
    <dgm:pt modelId="{8E22643B-0696-4124-85BA-24B305792DDD}">
      <dgm:prSet custT="1"/>
      <dgm:spPr/>
      <dgm:t>
        <a:bodyPr/>
        <a:lstStyle/>
        <a:p>
          <a:r>
            <a:rPr lang="en-US" sz="1800" dirty="0">
              <a:latin typeface="Arial" panose="020B0604020202020204" pitchFamily="34" charset="0"/>
              <a:cs typeface="Arial" panose="020B0604020202020204" pitchFamily="34" charset="0"/>
            </a:rPr>
            <a:t>Shipping Training</a:t>
          </a:r>
        </a:p>
      </dgm:t>
    </dgm:pt>
    <dgm:pt modelId="{BC87957B-1031-4D80-AA98-00DF65BBFC00}" type="parTrans" cxnId="{9FF076D6-7257-4B18-9B32-36F48DBC5D53}">
      <dgm:prSet/>
      <dgm:spPr/>
      <dgm:t>
        <a:bodyPr/>
        <a:lstStyle/>
        <a:p>
          <a:endParaRPr lang="en-US"/>
        </a:p>
      </dgm:t>
    </dgm:pt>
    <dgm:pt modelId="{0AF59893-365F-4F69-94D0-49AB814F0A66}" type="sibTrans" cxnId="{9FF076D6-7257-4B18-9B32-36F48DBC5D53}">
      <dgm:prSet/>
      <dgm:spPr/>
      <dgm:t>
        <a:bodyPr/>
        <a:lstStyle/>
        <a:p>
          <a:endParaRPr lang="en-US"/>
        </a:p>
      </dgm:t>
    </dgm:pt>
    <dgm:pt modelId="{8482D59F-1853-2749-B66B-727F133A03B0}">
      <dgm:prSet custT="1"/>
      <dgm:spPr/>
      <dgm:t>
        <a:bodyPr/>
        <a:lstStyle/>
        <a:p>
          <a:r>
            <a:rPr lang="en-US" sz="1800" dirty="0">
              <a:latin typeface="Arial" panose="020B0604020202020204" pitchFamily="34" charset="0"/>
              <a:cs typeface="Arial" panose="020B0604020202020204" pitchFamily="34" charset="0"/>
            </a:rPr>
            <a:t>ASPECT </a:t>
          </a:r>
        </a:p>
      </dgm:t>
    </dgm:pt>
    <dgm:pt modelId="{A06CED93-2D98-2E41-8540-5A5C180FE345}" type="parTrans" cxnId="{E8E8AC97-F579-5B4B-8411-9094F67FB1A8}">
      <dgm:prSet/>
      <dgm:spPr/>
      <dgm:t>
        <a:bodyPr/>
        <a:lstStyle/>
        <a:p>
          <a:endParaRPr lang="en-US"/>
        </a:p>
      </dgm:t>
    </dgm:pt>
    <dgm:pt modelId="{F60E8396-E6B2-1445-9A44-A795AF2F8A5A}" type="sibTrans" cxnId="{E8E8AC97-F579-5B4B-8411-9094F67FB1A8}">
      <dgm:prSet/>
      <dgm:spPr/>
      <dgm:t>
        <a:bodyPr/>
        <a:lstStyle/>
        <a:p>
          <a:endParaRPr lang="en-US"/>
        </a:p>
      </dgm:t>
    </dgm:pt>
    <dgm:pt modelId="{74A88AE2-110D-4F25-A4EE-711868C3DECF}">
      <dgm:prSet custT="1"/>
      <dgm:spPr/>
      <dgm:t>
        <a:bodyPr/>
        <a:lstStyle/>
        <a:p>
          <a:r>
            <a:rPr lang="en-US" sz="1800">
              <a:hlinkClick xmlns:r="http://schemas.openxmlformats.org/officeDocument/2006/relationships" r:id="rId1"/>
            </a:rPr>
            <a:t>https://www.letsgetproof.com/pages/aspect-in-stroke/homepage</a:t>
          </a:r>
          <a:endParaRPr lang="en-US" sz="1800" dirty="0">
            <a:latin typeface="Arial" panose="020B0604020202020204" pitchFamily="34" charset="0"/>
            <a:cs typeface="Arial" panose="020B0604020202020204" pitchFamily="34" charset="0"/>
          </a:endParaRPr>
        </a:p>
      </dgm:t>
    </dgm:pt>
    <dgm:pt modelId="{07B735B7-D7B7-4E7B-8D6D-97759E600BAD}" type="parTrans" cxnId="{A8FC1585-E30F-4166-8A95-6B3FA64601C9}">
      <dgm:prSet/>
      <dgm:spPr/>
      <dgm:t>
        <a:bodyPr/>
        <a:lstStyle/>
        <a:p>
          <a:endParaRPr lang="en-US"/>
        </a:p>
      </dgm:t>
    </dgm:pt>
    <dgm:pt modelId="{03B5B6C4-5637-43FC-8800-689F1F9D3D35}" type="sibTrans" cxnId="{A8FC1585-E30F-4166-8A95-6B3FA64601C9}">
      <dgm:prSet/>
      <dgm:spPr/>
      <dgm:t>
        <a:bodyPr/>
        <a:lstStyle/>
        <a:p>
          <a:endParaRPr lang="en-US"/>
        </a:p>
      </dgm:t>
    </dgm:pt>
    <dgm:pt modelId="{96AA15CC-7AF4-4227-905E-4C65EB90EDE9}">
      <dgm:prSet custT="1"/>
      <dgm:spPr/>
      <dgm:t>
        <a:bodyPr/>
        <a:lstStyle/>
        <a:p>
          <a:r>
            <a:rPr lang="en-US" sz="1800">
              <a:hlinkClick xmlns:r="http://schemas.openxmlformats.org/officeDocument/2006/relationships" r:id="rId2"/>
            </a:rPr>
            <a:t>https://webdcu.musc.edu/campus/</a:t>
          </a:r>
          <a:endParaRPr lang="en-US" sz="1800" dirty="0">
            <a:latin typeface="Arial" panose="020B0604020202020204" pitchFamily="34" charset="0"/>
            <a:cs typeface="Arial" panose="020B0604020202020204" pitchFamily="34" charset="0"/>
          </a:endParaRPr>
        </a:p>
      </dgm:t>
    </dgm:pt>
    <dgm:pt modelId="{431D570B-EA3A-493A-9AEA-7092B25CB373}" type="parTrans" cxnId="{6153D2F0-429D-4F4F-A737-9F77B8310D44}">
      <dgm:prSet/>
      <dgm:spPr/>
      <dgm:t>
        <a:bodyPr/>
        <a:lstStyle/>
        <a:p>
          <a:endParaRPr lang="en-US"/>
        </a:p>
      </dgm:t>
    </dgm:pt>
    <dgm:pt modelId="{8222D625-EBC8-4B53-A384-38ECA87C8953}" type="sibTrans" cxnId="{6153D2F0-429D-4F4F-A737-9F77B8310D44}">
      <dgm:prSet/>
      <dgm:spPr/>
      <dgm:t>
        <a:bodyPr/>
        <a:lstStyle/>
        <a:p>
          <a:endParaRPr lang="en-US"/>
        </a:p>
      </dgm:t>
    </dgm:pt>
    <dgm:pt modelId="{9D95081A-12B2-47FC-AED3-A871CF2FD50B}">
      <dgm:prSet custT="1"/>
      <dgm:spPr/>
      <dgm:t>
        <a:bodyPr/>
        <a:lstStyle/>
        <a:p>
          <a:r>
            <a:rPr lang="en-US" sz="1800" dirty="0">
              <a:latin typeface="Arial" panose="020B0604020202020204" pitchFamily="34" charset="0"/>
              <a:cs typeface="Arial" panose="020B0604020202020204" pitchFamily="34" charset="0"/>
            </a:rPr>
            <a:t>RAPID AI</a:t>
          </a:r>
        </a:p>
      </dgm:t>
    </dgm:pt>
    <dgm:pt modelId="{91872C37-69DF-4516-B678-D42F30B30D0D}" type="parTrans" cxnId="{3AD02C54-CE69-4F31-ABDC-2ACC49915FD1}">
      <dgm:prSet/>
      <dgm:spPr/>
      <dgm:t>
        <a:bodyPr/>
        <a:lstStyle/>
        <a:p>
          <a:endParaRPr lang="en-US"/>
        </a:p>
      </dgm:t>
    </dgm:pt>
    <dgm:pt modelId="{453F58A8-EA52-4D88-873F-8520D3BB2F1D}" type="sibTrans" cxnId="{3AD02C54-CE69-4F31-ABDC-2ACC49915FD1}">
      <dgm:prSet/>
      <dgm:spPr/>
      <dgm:t>
        <a:bodyPr/>
        <a:lstStyle/>
        <a:p>
          <a:endParaRPr lang="en-US"/>
        </a:p>
      </dgm:t>
    </dgm:pt>
    <dgm:pt modelId="{5BA192BD-B5F0-4795-B2E2-755DA1DB9ADC}" type="pres">
      <dgm:prSet presAssocID="{65C2CE8E-989B-4EAC-B15E-B4063441AC5B}" presName="linear" presStyleCnt="0">
        <dgm:presLayoutVars>
          <dgm:animLvl val="lvl"/>
          <dgm:resizeHandles val="exact"/>
        </dgm:presLayoutVars>
      </dgm:prSet>
      <dgm:spPr/>
    </dgm:pt>
    <dgm:pt modelId="{3D12CA3A-5BF2-45AB-A01C-EA87D079361A}" type="pres">
      <dgm:prSet presAssocID="{3BA97309-3C3A-413B-A095-7DE21AA5C236}" presName="parentText" presStyleLbl="node1" presStyleIdx="0" presStyleCnt="9">
        <dgm:presLayoutVars>
          <dgm:chMax val="0"/>
          <dgm:bulletEnabled val="1"/>
        </dgm:presLayoutVars>
      </dgm:prSet>
      <dgm:spPr/>
    </dgm:pt>
    <dgm:pt modelId="{457B7A2C-CB69-44ED-BC9B-D51ECB53E900}" type="pres">
      <dgm:prSet presAssocID="{E7D5AE27-AFC9-4BE6-A2B2-7DF6F3486A35}" presName="spacer" presStyleCnt="0"/>
      <dgm:spPr/>
    </dgm:pt>
    <dgm:pt modelId="{385C82FF-6070-46F9-9B9D-C84B2C2E143F}" type="pres">
      <dgm:prSet presAssocID="{886501CD-209F-422C-AC9B-695DB3F43B24}" presName="parentText" presStyleLbl="node1" presStyleIdx="1" presStyleCnt="9">
        <dgm:presLayoutVars>
          <dgm:chMax val="0"/>
          <dgm:bulletEnabled val="1"/>
        </dgm:presLayoutVars>
      </dgm:prSet>
      <dgm:spPr/>
    </dgm:pt>
    <dgm:pt modelId="{3463B90D-CA27-49EE-998F-E79503801C49}" type="pres">
      <dgm:prSet presAssocID="{886501CD-209F-422C-AC9B-695DB3F43B24}" presName="childText" presStyleLbl="revTx" presStyleIdx="0" presStyleCnt="2">
        <dgm:presLayoutVars>
          <dgm:bulletEnabled val="1"/>
        </dgm:presLayoutVars>
      </dgm:prSet>
      <dgm:spPr/>
    </dgm:pt>
    <dgm:pt modelId="{53685951-977C-CA4F-92E8-BB03205ABDC5}" type="pres">
      <dgm:prSet presAssocID="{8482D59F-1853-2749-B66B-727F133A03B0}" presName="parentText" presStyleLbl="node1" presStyleIdx="2" presStyleCnt="9">
        <dgm:presLayoutVars>
          <dgm:chMax val="0"/>
          <dgm:bulletEnabled val="1"/>
        </dgm:presLayoutVars>
      </dgm:prSet>
      <dgm:spPr/>
    </dgm:pt>
    <dgm:pt modelId="{CA4ADCFB-5CFA-48D9-AE61-06E6B1EB317E}" type="pres">
      <dgm:prSet presAssocID="{8482D59F-1853-2749-B66B-727F133A03B0}" presName="childText" presStyleLbl="revTx" presStyleIdx="1" presStyleCnt="2">
        <dgm:presLayoutVars>
          <dgm:bulletEnabled val="1"/>
        </dgm:presLayoutVars>
      </dgm:prSet>
      <dgm:spPr/>
    </dgm:pt>
    <dgm:pt modelId="{3AE40899-AD23-45E9-8615-8D1EC36D35EF}" type="pres">
      <dgm:prSet presAssocID="{781BD5C5-FC08-457D-80C3-215BB76631D0}" presName="parentText" presStyleLbl="node1" presStyleIdx="3" presStyleCnt="9">
        <dgm:presLayoutVars>
          <dgm:chMax val="0"/>
          <dgm:bulletEnabled val="1"/>
        </dgm:presLayoutVars>
      </dgm:prSet>
      <dgm:spPr/>
    </dgm:pt>
    <dgm:pt modelId="{12F75E96-588D-4E84-BA1F-9AF09593B8ED}" type="pres">
      <dgm:prSet presAssocID="{D8DFFF32-C7D5-4004-8125-D52FDD1847A9}" presName="spacer" presStyleCnt="0"/>
      <dgm:spPr/>
    </dgm:pt>
    <dgm:pt modelId="{2FCB8FBA-77E2-481E-9F56-644409B33DEA}" type="pres">
      <dgm:prSet presAssocID="{CA06EF17-662B-4537-85D0-C89324BF3204}" presName="parentText" presStyleLbl="node1" presStyleIdx="4" presStyleCnt="9">
        <dgm:presLayoutVars>
          <dgm:chMax val="0"/>
          <dgm:bulletEnabled val="1"/>
        </dgm:presLayoutVars>
      </dgm:prSet>
      <dgm:spPr/>
    </dgm:pt>
    <dgm:pt modelId="{D2597C1C-589E-4D27-945C-91F48B9A1CBB}" type="pres">
      <dgm:prSet presAssocID="{DE8C2A76-FECA-4B68-B5CF-836CC393452B}" presName="spacer" presStyleCnt="0"/>
      <dgm:spPr/>
    </dgm:pt>
    <dgm:pt modelId="{C885CA41-6614-4166-A792-4920F7153DB6}" type="pres">
      <dgm:prSet presAssocID="{2E6EB54C-A5DA-4955-9067-F44F6E740359}" presName="parentText" presStyleLbl="node1" presStyleIdx="5" presStyleCnt="9">
        <dgm:presLayoutVars>
          <dgm:chMax val="0"/>
          <dgm:bulletEnabled val="1"/>
        </dgm:presLayoutVars>
      </dgm:prSet>
      <dgm:spPr/>
    </dgm:pt>
    <dgm:pt modelId="{88A5F646-0278-4F54-9A01-9EBF013EDDC6}" type="pres">
      <dgm:prSet presAssocID="{17D52582-4612-4DFC-B8EB-319D0589B39D}" presName="spacer" presStyleCnt="0"/>
      <dgm:spPr/>
    </dgm:pt>
    <dgm:pt modelId="{38AD5410-087C-4723-BE40-89CD11B2C6FF}" type="pres">
      <dgm:prSet presAssocID="{9D95081A-12B2-47FC-AED3-A871CF2FD50B}" presName="parentText" presStyleLbl="node1" presStyleIdx="6" presStyleCnt="9">
        <dgm:presLayoutVars>
          <dgm:chMax val="0"/>
          <dgm:bulletEnabled val="1"/>
        </dgm:presLayoutVars>
      </dgm:prSet>
      <dgm:spPr/>
    </dgm:pt>
    <dgm:pt modelId="{41735050-6867-4F82-BCF9-CCF6EF290D4A}" type="pres">
      <dgm:prSet presAssocID="{453F58A8-EA52-4D88-873F-8520D3BB2F1D}" presName="spacer" presStyleCnt="0"/>
      <dgm:spPr/>
    </dgm:pt>
    <dgm:pt modelId="{250870BD-58F6-4DA1-9BBE-004B3A5ADF21}" type="pres">
      <dgm:prSet presAssocID="{A10E94F1-9561-43ED-9A40-A64D176C10DB}" presName="parentText" presStyleLbl="node1" presStyleIdx="7" presStyleCnt="9">
        <dgm:presLayoutVars>
          <dgm:chMax val="0"/>
          <dgm:bulletEnabled val="1"/>
        </dgm:presLayoutVars>
      </dgm:prSet>
      <dgm:spPr/>
    </dgm:pt>
    <dgm:pt modelId="{2CD199D3-2F0F-4AF7-AAE4-598993D74C08}" type="pres">
      <dgm:prSet presAssocID="{40837E18-D1D6-4147-B416-EA448EDDAAEB}" presName="spacer" presStyleCnt="0"/>
      <dgm:spPr/>
    </dgm:pt>
    <dgm:pt modelId="{974C65FF-8338-4C14-B7AF-2895F61E601E}" type="pres">
      <dgm:prSet presAssocID="{8E22643B-0696-4124-85BA-24B305792DDD}" presName="parentText" presStyleLbl="node1" presStyleIdx="8" presStyleCnt="9">
        <dgm:presLayoutVars>
          <dgm:chMax val="0"/>
          <dgm:bulletEnabled val="1"/>
        </dgm:presLayoutVars>
      </dgm:prSet>
      <dgm:spPr/>
    </dgm:pt>
  </dgm:ptLst>
  <dgm:cxnLst>
    <dgm:cxn modelId="{BEB2CC01-1296-4371-9A89-66EB64CBB9E4}" type="presOf" srcId="{96AA15CC-7AF4-4227-905E-4C65EB90EDE9}" destId="{3463B90D-CA27-49EE-998F-E79503801C49}" srcOrd="0" destOrd="0" presId="urn:microsoft.com/office/officeart/2005/8/layout/vList2"/>
    <dgm:cxn modelId="{E9F4C30E-2877-4455-ACE6-130E4511AE03}" srcId="{65C2CE8E-989B-4EAC-B15E-B4063441AC5B}" destId="{CA06EF17-662B-4537-85D0-C89324BF3204}" srcOrd="4" destOrd="0" parTransId="{44898895-F5E6-4468-B8DD-C0BF1D6ABEAA}" sibTransId="{DE8C2A76-FECA-4B68-B5CF-836CC393452B}"/>
    <dgm:cxn modelId="{B09E810F-CC31-41F9-8AA8-D000F3FDCB50}" srcId="{65C2CE8E-989B-4EAC-B15E-B4063441AC5B}" destId="{781BD5C5-FC08-457D-80C3-215BB76631D0}" srcOrd="3" destOrd="0" parTransId="{D97E232E-73CE-4279-8626-521D9D8B6632}" sibTransId="{D8DFFF32-C7D5-4004-8125-D52FDD1847A9}"/>
    <dgm:cxn modelId="{890F1C13-C04D-45B6-B232-28620309CC0D}" type="presOf" srcId="{2E6EB54C-A5DA-4955-9067-F44F6E740359}" destId="{C885CA41-6614-4166-A792-4920F7153DB6}" srcOrd="0" destOrd="0" presId="urn:microsoft.com/office/officeart/2005/8/layout/vList2"/>
    <dgm:cxn modelId="{9FBE2A15-C790-4C1D-BD8F-92859DD4BB38}" type="presOf" srcId="{CA06EF17-662B-4537-85D0-C89324BF3204}" destId="{2FCB8FBA-77E2-481E-9F56-644409B33DEA}" srcOrd="0" destOrd="0" presId="urn:microsoft.com/office/officeart/2005/8/layout/vList2"/>
    <dgm:cxn modelId="{BD5A4B20-1E7F-4682-87B9-8161B59C0058}" type="presOf" srcId="{9D95081A-12B2-47FC-AED3-A871CF2FD50B}" destId="{38AD5410-087C-4723-BE40-89CD11B2C6FF}" srcOrd="0" destOrd="0" presId="urn:microsoft.com/office/officeart/2005/8/layout/vList2"/>
    <dgm:cxn modelId="{DEFC373C-39C9-4355-A2D9-7AFAFA7CC650}" type="presOf" srcId="{65C2CE8E-989B-4EAC-B15E-B4063441AC5B}" destId="{5BA192BD-B5F0-4795-B2E2-755DA1DB9ADC}" srcOrd="0" destOrd="0" presId="urn:microsoft.com/office/officeart/2005/8/layout/vList2"/>
    <dgm:cxn modelId="{632C8743-3093-427F-A644-6D58AD4EEF14}" type="presOf" srcId="{8E22643B-0696-4124-85BA-24B305792DDD}" destId="{974C65FF-8338-4C14-B7AF-2895F61E601E}" srcOrd="0" destOrd="0" presId="urn:microsoft.com/office/officeart/2005/8/layout/vList2"/>
    <dgm:cxn modelId="{B8C61A70-2252-F849-A7A2-92AE0ECB9C29}" type="presOf" srcId="{8482D59F-1853-2749-B66B-727F133A03B0}" destId="{53685951-977C-CA4F-92E8-BB03205ABDC5}" srcOrd="0" destOrd="0" presId="urn:microsoft.com/office/officeart/2005/8/layout/vList2"/>
    <dgm:cxn modelId="{A12D3753-2AD0-448B-B536-2912C5137CAB}" srcId="{65C2CE8E-989B-4EAC-B15E-B4063441AC5B}" destId="{A10E94F1-9561-43ED-9A40-A64D176C10DB}" srcOrd="7" destOrd="0" parTransId="{B2816E0B-CADD-4D5C-BC6B-876DE22BEC4A}" sibTransId="{40837E18-D1D6-4147-B416-EA448EDDAAEB}"/>
    <dgm:cxn modelId="{3AD02C54-CE69-4F31-ABDC-2ACC49915FD1}" srcId="{65C2CE8E-989B-4EAC-B15E-B4063441AC5B}" destId="{9D95081A-12B2-47FC-AED3-A871CF2FD50B}" srcOrd="6" destOrd="0" parTransId="{91872C37-69DF-4516-B678-D42F30B30D0D}" sibTransId="{453F58A8-EA52-4D88-873F-8520D3BB2F1D}"/>
    <dgm:cxn modelId="{A8FC1585-E30F-4166-8A95-6B3FA64601C9}" srcId="{8482D59F-1853-2749-B66B-727F133A03B0}" destId="{74A88AE2-110D-4F25-A4EE-711868C3DECF}" srcOrd="0" destOrd="0" parTransId="{07B735B7-D7B7-4E7B-8D6D-97759E600BAD}" sibTransId="{03B5B6C4-5637-43FC-8800-689F1F9D3D35}"/>
    <dgm:cxn modelId="{E8E8AC97-F579-5B4B-8411-9094F67FB1A8}" srcId="{65C2CE8E-989B-4EAC-B15E-B4063441AC5B}" destId="{8482D59F-1853-2749-B66B-727F133A03B0}" srcOrd="2" destOrd="0" parTransId="{A06CED93-2D98-2E41-8540-5A5C180FE345}" sibTransId="{F60E8396-E6B2-1445-9A44-A795AF2F8A5A}"/>
    <dgm:cxn modelId="{9417319D-77AD-440E-B677-1B0A32F9DE81}" type="presOf" srcId="{781BD5C5-FC08-457D-80C3-215BB76631D0}" destId="{3AE40899-AD23-45E9-8615-8D1EC36D35EF}" srcOrd="0" destOrd="0" presId="urn:microsoft.com/office/officeart/2005/8/layout/vList2"/>
    <dgm:cxn modelId="{F6D5EBB2-334C-4B3D-93FB-27596137725F}" srcId="{65C2CE8E-989B-4EAC-B15E-B4063441AC5B}" destId="{886501CD-209F-422C-AC9B-695DB3F43B24}" srcOrd="1" destOrd="0" parTransId="{20D5D177-5833-44AD-91BC-B47F08BC1698}" sibTransId="{723242FC-D6AF-428B-9BBA-1E11680FA65A}"/>
    <dgm:cxn modelId="{96A716B6-197B-4959-AEB7-8DB5DADBD45B}" srcId="{65C2CE8E-989B-4EAC-B15E-B4063441AC5B}" destId="{2E6EB54C-A5DA-4955-9067-F44F6E740359}" srcOrd="5" destOrd="0" parTransId="{AF016A47-C185-447F-8A57-F0B06F7CE3F1}" sibTransId="{17D52582-4612-4DFC-B8EB-319D0589B39D}"/>
    <dgm:cxn modelId="{CED3FFCC-FED7-47C1-990E-03E1AE17CE30}" type="presOf" srcId="{74A88AE2-110D-4F25-A4EE-711868C3DECF}" destId="{CA4ADCFB-5CFA-48D9-AE61-06E6B1EB317E}" srcOrd="0" destOrd="0" presId="urn:microsoft.com/office/officeart/2005/8/layout/vList2"/>
    <dgm:cxn modelId="{9FF076D6-7257-4B18-9B32-36F48DBC5D53}" srcId="{65C2CE8E-989B-4EAC-B15E-B4063441AC5B}" destId="{8E22643B-0696-4124-85BA-24B305792DDD}" srcOrd="8" destOrd="0" parTransId="{BC87957B-1031-4D80-AA98-00DF65BBFC00}" sibTransId="{0AF59893-365F-4F69-94D0-49AB814F0A66}"/>
    <dgm:cxn modelId="{CE3E9AE1-ED0B-4C43-BE13-DDCCFDA34AE2}" type="presOf" srcId="{A10E94F1-9561-43ED-9A40-A64D176C10DB}" destId="{250870BD-58F6-4DA1-9BBE-004B3A5ADF21}" srcOrd="0" destOrd="0" presId="urn:microsoft.com/office/officeart/2005/8/layout/vList2"/>
    <dgm:cxn modelId="{B6E789EB-D984-4738-8AB0-2C15F2D18303}" type="presOf" srcId="{886501CD-209F-422C-AC9B-695DB3F43B24}" destId="{385C82FF-6070-46F9-9B9D-C84B2C2E143F}" srcOrd="0" destOrd="0" presId="urn:microsoft.com/office/officeart/2005/8/layout/vList2"/>
    <dgm:cxn modelId="{FD13DEEB-CB53-4814-8BC5-D36D90FB665A}" type="presOf" srcId="{3BA97309-3C3A-413B-A095-7DE21AA5C236}" destId="{3D12CA3A-5BF2-45AB-A01C-EA87D079361A}" srcOrd="0" destOrd="0" presId="urn:microsoft.com/office/officeart/2005/8/layout/vList2"/>
    <dgm:cxn modelId="{6153D2F0-429D-4F4F-A737-9F77B8310D44}" srcId="{886501CD-209F-422C-AC9B-695DB3F43B24}" destId="{96AA15CC-7AF4-4227-905E-4C65EB90EDE9}" srcOrd="0" destOrd="0" parTransId="{431D570B-EA3A-493A-9AEA-7092B25CB373}" sibTransId="{8222D625-EBC8-4B53-A384-38ECA87C8953}"/>
    <dgm:cxn modelId="{C44DD8F2-7168-4A77-BF5F-C0C16E6DD582}" srcId="{65C2CE8E-989B-4EAC-B15E-B4063441AC5B}" destId="{3BA97309-3C3A-413B-A095-7DE21AA5C236}" srcOrd="0" destOrd="0" parTransId="{0D6763EB-51A1-4B3C-B8B3-81C49EFBFFE3}" sibTransId="{E7D5AE27-AFC9-4BE6-A2B2-7DF6F3486A35}"/>
    <dgm:cxn modelId="{75045F23-5B8A-4139-A15E-9B337F1A2BFB}" type="presParOf" srcId="{5BA192BD-B5F0-4795-B2E2-755DA1DB9ADC}" destId="{3D12CA3A-5BF2-45AB-A01C-EA87D079361A}" srcOrd="0" destOrd="0" presId="urn:microsoft.com/office/officeart/2005/8/layout/vList2"/>
    <dgm:cxn modelId="{8BF4A470-6279-4515-BACA-5462D4C3BD17}" type="presParOf" srcId="{5BA192BD-B5F0-4795-B2E2-755DA1DB9ADC}" destId="{457B7A2C-CB69-44ED-BC9B-D51ECB53E900}" srcOrd="1" destOrd="0" presId="urn:microsoft.com/office/officeart/2005/8/layout/vList2"/>
    <dgm:cxn modelId="{23F2BF9B-B862-41C6-AB04-D6B7C36213EF}" type="presParOf" srcId="{5BA192BD-B5F0-4795-B2E2-755DA1DB9ADC}" destId="{385C82FF-6070-46F9-9B9D-C84B2C2E143F}" srcOrd="2" destOrd="0" presId="urn:microsoft.com/office/officeart/2005/8/layout/vList2"/>
    <dgm:cxn modelId="{F2F4B85A-26A4-480F-BCE0-CC82F445EEF1}" type="presParOf" srcId="{5BA192BD-B5F0-4795-B2E2-755DA1DB9ADC}" destId="{3463B90D-CA27-49EE-998F-E79503801C49}" srcOrd="3" destOrd="0" presId="urn:microsoft.com/office/officeart/2005/8/layout/vList2"/>
    <dgm:cxn modelId="{ABB1BC3F-9690-6F4B-A76C-2333F865D75B}" type="presParOf" srcId="{5BA192BD-B5F0-4795-B2E2-755DA1DB9ADC}" destId="{53685951-977C-CA4F-92E8-BB03205ABDC5}" srcOrd="4" destOrd="0" presId="urn:microsoft.com/office/officeart/2005/8/layout/vList2"/>
    <dgm:cxn modelId="{B24D0DD8-BCA3-4499-88AA-E2A915ACEFE9}" type="presParOf" srcId="{5BA192BD-B5F0-4795-B2E2-755DA1DB9ADC}" destId="{CA4ADCFB-5CFA-48D9-AE61-06E6B1EB317E}" srcOrd="5" destOrd="0" presId="urn:microsoft.com/office/officeart/2005/8/layout/vList2"/>
    <dgm:cxn modelId="{D7B19D3B-EE6A-48E5-B408-17970A5F82F5}" type="presParOf" srcId="{5BA192BD-B5F0-4795-B2E2-755DA1DB9ADC}" destId="{3AE40899-AD23-45E9-8615-8D1EC36D35EF}" srcOrd="6" destOrd="0" presId="urn:microsoft.com/office/officeart/2005/8/layout/vList2"/>
    <dgm:cxn modelId="{8083E598-9F8C-4DC4-863A-085B180F2FFA}" type="presParOf" srcId="{5BA192BD-B5F0-4795-B2E2-755DA1DB9ADC}" destId="{12F75E96-588D-4E84-BA1F-9AF09593B8ED}" srcOrd="7" destOrd="0" presId="urn:microsoft.com/office/officeart/2005/8/layout/vList2"/>
    <dgm:cxn modelId="{57854306-E911-4BF5-A517-4EBC1A2E9B64}" type="presParOf" srcId="{5BA192BD-B5F0-4795-B2E2-755DA1DB9ADC}" destId="{2FCB8FBA-77E2-481E-9F56-644409B33DEA}" srcOrd="8" destOrd="0" presId="urn:microsoft.com/office/officeart/2005/8/layout/vList2"/>
    <dgm:cxn modelId="{AE921EDC-1229-408B-A463-F53CD7712EB9}" type="presParOf" srcId="{5BA192BD-B5F0-4795-B2E2-755DA1DB9ADC}" destId="{D2597C1C-589E-4D27-945C-91F48B9A1CBB}" srcOrd="9" destOrd="0" presId="urn:microsoft.com/office/officeart/2005/8/layout/vList2"/>
    <dgm:cxn modelId="{732DB839-FF2A-4D93-B7C4-65BC420A5C4E}" type="presParOf" srcId="{5BA192BD-B5F0-4795-B2E2-755DA1DB9ADC}" destId="{C885CA41-6614-4166-A792-4920F7153DB6}" srcOrd="10" destOrd="0" presId="urn:microsoft.com/office/officeart/2005/8/layout/vList2"/>
    <dgm:cxn modelId="{7D52A70E-0137-4370-9F5A-6C9BCCB88F66}" type="presParOf" srcId="{5BA192BD-B5F0-4795-B2E2-755DA1DB9ADC}" destId="{88A5F646-0278-4F54-9A01-9EBF013EDDC6}" srcOrd="11" destOrd="0" presId="urn:microsoft.com/office/officeart/2005/8/layout/vList2"/>
    <dgm:cxn modelId="{6F320EEF-1C42-4520-B914-A4E230FBD6E3}" type="presParOf" srcId="{5BA192BD-B5F0-4795-B2E2-755DA1DB9ADC}" destId="{38AD5410-087C-4723-BE40-89CD11B2C6FF}" srcOrd="12" destOrd="0" presId="urn:microsoft.com/office/officeart/2005/8/layout/vList2"/>
    <dgm:cxn modelId="{5067EFDD-D7B8-4F7D-9B14-D6F5F202F5A8}" type="presParOf" srcId="{5BA192BD-B5F0-4795-B2E2-755DA1DB9ADC}" destId="{41735050-6867-4F82-BCF9-CCF6EF290D4A}" srcOrd="13" destOrd="0" presId="urn:microsoft.com/office/officeart/2005/8/layout/vList2"/>
    <dgm:cxn modelId="{7B139647-A1FE-4CEC-BA45-C5F2B352A3A3}" type="presParOf" srcId="{5BA192BD-B5F0-4795-B2E2-755DA1DB9ADC}" destId="{250870BD-58F6-4DA1-9BBE-004B3A5ADF21}" srcOrd="14" destOrd="0" presId="urn:microsoft.com/office/officeart/2005/8/layout/vList2"/>
    <dgm:cxn modelId="{9E7285BF-6660-45CC-9144-933FC5895355}" type="presParOf" srcId="{5BA192BD-B5F0-4795-B2E2-755DA1DB9ADC}" destId="{2CD199D3-2F0F-4AF7-AAE4-598993D74C08}" srcOrd="15" destOrd="0" presId="urn:microsoft.com/office/officeart/2005/8/layout/vList2"/>
    <dgm:cxn modelId="{FC890D9B-FCB6-4439-B8FC-73762DBF137F}" type="presParOf" srcId="{5BA192BD-B5F0-4795-B2E2-755DA1DB9ADC}" destId="{974C65FF-8338-4C14-B7AF-2895F61E601E}"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97EFE-076B-4BC0-BDD4-BFD41AD69077}" type="doc">
      <dgm:prSet loTypeId="urn:microsoft.com/office/officeart/2018/2/layout/IconCircleList" loCatId="icon" qsTypeId="urn:microsoft.com/office/officeart/2005/8/quickstyle/simple2" qsCatId="simple" csTypeId="urn:microsoft.com/office/officeart/2005/8/colors/accent1_2" csCatId="accent1" phldr="1"/>
      <dgm:spPr/>
      <dgm:t>
        <a:bodyPr/>
        <a:lstStyle/>
        <a:p>
          <a:endParaRPr lang="en-US"/>
        </a:p>
      </dgm:t>
    </dgm:pt>
    <dgm:pt modelId="{E257DBD4-A768-4D75-B241-FB543BE4FC59}">
      <dgm:prSet custT="1"/>
      <dgm:spPr/>
      <dgm:t>
        <a:bodyPr/>
        <a:lstStyle/>
        <a:p>
          <a:pPr>
            <a:lnSpc>
              <a:spcPct val="100000"/>
            </a:lnSpc>
          </a:pPr>
          <a:r>
            <a:rPr lang="en-US" sz="1800" dirty="0">
              <a:latin typeface="Arial" panose="020B0604020202020204" pitchFamily="34" charset="0"/>
              <a:cs typeface="Arial" panose="020B0604020202020204" pitchFamily="34" charset="0"/>
            </a:rPr>
            <a:t>Pam Plummer, MSN, RC, CCRC</a:t>
          </a:r>
        </a:p>
        <a:p>
          <a:pPr>
            <a:lnSpc>
              <a:spcPct val="100000"/>
            </a:lnSpc>
          </a:pPr>
          <a:r>
            <a:rPr lang="en-US" sz="1800" dirty="0">
              <a:latin typeface="Arial" panose="020B0604020202020204" pitchFamily="34" charset="0"/>
              <a:cs typeface="Arial" panose="020B0604020202020204" pitchFamily="34" charset="0"/>
            </a:rPr>
            <a:t>NCC Project Manager</a:t>
          </a:r>
        </a:p>
      </dgm:t>
    </dgm:pt>
    <dgm:pt modelId="{302C19DB-FD9F-42CF-BABF-8907095A9881}" type="sibTrans" cxnId="{D9ECD6E9-B0DF-4B62-A8EE-FE9F6C377484}">
      <dgm:prSet/>
      <dgm:spPr/>
      <dgm:t>
        <a:bodyPr/>
        <a:lstStyle/>
        <a:p>
          <a:pPr>
            <a:lnSpc>
              <a:spcPct val="100000"/>
            </a:lnSpc>
          </a:pPr>
          <a:endParaRPr lang="en-US"/>
        </a:p>
      </dgm:t>
    </dgm:pt>
    <dgm:pt modelId="{80B06064-8949-4CA3-8185-7C78C1351F9F}" type="parTrans" cxnId="{D9ECD6E9-B0DF-4B62-A8EE-FE9F6C377484}">
      <dgm:prSet/>
      <dgm:spPr/>
      <dgm:t>
        <a:bodyPr/>
        <a:lstStyle/>
        <a:p>
          <a:endParaRPr lang="en-US"/>
        </a:p>
      </dgm:t>
    </dgm:pt>
    <dgm:pt modelId="{9AC32E7F-CDFE-49C8-82D4-A6D1728BFA79}">
      <dgm:prSet custT="1"/>
      <dgm:spPr/>
      <dgm:t>
        <a:bodyPr/>
        <a:lstStyle/>
        <a:p>
          <a:pPr>
            <a:lnSpc>
              <a:spcPct val="100000"/>
            </a:lnSpc>
          </a:pPr>
          <a:r>
            <a:rPr lang="en-US" sz="1800" dirty="0">
              <a:latin typeface="Arial" panose="020B0604020202020204" pitchFamily="34" charset="0"/>
              <a:cs typeface="Arial" panose="020B0604020202020204" pitchFamily="34" charset="0"/>
            </a:rPr>
            <a:t>Jessica Griffin, MHA</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Interim Site Monitoring Manger</a:t>
          </a:r>
        </a:p>
      </dgm:t>
    </dgm:pt>
    <dgm:pt modelId="{0EB97493-CE0F-457F-917E-AE4DC84F6B99}" type="parTrans" cxnId="{BDB8E650-1C3E-42CD-BC74-FC69EF887367}">
      <dgm:prSet/>
      <dgm:spPr/>
      <dgm:t>
        <a:bodyPr/>
        <a:lstStyle/>
        <a:p>
          <a:endParaRPr lang="en-US"/>
        </a:p>
      </dgm:t>
    </dgm:pt>
    <dgm:pt modelId="{74D26D3E-2181-44ED-A2CC-066E20A81F53}" type="sibTrans" cxnId="{BDB8E650-1C3E-42CD-BC74-FC69EF887367}">
      <dgm:prSet/>
      <dgm:spPr/>
      <dgm:t>
        <a:bodyPr/>
        <a:lstStyle/>
        <a:p>
          <a:pPr>
            <a:lnSpc>
              <a:spcPct val="100000"/>
            </a:lnSpc>
          </a:pPr>
          <a:endParaRPr lang="en-US"/>
        </a:p>
      </dgm:t>
    </dgm:pt>
    <dgm:pt modelId="{4EA9E49C-4445-4DB9-81F2-B3237FA0F868}">
      <dgm:prSet custT="1"/>
      <dgm:spPr/>
      <dgm:t>
        <a:bodyPr/>
        <a:lstStyle/>
        <a:p>
          <a:pPr>
            <a:lnSpc>
              <a:spcPct val="100000"/>
            </a:lnSpc>
          </a:pPr>
          <a:r>
            <a:rPr lang="en-US" sz="1800" dirty="0">
              <a:latin typeface="Arial" panose="020B0604020202020204" pitchFamily="34" charset="0"/>
              <a:cs typeface="Arial" panose="020B0604020202020204" pitchFamily="34" charset="0"/>
            </a:rPr>
            <a:t>Rebeca Aragon Garcia, BS, CCRC Prime Project Manager</a:t>
          </a:r>
        </a:p>
      </dgm:t>
    </dgm:pt>
    <dgm:pt modelId="{42FB27E1-890D-4FE1-A1C9-E64B255C2BF4}" type="parTrans" cxnId="{8B3C5324-6D07-436F-B6E0-F99E8065FFCD}">
      <dgm:prSet/>
      <dgm:spPr/>
      <dgm:t>
        <a:bodyPr/>
        <a:lstStyle/>
        <a:p>
          <a:endParaRPr lang="en-US"/>
        </a:p>
      </dgm:t>
    </dgm:pt>
    <dgm:pt modelId="{6A48130F-AEB1-4BFB-AF31-A540D196B563}" type="sibTrans" cxnId="{8B3C5324-6D07-436F-B6E0-F99E8065FFCD}">
      <dgm:prSet/>
      <dgm:spPr/>
      <dgm:t>
        <a:bodyPr/>
        <a:lstStyle/>
        <a:p>
          <a:pPr>
            <a:lnSpc>
              <a:spcPct val="100000"/>
            </a:lnSpc>
          </a:pPr>
          <a:endParaRPr lang="en-US"/>
        </a:p>
      </dgm:t>
    </dgm:pt>
    <dgm:pt modelId="{A34C113F-68DD-47B9-8C87-A4046DB909BA}">
      <dgm:prSet custT="1"/>
      <dgm:spPr/>
      <dgm:t>
        <a:bodyPr/>
        <a:lstStyle/>
        <a:p>
          <a:pPr>
            <a:lnSpc>
              <a:spcPct val="100000"/>
            </a:lnSpc>
          </a:pPr>
          <a:r>
            <a:rPr lang="en-US" sz="1800" dirty="0">
              <a:latin typeface="Arial" panose="020B0604020202020204" pitchFamily="34" charset="0"/>
              <a:cs typeface="Arial" panose="020B0604020202020204" pitchFamily="34" charset="0"/>
            </a:rPr>
            <a:t>Riley Luckmann NDMC Data Manager</a:t>
          </a:r>
        </a:p>
      </dgm:t>
    </dgm:pt>
    <dgm:pt modelId="{3F550102-1F18-485E-84D8-7B77859EFD38}" type="parTrans" cxnId="{F53869B1-AC07-43F4-AB59-9DA051AFE917}">
      <dgm:prSet/>
      <dgm:spPr/>
      <dgm:t>
        <a:bodyPr/>
        <a:lstStyle/>
        <a:p>
          <a:endParaRPr lang="en-US"/>
        </a:p>
      </dgm:t>
    </dgm:pt>
    <dgm:pt modelId="{61248519-0407-4F01-98B2-ED090CE0CEFA}" type="sibTrans" cxnId="{F53869B1-AC07-43F4-AB59-9DA051AFE917}">
      <dgm:prSet/>
      <dgm:spPr/>
      <dgm:t>
        <a:bodyPr/>
        <a:lstStyle/>
        <a:p>
          <a:pPr>
            <a:lnSpc>
              <a:spcPct val="100000"/>
            </a:lnSpc>
          </a:pPr>
          <a:endParaRPr lang="en-US"/>
        </a:p>
      </dgm:t>
    </dgm:pt>
    <dgm:pt modelId="{7284A737-EFED-4745-97FE-6031FAB9B2A2}" type="pres">
      <dgm:prSet presAssocID="{D2D97EFE-076B-4BC0-BDD4-BFD41AD69077}" presName="root" presStyleCnt="0">
        <dgm:presLayoutVars>
          <dgm:dir/>
          <dgm:resizeHandles val="exact"/>
        </dgm:presLayoutVars>
      </dgm:prSet>
      <dgm:spPr/>
    </dgm:pt>
    <dgm:pt modelId="{AF42C691-FF0A-4C50-A817-B6769091CF34}" type="pres">
      <dgm:prSet presAssocID="{D2D97EFE-076B-4BC0-BDD4-BFD41AD69077}" presName="container" presStyleCnt="0">
        <dgm:presLayoutVars>
          <dgm:dir/>
          <dgm:resizeHandles val="exact"/>
        </dgm:presLayoutVars>
      </dgm:prSet>
      <dgm:spPr/>
    </dgm:pt>
    <dgm:pt modelId="{8AF53D7A-82A7-4852-BB01-B7133C909A31}" type="pres">
      <dgm:prSet presAssocID="{E257DBD4-A768-4D75-B241-FB543BE4FC59}" presName="compNode" presStyleCnt="0"/>
      <dgm:spPr/>
    </dgm:pt>
    <dgm:pt modelId="{A2EFF0A2-2EF2-4041-A5E3-FA786AFA1302}" type="pres">
      <dgm:prSet presAssocID="{E257DBD4-A768-4D75-B241-FB543BE4FC59}" presName="iconBgRect" presStyleLbl="bgShp" presStyleIdx="0" presStyleCnt="4" custScaleX="159451" custScaleY="159451"/>
      <dgm:spPr>
        <a:prstGeom prst="frame">
          <a:avLst/>
        </a:prstGeom>
      </dgm:spPr>
    </dgm:pt>
    <dgm:pt modelId="{C1AA0ED7-F4E1-4973-B04E-482254B6DBFE}" type="pres">
      <dgm:prSet presAssocID="{E257DBD4-A768-4D75-B241-FB543BE4FC59}" presName="iconRect" presStyleLbl="node1" presStyleIdx="0" presStyleCnt="4" custScaleX="187286" custScaleY="195878"/>
      <dgm:spPr>
        <a:blipFill>
          <a:blip xmlns:r="http://schemas.openxmlformats.org/officeDocument/2006/relationships" r:embed="rId1"/>
          <a:srcRect/>
          <a:stretch>
            <a:fillRect t="-12000" b="-12000"/>
          </a:stretch>
        </a:blipFill>
      </dgm:spPr>
    </dgm:pt>
    <dgm:pt modelId="{6C1A3CB8-4301-4316-B2DD-49B93B161210}" type="pres">
      <dgm:prSet presAssocID="{E257DBD4-A768-4D75-B241-FB543BE4FC59}" presName="spaceRect" presStyleCnt="0"/>
      <dgm:spPr/>
    </dgm:pt>
    <dgm:pt modelId="{C4418089-3CAC-4F31-9A32-19BC7C40E43B}" type="pres">
      <dgm:prSet presAssocID="{E257DBD4-A768-4D75-B241-FB543BE4FC59}" presName="textRect" presStyleLbl="revTx" presStyleIdx="0" presStyleCnt="4" custLinFactNeighborX="7960" custLinFactNeighborY="-2246">
        <dgm:presLayoutVars>
          <dgm:chMax val="1"/>
          <dgm:chPref val="1"/>
        </dgm:presLayoutVars>
      </dgm:prSet>
      <dgm:spPr/>
    </dgm:pt>
    <dgm:pt modelId="{F66A531D-1089-4439-9442-E7AFDBD8BDB0}" type="pres">
      <dgm:prSet presAssocID="{302C19DB-FD9F-42CF-BABF-8907095A9881}" presName="sibTrans" presStyleLbl="sibTrans2D1" presStyleIdx="0" presStyleCnt="0"/>
      <dgm:spPr/>
    </dgm:pt>
    <dgm:pt modelId="{EB3AA534-DE12-4575-B878-60A17BF45295}" type="pres">
      <dgm:prSet presAssocID="{9AC32E7F-CDFE-49C8-82D4-A6D1728BFA79}" presName="compNode" presStyleCnt="0"/>
      <dgm:spPr/>
    </dgm:pt>
    <dgm:pt modelId="{A3D0D7EC-E9FF-48E4-97E2-261503AF83DB}" type="pres">
      <dgm:prSet presAssocID="{9AC32E7F-CDFE-49C8-82D4-A6D1728BFA79}" presName="iconBgRect" presStyleLbl="bgShp" presStyleIdx="1" presStyleCnt="4" custScaleX="159451" custScaleY="159451"/>
      <dgm:spPr>
        <a:prstGeom prst="flowChartProcess">
          <a:avLst/>
        </a:prstGeom>
      </dgm:spPr>
    </dgm:pt>
    <dgm:pt modelId="{481B9CF6-0C48-4EC0-87A4-FB0A70FCB788}" type="pres">
      <dgm:prSet presAssocID="{9AC32E7F-CDFE-49C8-82D4-A6D1728BFA79}" presName="iconRect" presStyleLbl="node1" presStyleIdx="1" presStyleCnt="4" custAng="0" custScaleX="204732" custScaleY="214124"/>
      <dgm:spPr>
        <a:blipFill rotWithShape="1">
          <a:blip xmlns:r="http://schemas.openxmlformats.org/officeDocument/2006/relationships" r:embed="rId2"/>
          <a:srcRect/>
          <a:stretch>
            <a:fillRect t="-4000" b="-4000"/>
          </a:stretch>
        </a:blipFill>
      </dgm:spPr>
    </dgm:pt>
    <dgm:pt modelId="{D7C2FAB6-9A13-4E96-A9EA-E227AABB9F9B}" type="pres">
      <dgm:prSet presAssocID="{9AC32E7F-CDFE-49C8-82D4-A6D1728BFA79}" presName="spaceRect" presStyleCnt="0"/>
      <dgm:spPr/>
    </dgm:pt>
    <dgm:pt modelId="{E5C8322F-C4BE-4D1A-A189-1A0721DCE374}" type="pres">
      <dgm:prSet presAssocID="{9AC32E7F-CDFE-49C8-82D4-A6D1728BFA79}" presName="textRect" presStyleLbl="revTx" presStyleIdx="1" presStyleCnt="4" custScaleX="143754" custLinFactNeighborX="31148" custLinFactNeighborY="-2055">
        <dgm:presLayoutVars>
          <dgm:chMax val="1"/>
          <dgm:chPref val="1"/>
        </dgm:presLayoutVars>
      </dgm:prSet>
      <dgm:spPr/>
    </dgm:pt>
    <dgm:pt modelId="{8F97BE51-BB44-4B26-A09F-E54F1D9311D9}" type="pres">
      <dgm:prSet presAssocID="{74D26D3E-2181-44ED-A2CC-066E20A81F53}" presName="sibTrans" presStyleLbl="sibTrans2D1" presStyleIdx="0" presStyleCnt="0"/>
      <dgm:spPr/>
    </dgm:pt>
    <dgm:pt modelId="{EDA23171-B8E5-46F3-8C43-1842E21B4D1C}" type="pres">
      <dgm:prSet presAssocID="{4EA9E49C-4445-4DB9-81F2-B3237FA0F868}" presName="compNode" presStyleCnt="0"/>
      <dgm:spPr/>
    </dgm:pt>
    <dgm:pt modelId="{9593940D-6985-4957-8484-2DAEED51A5EC}" type="pres">
      <dgm:prSet presAssocID="{4EA9E49C-4445-4DB9-81F2-B3237FA0F868}" presName="iconBgRect" presStyleLbl="bgShp" presStyleIdx="2" presStyleCnt="4" custScaleX="174304" custScaleY="159451"/>
      <dgm:spPr>
        <a:prstGeom prst="flowChartProcess">
          <a:avLst/>
        </a:prstGeom>
      </dgm:spPr>
    </dgm:pt>
    <dgm:pt modelId="{8D0F0FEA-DB5A-4063-94F0-120826AA0182}" type="pres">
      <dgm:prSet presAssocID="{4EA9E49C-4445-4DB9-81F2-B3237FA0F868}" presName="iconRect" presStyleLbl="node1" presStyleIdx="2" presStyleCnt="4" custScaleX="204732" custScaleY="214124"/>
      <dgm:spPr>
        <a:blipFill rotWithShape="1">
          <a:blip xmlns:r="http://schemas.openxmlformats.org/officeDocument/2006/relationships" r:embed="rId3"/>
          <a:srcRect/>
          <a:stretch>
            <a:fillRect t="-13000" b="-13000"/>
          </a:stretch>
        </a:blipFill>
      </dgm:spPr>
    </dgm:pt>
    <dgm:pt modelId="{71306A25-5788-45C5-9E9C-6BE5FAEE8C46}" type="pres">
      <dgm:prSet presAssocID="{4EA9E49C-4445-4DB9-81F2-B3237FA0F868}" presName="spaceRect" presStyleCnt="0"/>
      <dgm:spPr/>
    </dgm:pt>
    <dgm:pt modelId="{3FA7E4A1-E228-489A-8CBD-D98311996431}" type="pres">
      <dgm:prSet presAssocID="{4EA9E49C-4445-4DB9-81F2-B3237FA0F868}" presName="textRect" presStyleLbl="revTx" presStyleIdx="2" presStyleCnt="4" custLinFactNeighborX="9053" custLinFactNeighborY="-2246">
        <dgm:presLayoutVars>
          <dgm:chMax val="1"/>
          <dgm:chPref val="1"/>
        </dgm:presLayoutVars>
      </dgm:prSet>
      <dgm:spPr/>
    </dgm:pt>
    <dgm:pt modelId="{F8322473-A187-4681-8CDD-C7ED2675A3ED}" type="pres">
      <dgm:prSet presAssocID="{6A48130F-AEB1-4BFB-AF31-A540D196B563}" presName="sibTrans" presStyleLbl="sibTrans2D1" presStyleIdx="0" presStyleCnt="0"/>
      <dgm:spPr/>
    </dgm:pt>
    <dgm:pt modelId="{26935955-8A43-4CF5-9AD0-00F976D08358}" type="pres">
      <dgm:prSet presAssocID="{A34C113F-68DD-47B9-8C87-A4046DB909BA}" presName="compNode" presStyleCnt="0"/>
      <dgm:spPr/>
    </dgm:pt>
    <dgm:pt modelId="{5413CF70-B234-43A3-A89D-4F9CE9250CBB}" type="pres">
      <dgm:prSet presAssocID="{A34C113F-68DD-47B9-8C87-A4046DB909BA}" presName="iconBgRect" presStyleLbl="bgShp" presStyleIdx="3" presStyleCnt="4" custScaleX="174304" custScaleY="174304"/>
      <dgm:spPr>
        <a:prstGeom prst="rect">
          <a:avLst/>
        </a:prstGeom>
      </dgm:spPr>
    </dgm:pt>
    <dgm:pt modelId="{BE391A8D-8CD0-422D-ACE7-AF55A81CA115}" type="pres">
      <dgm:prSet presAssocID="{A34C113F-68DD-47B9-8C87-A4046DB909BA}" presName="iconRect" presStyleLbl="node1" presStyleIdx="3" presStyleCnt="4" custScaleX="204732" custScaleY="214124" custLinFactNeighborY="1771"/>
      <dgm:spPr>
        <a:blipFill>
          <a:blip xmlns:r="http://schemas.openxmlformats.org/officeDocument/2006/relationships" r:embed="rId4"/>
          <a:srcRect/>
          <a:stretch>
            <a:fillRect t="-25000" b="-25000"/>
          </a:stretch>
        </a:blipFill>
      </dgm:spPr>
    </dgm:pt>
    <dgm:pt modelId="{CA544EA4-8B29-4B18-8E0D-5090D58C3580}" type="pres">
      <dgm:prSet presAssocID="{A34C113F-68DD-47B9-8C87-A4046DB909BA}" presName="spaceRect" presStyleCnt="0"/>
      <dgm:spPr/>
    </dgm:pt>
    <dgm:pt modelId="{5D212F70-4872-4E3C-B84A-C5CC3C56F7C5}" type="pres">
      <dgm:prSet presAssocID="{A34C113F-68DD-47B9-8C87-A4046DB909BA}" presName="textRect" presStyleLbl="revTx" presStyleIdx="3" presStyleCnt="4" custLinFactNeighborX="10579" custLinFactNeighborY="1123">
        <dgm:presLayoutVars>
          <dgm:chMax val="1"/>
          <dgm:chPref val="1"/>
        </dgm:presLayoutVars>
      </dgm:prSet>
      <dgm:spPr/>
    </dgm:pt>
  </dgm:ptLst>
  <dgm:cxnLst>
    <dgm:cxn modelId="{B6C24B02-CF9B-4F96-BFC9-304B74E242FD}" type="presOf" srcId="{9AC32E7F-CDFE-49C8-82D4-A6D1728BFA79}" destId="{E5C8322F-C4BE-4D1A-A189-1A0721DCE374}" srcOrd="0" destOrd="0" presId="urn:microsoft.com/office/officeart/2018/2/layout/IconCircleList"/>
    <dgm:cxn modelId="{8B3C5324-6D07-436F-B6E0-F99E8065FFCD}" srcId="{D2D97EFE-076B-4BC0-BDD4-BFD41AD69077}" destId="{4EA9E49C-4445-4DB9-81F2-B3237FA0F868}" srcOrd="2" destOrd="0" parTransId="{42FB27E1-890D-4FE1-A1C9-E64B255C2BF4}" sibTransId="{6A48130F-AEB1-4BFB-AF31-A540D196B563}"/>
    <dgm:cxn modelId="{2ACD4863-5252-4E52-9E3B-3A734149A73B}" type="presOf" srcId="{4EA9E49C-4445-4DB9-81F2-B3237FA0F868}" destId="{3FA7E4A1-E228-489A-8CBD-D98311996431}" srcOrd="0" destOrd="0" presId="urn:microsoft.com/office/officeart/2018/2/layout/IconCircleList"/>
    <dgm:cxn modelId="{BDB8E650-1C3E-42CD-BC74-FC69EF887367}" srcId="{D2D97EFE-076B-4BC0-BDD4-BFD41AD69077}" destId="{9AC32E7F-CDFE-49C8-82D4-A6D1728BFA79}" srcOrd="1" destOrd="0" parTransId="{0EB97493-CE0F-457F-917E-AE4DC84F6B99}" sibTransId="{74D26D3E-2181-44ED-A2CC-066E20A81F53}"/>
    <dgm:cxn modelId="{AA000FA1-FDED-4FC2-903E-315E8D9A820D}" type="presOf" srcId="{302C19DB-FD9F-42CF-BABF-8907095A9881}" destId="{F66A531D-1089-4439-9442-E7AFDBD8BDB0}" srcOrd="0" destOrd="0" presId="urn:microsoft.com/office/officeart/2018/2/layout/IconCircleList"/>
    <dgm:cxn modelId="{F53869B1-AC07-43F4-AB59-9DA051AFE917}" srcId="{D2D97EFE-076B-4BC0-BDD4-BFD41AD69077}" destId="{A34C113F-68DD-47B9-8C87-A4046DB909BA}" srcOrd="3" destOrd="0" parTransId="{3F550102-1F18-485E-84D8-7B77859EFD38}" sibTransId="{61248519-0407-4F01-98B2-ED090CE0CEFA}"/>
    <dgm:cxn modelId="{DC46B3B3-8334-4B93-8FA6-F14B6478786F}" type="presOf" srcId="{A34C113F-68DD-47B9-8C87-A4046DB909BA}" destId="{5D212F70-4872-4E3C-B84A-C5CC3C56F7C5}" srcOrd="0" destOrd="0" presId="urn:microsoft.com/office/officeart/2018/2/layout/IconCircleList"/>
    <dgm:cxn modelId="{B8CCEBB8-6C08-44D9-B40B-0BDA1637B09C}" type="presOf" srcId="{D2D97EFE-076B-4BC0-BDD4-BFD41AD69077}" destId="{7284A737-EFED-4745-97FE-6031FAB9B2A2}" srcOrd="0" destOrd="0" presId="urn:microsoft.com/office/officeart/2018/2/layout/IconCircleList"/>
    <dgm:cxn modelId="{960B56D0-BFBA-4B44-896D-FFDBEB3335C0}" type="presOf" srcId="{E257DBD4-A768-4D75-B241-FB543BE4FC59}" destId="{C4418089-3CAC-4F31-9A32-19BC7C40E43B}" srcOrd="0" destOrd="0" presId="urn:microsoft.com/office/officeart/2018/2/layout/IconCircleList"/>
    <dgm:cxn modelId="{D9ECD6E9-B0DF-4B62-A8EE-FE9F6C377484}" srcId="{D2D97EFE-076B-4BC0-BDD4-BFD41AD69077}" destId="{E257DBD4-A768-4D75-B241-FB543BE4FC59}" srcOrd="0" destOrd="0" parTransId="{80B06064-8949-4CA3-8185-7C78C1351F9F}" sibTransId="{302C19DB-FD9F-42CF-BABF-8907095A9881}"/>
    <dgm:cxn modelId="{F91769FA-84AB-4D1A-A566-1522445C3D2C}" type="presOf" srcId="{74D26D3E-2181-44ED-A2CC-066E20A81F53}" destId="{8F97BE51-BB44-4B26-A09F-E54F1D9311D9}" srcOrd="0" destOrd="0" presId="urn:microsoft.com/office/officeart/2018/2/layout/IconCircleList"/>
    <dgm:cxn modelId="{1EBF58FE-ED9D-4A31-B827-C3E89B7C0923}" type="presOf" srcId="{6A48130F-AEB1-4BFB-AF31-A540D196B563}" destId="{F8322473-A187-4681-8CDD-C7ED2675A3ED}" srcOrd="0" destOrd="0" presId="urn:microsoft.com/office/officeart/2018/2/layout/IconCircleList"/>
    <dgm:cxn modelId="{E8F361D9-036C-43BC-976D-FE9BC4FAC1BB}" type="presParOf" srcId="{7284A737-EFED-4745-97FE-6031FAB9B2A2}" destId="{AF42C691-FF0A-4C50-A817-B6769091CF34}" srcOrd="0" destOrd="0" presId="urn:microsoft.com/office/officeart/2018/2/layout/IconCircleList"/>
    <dgm:cxn modelId="{081259E3-C1E2-4E8A-BED3-D952E8DC7B22}" type="presParOf" srcId="{AF42C691-FF0A-4C50-A817-B6769091CF34}" destId="{8AF53D7A-82A7-4852-BB01-B7133C909A31}" srcOrd="0" destOrd="0" presId="urn:microsoft.com/office/officeart/2018/2/layout/IconCircleList"/>
    <dgm:cxn modelId="{1853B097-C986-45FF-AE3B-073FBE552A13}" type="presParOf" srcId="{8AF53D7A-82A7-4852-BB01-B7133C909A31}" destId="{A2EFF0A2-2EF2-4041-A5E3-FA786AFA1302}" srcOrd="0" destOrd="0" presId="urn:microsoft.com/office/officeart/2018/2/layout/IconCircleList"/>
    <dgm:cxn modelId="{AC235ABE-B06C-4622-9479-B737B87A31A8}" type="presParOf" srcId="{8AF53D7A-82A7-4852-BB01-B7133C909A31}" destId="{C1AA0ED7-F4E1-4973-B04E-482254B6DBFE}" srcOrd="1" destOrd="0" presId="urn:microsoft.com/office/officeart/2018/2/layout/IconCircleList"/>
    <dgm:cxn modelId="{48796884-5C3F-4CA3-B809-70395DD25010}" type="presParOf" srcId="{8AF53D7A-82A7-4852-BB01-B7133C909A31}" destId="{6C1A3CB8-4301-4316-B2DD-49B93B161210}" srcOrd="2" destOrd="0" presId="urn:microsoft.com/office/officeart/2018/2/layout/IconCircleList"/>
    <dgm:cxn modelId="{1A84E6B8-C8D1-479D-9B98-E9698930357B}" type="presParOf" srcId="{8AF53D7A-82A7-4852-BB01-B7133C909A31}" destId="{C4418089-3CAC-4F31-9A32-19BC7C40E43B}" srcOrd="3" destOrd="0" presId="urn:microsoft.com/office/officeart/2018/2/layout/IconCircleList"/>
    <dgm:cxn modelId="{5D740277-7415-4665-92BA-F456B529768C}" type="presParOf" srcId="{AF42C691-FF0A-4C50-A817-B6769091CF34}" destId="{F66A531D-1089-4439-9442-E7AFDBD8BDB0}" srcOrd="1" destOrd="0" presId="urn:microsoft.com/office/officeart/2018/2/layout/IconCircleList"/>
    <dgm:cxn modelId="{16C656C9-C0CF-4807-A012-4F478C45F194}" type="presParOf" srcId="{AF42C691-FF0A-4C50-A817-B6769091CF34}" destId="{EB3AA534-DE12-4575-B878-60A17BF45295}" srcOrd="2" destOrd="0" presId="urn:microsoft.com/office/officeart/2018/2/layout/IconCircleList"/>
    <dgm:cxn modelId="{D1192F6A-A71F-407C-8B06-B14B9FFB134C}" type="presParOf" srcId="{EB3AA534-DE12-4575-B878-60A17BF45295}" destId="{A3D0D7EC-E9FF-48E4-97E2-261503AF83DB}" srcOrd="0" destOrd="0" presId="urn:microsoft.com/office/officeart/2018/2/layout/IconCircleList"/>
    <dgm:cxn modelId="{35EDA6CB-74A5-4408-8A6B-3ABEE185EAE8}" type="presParOf" srcId="{EB3AA534-DE12-4575-B878-60A17BF45295}" destId="{481B9CF6-0C48-4EC0-87A4-FB0A70FCB788}" srcOrd="1" destOrd="0" presId="urn:microsoft.com/office/officeart/2018/2/layout/IconCircleList"/>
    <dgm:cxn modelId="{7AA69B1E-21CA-43ED-8070-EF75274E976E}" type="presParOf" srcId="{EB3AA534-DE12-4575-B878-60A17BF45295}" destId="{D7C2FAB6-9A13-4E96-A9EA-E227AABB9F9B}" srcOrd="2" destOrd="0" presId="urn:microsoft.com/office/officeart/2018/2/layout/IconCircleList"/>
    <dgm:cxn modelId="{C41848A9-C2AC-4B86-B024-77E5A7448624}" type="presParOf" srcId="{EB3AA534-DE12-4575-B878-60A17BF45295}" destId="{E5C8322F-C4BE-4D1A-A189-1A0721DCE374}" srcOrd="3" destOrd="0" presId="urn:microsoft.com/office/officeart/2018/2/layout/IconCircleList"/>
    <dgm:cxn modelId="{7FB21000-3A69-4606-AC22-EEA378F84EF0}" type="presParOf" srcId="{AF42C691-FF0A-4C50-A817-B6769091CF34}" destId="{8F97BE51-BB44-4B26-A09F-E54F1D9311D9}" srcOrd="3" destOrd="0" presId="urn:microsoft.com/office/officeart/2018/2/layout/IconCircleList"/>
    <dgm:cxn modelId="{06DBB518-00EE-4053-9D72-BC610DA3925F}" type="presParOf" srcId="{AF42C691-FF0A-4C50-A817-B6769091CF34}" destId="{EDA23171-B8E5-46F3-8C43-1842E21B4D1C}" srcOrd="4" destOrd="0" presId="urn:microsoft.com/office/officeart/2018/2/layout/IconCircleList"/>
    <dgm:cxn modelId="{17178A9D-2D11-4F89-8D15-DD69B854B919}" type="presParOf" srcId="{EDA23171-B8E5-46F3-8C43-1842E21B4D1C}" destId="{9593940D-6985-4957-8484-2DAEED51A5EC}" srcOrd="0" destOrd="0" presId="urn:microsoft.com/office/officeart/2018/2/layout/IconCircleList"/>
    <dgm:cxn modelId="{768D4C87-EFDB-4522-992B-F3875CA372DE}" type="presParOf" srcId="{EDA23171-B8E5-46F3-8C43-1842E21B4D1C}" destId="{8D0F0FEA-DB5A-4063-94F0-120826AA0182}" srcOrd="1" destOrd="0" presId="urn:microsoft.com/office/officeart/2018/2/layout/IconCircleList"/>
    <dgm:cxn modelId="{9BB17437-1C94-4018-ACE2-A68F3E69DDC7}" type="presParOf" srcId="{EDA23171-B8E5-46F3-8C43-1842E21B4D1C}" destId="{71306A25-5788-45C5-9E9C-6BE5FAEE8C46}" srcOrd="2" destOrd="0" presId="urn:microsoft.com/office/officeart/2018/2/layout/IconCircleList"/>
    <dgm:cxn modelId="{C7E55012-A596-41C2-8117-128A4E531B96}" type="presParOf" srcId="{EDA23171-B8E5-46F3-8C43-1842E21B4D1C}" destId="{3FA7E4A1-E228-489A-8CBD-D98311996431}" srcOrd="3" destOrd="0" presId="urn:microsoft.com/office/officeart/2018/2/layout/IconCircleList"/>
    <dgm:cxn modelId="{BDA3B89C-A22D-404A-8CAB-403F100AA391}" type="presParOf" srcId="{AF42C691-FF0A-4C50-A817-B6769091CF34}" destId="{F8322473-A187-4681-8CDD-C7ED2675A3ED}" srcOrd="5" destOrd="0" presId="urn:microsoft.com/office/officeart/2018/2/layout/IconCircleList"/>
    <dgm:cxn modelId="{C741F0B9-28EE-4285-9720-80FE48AB8178}" type="presParOf" srcId="{AF42C691-FF0A-4C50-A817-B6769091CF34}" destId="{26935955-8A43-4CF5-9AD0-00F976D08358}" srcOrd="6" destOrd="0" presId="urn:microsoft.com/office/officeart/2018/2/layout/IconCircleList"/>
    <dgm:cxn modelId="{08401D46-1331-457C-9F19-3E42DB311101}" type="presParOf" srcId="{26935955-8A43-4CF5-9AD0-00F976D08358}" destId="{5413CF70-B234-43A3-A89D-4F9CE9250CBB}" srcOrd="0" destOrd="0" presId="urn:microsoft.com/office/officeart/2018/2/layout/IconCircleList"/>
    <dgm:cxn modelId="{AAB80602-F1E5-4EBB-9BF7-CDE570D8D0D8}" type="presParOf" srcId="{26935955-8A43-4CF5-9AD0-00F976D08358}" destId="{BE391A8D-8CD0-422D-ACE7-AF55A81CA115}" srcOrd="1" destOrd="0" presId="urn:microsoft.com/office/officeart/2018/2/layout/IconCircleList"/>
    <dgm:cxn modelId="{E8AA209D-49DD-4DD6-888A-054D6F70FB96}" type="presParOf" srcId="{26935955-8A43-4CF5-9AD0-00F976D08358}" destId="{CA544EA4-8B29-4B18-8E0D-5090D58C3580}" srcOrd="2" destOrd="0" presId="urn:microsoft.com/office/officeart/2018/2/layout/IconCircleList"/>
    <dgm:cxn modelId="{2C746268-92A8-4D5E-BC8D-05B7F9688428}" type="presParOf" srcId="{26935955-8A43-4CF5-9AD0-00F976D08358}" destId="{5D212F70-4872-4E3C-B84A-C5CC3C56F7C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B5EDF-06E4-4B1F-ADD2-E0E4B35CCF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B09467-E9EF-44E4-A055-BDD1E0094F55}">
      <dgm:prSet custT="1"/>
      <dgm:spPr/>
      <dgm:t>
        <a:bodyPr/>
        <a:lstStyle/>
        <a:p>
          <a:pPr>
            <a:lnSpc>
              <a:spcPct val="150000"/>
            </a:lnSpc>
          </a:pPr>
          <a:r>
            <a:rPr lang="en-US" sz="1800" dirty="0">
              <a:latin typeface="Arial" panose="020B0604020202020204" pitchFamily="34" charset="0"/>
              <a:cs typeface="Arial" panose="020B0604020202020204" pitchFamily="34" charset="0"/>
            </a:rPr>
            <a:t>NIH StrokeNet National Coordinating Center</a:t>
          </a:r>
        </a:p>
      </dgm:t>
    </dgm:pt>
    <dgm:pt modelId="{D8C8319F-0830-49D3-A491-D2D0446BA97F}" type="parTrans" cxnId="{A72CE333-1B14-4115-AADE-C411822CB2DB}">
      <dgm:prSet/>
      <dgm:spPr/>
      <dgm:t>
        <a:bodyPr/>
        <a:lstStyle/>
        <a:p>
          <a:endParaRPr lang="en-US"/>
        </a:p>
      </dgm:t>
    </dgm:pt>
    <dgm:pt modelId="{A020E3F4-7A26-4FF5-A48C-8E2BAD78A839}" type="sibTrans" cxnId="{A72CE333-1B14-4115-AADE-C411822CB2DB}">
      <dgm:prSet/>
      <dgm:spPr/>
      <dgm:t>
        <a:bodyPr/>
        <a:lstStyle/>
        <a:p>
          <a:endParaRPr lang="en-US"/>
        </a:p>
      </dgm:t>
    </dgm:pt>
    <dgm:pt modelId="{42D6B43A-793C-4488-9603-0EA048837CC0}">
      <dgm:prSet custT="1"/>
      <dgm:spPr/>
      <dgm:t>
        <a:bodyPr/>
        <a:lstStyle/>
        <a:p>
          <a:pPr>
            <a:lnSpc>
              <a:spcPct val="150000"/>
            </a:lnSpc>
          </a:pPr>
          <a:r>
            <a:rPr lang="en-US" sz="1800" b="0" u="none" dirty="0">
              <a:latin typeface="Arial" panose="020B0604020202020204" pitchFamily="34" charset="0"/>
              <a:cs typeface="Arial" panose="020B0604020202020204" pitchFamily="34" charset="0"/>
            </a:rPr>
            <a:t>NINDS Program Support</a:t>
          </a:r>
        </a:p>
      </dgm:t>
    </dgm:pt>
    <dgm:pt modelId="{79377FD7-2778-45F4-9E47-DF7897F1C463}" type="parTrans" cxnId="{397BF978-0FFA-4BFE-BCCB-ED8A09FC9134}">
      <dgm:prSet/>
      <dgm:spPr/>
      <dgm:t>
        <a:bodyPr/>
        <a:lstStyle/>
        <a:p>
          <a:endParaRPr lang="en-US"/>
        </a:p>
      </dgm:t>
    </dgm:pt>
    <dgm:pt modelId="{5882CB1E-BB93-4D9B-BAF0-70414026E607}" type="sibTrans" cxnId="{397BF978-0FFA-4BFE-BCCB-ED8A09FC9134}">
      <dgm:prSet/>
      <dgm:spPr/>
      <dgm:t>
        <a:bodyPr/>
        <a:lstStyle/>
        <a:p>
          <a:endParaRPr lang="en-US"/>
        </a:p>
      </dgm:t>
    </dgm:pt>
    <dgm:pt modelId="{63E6C563-28B8-4BC7-862E-AADE91C927B3}">
      <dgm:prSet custT="1"/>
      <dgm:spPr/>
      <dgm:t>
        <a:bodyPr/>
        <a:lstStyle/>
        <a:p>
          <a:pPr>
            <a:lnSpc>
              <a:spcPct val="150000"/>
            </a:lnSpc>
          </a:pPr>
          <a:r>
            <a:rPr lang="en-US" sz="1800" dirty="0">
              <a:latin typeface="Arial" panose="020B0604020202020204" pitchFamily="34" charset="0"/>
              <a:cs typeface="Arial" panose="020B0604020202020204" pitchFamily="34" charset="0"/>
            </a:rPr>
            <a:t>Joseph Broderick, MD, MSc, NCC Co-Director</a:t>
          </a:r>
        </a:p>
      </dgm:t>
    </dgm:pt>
    <dgm:pt modelId="{33A96C43-557C-4378-8F58-516B4A60A870}" type="parTrans" cxnId="{248D2701-EF4D-4443-9BC3-69C912DD89C7}">
      <dgm:prSet/>
      <dgm:spPr/>
      <dgm:t>
        <a:bodyPr/>
        <a:lstStyle/>
        <a:p>
          <a:endParaRPr lang="en-US"/>
        </a:p>
      </dgm:t>
    </dgm:pt>
    <dgm:pt modelId="{429C85D5-368B-4C9C-A891-EEBD2BEA532A}" type="sibTrans" cxnId="{248D2701-EF4D-4443-9BC3-69C912DD89C7}">
      <dgm:prSet/>
      <dgm:spPr/>
      <dgm:t>
        <a:bodyPr/>
        <a:lstStyle/>
        <a:p>
          <a:endParaRPr lang="en-US"/>
        </a:p>
      </dgm:t>
    </dgm:pt>
    <dgm:pt modelId="{E9C4100F-2EC0-455D-B11C-570D22F02D88}">
      <dgm:prSet custT="1"/>
      <dgm:spPr/>
      <dgm:t>
        <a:bodyPr/>
        <a:lstStyle/>
        <a:p>
          <a:pPr>
            <a:lnSpc>
              <a:spcPct val="150000"/>
            </a:lnSpc>
          </a:pPr>
          <a:r>
            <a:rPr lang="en-US" sz="1800" dirty="0">
              <a:latin typeface="Arial" panose="020B0604020202020204" pitchFamily="34" charset="0"/>
              <a:cs typeface="Arial" panose="020B0604020202020204" pitchFamily="34" charset="0"/>
            </a:rPr>
            <a:t>Iris Davis, NCC Administrative Co-Director</a:t>
          </a:r>
        </a:p>
      </dgm:t>
    </dgm:pt>
    <dgm:pt modelId="{CB9FEA69-D9A7-4722-AF39-33CE88E184FE}" type="parTrans" cxnId="{529CF515-B102-425C-9B34-F90FFA21098A}">
      <dgm:prSet/>
      <dgm:spPr/>
      <dgm:t>
        <a:bodyPr/>
        <a:lstStyle/>
        <a:p>
          <a:endParaRPr lang="en-US"/>
        </a:p>
      </dgm:t>
    </dgm:pt>
    <dgm:pt modelId="{35AA7B34-B1ED-4308-A807-0BE6CDF4FB82}" type="sibTrans" cxnId="{529CF515-B102-425C-9B34-F90FFA21098A}">
      <dgm:prSet/>
      <dgm:spPr/>
      <dgm:t>
        <a:bodyPr/>
        <a:lstStyle/>
        <a:p>
          <a:endParaRPr lang="en-US"/>
        </a:p>
      </dgm:t>
    </dgm:pt>
    <dgm:pt modelId="{8B178AE8-17A4-4E5C-9B0D-1B66F892599A}">
      <dgm:prSet custT="1"/>
      <dgm:spPr/>
      <dgm:t>
        <a:bodyPr/>
        <a:lstStyle/>
        <a:p>
          <a:pPr>
            <a:lnSpc>
              <a:spcPct val="150000"/>
            </a:lnSpc>
          </a:pPr>
          <a:r>
            <a:rPr lang="en-US" sz="1800" b="0" u="none" dirty="0">
              <a:latin typeface="Arial" panose="020B0604020202020204" pitchFamily="34" charset="0"/>
              <a:cs typeface="Arial" panose="020B0604020202020204" pitchFamily="34" charset="0"/>
            </a:rPr>
            <a:t>Scott Janis, PhD, NINDS Program Scientist</a:t>
          </a:r>
        </a:p>
      </dgm:t>
    </dgm:pt>
    <dgm:pt modelId="{27D62BBF-8098-459C-9BC7-1B39FDD5791B}" type="parTrans" cxnId="{7E91E40F-5EB4-4602-A48B-7AF44A92FF6F}">
      <dgm:prSet/>
      <dgm:spPr/>
      <dgm:t>
        <a:bodyPr/>
        <a:lstStyle/>
        <a:p>
          <a:endParaRPr lang="en-US"/>
        </a:p>
      </dgm:t>
    </dgm:pt>
    <dgm:pt modelId="{E5C0EE57-E91B-41A4-BB6B-F28BA9E2B515}" type="sibTrans" cxnId="{7E91E40F-5EB4-4602-A48B-7AF44A92FF6F}">
      <dgm:prSet/>
      <dgm:spPr/>
      <dgm:t>
        <a:bodyPr/>
        <a:lstStyle/>
        <a:p>
          <a:endParaRPr lang="en-US"/>
        </a:p>
      </dgm:t>
    </dgm:pt>
    <dgm:pt modelId="{490DF225-069B-4646-B398-55FBCAD1A58D}">
      <dgm:prSet custT="1"/>
      <dgm:spPr/>
      <dgm:t>
        <a:bodyPr/>
        <a:lstStyle/>
        <a:p>
          <a:pPr>
            <a:lnSpc>
              <a:spcPct val="150000"/>
            </a:lnSpc>
          </a:pPr>
          <a:r>
            <a:rPr lang="en-US" sz="1800" b="0" u="none" dirty="0">
              <a:latin typeface="Arial" panose="020B0604020202020204" pitchFamily="34" charset="0"/>
              <a:cs typeface="Arial" panose="020B0604020202020204" pitchFamily="34" charset="0"/>
            </a:rPr>
            <a:t>Mariam Afzal, BA, NINDS Program Official</a:t>
          </a:r>
        </a:p>
      </dgm:t>
    </dgm:pt>
    <dgm:pt modelId="{51C5736B-32CA-432C-86EA-473117231874}" type="parTrans" cxnId="{65F344ED-8F67-45D7-ABE7-F01635C85E5D}">
      <dgm:prSet/>
      <dgm:spPr/>
      <dgm:t>
        <a:bodyPr/>
        <a:lstStyle/>
        <a:p>
          <a:endParaRPr lang="en-US"/>
        </a:p>
      </dgm:t>
    </dgm:pt>
    <dgm:pt modelId="{51154ED3-8039-49CB-AACF-419850CC39BB}" type="sibTrans" cxnId="{65F344ED-8F67-45D7-ABE7-F01635C85E5D}">
      <dgm:prSet/>
      <dgm:spPr/>
      <dgm:t>
        <a:bodyPr/>
        <a:lstStyle/>
        <a:p>
          <a:endParaRPr lang="en-US"/>
        </a:p>
      </dgm:t>
    </dgm:pt>
    <dgm:pt modelId="{EDB5553E-F610-4143-8C43-E5ACB4296337}" type="pres">
      <dgm:prSet presAssocID="{898B5EDF-06E4-4B1F-ADD2-E0E4B35CCF5B}" presName="linear" presStyleCnt="0">
        <dgm:presLayoutVars>
          <dgm:animLvl val="lvl"/>
          <dgm:resizeHandles val="exact"/>
        </dgm:presLayoutVars>
      </dgm:prSet>
      <dgm:spPr/>
    </dgm:pt>
    <dgm:pt modelId="{582C3B96-C19C-45EB-AEE2-C553C3ADE00C}" type="pres">
      <dgm:prSet presAssocID="{8EB09467-E9EF-44E4-A055-BDD1E0094F55}" presName="parentText" presStyleLbl="node1" presStyleIdx="0" presStyleCnt="2" custScaleY="68396">
        <dgm:presLayoutVars>
          <dgm:chMax val="0"/>
          <dgm:bulletEnabled val="1"/>
        </dgm:presLayoutVars>
      </dgm:prSet>
      <dgm:spPr/>
    </dgm:pt>
    <dgm:pt modelId="{CEAE1F31-5708-4DBC-B20B-478A22DCD97B}" type="pres">
      <dgm:prSet presAssocID="{8EB09467-E9EF-44E4-A055-BDD1E0094F55}" presName="childText" presStyleLbl="revTx" presStyleIdx="0" presStyleCnt="2">
        <dgm:presLayoutVars>
          <dgm:bulletEnabled val="1"/>
        </dgm:presLayoutVars>
      </dgm:prSet>
      <dgm:spPr/>
    </dgm:pt>
    <dgm:pt modelId="{A0A86D48-8F4F-4796-9F8B-F5A2F833BD2E}" type="pres">
      <dgm:prSet presAssocID="{42D6B43A-793C-4488-9603-0EA048837CC0}" presName="parentText" presStyleLbl="node1" presStyleIdx="1" presStyleCnt="2" custScaleY="55126">
        <dgm:presLayoutVars>
          <dgm:chMax val="0"/>
          <dgm:bulletEnabled val="1"/>
        </dgm:presLayoutVars>
      </dgm:prSet>
      <dgm:spPr/>
    </dgm:pt>
    <dgm:pt modelId="{020E1AFE-977B-446A-A6C7-785F8F561B0B}" type="pres">
      <dgm:prSet presAssocID="{42D6B43A-793C-4488-9603-0EA048837CC0}" presName="childText" presStyleLbl="revTx" presStyleIdx="1" presStyleCnt="2" custScaleX="98915" custScaleY="96220">
        <dgm:presLayoutVars>
          <dgm:bulletEnabled val="1"/>
        </dgm:presLayoutVars>
      </dgm:prSet>
      <dgm:spPr/>
    </dgm:pt>
  </dgm:ptLst>
  <dgm:cxnLst>
    <dgm:cxn modelId="{248D2701-EF4D-4443-9BC3-69C912DD89C7}" srcId="{8EB09467-E9EF-44E4-A055-BDD1E0094F55}" destId="{63E6C563-28B8-4BC7-862E-AADE91C927B3}" srcOrd="0" destOrd="0" parTransId="{33A96C43-557C-4378-8F58-516B4A60A870}" sibTransId="{429C85D5-368B-4C9C-A891-EEBD2BEA532A}"/>
    <dgm:cxn modelId="{7E91E40F-5EB4-4602-A48B-7AF44A92FF6F}" srcId="{42D6B43A-793C-4488-9603-0EA048837CC0}" destId="{8B178AE8-17A4-4E5C-9B0D-1B66F892599A}" srcOrd="0" destOrd="0" parTransId="{27D62BBF-8098-459C-9BC7-1B39FDD5791B}" sibTransId="{E5C0EE57-E91B-41A4-BB6B-F28BA9E2B515}"/>
    <dgm:cxn modelId="{529CF515-B102-425C-9B34-F90FFA21098A}" srcId="{8EB09467-E9EF-44E4-A055-BDD1E0094F55}" destId="{E9C4100F-2EC0-455D-B11C-570D22F02D88}" srcOrd="1" destOrd="0" parTransId="{CB9FEA69-D9A7-4722-AF39-33CE88E184FE}" sibTransId="{35AA7B34-B1ED-4308-A807-0BE6CDF4FB82}"/>
    <dgm:cxn modelId="{A72CE333-1B14-4115-AADE-C411822CB2DB}" srcId="{898B5EDF-06E4-4B1F-ADD2-E0E4B35CCF5B}" destId="{8EB09467-E9EF-44E4-A055-BDD1E0094F55}" srcOrd="0" destOrd="0" parTransId="{D8C8319F-0830-49D3-A491-D2D0446BA97F}" sibTransId="{A020E3F4-7A26-4FF5-A48C-8E2BAD78A839}"/>
    <dgm:cxn modelId="{D6B6C43E-2B18-4245-8111-B926048FEC1E}" type="presOf" srcId="{E9C4100F-2EC0-455D-B11C-570D22F02D88}" destId="{CEAE1F31-5708-4DBC-B20B-478A22DCD97B}" srcOrd="0" destOrd="1" presId="urn:microsoft.com/office/officeart/2005/8/layout/vList2"/>
    <dgm:cxn modelId="{23392B5F-DC6C-4E4F-8A2B-5141C16BF039}" type="presOf" srcId="{63E6C563-28B8-4BC7-862E-AADE91C927B3}" destId="{CEAE1F31-5708-4DBC-B20B-478A22DCD97B}" srcOrd="0" destOrd="0" presId="urn:microsoft.com/office/officeart/2005/8/layout/vList2"/>
    <dgm:cxn modelId="{397BF978-0FFA-4BFE-BCCB-ED8A09FC9134}" srcId="{898B5EDF-06E4-4B1F-ADD2-E0E4B35CCF5B}" destId="{42D6B43A-793C-4488-9603-0EA048837CC0}" srcOrd="1" destOrd="0" parTransId="{79377FD7-2778-45F4-9E47-DF7897F1C463}" sibTransId="{5882CB1E-BB93-4D9B-BAF0-70414026E607}"/>
    <dgm:cxn modelId="{56B506A3-DB6A-460D-9635-CD7E4812ACF2}" type="presOf" srcId="{8B178AE8-17A4-4E5C-9B0D-1B66F892599A}" destId="{020E1AFE-977B-446A-A6C7-785F8F561B0B}" srcOrd="0" destOrd="0" presId="urn:microsoft.com/office/officeart/2005/8/layout/vList2"/>
    <dgm:cxn modelId="{F4D881A9-6080-4D54-B6CD-9267D2AA00B9}" type="presOf" srcId="{8EB09467-E9EF-44E4-A055-BDD1E0094F55}" destId="{582C3B96-C19C-45EB-AEE2-C553C3ADE00C}" srcOrd="0" destOrd="0" presId="urn:microsoft.com/office/officeart/2005/8/layout/vList2"/>
    <dgm:cxn modelId="{EFED23BB-5994-4813-BC58-5A6534EB195E}" type="presOf" srcId="{490DF225-069B-4646-B398-55FBCAD1A58D}" destId="{020E1AFE-977B-446A-A6C7-785F8F561B0B}" srcOrd="0" destOrd="1" presId="urn:microsoft.com/office/officeart/2005/8/layout/vList2"/>
    <dgm:cxn modelId="{D46F7CC5-397A-4EBF-8F59-0AE8356970E7}" type="presOf" srcId="{898B5EDF-06E4-4B1F-ADD2-E0E4B35CCF5B}" destId="{EDB5553E-F610-4143-8C43-E5ACB4296337}" srcOrd="0" destOrd="0" presId="urn:microsoft.com/office/officeart/2005/8/layout/vList2"/>
    <dgm:cxn modelId="{0D869ADD-95F2-4361-A811-20E674972E66}" type="presOf" srcId="{42D6B43A-793C-4488-9603-0EA048837CC0}" destId="{A0A86D48-8F4F-4796-9F8B-F5A2F833BD2E}" srcOrd="0" destOrd="0" presId="urn:microsoft.com/office/officeart/2005/8/layout/vList2"/>
    <dgm:cxn modelId="{65F344ED-8F67-45D7-ABE7-F01635C85E5D}" srcId="{42D6B43A-793C-4488-9603-0EA048837CC0}" destId="{490DF225-069B-4646-B398-55FBCAD1A58D}" srcOrd="1" destOrd="0" parTransId="{51C5736B-32CA-432C-86EA-473117231874}" sibTransId="{51154ED3-8039-49CB-AACF-419850CC39BB}"/>
    <dgm:cxn modelId="{AC09B87A-3945-4DE2-9374-BCD4A5330F5F}" type="presParOf" srcId="{EDB5553E-F610-4143-8C43-E5ACB4296337}" destId="{582C3B96-C19C-45EB-AEE2-C553C3ADE00C}" srcOrd="0" destOrd="0" presId="urn:microsoft.com/office/officeart/2005/8/layout/vList2"/>
    <dgm:cxn modelId="{6F039A83-4F46-4C4A-8027-4A7258F27111}" type="presParOf" srcId="{EDB5553E-F610-4143-8C43-E5ACB4296337}" destId="{CEAE1F31-5708-4DBC-B20B-478A22DCD97B}" srcOrd="1" destOrd="0" presId="urn:microsoft.com/office/officeart/2005/8/layout/vList2"/>
    <dgm:cxn modelId="{9BB6A169-2F53-4A10-A54E-D8F6FFB2A637}" type="presParOf" srcId="{EDB5553E-F610-4143-8C43-E5ACB4296337}" destId="{A0A86D48-8F4F-4796-9F8B-F5A2F833BD2E}" srcOrd="2" destOrd="0" presId="urn:microsoft.com/office/officeart/2005/8/layout/vList2"/>
    <dgm:cxn modelId="{24A40757-7E2B-4F69-8ADE-6BB0D03F282F}" type="presParOf" srcId="{EDB5553E-F610-4143-8C43-E5ACB4296337}" destId="{020E1AFE-977B-446A-A6C7-785F8F561B0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83C7C6-086B-4304-B192-EF648996B299}" type="doc">
      <dgm:prSet loTypeId="urn:microsoft.com/office/officeart/2016/7/layout/AccentHomeChevronProcess" loCatId="process" qsTypeId="urn:microsoft.com/office/officeart/2005/8/quickstyle/simple1" qsCatId="simple" csTypeId="urn:microsoft.com/office/officeart/2005/8/colors/colorful2" csCatId="colorful" phldr="1"/>
      <dgm:spPr/>
      <dgm:t>
        <a:bodyPr/>
        <a:lstStyle/>
        <a:p>
          <a:endParaRPr lang="en-US"/>
        </a:p>
      </dgm:t>
    </dgm:pt>
    <dgm:pt modelId="{B0B24949-C291-4DCD-8A29-5D400923DBF6}">
      <dgm:prSet custT="1"/>
      <dgm:spPr/>
      <dgm:t>
        <a:bodyPr/>
        <a:lstStyle/>
        <a:p>
          <a:r>
            <a:rPr lang="en-US" sz="1800" dirty="0">
              <a:latin typeface="Arial" panose="020B0604020202020204" pitchFamily="34" charset="0"/>
              <a:cs typeface="Arial" panose="020B0604020202020204" pitchFamily="34" charset="0"/>
            </a:rPr>
            <a:t>Summer 2023</a:t>
          </a:r>
        </a:p>
      </dgm:t>
    </dgm:pt>
    <dgm:pt modelId="{551DAE21-8774-4F42-A45F-E488E3B6D72B}" type="parTrans" cxnId="{10B2F554-3EA2-4104-AEB7-CA6C2C0B7D0B}">
      <dgm:prSet/>
      <dgm:spPr/>
      <dgm:t>
        <a:bodyPr/>
        <a:lstStyle/>
        <a:p>
          <a:endParaRPr lang="en-US"/>
        </a:p>
      </dgm:t>
    </dgm:pt>
    <dgm:pt modelId="{1DDFFCA4-3E9E-4B87-9385-CB00D1F751DC}" type="sibTrans" cxnId="{10B2F554-3EA2-4104-AEB7-CA6C2C0B7D0B}">
      <dgm:prSet/>
      <dgm:spPr/>
      <dgm:t>
        <a:bodyPr/>
        <a:lstStyle/>
        <a:p>
          <a:endParaRPr lang="en-US"/>
        </a:p>
      </dgm:t>
    </dgm:pt>
    <dgm:pt modelId="{736A0FAC-5755-40BB-8140-C7BC2EC50CC1}">
      <dgm:prSet custT="1"/>
      <dgm:spPr/>
      <dgm:t>
        <a:bodyPr/>
        <a:lstStyle/>
        <a:p>
          <a:r>
            <a:rPr lang="en-US" sz="1800" dirty="0">
              <a:latin typeface="Arial" panose="020B0604020202020204" pitchFamily="34" charset="0"/>
              <a:cs typeface="Arial" panose="020B0604020202020204" pitchFamily="34" charset="0"/>
            </a:rPr>
            <a:t>Grant Notice of Award (</a:t>
          </a:r>
          <a:r>
            <a:rPr lang="en-US" sz="1800" dirty="0" err="1">
              <a:latin typeface="Arial" panose="020B0604020202020204" pitchFamily="34" charset="0"/>
              <a:cs typeface="Arial" panose="020B0604020202020204" pitchFamily="34" charset="0"/>
            </a:rPr>
            <a:t>NoA</a:t>
          </a:r>
          <a:r>
            <a:rPr lang="en-US" sz="18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Sites invited to participate</a:t>
          </a:r>
        </a:p>
      </dgm:t>
    </dgm:pt>
    <dgm:pt modelId="{396BE602-FDBA-442D-826E-313F4FA910BC}" type="parTrans" cxnId="{C3A655D6-DCA9-4B88-BBD7-3EEF460D57FA}">
      <dgm:prSet/>
      <dgm:spPr/>
      <dgm:t>
        <a:bodyPr/>
        <a:lstStyle/>
        <a:p>
          <a:endParaRPr lang="en-US"/>
        </a:p>
      </dgm:t>
    </dgm:pt>
    <dgm:pt modelId="{26D66BEB-04CC-4094-A69A-2AADE4DA0D22}" type="sibTrans" cxnId="{C3A655D6-DCA9-4B88-BBD7-3EEF460D57FA}">
      <dgm:prSet/>
      <dgm:spPr/>
      <dgm:t>
        <a:bodyPr/>
        <a:lstStyle/>
        <a:p>
          <a:endParaRPr lang="en-US"/>
        </a:p>
      </dgm:t>
    </dgm:pt>
    <dgm:pt modelId="{D3A6528A-9453-4681-B91B-5B63701B4F9C}">
      <dgm:prSet custT="1"/>
      <dgm:spPr/>
      <dgm:t>
        <a:bodyPr anchor="t"/>
        <a:lstStyle/>
        <a:p>
          <a:r>
            <a:rPr lang="en-US" sz="1800" dirty="0">
              <a:latin typeface="Arial" panose="020B0604020202020204" pitchFamily="34" charset="0"/>
              <a:cs typeface="Arial" panose="020B0604020202020204" pitchFamily="34" charset="0"/>
            </a:rPr>
            <a:t>Fall 2023</a:t>
          </a:r>
        </a:p>
      </dgm:t>
    </dgm:pt>
    <dgm:pt modelId="{C4F5533D-ED31-48B8-96FC-4D9FC86D1F0C}" type="parTrans" cxnId="{9F05AD9F-1859-4A25-8975-1901709D71E9}">
      <dgm:prSet/>
      <dgm:spPr/>
      <dgm:t>
        <a:bodyPr/>
        <a:lstStyle/>
        <a:p>
          <a:endParaRPr lang="en-US"/>
        </a:p>
      </dgm:t>
    </dgm:pt>
    <dgm:pt modelId="{BBCFB322-BDB6-41AB-8932-663B5CE02AEB}" type="sibTrans" cxnId="{9F05AD9F-1859-4A25-8975-1901709D71E9}">
      <dgm:prSet/>
      <dgm:spPr/>
      <dgm:t>
        <a:bodyPr/>
        <a:lstStyle/>
        <a:p>
          <a:endParaRPr lang="en-US"/>
        </a:p>
      </dgm:t>
    </dgm:pt>
    <dgm:pt modelId="{BBEC92F9-B866-43B7-9468-99776CB4D97B}">
      <dgm:prSet custT="1"/>
      <dgm:spPr/>
      <dgm:t>
        <a:bodyPr anchor="t"/>
        <a:lstStyle/>
        <a:p>
          <a:pPr>
            <a:lnSpc>
              <a:spcPct val="100000"/>
            </a:lnSpc>
          </a:pPr>
          <a:r>
            <a:rPr lang="en-US" sz="1800" dirty="0">
              <a:latin typeface="Arial" panose="020B0604020202020204" pitchFamily="34" charset="0"/>
              <a:cs typeface="Arial" panose="020B0604020202020204" pitchFamily="34" charset="0"/>
            </a:rPr>
            <a:t>CTA &amp; cIRB completed within 6 weeks</a:t>
          </a:r>
        </a:p>
      </dgm:t>
    </dgm:pt>
    <dgm:pt modelId="{03DA7BFD-9307-421B-A1AF-3BD3CE865F3F}" type="parTrans" cxnId="{3504459F-50EA-42D0-9D39-B14D92F18688}">
      <dgm:prSet/>
      <dgm:spPr/>
      <dgm:t>
        <a:bodyPr/>
        <a:lstStyle/>
        <a:p>
          <a:endParaRPr lang="en-US"/>
        </a:p>
      </dgm:t>
    </dgm:pt>
    <dgm:pt modelId="{148EFAB2-EBC4-4622-A6E1-16C0B9578496}" type="sibTrans" cxnId="{3504459F-50EA-42D0-9D39-B14D92F18688}">
      <dgm:prSet/>
      <dgm:spPr/>
      <dgm:t>
        <a:bodyPr/>
        <a:lstStyle/>
        <a:p>
          <a:endParaRPr lang="en-US"/>
        </a:p>
      </dgm:t>
    </dgm:pt>
    <dgm:pt modelId="{AE10BF4C-982A-424A-AB64-4EBF31C247B6}">
      <dgm:prSet custT="1"/>
      <dgm:spPr/>
      <dgm:t>
        <a:bodyPr/>
        <a:lstStyle/>
        <a:p>
          <a:r>
            <a:rPr lang="en-US" sz="1800" dirty="0">
              <a:latin typeface="Arial" panose="020B0604020202020204" pitchFamily="34" charset="0"/>
              <a:cs typeface="Arial" panose="020B0604020202020204" pitchFamily="34" charset="0"/>
            </a:rPr>
            <a:t>January 2024</a:t>
          </a:r>
        </a:p>
      </dgm:t>
    </dgm:pt>
    <dgm:pt modelId="{8CE985F4-C5CA-4BC7-A5B6-506CDA54DA97}" type="parTrans" cxnId="{0C1875A5-E43D-48CB-8707-1586EF260238}">
      <dgm:prSet/>
      <dgm:spPr/>
      <dgm:t>
        <a:bodyPr/>
        <a:lstStyle/>
        <a:p>
          <a:endParaRPr lang="en-US"/>
        </a:p>
      </dgm:t>
    </dgm:pt>
    <dgm:pt modelId="{8C3BCE9C-B164-4A49-B6AB-8B5CAB504CEF}" type="sibTrans" cxnId="{0C1875A5-E43D-48CB-8707-1586EF260238}">
      <dgm:prSet/>
      <dgm:spPr/>
      <dgm:t>
        <a:bodyPr/>
        <a:lstStyle/>
        <a:p>
          <a:endParaRPr lang="en-US"/>
        </a:p>
      </dgm:t>
    </dgm:pt>
    <dgm:pt modelId="{EC14CA17-5E1D-420E-8ACA-139F7AB90952}">
      <dgm:prSet custT="1"/>
      <dgm:spPr/>
      <dgm:t>
        <a:bodyPr/>
        <a:lstStyle/>
        <a:p>
          <a:r>
            <a:rPr lang="en-US" sz="1800" dirty="0">
              <a:latin typeface="Arial" panose="020B0604020202020204" pitchFamily="34" charset="0"/>
              <a:cs typeface="Arial" panose="020B0604020202020204" pitchFamily="34" charset="0"/>
            </a:rPr>
            <a:t>Virtual Investigator Meeting</a:t>
          </a:r>
        </a:p>
      </dgm:t>
    </dgm:pt>
    <dgm:pt modelId="{EB4D222E-94C3-4134-9830-88B3A6306A7D}" type="parTrans" cxnId="{36319C8C-415A-4375-9F6B-292FEBCC9903}">
      <dgm:prSet/>
      <dgm:spPr/>
      <dgm:t>
        <a:bodyPr/>
        <a:lstStyle/>
        <a:p>
          <a:endParaRPr lang="en-US"/>
        </a:p>
      </dgm:t>
    </dgm:pt>
    <dgm:pt modelId="{A055D3B8-16C1-43EF-AC33-4FE0CBDB16E0}" type="sibTrans" cxnId="{36319C8C-415A-4375-9F6B-292FEBCC9903}">
      <dgm:prSet/>
      <dgm:spPr/>
      <dgm:t>
        <a:bodyPr/>
        <a:lstStyle/>
        <a:p>
          <a:endParaRPr lang="en-US"/>
        </a:p>
      </dgm:t>
    </dgm:pt>
    <dgm:pt modelId="{58FE6366-2910-46FB-B435-F5B68D4A7AA4}">
      <dgm:prSet custT="1"/>
      <dgm:spPr/>
      <dgm:t>
        <a:bodyPr/>
        <a:lstStyle/>
        <a:p>
          <a:r>
            <a:rPr lang="en-US" sz="1800" dirty="0">
              <a:latin typeface="Arial" panose="020B0604020202020204" pitchFamily="34" charset="0"/>
              <a:cs typeface="Arial" panose="020B0604020202020204" pitchFamily="34" charset="0"/>
            </a:rPr>
            <a:t>February 2024</a:t>
          </a:r>
        </a:p>
      </dgm:t>
    </dgm:pt>
    <dgm:pt modelId="{89503C4B-E7A8-4696-AADC-F911A7123DE8}" type="parTrans" cxnId="{C537509A-5CBF-44F0-ABBC-EFA79FEF498D}">
      <dgm:prSet/>
      <dgm:spPr/>
      <dgm:t>
        <a:bodyPr/>
        <a:lstStyle/>
        <a:p>
          <a:endParaRPr lang="en-US"/>
        </a:p>
      </dgm:t>
    </dgm:pt>
    <dgm:pt modelId="{A88D2E30-1656-4062-A72E-71EFBC04EC16}" type="sibTrans" cxnId="{C537509A-5CBF-44F0-ABBC-EFA79FEF498D}">
      <dgm:prSet/>
      <dgm:spPr/>
      <dgm:t>
        <a:bodyPr/>
        <a:lstStyle/>
        <a:p>
          <a:endParaRPr lang="en-US"/>
        </a:p>
      </dgm:t>
    </dgm:pt>
    <dgm:pt modelId="{9C2E0065-85A4-4A35-A8E1-E03A6A08E1A7}">
      <dgm:prSet custT="1"/>
      <dgm:spPr/>
      <dgm:t>
        <a:bodyPr/>
        <a:lstStyle/>
        <a:p>
          <a:r>
            <a:rPr lang="en-US" sz="1800" dirty="0">
              <a:latin typeface="Arial" panose="020B0604020202020204" pitchFamily="34" charset="0"/>
              <a:cs typeface="Arial" panose="020B0604020202020204" pitchFamily="34" charset="0"/>
            </a:rPr>
            <a:t>Site Readiness Calls</a:t>
          </a:r>
        </a:p>
      </dgm:t>
    </dgm:pt>
    <dgm:pt modelId="{60A47521-7088-4508-AB5C-64DB2E96E5A0}" type="parTrans" cxnId="{21643D88-E809-4AC3-A5FB-268582B08DE3}">
      <dgm:prSet/>
      <dgm:spPr/>
      <dgm:t>
        <a:bodyPr/>
        <a:lstStyle/>
        <a:p>
          <a:endParaRPr lang="en-US"/>
        </a:p>
      </dgm:t>
    </dgm:pt>
    <dgm:pt modelId="{4C09E6DF-B8D0-41A6-877B-87419BE681E2}" type="sibTrans" cxnId="{21643D88-E809-4AC3-A5FB-268582B08DE3}">
      <dgm:prSet/>
      <dgm:spPr/>
      <dgm:t>
        <a:bodyPr/>
        <a:lstStyle/>
        <a:p>
          <a:endParaRPr lang="en-US"/>
        </a:p>
      </dgm:t>
    </dgm:pt>
    <dgm:pt modelId="{8B30A74F-FB14-4709-9D1D-C39DE54262EB}">
      <dgm:prSet custT="1"/>
      <dgm:spPr/>
      <dgm:t>
        <a:bodyPr/>
        <a:lstStyle/>
        <a:p>
          <a:r>
            <a:rPr lang="en-US" sz="1800" dirty="0">
              <a:latin typeface="Arial" panose="020B0604020202020204" pitchFamily="34" charset="0"/>
              <a:cs typeface="Arial" panose="020B0604020202020204" pitchFamily="34" charset="0"/>
            </a:rPr>
            <a:t>March 2024</a:t>
          </a:r>
        </a:p>
      </dgm:t>
    </dgm:pt>
    <dgm:pt modelId="{989E676A-E76B-4E3C-99D6-013D14EAFD9A}" type="parTrans" cxnId="{9CA6A47D-E2C9-4124-A9D0-BDF8065A5D8D}">
      <dgm:prSet/>
      <dgm:spPr/>
      <dgm:t>
        <a:bodyPr/>
        <a:lstStyle/>
        <a:p>
          <a:endParaRPr lang="en-US"/>
        </a:p>
      </dgm:t>
    </dgm:pt>
    <dgm:pt modelId="{860B378D-A10A-43BF-B437-B23F4DB74CEC}" type="sibTrans" cxnId="{9CA6A47D-E2C9-4124-A9D0-BDF8065A5D8D}">
      <dgm:prSet/>
      <dgm:spPr/>
      <dgm:t>
        <a:bodyPr/>
        <a:lstStyle/>
        <a:p>
          <a:endParaRPr lang="en-US"/>
        </a:p>
      </dgm:t>
    </dgm:pt>
    <dgm:pt modelId="{69FFF5AE-9F5A-46CB-836A-17D67AAF3F7C}">
      <dgm:prSet custT="1"/>
      <dgm:spPr/>
      <dgm:t>
        <a:bodyPr/>
        <a:lstStyle/>
        <a:p>
          <a:r>
            <a:rPr lang="en-US" sz="1800" dirty="0">
              <a:latin typeface="Arial" panose="020B0604020202020204" pitchFamily="34" charset="0"/>
              <a:cs typeface="Arial" panose="020B0604020202020204" pitchFamily="34" charset="0"/>
            </a:rPr>
            <a:t>10 Sites Open</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dgm:t>
    </dgm:pt>
    <dgm:pt modelId="{92B99861-6C47-4EE8-B31F-A3B75E5748D2}" type="parTrans" cxnId="{73D91AC0-9075-4C05-A843-8E12D644E094}">
      <dgm:prSet/>
      <dgm:spPr/>
      <dgm:t>
        <a:bodyPr/>
        <a:lstStyle/>
        <a:p>
          <a:endParaRPr lang="en-US"/>
        </a:p>
      </dgm:t>
    </dgm:pt>
    <dgm:pt modelId="{F98B0AAB-76A5-409D-BAB2-B192C6E6A04B}" type="sibTrans" cxnId="{73D91AC0-9075-4C05-A843-8E12D644E094}">
      <dgm:prSet/>
      <dgm:spPr/>
      <dgm:t>
        <a:bodyPr/>
        <a:lstStyle/>
        <a:p>
          <a:endParaRPr lang="en-US"/>
        </a:p>
      </dgm:t>
    </dgm:pt>
    <dgm:pt modelId="{49DC5B9B-1422-4AE8-97C8-C4F68559ABAF}">
      <dgm:prSet custT="1"/>
      <dgm:spPr/>
      <dgm:t>
        <a:bodyPr/>
        <a:lstStyle/>
        <a:p>
          <a:r>
            <a:rPr lang="en-US" sz="1800" dirty="0">
              <a:latin typeface="Arial" panose="020B0604020202020204" pitchFamily="34" charset="0"/>
              <a:cs typeface="Arial" panose="020B0604020202020204" pitchFamily="34" charset="0"/>
            </a:rPr>
            <a:t>April 2024</a:t>
          </a:r>
        </a:p>
      </dgm:t>
    </dgm:pt>
    <dgm:pt modelId="{CB46C9CE-E2EA-4490-933E-C730D1ECEE2B}" type="parTrans" cxnId="{61B85B9B-7C88-44E9-8029-7D122BBC86AD}">
      <dgm:prSet/>
      <dgm:spPr/>
      <dgm:t>
        <a:bodyPr/>
        <a:lstStyle/>
        <a:p>
          <a:endParaRPr lang="en-US"/>
        </a:p>
      </dgm:t>
    </dgm:pt>
    <dgm:pt modelId="{A7AFF46E-29E3-40BB-9C73-A4EFF9C09044}" type="sibTrans" cxnId="{61B85B9B-7C88-44E9-8029-7D122BBC86AD}">
      <dgm:prSet/>
      <dgm:spPr/>
      <dgm:t>
        <a:bodyPr/>
        <a:lstStyle/>
        <a:p>
          <a:endParaRPr lang="en-US"/>
        </a:p>
      </dgm:t>
    </dgm:pt>
    <dgm:pt modelId="{90CC25F5-8338-4C64-9C3F-AE3A004FA824}">
      <dgm:prSet custT="1"/>
      <dgm:spPr/>
      <dgm:t>
        <a:bodyPr/>
        <a:lstStyle/>
        <a:p>
          <a:r>
            <a:rPr lang="en-US" sz="1800" dirty="0">
              <a:latin typeface="Arial" panose="020B0604020202020204" pitchFamily="34" charset="0"/>
              <a:cs typeface="Arial" panose="020B0604020202020204" pitchFamily="34" charset="0"/>
            </a:rPr>
            <a:t>20 total sites open</a:t>
          </a:r>
        </a:p>
      </dgm:t>
    </dgm:pt>
    <dgm:pt modelId="{6AEE3809-BEB2-44A6-A58F-24A92C81C21E}" type="parTrans" cxnId="{FBFFD52B-A5B5-4B7D-8BDF-AE19D4416E82}">
      <dgm:prSet/>
      <dgm:spPr/>
      <dgm:t>
        <a:bodyPr/>
        <a:lstStyle/>
        <a:p>
          <a:endParaRPr lang="en-US"/>
        </a:p>
      </dgm:t>
    </dgm:pt>
    <dgm:pt modelId="{8B2B213C-905E-4FA2-8916-0F388B7A7AC2}" type="sibTrans" cxnId="{FBFFD52B-A5B5-4B7D-8BDF-AE19D4416E82}">
      <dgm:prSet/>
      <dgm:spPr/>
      <dgm:t>
        <a:bodyPr/>
        <a:lstStyle/>
        <a:p>
          <a:endParaRPr lang="en-US"/>
        </a:p>
      </dgm:t>
    </dgm:pt>
    <dgm:pt modelId="{BCD106C2-8FC0-4C42-B826-620D29C311F4}">
      <dgm:prSet custT="1"/>
      <dgm:spPr/>
      <dgm:t>
        <a:bodyPr anchor="t"/>
        <a:lstStyle/>
        <a:p>
          <a:pPr>
            <a:lnSpc>
              <a:spcPct val="100000"/>
            </a:lnSpc>
          </a:pPr>
          <a:r>
            <a:rPr lang="en-US" sz="1800" dirty="0">
              <a:latin typeface="Arial" panose="020B0604020202020204" pitchFamily="34" charset="0"/>
              <a:cs typeface="Arial" panose="020B0604020202020204" pitchFamily="34" charset="0"/>
            </a:rPr>
            <a:t>cIRB and CTA packets to sites</a:t>
          </a:r>
        </a:p>
      </dgm:t>
    </dgm:pt>
    <dgm:pt modelId="{F9B477C9-BE0E-4970-B819-6A831A514883}" type="parTrans" cxnId="{60B2E04C-97D9-462A-9A6C-28594E3AA7B1}">
      <dgm:prSet/>
      <dgm:spPr/>
      <dgm:t>
        <a:bodyPr/>
        <a:lstStyle/>
        <a:p>
          <a:endParaRPr lang="en-US"/>
        </a:p>
      </dgm:t>
    </dgm:pt>
    <dgm:pt modelId="{3C580043-D07D-46D5-AD8E-374F181B4B5F}" type="sibTrans" cxnId="{60B2E04C-97D9-462A-9A6C-28594E3AA7B1}">
      <dgm:prSet/>
      <dgm:spPr/>
      <dgm:t>
        <a:bodyPr/>
        <a:lstStyle/>
        <a:p>
          <a:endParaRPr lang="en-US"/>
        </a:p>
      </dgm:t>
    </dgm:pt>
    <dgm:pt modelId="{FBF753C0-4644-4209-9F2C-EDCC4C7BDC3B}">
      <dgm:prSet custT="1"/>
      <dgm:spPr/>
      <dgm:t>
        <a:bodyPr/>
        <a:lstStyle/>
        <a:p>
          <a:r>
            <a:rPr lang="en-US" sz="1800" dirty="0">
              <a:latin typeface="Arial" panose="020B0604020202020204" pitchFamily="34" charset="0"/>
              <a:cs typeface="Arial" panose="020B0604020202020204" pitchFamily="34" charset="0"/>
            </a:rPr>
            <a:t>1</a:t>
          </a:r>
          <a:r>
            <a:rPr lang="en-US" sz="1800" baseline="30000" dirty="0">
              <a:latin typeface="Arial" panose="020B0604020202020204" pitchFamily="34" charset="0"/>
              <a:cs typeface="Arial" panose="020B0604020202020204" pitchFamily="34" charset="0"/>
            </a:rPr>
            <a:t>st</a:t>
          </a:r>
          <a:r>
            <a:rPr lang="en-US" sz="1800" dirty="0">
              <a:latin typeface="Arial" panose="020B0604020202020204" pitchFamily="34" charset="0"/>
              <a:cs typeface="Arial" panose="020B0604020202020204" pitchFamily="34" charset="0"/>
            </a:rPr>
            <a:t> patient enrolled</a:t>
          </a:r>
        </a:p>
      </dgm:t>
    </dgm:pt>
    <dgm:pt modelId="{55C0870C-B56A-4829-B645-F784875ADF7E}" type="parTrans" cxnId="{62960AC5-58D4-4EB5-9CCB-4D6363C56117}">
      <dgm:prSet/>
      <dgm:spPr/>
      <dgm:t>
        <a:bodyPr/>
        <a:lstStyle/>
        <a:p>
          <a:endParaRPr lang="en-US"/>
        </a:p>
      </dgm:t>
    </dgm:pt>
    <dgm:pt modelId="{C74F711B-D0B7-4772-A516-59673EE825B3}" type="sibTrans" cxnId="{62960AC5-58D4-4EB5-9CCB-4D6363C56117}">
      <dgm:prSet/>
      <dgm:spPr/>
      <dgm:t>
        <a:bodyPr/>
        <a:lstStyle/>
        <a:p>
          <a:endParaRPr lang="en-US"/>
        </a:p>
      </dgm:t>
    </dgm:pt>
    <dgm:pt modelId="{FE81189E-D5C4-4C59-8A6D-9E3B9BBE776B}">
      <dgm:prSet custT="1"/>
      <dgm:spPr/>
      <dgm:t>
        <a:bodyPr/>
        <a:lstStyle/>
        <a:p>
          <a:r>
            <a:rPr lang="en-US" sz="1800" dirty="0">
              <a:latin typeface="Arial" panose="020B0604020202020204" pitchFamily="34" charset="0"/>
              <a:cs typeface="Arial" panose="020B0604020202020204" pitchFamily="34" charset="0"/>
            </a:rPr>
            <a:t>Individual site imaging training</a:t>
          </a:r>
        </a:p>
        <a:p>
          <a:endParaRPr lang="en-US" sz="1400" dirty="0">
            <a:latin typeface="Arial" panose="020B0604020202020204" pitchFamily="34" charset="0"/>
            <a:cs typeface="Arial" panose="020B0604020202020204" pitchFamily="34" charset="0"/>
          </a:endParaRPr>
        </a:p>
      </dgm:t>
    </dgm:pt>
    <dgm:pt modelId="{0436EAF8-4FD7-4ACC-9902-CB151EFD96A0}" type="parTrans" cxnId="{68764E14-06B3-4476-BAB3-2BC1E61435A7}">
      <dgm:prSet/>
      <dgm:spPr/>
      <dgm:t>
        <a:bodyPr/>
        <a:lstStyle/>
        <a:p>
          <a:endParaRPr lang="en-US"/>
        </a:p>
      </dgm:t>
    </dgm:pt>
    <dgm:pt modelId="{90AC45BC-DA9B-4EC6-A746-F31579783983}" type="sibTrans" cxnId="{68764E14-06B3-4476-BAB3-2BC1E61435A7}">
      <dgm:prSet/>
      <dgm:spPr/>
      <dgm:t>
        <a:bodyPr/>
        <a:lstStyle/>
        <a:p>
          <a:endParaRPr lang="en-US"/>
        </a:p>
      </dgm:t>
    </dgm:pt>
    <dgm:pt modelId="{4BFA13BA-8E05-4C71-A9D9-E9D40612FE40}" type="pres">
      <dgm:prSet presAssocID="{DE83C7C6-086B-4304-B192-EF648996B299}" presName="Name0" presStyleCnt="0">
        <dgm:presLayoutVars>
          <dgm:animLvl val="lvl"/>
          <dgm:resizeHandles val="exact"/>
        </dgm:presLayoutVars>
      </dgm:prSet>
      <dgm:spPr/>
    </dgm:pt>
    <dgm:pt modelId="{4E0F6BBA-CBB3-43CB-8E77-9D9718966C1B}" type="pres">
      <dgm:prSet presAssocID="{B0B24949-C291-4DCD-8A29-5D400923DBF6}" presName="composite" presStyleCnt="0"/>
      <dgm:spPr/>
    </dgm:pt>
    <dgm:pt modelId="{6A4499E2-AA4B-4D0D-AD9B-6ECC4B354CEB}" type="pres">
      <dgm:prSet presAssocID="{B0B24949-C291-4DCD-8A29-5D400923DBF6}" presName="L" presStyleLbl="solidFgAcc1" presStyleIdx="0" presStyleCnt="6">
        <dgm:presLayoutVars>
          <dgm:chMax val="0"/>
          <dgm:chPref val="0"/>
        </dgm:presLayoutVars>
      </dgm:prSet>
      <dgm:spPr/>
    </dgm:pt>
    <dgm:pt modelId="{8A62D462-8D01-4CA5-BEE2-CB6550F520FE}" type="pres">
      <dgm:prSet presAssocID="{B0B24949-C291-4DCD-8A29-5D400923DBF6}" presName="parTx" presStyleLbl="alignNode1" presStyleIdx="0" presStyleCnt="6">
        <dgm:presLayoutVars>
          <dgm:chMax val="0"/>
          <dgm:chPref val="0"/>
          <dgm:bulletEnabled val="1"/>
        </dgm:presLayoutVars>
      </dgm:prSet>
      <dgm:spPr/>
    </dgm:pt>
    <dgm:pt modelId="{F32AF425-D3F7-49EF-AAB7-5909F0F3C885}" type="pres">
      <dgm:prSet presAssocID="{B0B24949-C291-4DCD-8A29-5D400923DBF6}" presName="desTx" presStyleLbl="revTx" presStyleIdx="0" presStyleCnt="6">
        <dgm:presLayoutVars>
          <dgm:chMax val="0"/>
          <dgm:chPref val="0"/>
          <dgm:bulletEnabled val="1"/>
        </dgm:presLayoutVars>
      </dgm:prSet>
      <dgm:spPr/>
    </dgm:pt>
    <dgm:pt modelId="{9FD4A916-7251-4EEB-A3DA-B809F4E5EBA2}" type="pres">
      <dgm:prSet presAssocID="{B0B24949-C291-4DCD-8A29-5D400923DBF6}" presName="EmptyPlaceHolder" presStyleCnt="0"/>
      <dgm:spPr/>
    </dgm:pt>
    <dgm:pt modelId="{96FD1A05-1416-48DA-BAD7-2088B2E6C2DC}" type="pres">
      <dgm:prSet presAssocID="{1DDFFCA4-3E9E-4B87-9385-CB00D1F751DC}" presName="space" presStyleCnt="0"/>
      <dgm:spPr/>
    </dgm:pt>
    <dgm:pt modelId="{7AF32848-F509-4FC7-A5CD-0ED9A29526F5}" type="pres">
      <dgm:prSet presAssocID="{D3A6528A-9453-4681-B91B-5B63701B4F9C}" presName="composite" presStyleCnt="0"/>
      <dgm:spPr/>
    </dgm:pt>
    <dgm:pt modelId="{27F32EA8-FB3C-4D5B-8A35-8B3E2E477CBE}" type="pres">
      <dgm:prSet presAssocID="{D3A6528A-9453-4681-B91B-5B63701B4F9C}" presName="L" presStyleLbl="solidFgAcc1" presStyleIdx="1" presStyleCnt="6">
        <dgm:presLayoutVars>
          <dgm:chMax val="0"/>
          <dgm:chPref val="0"/>
        </dgm:presLayoutVars>
      </dgm:prSet>
      <dgm:spPr/>
    </dgm:pt>
    <dgm:pt modelId="{A5DDD706-CE5E-44C7-B2F0-39A761CFA008}" type="pres">
      <dgm:prSet presAssocID="{D3A6528A-9453-4681-B91B-5B63701B4F9C}" presName="parTx" presStyleLbl="alignNode1" presStyleIdx="1" presStyleCnt="6">
        <dgm:presLayoutVars>
          <dgm:chMax val="0"/>
          <dgm:chPref val="0"/>
          <dgm:bulletEnabled val="1"/>
        </dgm:presLayoutVars>
      </dgm:prSet>
      <dgm:spPr/>
    </dgm:pt>
    <dgm:pt modelId="{43E03AF7-B572-47EB-B7F5-70F36C46710E}" type="pres">
      <dgm:prSet presAssocID="{D3A6528A-9453-4681-B91B-5B63701B4F9C}" presName="desTx" presStyleLbl="revTx" presStyleIdx="1" presStyleCnt="6">
        <dgm:presLayoutVars>
          <dgm:chMax val="0"/>
          <dgm:chPref val="0"/>
          <dgm:bulletEnabled val="1"/>
        </dgm:presLayoutVars>
      </dgm:prSet>
      <dgm:spPr/>
    </dgm:pt>
    <dgm:pt modelId="{70B9647F-708B-401F-AABA-9E10A76B9C52}" type="pres">
      <dgm:prSet presAssocID="{D3A6528A-9453-4681-B91B-5B63701B4F9C}" presName="EmptyPlaceHolder" presStyleCnt="0"/>
      <dgm:spPr/>
    </dgm:pt>
    <dgm:pt modelId="{86ED9242-4FC2-40D7-A3C2-89AC87C00C7B}" type="pres">
      <dgm:prSet presAssocID="{BBCFB322-BDB6-41AB-8932-663B5CE02AEB}" presName="space" presStyleCnt="0"/>
      <dgm:spPr/>
    </dgm:pt>
    <dgm:pt modelId="{5DD5B74C-A40C-4CDB-AFE9-9E40BD2C4D90}" type="pres">
      <dgm:prSet presAssocID="{AE10BF4C-982A-424A-AB64-4EBF31C247B6}" presName="composite" presStyleCnt="0"/>
      <dgm:spPr/>
    </dgm:pt>
    <dgm:pt modelId="{61DC46D4-BC57-46EC-8E55-12A92215F9E4}" type="pres">
      <dgm:prSet presAssocID="{AE10BF4C-982A-424A-AB64-4EBF31C247B6}" presName="L" presStyleLbl="solidFgAcc1" presStyleIdx="2" presStyleCnt="6">
        <dgm:presLayoutVars>
          <dgm:chMax val="0"/>
          <dgm:chPref val="0"/>
        </dgm:presLayoutVars>
      </dgm:prSet>
      <dgm:spPr/>
    </dgm:pt>
    <dgm:pt modelId="{E786F863-AD54-43E4-85FA-8311F5F1CF9C}" type="pres">
      <dgm:prSet presAssocID="{AE10BF4C-982A-424A-AB64-4EBF31C247B6}" presName="parTx" presStyleLbl="alignNode1" presStyleIdx="2" presStyleCnt="6">
        <dgm:presLayoutVars>
          <dgm:chMax val="0"/>
          <dgm:chPref val="0"/>
          <dgm:bulletEnabled val="1"/>
        </dgm:presLayoutVars>
      </dgm:prSet>
      <dgm:spPr/>
    </dgm:pt>
    <dgm:pt modelId="{E0557DFA-D567-4492-A364-1A89BA9A6966}" type="pres">
      <dgm:prSet presAssocID="{AE10BF4C-982A-424A-AB64-4EBF31C247B6}" presName="desTx" presStyleLbl="revTx" presStyleIdx="2" presStyleCnt="6">
        <dgm:presLayoutVars>
          <dgm:chMax val="0"/>
          <dgm:chPref val="0"/>
          <dgm:bulletEnabled val="1"/>
        </dgm:presLayoutVars>
      </dgm:prSet>
      <dgm:spPr/>
    </dgm:pt>
    <dgm:pt modelId="{2D55C964-D85A-4F09-B673-135501993095}" type="pres">
      <dgm:prSet presAssocID="{AE10BF4C-982A-424A-AB64-4EBF31C247B6}" presName="EmptyPlaceHolder" presStyleCnt="0"/>
      <dgm:spPr/>
    </dgm:pt>
    <dgm:pt modelId="{F7115AA9-7AD4-47F8-AA9A-0612181C3B6C}" type="pres">
      <dgm:prSet presAssocID="{8C3BCE9C-B164-4A49-B6AB-8B5CAB504CEF}" presName="space" presStyleCnt="0"/>
      <dgm:spPr/>
    </dgm:pt>
    <dgm:pt modelId="{853453CC-660C-4F0C-A037-2A392C2A3A4D}" type="pres">
      <dgm:prSet presAssocID="{58FE6366-2910-46FB-B435-F5B68D4A7AA4}" presName="composite" presStyleCnt="0"/>
      <dgm:spPr/>
    </dgm:pt>
    <dgm:pt modelId="{720DE473-8EA2-4897-9F35-B893A10B09D1}" type="pres">
      <dgm:prSet presAssocID="{58FE6366-2910-46FB-B435-F5B68D4A7AA4}" presName="L" presStyleLbl="solidFgAcc1" presStyleIdx="3" presStyleCnt="6">
        <dgm:presLayoutVars>
          <dgm:chMax val="0"/>
          <dgm:chPref val="0"/>
        </dgm:presLayoutVars>
      </dgm:prSet>
      <dgm:spPr/>
    </dgm:pt>
    <dgm:pt modelId="{B7B0B7B9-45E7-4D77-A78E-DAA29CA9C24C}" type="pres">
      <dgm:prSet presAssocID="{58FE6366-2910-46FB-B435-F5B68D4A7AA4}" presName="parTx" presStyleLbl="alignNode1" presStyleIdx="3" presStyleCnt="6">
        <dgm:presLayoutVars>
          <dgm:chMax val="0"/>
          <dgm:chPref val="0"/>
          <dgm:bulletEnabled val="1"/>
        </dgm:presLayoutVars>
      </dgm:prSet>
      <dgm:spPr/>
    </dgm:pt>
    <dgm:pt modelId="{F2BFB414-98AE-4B66-AA6A-76FC03301899}" type="pres">
      <dgm:prSet presAssocID="{58FE6366-2910-46FB-B435-F5B68D4A7AA4}" presName="desTx" presStyleLbl="revTx" presStyleIdx="3" presStyleCnt="6">
        <dgm:presLayoutVars>
          <dgm:chMax val="0"/>
          <dgm:chPref val="0"/>
          <dgm:bulletEnabled val="1"/>
        </dgm:presLayoutVars>
      </dgm:prSet>
      <dgm:spPr/>
    </dgm:pt>
    <dgm:pt modelId="{0CF6DABA-2F12-41EC-B9B5-EED57FEEB538}" type="pres">
      <dgm:prSet presAssocID="{58FE6366-2910-46FB-B435-F5B68D4A7AA4}" presName="EmptyPlaceHolder" presStyleCnt="0"/>
      <dgm:spPr/>
    </dgm:pt>
    <dgm:pt modelId="{A5505369-8BC3-4432-9F31-8706FC882403}" type="pres">
      <dgm:prSet presAssocID="{A88D2E30-1656-4062-A72E-71EFBC04EC16}" presName="space" presStyleCnt="0"/>
      <dgm:spPr/>
    </dgm:pt>
    <dgm:pt modelId="{26C3A74F-0D29-4912-BF0B-5A161B05AA84}" type="pres">
      <dgm:prSet presAssocID="{8B30A74F-FB14-4709-9D1D-C39DE54262EB}" presName="composite" presStyleCnt="0"/>
      <dgm:spPr/>
    </dgm:pt>
    <dgm:pt modelId="{D6367B08-149B-466F-AC1A-4FAC28952EEB}" type="pres">
      <dgm:prSet presAssocID="{8B30A74F-FB14-4709-9D1D-C39DE54262EB}" presName="L" presStyleLbl="solidFgAcc1" presStyleIdx="4" presStyleCnt="6">
        <dgm:presLayoutVars>
          <dgm:chMax val="0"/>
          <dgm:chPref val="0"/>
        </dgm:presLayoutVars>
      </dgm:prSet>
      <dgm:spPr/>
    </dgm:pt>
    <dgm:pt modelId="{7DE431B9-06AE-44B0-B306-34C8E8742958}" type="pres">
      <dgm:prSet presAssocID="{8B30A74F-FB14-4709-9D1D-C39DE54262EB}" presName="parTx" presStyleLbl="alignNode1" presStyleIdx="4" presStyleCnt="6">
        <dgm:presLayoutVars>
          <dgm:chMax val="0"/>
          <dgm:chPref val="0"/>
          <dgm:bulletEnabled val="1"/>
        </dgm:presLayoutVars>
      </dgm:prSet>
      <dgm:spPr/>
    </dgm:pt>
    <dgm:pt modelId="{0CBBDB35-808A-4D02-B5F9-B11A50FB1620}" type="pres">
      <dgm:prSet presAssocID="{8B30A74F-FB14-4709-9D1D-C39DE54262EB}" presName="desTx" presStyleLbl="revTx" presStyleIdx="4" presStyleCnt="6">
        <dgm:presLayoutVars>
          <dgm:chMax val="0"/>
          <dgm:chPref val="0"/>
          <dgm:bulletEnabled val="1"/>
        </dgm:presLayoutVars>
      </dgm:prSet>
      <dgm:spPr/>
    </dgm:pt>
    <dgm:pt modelId="{3139980E-7A00-4FE8-94C9-391F46D32F68}" type="pres">
      <dgm:prSet presAssocID="{8B30A74F-FB14-4709-9D1D-C39DE54262EB}" presName="EmptyPlaceHolder" presStyleCnt="0"/>
      <dgm:spPr/>
    </dgm:pt>
    <dgm:pt modelId="{3A901202-D406-4C36-B820-5349860F2AAB}" type="pres">
      <dgm:prSet presAssocID="{860B378D-A10A-43BF-B437-B23F4DB74CEC}" presName="space" presStyleCnt="0"/>
      <dgm:spPr/>
    </dgm:pt>
    <dgm:pt modelId="{DB1628F9-B12C-4BF1-BC36-6028CF9EFABC}" type="pres">
      <dgm:prSet presAssocID="{49DC5B9B-1422-4AE8-97C8-C4F68559ABAF}" presName="composite" presStyleCnt="0"/>
      <dgm:spPr/>
    </dgm:pt>
    <dgm:pt modelId="{0EE1FE5D-D85D-4C42-A028-90D24EE1CF55}" type="pres">
      <dgm:prSet presAssocID="{49DC5B9B-1422-4AE8-97C8-C4F68559ABAF}" presName="L" presStyleLbl="solidFgAcc1" presStyleIdx="5" presStyleCnt="6">
        <dgm:presLayoutVars>
          <dgm:chMax val="0"/>
          <dgm:chPref val="0"/>
        </dgm:presLayoutVars>
      </dgm:prSet>
      <dgm:spPr/>
    </dgm:pt>
    <dgm:pt modelId="{F71940CE-3D94-4554-9631-62A9389506EF}" type="pres">
      <dgm:prSet presAssocID="{49DC5B9B-1422-4AE8-97C8-C4F68559ABAF}" presName="parTx" presStyleLbl="alignNode1" presStyleIdx="5" presStyleCnt="6">
        <dgm:presLayoutVars>
          <dgm:chMax val="0"/>
          <dgm:chPref val="0"/>
          <dgm:bulletEnabled val="1"/>
        </dgm:presLayoutVars>
      </dgm:prSet>
      <dgm:spPr/>
    </dgm:pt>
    <dgm:pt modelId="{BD7387F9-B30E-442F-B880-D540EA084871}" type="pres">
      <dgm:prSet presAssocID="{49DC5B9B-1422-4AE8-97C8-C4F68559ABAF}" presName="desTx" presStyleLbl="revTx" presStyleIdx="5" presStyleCnt="6">
        <dgm:presLayoutVars>
          <dgm:chMax val="0"/>
          <dgm:chPref val="0"/>
          <dgm:bulletEnabled val="1"/>
        </dgm:presLayoutVars>
      </dgm:prSet>
      <dgm:spPr/>
    </dgm:pt>
    <dgm:pt modelId="{BE2FD391-76B1-4BF7-9C93-AB0391E4DB9A}" type="pres">
      <dgm:prSet presAssocID="{49DC5B9B-1422-4AE8-97C8-C4F68559ABAF}" presName="EmptyPlaceHolder" presStyleCnt="0"/>
      <dgm:spPr/>
    </dgm:pt>
  </dgm:ptLst>
  <dgm:cxnLst>
    <dgm:cxn modelId="{2CE1D201-3F53-4337-8716-6706BA6B3678}" type="presOf" srcId="{736A0FAC-5755-40BB-8140-C7BC2EC50CC1}" destId="{F32AF425-D3F7-49EF-AAB7-5909F0F3C885}" srcOrd="0" destOrd="0" presId="urn:microsoft.com/office/officeart/2016/7/layout/AccentHomeChevronProcess"/>
    <dgm:cxn modelId="{D99CD003-35B2-4C67-BB95-329026E2CAE0}" type="presOf" srcId="{FBF753C0-4644-4209-9F2C-EDCC4C7BDC3B}" destId="{0CBBDB35-808A-4D02-B5F9-B11A50FB1620}" srcOrd="0" destOrd="1" presId="urn:microsoft.com/office/officeart/2016/7/layout/AccentHomeChevronProcess"/>
    <dgm:cxn modelId="{68764E14-06B3-4476-BAB3-2BC1E61435A7}" srcId="{58FE6366-2910-46FB-B435-F5B68D4A7AA4}" destId="{FE81189E-D5C4-4C59-8A6D-9E3B9BBE776B}" srcOrd="0" destOrd="0" parTransId="{0436EAF8-4FD7-4ACC-9902-CB151EFD96A0}" sibTransId="{90AC45BC-DA9B-4EC6-A746-F31579783983}"/>
    <dgm:cxn modelId="{7FCCE722-A1CC-4152-A654-656A21008ECA}" type="presOf" srcId="{BCD106C2-8FC0-4C42-B826-620D29C311F4}" destId="{43E03AF7-B572-47EB-B7F5-70F36C46710E}" srcOrd="0" destOrd="0" presId="urn:microsoft.com/office/officeart/2016/7/layout/AccentHomeChevronProcess"/>
    <dgm:cxn modelId="{C8247623-009D-43D7-831D-76F4E9DD01EF}" type="presOf" srcId="{FE81189E-D5C4-4C59-8A6D-9E3B9BBE776B}" destId="{F2BFB414-98AE-4B66-AA6A-76FC03301899}" srcOrd="0" destOrd="0" presId="urn:microsoft.com/office/officeart/2016/7/layout/AccentHomeChevronProcess"/>
    <dgm:cxn modelId="{FBFFD52B-A5B5-4B7D-8BDF-AE19D4416E82}" srcId="{49DC5B9B-1422-4AE8-97C8-C4F68559ABAF}" destId="{90CC25F5-8338-4C64-9C3F-AE3A004FA824}" srcOrd="0" destOrd="0" parTransId="{6AEE3809-BEB2-44A6-A58F-24A92C81C21E}" sibTransId="{8B2B213C-905E-4FA2-8916-0F388B7A7AC2}"/>
    <dgm:cxn modelId="{43C5B733-FFDA-4CD0-B109-3E412436A541}" type="presOf" srcId="{8B30A74F-FB14-4709-9D1D-C39DE54262EB}" destId="{7DE431B9-06AE-44B0-B306-34C8E8742958}" srcOrd="0" destOrd="0" presId="urn:microsoft.com/office/officeart/2016/7/layout/AccentHomeChevronProcess"/>
    <dgm:cxn modelId="{E4C5B936-5E92-411B-A682-CCC61AD60C22}" type="presOf" srcId="{69FFF5AE-9F5A-46CB-836A-17D67AAF3F7C}" destId="{0CBBDB35-808A-4D02-B5F9-B11A50FB1620}" srcOrd="0" destOrd="0" presId="urn:microsoft.com/office/officeart/2016/7/layout/AccentHomeChevronProcess"/>
    <dgm:cxn modelId="{9F860E3C-8D02-4F23-B400-DF08398251A9}" type="presOf" srcId="{9C2E0065-85A4-4A35-A8E1-E03A6A08E1A7}" destId="{F2BFB414-98AE-4B66-AA6A-76FC03301899}" srcOrd="0" destOrd="1" presId="urn:microsoft.com/office/officeart/2016/7/layout/AccentHomeChevronProcess"/>
    <dgm:cxn modelId="{418E0664-3549-47F4-AF16-F47C75E70DFF}" type="presOf" srcId="{B0B24949-C291-4DCD-8A29-5D400923DBF6}" destId="{8A62D462-8D01-4CA5-BEE2-CB6550F520FE}" srcOrd="0" destOrd="0" presId="urn:microsoft.com/office/officeart/2016/7/layout/AccentHomeChevronProcess"/>
    <dgm:cxn modelId="{60B2E04C-97D9-462A-9A6C-28594E3AA7B1}" srcId="{D3A6528A-9453-4681-B91B-5B63701B4F9C}" destId="{BCD106C2-8FC0-4C42-B826-620D29C311F4}" srcOrd="0" destOrd="0" parTransId="{F9B477C9-BE0E-4970-B819-6A831A514883}" sibTransId="{3C580043-D07D-46D5-AD8E-374F181B4B5F}"/>
    <dgm:cxn modelId="{10B2F554-3EA2-4104-AEB7-CA6C2C0B7D0B}" srcId="{DE83C7C6-086B-4304-B192-EF648996B299}" destId="{B0B24949-C291-4DCD-8A29-5D400923DBF6}" srcOrd="0" destOrd="0" parTransId="{551DAE21-8774-4F42-A45F-E488E3B6D72B}" sibTransId="{1DDFFCA4-3E9E-4B87-9385-CB00D1F751DC}"/>
    <dgm:cxn modelId="{3F0D7579-157A-43C6-A140-6E534A560958}" type="presOf" srcId="{90CC25F5-8338-4C64-9C3F-AE3A004FA824}" destId="{BD7387F9-B30E-442F-B880-D540EA084871}" srcOrd="0" destOrd="0" presId="urn:microsoft.com/office/officeart/2016/7/layout/AccentHomeChevronProcess"/>
    <dgm:cxn modelId="{9CA6A47D-E2C9-4124-A9D0-BDF8065A5D8D}" srcId="{DE83C7C6-086B-4304-B192-EF648996B299}" destId="{8B30A74F-FB14-4709-9D1D-C39DE54262EB}" srcOrd="4" destOrd="0" parTransId="{989E676A-E76B-4E3C-99D6-013D14EAFD9A}" sibTransId="{860B378D-A10A-43BF-B437-B23F4DB74CEC}"/>
    <dgm:cxn modelId="{21643D88-E809-4AC3-A5FB-268582B08DE3}" srcId="{58FE6366-2910-46FB-B435-F5B68D4A7AA4}" destId="{9C2E0065-85A4-4A35-A8E1-E03A6A08E1A7}" srcOrd="1" destOrd="0" parTransId="{60A47521-7088-4508-AB5C-64DB2E96E5A0}" sibTransId="{4C09E6DF-B8D0-41A6-877B-87419BE681E2}"/>
    <dgm:cxn modelId="{FCA0A489-D493-43B5-8CCF-292F27084FB9}" type="presOf" srcId="{EC14CA17-5E1D-420E-8ACA-139F7AB90952}" destId="{E0557DFA-D567-4492-A364-1A89BA9A6966}" srcOrd="0" destOrd="0" presId="urn:microsoft.com/office/officeart/2016/7/layout/AccentHomeChevronProcess"/>
    <dgm:cxn modelId="{36319C8C-415A-4375-9F6B-292FEBCC9903}" srcId="{AE10BF4C-982A-424A-AB64-4EBF31C247B6}" destId="{EC14CA17-5E1D-420E-8ACA-139F7AB90952}" srcOrd="0" destOrd="0" parTransId="{EB4D222E-94C3-4134-9830-88B3A6306A7D}" sibTransId="{A055D3B8-16C1-43EF-AC33-4FE0CBDB16E0}"/>
    <dgm:cxn modelId="{C537509A-5CBF-44F0-ABBC-EFA79FEF498D}" srcId="{DE83C7C6-086B-4304-B192-EF648996B299}" destId="{58FE6366-2910-46FB-B435-F5B68D4A7AA4}" srcOrd="3" destOrd="0" parTransId="{89503C4B-E7A8-4696-AADC-F911A7123DE8}" sibTransId="{A88D2E30-1656-4062-A72E-71EFBC04EC16}"/>
    <dgm:cxn modelId="{61B85B9B-7C88-44E9-8029-7D122BBC86AD}" srcId="{DE83C7C6-086B-4304-B192-EF648996B299}" destId="{49DC5B9B-1422-4AE8-97C8-C4F68559ABAF}" srcOrd="5" destOrd="0" parTransId="{CB46C9CE-E2EA-4490-933E-C730D1ECEE2B}" sibTransId="{A7AFF46E-29E3-40BB-9C73-A4EFF9C09044}"/>
    <dgm:cxn modelId="{3504459F-50EA-42D0-9D39-B14D92F18688}" srcId="{D3A6528A-9453-4681-B91B-5B63701B4F9C}" destId="{BBEC92F9-B866-43B7-9468-99776CB4D97B}" srcOrd="1" destOrd="0" parTransId="{03DA7BFD-9307-421B-A1AF-3BD3CE865F3F}" sibTransId="{148EFAB2-EBC4-4622-A6E1-16C0B9578496}"/>
    <dgm:cxn modelId="{9F05AD9F-1859-4A25-8975-1901709D71E9}" srcId="{DE83C7C6-086B-4304-B192-EF648996B299}" destId="{D3A6528A-9453-4681-B91B-5B63701B4F9C}" srcOrd="1" destOrd="0" parTransId="{C4F5533D-ED31-48B8-96FC-4D9FC86D1F0C}" sibTransId="{BBCFB322-BDB6-41AB-8932-663B5CE02AEB}"/>
    <dgm:cxn modelId="{0C1875A5-E43D-48CB-8707-1586EF260238}" srcId="{DE83C7C6-086B-4304-B192-EF648996B299}" destId="{AE10BF4C-982A-424A-AB64-4EBF31C247B6}" srcOrd="2" destOrd="0" parTransId="{8CE985F4-C5CA-4BC7-A5B6-506CDA54DA97}" sibTransId="{8C3BCE9C-B164-4A49-B6AB-8B5CAB504CEF}"/>
    <dgm:cxn modelId="{51D346B0-27FC-4454-8825-B875437D5A0C}" type="presOf" srcId="{58FE6366-2910-46FB-B435-F5B68D4A7AA4}" destId="{B7B0B7B9-45E7-4D77-A78E-DAA29CA9C24C}" srcOrd="0" destOrd="0" presId="urn:microsoft.com/office/officeart/2016/7/layout/AccentHomeChevronProcess"/>
    <dgm:cxn modelId="{73D91AC0-9075-4C05-A843-8E12D644E094}" srcId="{8B30A74F-FB14-4709-9D1D-C39DE54262EB}" destId="{69FFF5AE-9F5A-46CB-836A-17D67AAF3F7C}" srcOrd="0" destOrd="0" parTransId="{92B99861-6C47-4EE8-B31F-A3B75E5748D2}" sibTransId="{F98B0AAB-76A5-409D-BAB2-B192C6E6A04B}"/>
    <dgm:cxn modelId="{62960AC5-58D4-4EB5-9CCB-4D6363C56117}" srcId="{8B30A74F-FB14-4709-9D1D-C39DE54262EB}" destId="{FBF753C0-4644-4209-9F2C-EDCC4C7BDC3B}" srcOrd="1" destOrd="0" parTransId="{55C0870C-B56A-4829-B645-F784875ADF7E}" sibTransId="{C74F711B-D0B7-4772-A516-59673EE825B3}"/>
    <dgm:cxn modelId="{37E8C7CF-B866-4E2F-876C-A49059BE71A6}" type="presOf" srcId="{D3A6528A-9453-4681-B91B-5B63701B4F9C}" destId="{A5DDD706-CE5E-44C7-B2F0-39A761CFA008}" srcOrd="0" destOrd="0" presId="urn:microsoft.com/office/officeart/2016/7/layout/AccentHomeChevronProcess"/>
    <dgm:cxn modelId="{C991AED4-AD7E-48B9-91E4-0C7B4E135A69}" type="presOf" srcId="{49DC5B9B-1422-4AE8-97C8-C4F68559ABAF}" destId="{F71940CE-3D94-4554-9631-62A9389506EF}" srcOrd="0" destOrd="0" presId="urn:microsoft.com/office/officeart/2016/7/layout/AccentHomeChevronProcess"/>
    <dgm:cxn modelId="{C3A655D6-DCA9-4B88-BBD7-3EEF460D57FA}" srcId="{B0B24949-C291-4DCD-8A29-5D400923DBF6}" destId="{736A0FAC-5755-40BB-8140-C7BC2EC50CC1}" srcOrd="0" destOrd="0" parTransId="{396BE602-FDBA-442D-826E-313F4FA910BC}" sibTransId="{26D66BEB-04CC-4094-A69A-2AADE4DA0D22}"/>
    <dgm:cxn modelId="{32E7F9E5-E519-4CC0-88B2-4CA4F590C794}" type="presOf" srcId="{DE83C7C6-086B-4304-B192-EF648996B299}" destId="{4BFA13BA-8E05-4C71-A9D9-E9D40612FE40}" srcOrd="0" destOrd="0" presId="urn:microsoft.com/office/officeart/2016/7/layout/AccentHomeChevronProcess"/>
    <dgm:cxn modelId="{2A7E63E7-163C-42A3-9D07-B66D2AFB07C8}" type="presOf" srcId="{AE10BF4C-982A-424A-AB64-4EBF31C247B6}" destId="{E786F863-AD54-43E4-85FA-8311F5F1CF9C}" srcOrd="0" destOrd="0" presId="urn:microsoft.com/office/officeart/2016/7/layout/AccentHomeChevronProcess"/>
    <dgm:cxn modelId="{95F736EE-60F4-40B2-BD9E-9D649C0C0321}" type="presOf" srcId="{BBEC92F9-B866-43B7-9468-99776CB4D97B}" destId="{43E03AF7-B572-47EB-B7F5-70F36C46710E}" srcOrd="0" destOrd="1" presId="urn:microsoft.com/office/officeart/2016/7/layout/AccentHomeChevronProcess"/>
    <dgm:cxn modelId="{02C3AC9D-F9B8-4681-98AD-64084662AAB3}" type="presParOf" srcId="{4BFA13BA-8E05-4C71-A9D9-E9D40612FE40}" destId="{4E0F6BBA-CBB3-43CB-8E77-9D9718966C1B}" srcOrd="0" destOrd="0" presId="urn:microsoft.com/office/officeart/2016/7/layout/AccentHomeChevronProcess"/>
    <dgm:cxn modelId="{78F6712E-3472-48C1-BCD2-745C83DE6B12}" type="presParOf" srcId="{4E0F6BBA-CBB3-43CB-8E77-9D9718966C1B}" destId="{6A4499E2-AA4B-4D0D-AD9B-6ECC4B354CEB}" srcOrd="0" destOrd="0" presId="urn:microsoft.com/office/officeart/2016/7/layout/AccentHomeChevronProcess"/>
    <dgm:cxn modelId="{E5C29A9A-DF31-43FA-B3E8-14A0FEAE4D86}" type="presParOf" srcId="{4E0F6BBA-CBB3-43CB-8E77-9D9718966C1B}" destId="{8A62D462-8D01-4CA5-BEE2-CB6550F520FE}" srcOrd="1" destOrd="0" presId="urn:microsoft.com/office/officeart/2016/7/layout/AccentHomeChevronProcess"/>
    <dgm:cxn modelId="{C0972FF9-9A10-4748-BFFC-DD7D0783778B}" type="presParOf" srcId="{4E0F6BBA-CBB3-43CB-8E77-9D9718966C1B}" destId="{F32AF425-D3F7-49EF-AAB7-5909F0F3C885}" srcOrd="2" destOrd="0" presId="urn:microsoft.com/office/officeart/2016/7/layout/AccentHomeChevronProcess"/>
    <dgm:cxn modelId="{C4B80A90-D752-4CAF-9A5A-F3ECEAE41F64}" type="presParOf" srcId="{4E0F6BBA-CBB3-43CB-8E77-9D9718966C1B}" destId="{9FD4A916-7251-4EEB-A3DA-B809F4E5EBA2}" srcOrd="3" destOrd="0" presId="urn:microsoft.com/office/officeart/2016/7/layout/AccentHomeChevronProcess"/>
    <dgm:cxn modelId="{3BD11E2C-F119-41F8-BFD8-FCB8118C40CA}" type="presParOf" srcId="{4BFA13BA-8E05-4C71-A9D9-E9D40612FE40}" destId="{96FD1A05-1416-48DA-BAD7-2088B2E6C2DC}" srcOrd="1" destOrd="0" presId="urn:microsoft.com/office/officeart/2016/7/layout/AccentHomeChevronProcess"/>
    <dgm:cxn modelId="{F6E9A014-5143-45F3-AFC0-95F99995DC84}" type="presParOf" srcId="{4BFA13BA-8E05-4C71-A9D9-E9D40612FE40}" destId="{7AF32848-F509-4FC7-A5CD-0ED9A29526F5}" srcOrd="2" destOrd="0" presId="urn:microsoft.com/office/officeart/2016/7/layout/AccentHomeChevronProcess"/>
    <dgm:cxn modelId="{61724AAE-1955-4FB6-B3E8-43B8C269878E}" type="presParOf" srcId="{7AF32848-F509-4FC7-A5CD-0ED9A29526F5}" destId="{27F32EA8-FB3C-4D5B-8A35-8B3E2E477CBE}" srcOrd="0" destOrd="0" presId="urn:microsoft.com/office/officeart/2016/7/layout/AccentHomeChevronProcess"/>
    <dgm:cxn modelId="{3C9EC662-9B36-4200-8287-B33DDE5C7E0B}" type="presParOf" srcId="{7AF32848-F509-4FC7-A5CD-0ED9A29526F5}" destId="{A5DDD706-CE5E-44C7-B2F0-39A761CFA008}" srcOrd="1" destOrd="0" presId="urn:microsoft.com/office/officeart/2016/7/layout/AccentHomeChevronProcess"/>
    <dgm:cxn modelId="{96727674-81EF-44F9-A232-910149798FC2}" type="presParOf" srcId="{7AF32848-F509-4FC7-A5CD-0ED9A29526F5}" destId="{43E03AF7-B572-47EB-B7F5-70F36C46710E}" srcOrd="2" destOrd="0" presId="urn:microsoft.com/office/officeart/2016/7/layout/AccentHomeChevronProcess"/>
    <dgm:cxn modelId="{37FA2A77-3B89-4FEF-971E-B0840AF4EA3D}" type="presParOf" srcId="{7AF32848-F509-4FC7-A5CD-0ED9A29526F5}" destId="{70B9647F-708B-401F-AABA-9E10A76B9C52}" srcOrd="3" destOrd="0" presId="urn:microsoft.com/office/officeart/2016/7/layout/AccentHomeChevronProcess"/>
    <dgm:cxn modelId="{0B5B3802-B1C8-475D-A9CE-FC1C0EC81887}" type="presParOf" srcId="{4BFA13BA-8E05-4C71-A9D9-E9D40612FE40}" destId="{86ED9242-4FC2-40D7-A3C2-89AC87C00C7B}" srcOrd="3" destOrd="0" presId="urn:microsoft.com/office/officeart/2016/7/layout/AccentHomeChevronProcess"/>
    <dgm:cxn modelId="{956C1422-C54F-41C9-852A-F5C30A759F8D}" type="presParOf" srcId="{4BFA13BA-8E05-4C71-A9D9-E9D40612FE40}" destId="{5DD5B74C-A40C-4CDB-AFE9-9E40BD2C4D90}" srcOrd="4" destOrd="0" presId="urn:microsoft.com/office/officeart/2016/7/layout/AccentHomeChevronProcess"/>
    <dgm:cxn modelId="{AB85527A-BAAB-4859-8B8A-75FF413F2E4C}" type="presParOf" srcId="{5DD5B74C-A40C-4CDB-AFE9-9E40BD2C4D90}" destId="{61DC46D4-BC57-46EC-8E55-12A92215F9E4}" srcOrd="0" destOrd="0" presId="urn:microsoft.com/office/officeart/2016/7/layout/AccentHomeChevronProcess"/>
    <dgm:cxn modelId="{A571AF6C-88C7-4C16-8F19-F9C9A8AE8DEE}" type="presParOf" srcId="{5DD5B74C-A40C-4CDB-AFE9-9E40BD2C4D90}" destId="{E786F863-AD54-43E4-85FA-8311F5F1CF9C}" srcOrd="1" destOrd="0" presId="urn:microsoft.com/office/officeart/2016/7/layout/AccentHomeChevronProcess"/>
    <dgm:cxn modelId="{D316EDA5-2387-4CA3-A378-7E7D54490B98}" type="presParOf" srcId="{5DD5B74C-A40C-4CDB-AFE9-9E40BD2C4D90}" destId="{E0557DFA-D567-4492-A364-1A89BA9A6966}" srcOrd="2" destOrd="0" presId="urn:microsoft.com/office/officeart/2016/7/layout/AccentHomeChevronProcess"/>
    <dgm:cxn modelId="{CF6CF447-D93E-4638-B50F-B63D674293E4}" type="presParOf" srcId="{5DD5B74C-A40C-4CDB-AFE9-9E40BD2C4D90}" destId="{2D55C964-D85A-4F09-B673-135501993095}" srcOrd="3" destOrd="0" presId="urn:microsoft.com/office/officeart/2016/7/layout/AccentHomeChevronProcess"/>
    <dgm:cxn modelId="{9C0A526A-CEF3-444F-BA37-DF99AFAA5A0F}" type="presParOf" srcId="{4BFA13BA-8E05-4C71-A9D9-E9D40612FE40}" destId="{F7115AA9-7AD4-47F8-AA9A-0612181C3B6C}" srcOrd="5" destOrd="0" presId="urn:microsoft.com/office/officeart/2016/7/layout/AccentHomeChevronProcess"/>
    <dgm:cxn modelId="{1E5E21E0-AD75-4AB0-AF21-C33E2DDBCE7B}" type="presParOf" srcId="{4BFA13BA-8E05-4C71-A9D9-E9D40612FE40}" destId="{853453CC-660C-4F0C-A037-2A392C2A3A4D}" srcOrd="6" destOrd="0" presId="urn:microsoft.com/office/officeart/2016/7/layout/AccentHomeChevronProcess"/>
    <dgm:cxn modelId="{4B94D941-6669-4C89-857F-55D0088CBEAE}" type="presParOf" srcId="{853453CC-660C-4F0C-A037-2A392C2A3A4D}" destId="{720DE473-8EA2-4897-9F35-B893A10B09D1}" srcOrd="0" destOrd="0" presId="urn:microsoft.com/office/officeart/2016/7/layout/AccentHomeChevronProcess"/>
    <dgm:cxn modelId="{FA6F53A7-5501-465F-9096-6A0C535347DB}" type="presParOf" srcId="{853453CC-660C-4F0C-A037-2A392C2A3A4D}" destId="{B7B0B7B9-45E7-4D77-A78E-DAA29CA9C24C}" srcOrd="1" destOrd="0" presId="urn:microsoft.com/office/officeart/2016/7/layout/AccentHomeChevronProcess"/>
    <dgm:cxn modelId="{5728148F-0400-4CF7-B20E-E4DF83B78E5C}" type="presParOf" srcId="{853453CC-660C-4F0C-A037-2A392C2A3A4D}" destId="{F2BFB414-98AE-4B66-AA6A-76FC03301899}" srcOrd="2" destOrd="0" presId="urn:microsoft.com/office/officeart/2016/7/layout/AccentHomeChevronProcess"/>
    <dgm:cxn modelId="{3B4AED40-A15C-418E-A3B9-27311C8C1F56}" type="presParOf" srcId="{853453CC-660C-4F0C-A037-2A392C2A3A4D}" destId="{0CF6DABA-2F12-41EC-B9B5-EED57FEEB538}" srcOrd="3" destOrd="0" presId="urn:microsoft.com/office/officeart/2016/7/layout/AccentHomeChevronProcess"/>
    <dgm:cxn modelId="{F0382978-EDBF-4104-BB9F-5FBD2BA102E7}" type="presParOf" srcId="{4BFA13BA-8E05-4C71-A9D9-E9D40612FE40}" destId="{A5505369-8BC3-4432-9F31-8706FC882403}" srcOrd="7" destOrd="0" presId="urn:microsoft.com/office/officeart/2016/7/layout/AccentHomeChevronProcess"/>
    <dgm:cxn modelId="{9E914A6E-F8C6-4596-8CBE-8C93D21E860D}" type="presParOf" srcId="{4BFA13BA-8E05-4C71-A9D9-E9D40612FE40}" destId="{26C3A74F-0D29-4912-BF0B-5A161B05AA84}" srcOrd="8" destOrd="0" presId="urn:microsoft.com/office/officeart/2016/7/layout/AccentHomeChevronProcess"/>
    <dgm:cxn modelId="{90796CC6-2783-492E-A219-13A051AC406E}" type="presParOf" srcId="{26C3A74F-0D29-4912-BF0B-5A161B05AA84}" destId="{D6367B08-149B-466F-AC1A-4FAC28952EEB}" srcOrd="0" destOrd="0" presId="urn:microsoft.com/office/officeart/2016/7/layout/AccentHomeChevronProcess"/>
    <dgm:cxn modelId="{E3641078-EC38-4938-A582-7804F76B77CD}" type="presParOf" srcId="{26C3A74F-0D29-4912-BF0B-5A161B05AA84}" destId="{7DE431B9-06AE-44B0-B306-34C8E8742958}" srcOrd="1" destOrd="0" presId="urn:microsoft.com/office/officeart/2016/7/layout/AccentHomeChevronProcess"/>
    <dgm:cxn modelId="{E2FDA472-8A86-43D5-9389-DD5ED599B0A2}" type="presParOf" srcId="{26C3A74F-0D29-4912-BF0B-5A161B05AA84}" destId="{0CBBDB35-808A-4D02-B5F9-B11A50FB1620}" srcOrd="2" destOrd="0" presId="urn:microsoft.com/office/officeart/2016/7/layout/AccentHomeChevronProcess"/>
    <dgm:cxn modelId="{EAD12E08-A073-4BB6-B319-7DFB3468D568}" type="presParOf" srcId="{26C3A74F-0D29-4912-BF0B-5A161B05AA84}" destId="{3139980E-7A00-4FE8-94C9-391F46D32F68}" srcOrd="3" destOrd="0" presId="urn:microsoft.com/office/officeart/2016/7/layout/AccentHomeChevronProcess"/>
    <dgm:cxn modelId="{5E59B9AF-A53F-423C-BC09-9CC320A70B45}" type="presParOf" srcId="{4BFA13BA-8E05-4C71-A9D9-E9D40612FE40}" destId="{3A901202-D406-4C36-B820-5349860F2AAB}" srcOrd="9" destOrd="0" presId="urn:microsoft.com/office/officeart/2016/7/layout/AccentHomeChevronProcess"/>
    <dgm:cxn modelId="{6FCBF18F-A1A9-407F-B2F7-4C3C9A7F635A}" type="presParOf" srcId="{4BFA13BA-8E05-4C71-A9D9-E9D40612FE40}" destId="{DB1628F9-B12C-4BF1-BC36-6028CF9EFABC}" srcOrd="10" destOrd="0" presId="urn:microsoft.com/office/officeart/2016/7/layout/AccentHomeChevronProcess"/>
    <dgm:cxn modelId="{10F41D62-093A-4E26-B4D5-53763418AC21}" type="presParOf" srcId="{DB1628F9-B12C-4BF1-BC36-6028CF9EFABC}" destId="{0EE1FE5D-D85D-4C42-A028-90D24EE1CF55}" srcOrd="0" destOrd="0" presId="urn:microsoft.com/office/officeart/2016/7/layout/AccentHomeChevronProcess"/>
    <dgm:cxn modelId="{7A53DAEC-38CE-4551-9CE9-7B6DB0ADEC43}" type="presParOf" srcId="{DB1628F9-B12C-4BF1-BC36-6028CF9EFABC}" destId="{F71940CE-3D94-4554-9631-62A9389506EF}" srcOrd="1" destOrd="0" presId="urn:microsoft.com/office/officeart/2016/7/layout/AccentHomeChevronProcess"/>
    <dgm:cxn modelId="{CCBA6A0D-32DF-43A2-AFC1-B16D954EBC71}" type="presParOf" srcId="{DB1628F9-B12C-4BF1-BC36-6028CF9EFABC}" destId="{BD7387F9-B30E-442F-B880-D540EA084871}" srcOrd="2" destOrd="0" presId="urn:microsoft.com/office/officeart/2016/7/layout/AccentHomeChevronProcess"/>
    <dgm:cxn modelId="{640E6D2F-3F12-4DCF-948C-8B40006A9CF2}" type="presParOf" srcId="{DB1628F9-B12C-4BF1-BC36-6028CF9EFABC}" destId="{BE2FD391-76B1-4BF7-9C93-AB0391E4DB9A}"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AC0855-14AD-4445-A4EF-6992F71CE78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37C5015-84C7-4EC2-AED5-85953D06F0B1}">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Population</a:t>
          </a:r>
          <a:r>
            <a:rPr lang="en-US" sz="1900" dirty="0">
              <a:latin typeface="Arial" panose="020B0604020202020204" pitchFamily="34" charset="0"/>
              <a:cs typeface="Arial" panose="020B0604020202020204" pitchFamily="34" charset="0"/>
            </a:rPr>
            <a:t>:</a:t>
          </a:r>
        </a:p>
      </dgm:t>
    </dgm:pt>
    <dgm:pt modelId="{71F6929F-2D7C-420E-82AC-56B7D979067C}" type="parTrans" cxnId="{DB0D6BCF-DF7F-4694-815C-5F05964EBE1F}">
      <dgm:prSet/>
      <dgm:spPr/>
      <dgm:t>
        <a:bodyPr/>
        <a:lstStyle/>
        <a:p>
          <a:endParaRPr lang="en-US">
            <a:latin typeface="Arial" panose="020B0604020202020204" pitchFamily="34" charset="0"/>
            <a:cs typeface="Arial" panose="020B0604020202020204" pitchFamily="34" charset="0"/>
          </a:endParaRPr>
        </a:p>
      </dgm:t>
    </dgm:pt>
    <dgm:pt modelId="{F3CF5E15-81EF-4A84-8395-2AD0DCC12C26}" type="sibTrans" cxnId="{DB0D6BCF-DF7F-4694-815C-5F05964EBE1F}">
      <dgm:prSet/>
      <dgm:spPr/>
      <dgm:t>
        <a:bodyPr/>
        <a:lstStyle/>
        <a:p>
          <a:endParaRPr lang="en-US">
            <a:latin typeface="Arial" panose="020B0604020202020204" pitchFamily="34" charset="0"/>
            <a:cs typeface="Arial" panose="020B0604020202020204" pitchFamily="34" charset="0"/>
          </a:endParaRPr>
        </a:p>
      </dgm:t>
    </dgm:pt>
    <dgm:pt modelId="{1CED55C3-4203-4B39-8EA2-0E901D81D6C9}">
      <dgm:prSet custT="1"/>
      <dgm:spPr/>
      <dgm:t>
        <a:bodyPr/>
        <a:lstStyle/>
        <a:p>
          <a:pPr>
            <a:lnSpc>
              <a:spcPct val="100000"/>
            </a:lnSpc>
          </a:pPr>
          <a:r>
            <a:rPr lang="en-US" sz="1800" dirty="0">
              <a:latin typeface="Arial" panose="020B0604020202020204" pitchFamily="34" charset="0"/>
              <a:cs typeface="Arial" panose="020B0604020202020204" pitchFamily="34" charset="0"/>
            </a:rPr>
            <a:t>300 adults (≥18 years) with acute ischemic stroke </a:t>
          </a:r>
        </a:p>
      </dgm:t>
    </dgm:pt>
    <dgm:pt modelId="{AAFF71F1-F9F7-4915-9DFB-8EEC151BA98D}" type="parTrans" cxnId="{49203173-443D-40D2-BFCE-8321E163B29D}">
      <dgm:prSet/>
      <dgm:spPr/>
      <dgm:t>
        <a:bodyPr/>
        <a:lstStyle/>
        <a:p>
          <a:endParaRPr lang="en-US">
            <a:latin typeface="Arial" panose="020B0604020202020204" pitchFamily="34" charset="0"/>
            <a:cs typeface="Arial" panose="020B0604020202020204" pitchFamily="34" charset="0"/>
          </a:endParaRPr>
        </a:p>
      </dgm:t>
    </dgm:pt>
    <dgm:pt modelId="{F8524D97-CFA2-4253-B0FE-792BEA3069A6}" type="sibTrans" cxnId="{49203173-443D-40D2-BFCE-8321E163B29D}">
      <dgm:prSet/>
      <dgm:spPr/>
      <dgm:t>
        <a:bodyPr/>
        <a:lstStyle/>
        <a:p>
          <a:endParaRPr lang="en-US">
            <a:latin typeface="Arial" panose="020B0604020202020204" pitchFamily="34" charset="0"/>
            <a:cs typeface="Arial" panose="020B0604020202020204" pitchFamily="34" charset="0"/>
          </a:endParaRPr>
        </a:p>
      </dgm:t>
    </dgm:pt>
    <dgm:pt modelId="{1B59AD25-05E1-4216-831D-A71FF1CB375C}">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Duration:</a:t>
          </a:r>
        </a:p>
      </dgm:t>
    </dgm:pt>
    <dgm:pt modelId="{DB1323BD-B55A-4602-9FEF-31DB8A209A08}" type="parTrans" cxnId="{3A24187D-C845-4E23-A9DF-0A180AD856B1}">
      <dgm:prSet/>
      <dgm:spPr/>
      <dgm:t>
        <a:bodyPr/>
        <a:lstStyle/>
        <a:p>
          <a:endParaRPr lang="en-US">
            <a:latin typeface="Arial" panose="020B0604020202020204" pitchFamily="34" charset="0"/>
            <a:cs typeface="Arial" panose="020B0604020202020204" pitchFamily="34" charset="0"/>
          </a:endParaRPr>
        </a:p>
      </dgm:t>
    </dgm:pt>
    <dgm:pt modelId="{9C261A2B-1F1E-4247-8EBE-8E729A100B42}" type="sibTrans" cxnId="{3A24187D-C845-4E23-A9DF-0A180AD856B1}">
      <dgm:prSet/>
      <dgm:spPr/>
      <dgm:t>
        <a:bodyPr/>
        <a:lstStyle/>
        <a:p>
          <a:endParaRPr lang="en-US">
            <a:latin typeface="Arial" panose="020B0604020202020204" pitchFamily="34" charset="0"/>
            <a:cs typeface="Arial" panose="020B0604020202020204" pitchFamily="34" charset="0"/>
          </a:endParaRPr>
        </a:p>
      </dgm:t>
    </dgm:pt>
    <dgm:pt modelId="{0B12D6DC-1FF3-4B29-B6EC-89FF092D3C04}">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Study intervention:</a:t>
          </a:r>
        </a:p>
      </dgm:t>
    </dgm:pt>
    <dgm:pt modelId="{75E10C66-CDC8-4C75-8536-1936BE3D9C6D}" type="parTrans" cxnId="{E59905B8-94C3-42B5-8089-E8061B941EC4}">
      <dgm:prSet/>
      <dgm:spPr/>
      <dgm:t>
        <a:bodyPr/>
        <a:lstStyle/>
        <a:p>
          <a:endParaRPr lang="en-US">
            <a:latin typeface="Arial" panose="020B0604020202020204" pitchFamily="34" charset="0"/>
            <a:cs typeface="Arial" panose="020B0604020202020204" pitchFamily="34" charset="0"/>
          </a:endParaRPr>
        </a:p>
      </dgm:t>
    </dgm:pt>
    <dgm:pt modelId="{FA0E9F69-FC91-494C-9CD3-A629E502ED86}" type="sibTrans" cxnId="{E59905B8-94C3-42B5-8089-E8061B941EC4}">
      <dgm:prSet/>
      <dgm:spPr/>
      <dgm:t>
        <a:bodyPr/>
        <a:lstStyle/>
        <a:p>
          <a:endParaRPr lang="en-US">
            <a:latin typeface="Arial" panose="020B0604020202020204" pitchFamily="34" charset="0"/>
            <a:cs typeface="Arial" panose="020B0604020202020204" pitchFamily="34" charset="0"/>
          </a:endParaRPr>
        </a:p>
      </dgm:t>
    </dgm:pt>
    <dgm:pt modelId="{6956DA63-DD79-458E-9B79-C847C09C7E4B}">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Participant Duration</a:t>
          </a:r>
        </a:p>
      </dgm:t>
    </dgm:pt>
    <dgm:pt modelId="{B4357BA5-BC4B-444D-8294-C44E8B4B1DFD}" type="parTrans" cxnId="{8BE7348E-7D09-48CD-B848-033865C71DB2}">
      <dgm:prSet/>
      <dgm:spPr/>
      <dgm:t>
        <a:bodyPr/>
        <a:lstStyle/>
        <a:p>
          <a:endParaRPr lang="en-US">
            <a:latin typeface="Arial" panose="020B0604020202020204" pitchFamily="34" charset="0"/>
            <a:cs typeface="Arial" panose="020B0604020202020204" pitchFamily="34" charset="0"/>
          </a:endParaRPr>
        </a:p>
      </dgm:t>
    </dgm:pt>
    <dgm:pt modelId="{3F36D30C-E33E-4B70-867E-8B2D50340494}" type="sibTrans" cxnId="{8BE7348E-7D09-48CD-B848-033865C71DB2}">
      <dgm:prSet/>
      <dgm:spPr/>
      <dgm:t>
        <a:bodyPr/>
        <a:lstStyle/>
        <a:p>
          <a:endParaRPr lang="en-US">
            <a:latin typeface="Arial" panose="020B0604020202020204" pitchFamily="34" charset="0"/>
            <a:cs typeface="Arial" panose="020B0604020202020204" pitchFamily="34" charset="0"/>
          </a:endParaRPr>
        </a:p>
      </dgm:t>
    </dgm:pt>
    <dgm:pt modelId="{E4EA3B88-0EF7-408E-94FB-AE54990C820C}">
      <dgm:prSet custT="1"/>
      <dgm:spPr/>
      <dgm:t>
        <a:bodyPr/>
        <a:lstStyle/>
        <a:p>
          <a:pPr>
            <a:lnSpc>
              <a:spcPct val="100000"/>
            </a:lnSpc>
          </a:pPr>
          <a:r>
            <a:rPr lang="en-US" sz="1800" dirty="0">
              <a:latin typeface="Arial" panose="020B0604020202020204" pitchFamily="34" charset="0"/>
              <a:cs typeface="Arial" panose="020B0604020202020204" pitchFamily="34" charset="0"/>
            </a:rPr>
            <a:t>Recruitment period 36 months</a:t>
          </a:r>
        </a:p>
      </dgm:t>
    </dgm:pt>
    <dgm:pt modelId="{45D42B54-BC92-43F9-9FCB-E42CE143CC6E}" type="parTrans" cxnId="{7709586B-17AE-4244-8D01-952DE725BACE}">
      <dgm:prSet/>
      <dgm:spPr/>
      <dgm:t>
        <a:bodyPr/>
        <a:lstStyle/>
        <a:p>
          <a:endParaRPr lang="en-US">
            <a:latin typeface="Arial" panose="020B0604020202020204" pitchFamily="34" charset="0"/>
            <a:cs typeface="Arial" panose="020B0604020202020204" pitchFamily="34" charset="0"/>
          </a:endParaRPr>
        </a:p>
      </dgm:t>
    </dgm:pt>
    <dgm:pt modelId="{73ECDA56-4E62-45DE-8DBB-E611E15849F8}" type="sibTrans" cxnId="{7709586B-17AE-4244-8D01-952DE725BACE}">
      <dgm:prSet/>
      <dgm:spPr/>
      <dgm:t>
        <a:bodyPr/>
        <a:lstStyle/>
        <a:p>
          <a:endParaRPr lang="en-US">
            <a:latin typeface="Arial" panose="020B0604020202020204" pitchFamily="34" charset="0"/>
            <a:cs typeface="Arial" panose="020B0604020202020204" pitchFamily="34" charset="0"/>
          </a:endParaRPr>
        </a:p>
      </dgm:t>
    </dgm:pt>
    <dgm:pt modelId="{6931CCD2-F658-43BB-ACBC-C068D8689540}">
      <dgm:prSet custT="1"/>
      <dgm:spPr/>
      <dgm:t>
        <a:bodyPr/>
        <a:lstStyle/>
        <a:p>
          <a:pPr>
            <a:lnSpc>
              <a:spcPct val="100000"/>
            </a:lnSpc>
          </a:pPr>
          <a:r>
            <a:rPr lang="en-US" sz="1800" dirty="0">
              <a:latin typeface="Arial" panose="020B0604020202020204" pitchFamily="34" charset="0"/>
              <a:cs typeface="Arial" panose="020B0604020202020204" pitchFamily="34" charset="0"/>
            </a:rPr>
            <a:t> 4 dosing arms and a control arm</a:t>
          </a:r>
        </a:p>
        <a:p>
          <a:pPr>
            <a:lnSpc>
              <a:spcPct val="100000"/>
            </a:lnSpc>
          </a:pPr>
          <a:r>
            <a:rPr lang="en-US" sz="1800" dirty="0">
              <a:latin typeface="Arial" panose="020B0604020202020204" pitchFamily="34" charset="0"/>
              <a:cs typeface="Arial" panose="020B0604020202020204" pitchFamily="34" charset="0"/>
            </a:rPr>
            <a:t>3,5,7,10 mg/kg (max 300, 500,700, 1000 mg respectively) diluted in 200 ml NS and NS control</a:t>
          </a:r>
        </a:p>
      </dgm:t>
    </dgm:pt>
    <dgm:pt modelId="{F028FEED-B31A-43DE-AF2E-9BB305A55AFA}" type="parTrans" cxnId="{03BAEE33-7BF8-4403-8738-ED5048C43554}">
      <dgm:prSet/>
      <dgm:spPr/>
      <dgm:t>
        <a:bodyPr/>
        <a:lstStyle/>
        <a:p>
          <a:endParaRPr lang="en-US">
            <a:latin typeface="Arial" panose="020B0604020202020204" pitchFamily="34" charset="0"/>
            <a:cs typeface="Arial" panose="020B0604020202020204" pitchFamily="34" charset="0"/>
          </a:endParaRPr>
        </a:p>
      </dgm:t>
    </dgm:pt>
    <dgm:pt modelId="{225E57D3-B207-4B4B-932F-1535D69F1108}" type="sibTrans" cxnId="{03BAEE33-7BF8-4403-8738-ED5048C43554}">
      <dgm:prSet/>
      <dgm:spPr/>
      <dgm:t>
        <a:bodyPr/>
        <a:lstStyle/>
        <a:p>
          <a:endParaRPr lang="en-US">
            <a:latin typeface="Arial" panose="020B0604020202020204" pitchFamily="34" charset="0"/>
            <a:cs typeface="Arial" panose="020B0604020202020204" pitchFamily="34" charset="0"/>
          </a:endParaRPr>
        </a:p>
      </dgm:t>
    </dgm:pt>
    <dgm:pt modelId="{A949E54D-20E3-48E0-A340-A1FCABC9EB73}">
      <dgm:prSet custT="1"/>
      <dgm:spPr/>
      <dgm:t>
        <a:bodyPr/>
        <a:lstStyle/>
        <a:p>
          <a:pPr>
            <a:lnSpc>
              <a:spcPct val="100000"/>
            </a:lnSpc>
          </a:pPr>
          <a:r>
            <a:rPr lang="en-US" sz="1800" dirty="0">
              <a:latin typeface="Arial" panose="020B0604020202020204" pitchFamily="34" charset="0"/>
              <a:cs typeface="Arial" panose="020B0604020202020204" pitchFamily="34" charset="0"/>
            </a:rPr>
            <a:t>90 days</a:t>
          </a:r>
        </a:p>
      </dgm:t>
    </dgm:pt>
    <dgm:pt modelId="{2298BDB6-A678-4E95-A66C-579020324A43}" type="parTrans" cxnId="{C42789E7-97A3-44A2-872A-9C41EB0E25A7}">
      <dgm:prSet/>
      <dgm:spPr/>
      <dgm:t>
        <a:bodyPr/>
        <a:lstStyle/>
        <a:p>
          <a:endParaRPr lang="en-US">
            <a:latin typeface="Arial" panose="020B0604020202020204" pitchFamily="34" charset="0"/>
            <a:cs typeface="Arial" panose="020B0604020202020204" pitchFamily="34" charset="0"/>
          </a:endParaRPr>
        </a:p>
      </dgm:t>
    </dgm:pt>
    <dgm:pt modelId="{C666DDC2-B1EE-4C36-9E6F-1E60CC590620}" type="sibTrans" cxnId="{C42789E7-97A3-44A2-872A-9C41EB0E25A7}">
      <dgm:prSet/>
      <dgm:spPr/>
      <dgm:t>
        <a:bodyPr/>
        <a:lstStyle/>
        <a:p>
          <a:endParaRPr lang="en-US">
            <a:latin typeface="Arial" panose="020B0604020202020204" pitchFamily="34" charset="0"/>
            <a:cs typeface="Arial" panose="020B0604020202020204" pitchFamily="34" charset="0"/>
          </a:endParaRPr>
        </a:p>
      </dgm:t>
    </dgm:pt>
    <dgm:pt modelId="{B9B8B4AD-9BF4-4487-BA22-7FB7ADE3F2CB}" type="pres">
      <dgm:prSet presAssocID="{4EAC0855-14AD-4445-A4EF-6992F71CE782}" presName="root" presStyleCnt="0">
        <dgm:presLayoutVars>
          <dgm:dir/>
          <dgm:resizeHandles val="exact"/>
        </dgm:presLayoutVars>
      </dgm:prSet>
      <dgm:spPr/>
    </dgm:pt>
    <dgm:pt modelId="{EAD9FAEB-D1E8-4714-915C-2D763EAF525A}" type="pres">
      <dgm:prSet presAssocID="{C37C5015-84C7-4EC2-AED5-85953D06F0B1}" presName="compNode" presStyleCnt="0"/>
      <dgm:spPr/>
    </dgm:pt>
    <dgm:pt modelId="{EC111ACC-7F5A-44C8-8008-114C06A9CBF2}" type="pres">
      <dgm:prSet presAssocID="{C37C5015-84C7-4EC2-AED5-85953D06F0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E29BA5D1-B2A9-47ED-A1F6-2CE596C92436}" type="pres">
      <dgm:prSet presAssocID="{C37C5015-84C7-4EC2-AED5-85953D06F0B1}" presName="iconSpace" presStyleCnt="0"/>
      <dgm:spPr/>
    </dgm:pt>
    <dgm:pt modelId="{FB5E798F-8B2B-4CDD-A93C-BBBF2C2E86E6}" type="pres">
      <dgm:prSet presAssocID="{C37C5015-84C7-4EC2-AED5-85953D06F0B1}" presName="parTx" presStyleLbl="revTx" presStyleIdx="0" presStyleCnt="8">
        <dgm:presLayoutVars>
          <dgm:chMax val="0"/>
          <dgm:chPref val="0"/>
        </dgm:presLayoutVars>
      </dgm:prSet>
      <dgm:spPr/>
    </dgm:pt>
    <dgm:pt modelId="{0C30C43B-56A6-4334-B6C0-E620B33C6FC4}" type="pres">
      <dgm:prSet presAssocID="{C37C5015-84C7-4EC2-AED5-85953D06F0B1}" presName="txSpace" presStyleCnt="0"/>
      <dgm:spPr/>
    </dgm:pt>
    <dgm:pt modelId="{6B37F49B-19AA-45A3-8A26-8308B4D18292}" type="pres">
      <dgm:prSet presAssocID="{C37C5015-84C7-4EC2-AED5-85953D06F0B1}" presName="desTx" presStyleLbl="revTx" presStyleIdx="1" presStyleCnt="8">
        <dgm:presLayoutVars/>
      </dgm:prSet>
      <dgm:spPr/>
    </dgm:pt>
    <dgm:pt modelId="{9844C0DF-C1A6-41AB-BFD5-8B9C6894413F}" type="pres">
      <dgm:prSet presAssocID="{F3CF5E15-81EF-4A84-8395-2AD0DCC12C26}" presName="sibTrans" presStyleCnt="0"/>
      <dgm:spPr/>
    </dgm:pt>
    <dgm:pt modelId="{A84928AB-F70D-4980-BAC8-E1CA7EC962CC}" type="pres">
      <dgm:prSet presAssocID="{1B59AD25-05E1-4216-831D-A71FF1CB375C}" presName="compNode" presStyleCnt="0"/>
      <dgm:spPr/>
    </dgm:pt>
    <dgm:pt modelId="{3D018412-36E7-4932-A89E-B1DD2B6F7013}" type="pres">
      <dgm:prSet presAssocID="{1B59AD25-05E1-4216-831D-A71FF1CB37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16D95825-8E88-45FA-926C-B8B9487AC71E}" type="pres">
      <dgm:prSet presAssocID="{1B59AD25-05E1-4216-831D-A71FF1CB375C}" presName="iconSpace" presStyleCnt="0"/>
      <dgm:spPr/>
    </dgm:pt>
    <dgm:pt modelId="{E95CDE4A-4247-4B82-9202-5FD360F089B4}" type="pres">
      <dgm:prSet presAssocID="{1B59AD25-05E1-4216-831D-A71FF1CB375C}" presName="parTx" presStyleLbl="revTx" presStyleIdx="2" presStyleCnt="8">
        <dgm:presLayoutVars>
          <dgm:chMax val="0"/>
          <dgm:chPref val="0"/>
        </dgm:presLayoutVars>
      </dgm:prSet>
      <dgm:spPr/>
    </dgm:pt>
    <dgm:pt modelId="{12217A97-2F3F-4E76-924E-5BFD7B31CA36}" type="pres">
      <dgm:prSet presAssocID="{1B59AD25-05E1-4216-831D-A71FF1CB375C}" presName="txSpace" presStyleCnt="0"/>
      <dgm:spPr/>
    </dgm:pt>
    <dgm:pt modelId="{5EF693DF-7574-451E-9F9F-8A3DF098D991}" type="pres">
      <dgm:prSet presAssocID="{1B59AD25-05E1-4216-831D-A71FF1CB375C}" presName="desTx" presStyleLbl="revTx" presStyleIdx="3" presStyleCnt="8">
        <dgm:presLayoutVars/>
      </dgm:prSet>
      <dgm:spPr/>
    </dgm:pt>
    <dgm:pt modelId="{D03BFE37-CD5A-4665-B38C-6559DC32FA8F}" type="pres">
      <dgm:prSet presAssocID="{9C261A2B-1F1E-4247-8EBE-8E729A100B42}" presName="sibTrans" presStyleCnt="0"/>
      <dgm:spPr/>
    </dgm:pt>
    <dgm:pt modelId="{8AD2C8E8-EF37-49C6-8353-28302ADD71A3}" type="pres">
      <dgm:prSet presAssocID="{0B12D6DC-1FF3-4B29-B6EC-89FF092D3C04}" presName="compNode" presStyleCnt="0"/>
      <dgm:spPr/>
    </dgm:pt>
    <dgm:pt modelId="{7299BAD6-3750-47E3-BEB3-594B79269549}" type="pres">
      <dgm:prSet presAssocID="{0B12D6DC-1FF3-4B29-B6EC-89FF092D3C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C8203FAB-F56C-427C-B855-57A3DB5FF0F8}" type="pres">
      <dgm:prSet presAssocID="{0B12D6DC-1FF3-4B29-B6EC-89FF092D3C04}" presName="iconSpace" presStyleCnt="0"/>
      <dgm:spPr/>
    </dgm:pt>
    <dgm:pt modelId="{2466C4D7-6779-495B-8548-1B339F7D0B90}" type="pres">
      <dgm:prSet presAssocID="{0B12D6DC-1FF3-4B29-B6EC-89FF092D3C04}" presName="parTx" presStyleLbl="revTx" presStyleIdx="4" presStyleCnt="8">
        <dgm:presLayoutVars>
          <dgm:chMax val="0"/>
          <dgm:chPref val="0"/>
        </dgm:presLayoutVars>
      </dgm:prSet>
      <dgm:spPr/>
    </dgm:pt>
    <dgm:pt modelId="{673D1B32-F1D2-4EDA-9B11-B5FEE8622002}" type="pres">
      <dgm:prSet presAssocID="{0B12D6DC-1FF3-4B29-B6EC-89FF092D3C04}" presName="txSpace" presStyleCnt="0"/>
      <dgm:spPr/>
    </dgm:pt>
    <dgm:pt modelId="{14AB37E1-B6DD-4E32-9202-E112749F6495}" type="pres">
      <dgm:prSet presAssocID="{0B12D6DC-1FF3-4B29-B6EC-89FF092D3C04}" presName="desTx" presStyleLbl="revTx" presStyleIdx="5" presStyleCnt="8">
        <dgm:presLayoutVars/>
      </dgm:prSet>
      <dgm:spPr/>
    </dgm:pt>
    <dgm:pt modelId="{EC123BC9-8C29-4C8B-ACD6-615E71202343}" type="pres">
      <dgm:prSet presAssocID="{FA0E9F69-FC91-494C-9CD3-A629E502ED86}" presName="sibTrans" presStyleCnt="0"/>
      <dgm:spPr/>
    </dgm:pt>
    <dgm:pt modelId="{8EAA122A-27CF-4F8F-9FC6-BF40BC054587}" type="pres">
      <dgm:prSet presAssocID="{6956DA63-DD79-458E-9B79-C847C09C7E4B}" presName="compNode" presStyleCnt="0"/>
      <dgm:spPr/>
    </dgm:pt>
    <dgm:pt modelId="{E9B8EA18-3149-444E-8738-4157AF2FC77F}" type="pres">
      <dgm:prSet presAssocID="{6956DA63-DD79-458E-9B79-C847C09C7E4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ck"/>
        </a:ext>
      </dgm:extLst>
    </dgm:pt>
    <dgm:pt modelId="{000DB33E-A651-475C-B954-9CCDA410786A}" type="pres">
      <dgm:prSet presAssocID="{6956DA63-DD79-458E-9B79-C847C09C7E4B}" presName="iconSpace" presStyleCnt="0"/>
      <dgm:spPr/>
    </dgm:pt>
    <dgm:pt modelId="{57867EF6-8C3C-4CA1-BB82-84432C29E5A6}" type="pres">
      <dgm:prSet presAssocID="{6956DA63-DD79-458E-9B79-C847C09C7E4B}" presName="parTx" presStyleLbl="revTx" presStyleIdx="6" presStyleCnt="8">
        <dgm:presLayoutVars>
          <dgm:chMax val="0"/>
          <dgm:chPref val="0"/>
        </dgm:presLayoutVars>
      </dgm:prSet>
      <dgm:spPr/>
    </dgm:pt>
    <dgm:pt modelId="{1751C3D1-4A90-4CE9-AD15-D18696491CC7}" type="pres">
      <dgm:prSet presAssocID="{6956DA63-DD79-458E-9B79-C847C09C7E4B}" presName="txSpace" presStyleCnt="0"/>
      <dgm:spPr/>
    </dgm:pt>
    <dgm:pt modelId="{A44D99A8-F26B-4647-BABF-7AC5F549EEA5}" type="pres">
      <dgm:prSet presAssocID="{6956DA63-DD79-458E-9B79-C847C09C7E4B}" presName="desTx" presStyleLbl="revTx" presStyleIdx="7" presStyleCnt="8">
        <dgm:presLayoutVars/>
      </dgm:prSet>
      <dgm:spPr/>
    </dgm:pt>
  </dgm:ptLst>
  <dgm:cxnLst>
    <dgm:cxn modelId="{84F2BE2F-3C45-49C2-B75D-D97C80F43FEA}" type="presOf" srcId="{6931CCD2-F658-43BB-ACBC-C068D8689540}" destId="{14AB37E1-B6DD-4E32-9202-E112749F6495}" srcOrd="0" destOrd="0" presId="urn:microsoft.com/office/officeart/2018/2/layout/IconLabelDescriptionList"/>
    <dgm:cxn modelId="{E0208730-1D3C-4A79-9B17-C6FD62B7159A}" type="presOf" srcId="{E4EA3B88-0EF7-408E-94FB-AE54990C820C}" destId="{5EF693DF-7574-451E-9F9F-8A3DF098D991}" srcOrd="0" destOrd="0" presId="urn:microsoft.com/office/officeart/2018/2/layout/IconLabelDescriptionList"/>
    <dgm:cxn modelId="{03BAEE33-7BF8-4403-8738-ED5048C43554}" srcId="{0B12D6DC-1FF3-4B29-B6EC-89FF092D3C04}" destId="{6931CCD2-F658-43BB-ACBC-C068D8689540}" srcOrd="0" destOrd="0" parTransId="{F028FEED-B31A-43DE-AF2E-9BB305A55AFA}" sibTransId="{225E57D3-B207-4B4B-932F-1535D69F1108}"/>
    <dgm:cxn modelId="{3A943160-BE7D-4E21-9790-BDA6851294C6}" type="presOf" srcId="{C37C5015-84C7-4EC2-AED5-85953D06F0B1}" destId="{FB5E798F-8B2B-4CDD-A93C-BBBF2C2E86E6}" srcOrd="0" destOrd="0" presId="urn:microsoft.com/office/officeart/2018/2/layout/IconLabelDescriptionList"/>
    <dgm:cxn modelId="{7709586B-17AE-4244-8D01-952DE725BACE}" srcId="{1B59AD25-05E1-4216-831D-A71FF1CB375C}" destId="{E4EA3B88-0EF7-408E-94FB-AE54990C820C}" srcOrd="0" destOrd="0" parTransId="{45D42B54-BC92-43F9-9FCB-E42CE143CC6E}" sibTransId="{73ECDA56-4E62-45DE-8DBB-E611E15849F8}"/>
    <dgm:cxn modelId="{9185BD4B-AC49-4F4D-84EE-2A8335B40F1C}" type="presOf" srcId="{1CED55C3-4203-4B39-8EA2-0E901D81D6C9}" destId="{6B37F49B-19AA-45A3-8A26-8308B4D18292}" srcOrd="0" destOrd="0" presId="urn:microsoft.com/office/officeart/2018/2/layout/IconLabelDescriptionList"/>
    <dgm:cxn modelId="{49203173-443D-40D2-BFCE-8321E163B29D}" srcId="{C37C5015-84C7-4EC2-AED5-85953D06F0B1}" destId="{1CED55C3-4203-4B39-8EA2-0E901D81D6C9}" srcOrd="0" destOrd="0" parTransId="{AAFF71F1-F9F7-4915-9DFB-8EEC151BA98D}" sibTransId="{F8524D97-CFA2-4253-B0FE-792BEA3069A6}"/>
    <dgm:cxn modelId="{3A24187D-C845-4E23-A9DF-0A180AD856B1}" srcId="{4EAC0855-14AD-4445-A4EF-6992F71CE782}" destId="{1B59AD25-05E1-4216-831D-A71FF1CB375C}" srcOrd="1" destOrd="0" parTransId="{DB1323BD-B55A-4602-9FEF-31DB8A209A08}" sibTransId="{9C261A2B-1F1E-4247-8EBE-8E729A100B42}"/>
    <dgm:cxn modelId="{98D7A284-764B-45E1-9747-9F200A900A32}" type="presOf" srcId="{4EAC0855-14AD-4445-A4EF-6992F71CE782}" destId="{B9B8B4AD-9BF4-4487-BA22-7FB7ADE3F2CB}" srcOrd="0" destOrd="0" presId="urn:microsoft.com/office/officeart/2018/2/layout/IconLabelDescriptionList"/>
    <dgm:cxn modelId="{8BE7348E-7D09-48CD-B848-033865C71DB2}" srcId="{4EAC0855-14AD-4445-A4EF-6992F71CE782}" destId="{6956DA63-DD79-458E-9B79-C847C09C7E4B}" srcOrd="3" destOrd="0" parTransId="{B4357BA5-BC4B-444D-8294-C44E8B4B1DFD}" sibTransId="{3F36D30C-E33E-4B70-867E-8B2D50340494}"/>
    <dgm:cxn modelId="{51EAD19A-790A-4358-845B-EAEB99B61268}" type="presOf" srcId="{A949E54D-20E3-48E0-A340-A1FCABC9EB73}" destId="{A44D99A8-F26B-4647-BABF-7AC5F549EEA5}" srcOrd="0" destOrd="0" presId="urn:microsoft.com/office/officeart/2018/2/layout/IconLabelDescriptionList"/>
    <dgm:cxn modelId="{7EEEF7A7-C2AE-41F6-951B-DB1FF447E8CD}" type="presOf" srcId="{0B12D6DC-1FF3-4B29-B6EC-89FF092D3C04}" destId="{2466C4D7-6779-495B-8548-1B339F7D0B90}" srcOrd="0" destOrd="0" presId="urn:microsoft.com/office/officeart/2018/2/layout/IconLabelDescriptionList"/>
    <dgm:cxn modelId="{07E135A9-9801-4591-861C-BCA8CF05C367}" type="presOf" srcId="{6956DA63-DD79-458E-9B79-C847C09C7E4B}" destId="{57867EF6-8C3C-4CA1-BB82-84432C29E5A6}" srcOrd="0" destOrd="0" presId="urn:microsoft.com/office/officeart/2018/2/layout/IconLabelDescriptionList"/>
    <dgm:cxn modelId="{108357B3-986B-48B4-9415-18F9FA1BBDAE}" type="presOf" srcId="{1B59AD25-05E1-4216-831D-A71FF1CB375C}" destId="{E95CDE4A-4247-4B82-9202-5FD360F089B4}" srcOrd="0" destOrd="0" presId="urn:microsoft.com/office/officeart/2018/2/layout/IconLabelDescriptionList"/>
    <dgm:cxn modelId="{E59905B8-94C3-42B5-8089-E8061B941EC4}" srcId="{4EAC0855-14AD-4445-A4EF-6992F71CE782}" destId="{0B12D6DC-1FF3-4B29-B6EC-89FF092D3C04}" srcOrd="2" destOrd="0" parTransId="{75E10C66-CDC8-4C75-8536-1936BE3D9C6D}" sibTransId="{FA0E9F69-FC91-494C-9CD3-A629E502ED86}"/>
    <dgm:cxn modelId="{DB0D6BCF-DF7F-4694-815C-5F05964EBE1F}" srcId="{4EAC0855-14AD-4445-A4EF-6992F71CE782}" destId="{C37C5015-84C7-4EC2-AED5-85953D06F0B1}" srcOrd="0" destOrd="0" parTransId="{71F6929F-2D7C-420E-82AC-56B7D979067C}" sibTransId="{F3CF5E15-81EF-4A84-8395-2AD0DCC12C26}"/>
    <dgm:cxn modelId="{C42789E7-97A3-44A2-872A-9C41EB0E25A7}" srcId="{6956DA63-DD79-458E-9B79-C847C09C7E4B}" destId="{A949E54D-20E3-48E0-A340-A1FCABC9EB73}" srcOrd="0" destOrd="0" parTransId="{2298BDB6-A678-4E95-A66C-579020324A43}" sibTransId="{C666DDC2-B1EE-4C36-9E6F-1E60CC590620}"/>
    <dgm:cxn modelId="{EC5C863D-60DA-4763-96F5-3D91356021EC}" type="presParOf" srcId="{B9B8B4AD-9BF4-4487-BA22-7FB7ADE3F2CB}" destId="{EAD9FAEB-D1E8-4714-915C-2D763EAF525A}" srcOrd="0" destOrd="0" presId="urn:microsoft.com/office/officeart/2018/2/layout/IconLabelDescriptionList"/>
    <dgm:cxn modelId="{841464A2-643F-4376-91CD-54850EE4705B}" type="presParOf" srcId="{EAD9FAEB-D1E8-4714-915C-2D763EAF525A}" destId="{EC111ACC-7F5A-44C8-8008-114C06A9CBF2}" srcOrd="0" destOrd="0" presId="urn:microsoft.com/office/officeart/2018/2/layout/IconLabelDescriptionList"/>
    <dgm:cxn modelId="{2A903FFE-961B-4FC7-9CDF-0C5DDE16D0DC}" type="presParOf" srcId="{EAD9FAEB-D1E8-4714-915C-2D763EAF525A}" destId="{E29BA5D1-B2A9-47ED-A1F6-2CE596C92436}" srcOrd="1" destOrd="0" presId="urn:microsoft.com/office/officeart/2018/2/layout/IconLabelDescriptionList"/>
    <dgm:cxn modelId="{6061BF76-6146-4F21-AF89-E18B1EC4C2CB}" type="presParOf" srcId="{EAD9FAEB-D1E8-4714-915C-2D763EAF525A}" destId="{FB5E798F-8B2B-4CDD-A93C-BBBF2C2E86E6}" srcOrd="2" destOrd="0" presId="urn:microsoft.com/office/officeart/2018/2/layout/IconLabelDescriptionList"/>
    <dgm:cxn modelId="{BB961E69-0BAF-4E40-B7D3-9E4DFC510F9F}" type="presParOf" srcId="{EAD9FAEB-D1E8-4714-915C-2D763EAF525A}" destId="{0C30C43B-56A6-4334-B6C0-E620B33C6FC4}" srcOrd="3" destOrd="0" presId="urn:microsoft.com/office/officeart/2018/2/layout/IconLabelDescriptionList"/>
    <dgm:cxn modelId="{6750D012-0087-42F7-8E1A-82A8B62D642B}" type="presParOf" srcId="{EAD9FAEB-D1E8-4714-915C-2D763EAF525A}" destId="{6B37F49B-19AA-45A3-8A26-8308B4D18292}" srcOrd="4" destOrd="0" presId="urn:microsoft.com/office/officeart/2018/2/layout/IconLabelDescriptionList"/>
    <dgm:cxn modelId="{F4FD0848-42AE-4FE8-8A31-F76E04C9EB50}" type="presParOf" srcId="{B9B8B4AD-9BF4-4487-BA22-7FB7ADE3F2CB}" destId="{9844C0DF-C1A6-41AB-BFD5-8B9C6894413F}" srcOrd="1" destOrd="0" presId="urn:microsoft.com/office/officeart/2018/2/layout/IconLabelDescriptionList"/>
    <dgm:cxn modelId="{A514F1C4-55C3-469E-856B-BA1BB29FCC64}" type="presParOf" srcId="{B9B8B4AD-9BF4-4487-BA22-7FB7ADE3F2CB}" destId="{A84928AB-F70D-4980-BAC8-E1CA7EC962CC}" srcOrd="2" destOrd="0" presId="urn:microsoft.com/office/officeart/2018/2/layout/IconLabelDescriptionList"/>
    <dgm:cxn modelId="{8C0C9A98-64F5-45A0-BFEB-B2A64C078A4A}" type="presParOf" srcId="{A84928AB-F70D-4980-BAC8-E1CA7EC962CC}" destId="{3D018412-36E7-4932-A89E-B1DD2B6F7013}" srcOrd="0" destOrd="0" presId="urn:microsoft.com/office/officeart/2018/2/layout/IconLabelDescriptionList"/>
    <dgm:cxn modelId="{55B64DCA-0712-490F-B561-71213DE27D1D}" type="presParOf" srcId="{A84928AB-F70D-4980-BAC8-E1CA7EC962CC}" destId="{16D95825-8E88-45FA-926C-B8B9487AC71E}" srcOrd="1" destOrd="0" presId="urn:microsoft.com/office/officeart/2018/2/layout/IconLabelDescriptionList"/>
    <dgm:cxn modelId="{8F2815F9-7033-4A9D-B222-CEEB121B8598}" type="presParOf" srcId="{A84928AB-F70D-4980-BAC8-E1CA7EC962CC}" destId="{E95CDE4A-4247-4B82-9202-5FD360F089B4}" srcOrd="2" destOrd="0" presId="urn:microsoft.com/office/officeart/2018/2/layout/IconLabelDescriptionList"/>
    <dgm:cxn modelId="{BD271098-49A6-415F-8D3E-F3F875CC9E2C}" type="presParOf" srcId="{A84928AB-F70D-4980-BAC8-E1CA7EC962CC}" destId="{12217A97-2F3F-4E76-924E-5BFD7B31CA36}" srcOrd="3" destOrd="0" presId="urn:microsoft.com/office/officeart/2018/2/layout/IconLabelDescriptionList"/>
    <dgm:cxn modelId="{52C4EF5E-68F0-4F28-9594-92683EAEC4B1}" type="presParOf" srcId="{A84928AB-F70D-4980-BAC8-E1CA7EC962CC}" destId="{5EF693DF-7574-451E-9F9F-8A3DF098D991}" srcOrd="4" destOrd="0" presId="urn:microsoft.com/office/officeart/2018/2/layout/IconLabelDescriptionList"/>
    <dgm:cxn modelId="{DD28A569-9DF0-421D-808B-5C18E50F7C38}" type="presParOf" srcId="{B9B8B4AD-9BF4-4487-BA22-7FB7ADE3F2CB}" destId="{D03BFE37-CD5A-4665-B38C-6559DC32FA8F}" srcOrd="3" destOrd="0" presId="urn:microsoft.com/office/officeart/2018/2/layout/IconLabelDescriptionList"/>
    <dgm:cxn modelId="{F1227045-2A8C-4F00-9A82-AADAC526B744}" type="presParOf" srcId="{B9B8B4AD-9BF4-4487-BA22-7FB7ADE3F2CB}" destId="{8AD2C8E8-EF37-49C6-8353-28302ADD71A3}" srcOrd="4" destOrd="0" presId="urn:microsoft.com/office/officeart/2018/2/layout/IconLabelDescriptionList"/>
    <dgm:cxn modelId="{EDB985E2-6EC1-4032-B5A2-05AE6622A53F}" type="presParOf" srcId="{8AD2C8E8-EF37-49C6-8353-28302ADD71A3}" destId="{7299BAD6-3750-47E3-BEB3-594B79269549}" srcOrd="0" destOrd="0" presId="urn:microsoft.com/office/officeart/2018/2/layout/IconLabelDescriptionList"/>
    <dgm:cxn modelId="{31DD48CB-44E9-4202-83DB-69DB21DEF76E}" type="presParOf" srcId="{8AD2C8E8-EF37-49C6-8353-28302ADD71A3}" destId="{C8203FAB-F56C-427C-B855-57A3DB5FF0F8}" srcOrd="1" destOrd="0" presId="urn:microsoft.com/office/officeart/2018/2/layout/IconLabelDescriptionList"/>
    <dgm:cxn modelId="{58270071-E781-481A-B69E-DE240F9E52FD}" type="presParOf" srcId="{8AD2C8E8-EF37-49C6-8353-28302ADD71A3}" destId="{2466C4D7-6779-495B-8548-1B339F7D0B90}" srcOrd="2" destOrd="0" presId="urn:microsoft.com/office/officeart/2018/2/layout/IconLabelDescriptionList"/>
    <dgm:cxn modelId="{7C454FFE-CB15-42A6-B145-E6BEA3705E86}" type="presParOf" srcId="{8AD2C8E8-EF37-49C6-8353-28302ADD71A3}" destId="{673D1B32-F1D2-4EDA-9B11-B5FEE8622002}" srcOrd="3" destOrd="0" presId="urn:microsoft.com/office/officeart/2018/2/layout/IconLabelDescriptionList"/>
    <dgm:cxn modelId="{F1376CA6-04AE-4C98-B5DA-4885ED7EF276}" type="presParOf" srcId="{8AD2C8E8-EF37-49C6-8353-28302ADD71A3}" destId="{14AB37E1-B6DD-4E32-9202-E112749F6495}" srcOrd="4" destOrd="0" presId="urn:microsoft.com/office/officeart/2018/2/layout/IconLabelDescriptionList"/>
    <dgm:cxn modelId="{94F35214-8FE1-401F-A100-5EC9020A056A}" type="presParOf" srcId="{B9B8B4AD-9BF4-4487-BA22-7FB7ADE3F2CB}" destId="{EC123BC9-8C29-4C8B-ACD6-615E71202343}" srcOrd="5" destOrd="0" presId="urn:microsoft.com/office/officeart/2018/2/layout/IconLabelDescriptionList"/>
    <dgm:cxn modelId="{E8E25B0D-DAD0-4B8D-9C31-637BFA3A74EC}" type="presParOf" srcId="{B9B8B4AD-9BF4-4487-BA22-7FB7ADE3F2CB}" destId="{8EAA122A-27CF-4F8F-9FC6-BF40BC054587}" srcOrd="6" destOrd="0" presId="urn:microsoft.com/office/officeart/2018/2/layout/IconLabelDescriptionList"/>
    <dgm:cxn modelId="{013F5ED3-C552-4A1A-B4DC-6D08B49E5E68}" type="presParOf" srcId="{8EAA122A-27CF-4F8F-9FC6-BF40BC054587}" destId="{E9B8EA18-3149-444E-8738-4157AF2FC77F}" srcOrd="0" destOrd="0" presId="urn:microsoft.com/office/officeart/2018/2/layout/IconLabelDescriptionList"/>
    <dgm:cxn modelId="{D19F7B79-8790-4EBB-9BF5-98EE47E325FC}" type="presParOf" srcId="{8EAA122A-27CF-4F8F-9FC6-BF40BC054587}" destId="{000DB33E-A651-475C-B954-9CCDA410786A}" srcOrd="1" destOrd="0" presId="urn:microsoft.com/office/officeart/2018/2/layout/IconLabelDescriptionList"/>
    <dgm:cxn modelId="{8E176E73-8846-4614-9A30-CD299636758E}" type="presParOf" srcId="{8EAA122A-27CF-4F8F-9FC6-BF40BC054587}" destId="{57867EF6-8C3C-4CA1-BB82-84432C29E5A6}" srcOrd="2" destOrd="0" presId="urn:microsoft.com/office/officeart/2018/2/layout/IconLabelDescriptionList"/>
    <dgm:cxn modelId="{6C478642-5B12-4C02-9DBA-EEF197FC6F02}" type="presParOf" srcId="{8EAA122A-27CF-4F8F-9FC6-BF40BC054587}" destId="{1751C3D1-4A90-4CE9-AD15-D18696491CC7}" srcOrd="3" destOrd="0" presId="urn:microsoft.com/office/officeart/2018/2/layout/IconLabelDescriptionList"/>
    <dgm:cxn modelId="{FF34E5B4-377A-473F-AD08-EB0B16D9CED8}" type="presParOf" srcId="{8EAA122A-27CF-4F8F-9FC6-BF40BC054587}" destId="{A44D99A8-F26B-4647-BABF-7AC5F549EEA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EAC437-FCC3-4BCC-B090-16D67AD8A3FF}"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8B0A30A7-8829-4425-BFF2-D1FBB8AA3328}">
      <dgm:prSet custT="1"/>
      <dgm:spPr/>
      <dgm:t>
        <a:bodyPr/>
        <a:lstStyle/>
        <a:p>
          <a:pPr>
            <a:lnSpc>
              <a:spcPct val="100000"/>
            </a:lnSpc>
            <a:defRPr b="1"/>
          </a:pPr>
          <a:r>
            <a:rPr lang="en-US" sz="2000" dirty="0">
              <a:latin typeface="Arial" panose="020B0604020202020204" pitchFamily="34" charset="0"/>
              <a:cs typeface="Arial" panose="020B0604020202020204" pitchFamily="34" charset="0"/>
            </a:rPr>
            <a:t>Safety:</a:t>
          </a:r>
        </a:p>
      </dgm:t>
    </dgm:pt>
    <dgm:pt modelId="{98969E12-96F4-46A1-A54B-750FF0E7CA15}" type="parTrans" cxnId="{BA5CB9E2-87C5-447D-98B7-4ADCFFD115CD}">
      <dgm:prSet/>
      <dgm:spPr/>
      <dgm:t>
        <a:bodyPr/>
        <a:lstStyle/>
        <a:p>
          <a:endParaRPr lang="en-US">
            <a:latin typeface="Arial" panose="020B0604020202020204" pitchFamily="34" charset="0"/>
            <a:cs typeface="Arial" panose="020B0604020202020204" pitchFamily="34" charset="0"/>
          </a:endParaRPr>
        </a:p>
      </dgm:t>
    </dgm:pt>
    <dgm:pt modelId="{5630F4EA-A964-4A1F-9E14-8EADB212271A}" type="sibTrans" cxnId="{BA5CB9E2-87C5-447D-98B7-4ADCFFD115CD}">
      <dgm:prSet/>
      <dgm:spPr/>
      <dgm:t>
        <a:bodyPr/>
        <a:lstStyle/>
        <a:p>
          <a:endParaRPr lang="en-US">
            <a:latin typeface="Arial" panose="020B0604020202020204" pitchFamily="34" charset="0"/>
            <a:cs typeface="Arial" panose="020B0604020202020204" pitchFamily="34" charset="0"/>
          </a:endParaRPr>
        </a:p>
      </dgm:t>
    </dgm:pt>
    <dgm:pt modelId="{D0107B59-5E58-4DB6-978F-E3F3817A4DBA}">
      <dgm:prSet custT="1"/>
      <dgm:spPr/>
      <dgm:t>
        <a:bodyPr/>
        <a:lstStyle/>
        <a:p>
          <a:pPr>
            <a:lnSpc>
              <a:spcPct val="100000"/>
            </a:lnSpc>
            <a:defRPr b="1"/>
          </a:pPr>
          <a:r>
            <a:rPr lang="en-US" sz="1800" dirty="0">
              <a:latin typeface="Arial" panose="020B0604020202020204" pitchFamily="34" charset="0"/>
              <a:cs typeface="Arial" panose="020B0604020202020204" pitchFamily="34" charset="0"/>
            </a:rPr>
            <a:t>Efficacy</a:t>
          </a:r>
          <a:r>
            <a:rPr lang="en-US" sz="2400" dirty="0">
              <a:latin typeface="Arial" panose="020B0604020202020204" pitchFamily="34" charset="0"/>
              <a:cs typeface="Arial" panose="020B0604020202020204" pitchFamily="34" charset="0"/>
            </a:rPr>
            <a:t>:</a:t>
          </a:r>
        </a:p>
      </dgm:t>
    </dgm:pt>
    <dgm:pt modelId="{5F862B57-640C-47B9-B3AC-BE1DD5DA4E9A}" type="parTrans" cxnId="{7517D530-F561-469F-8A28-F14B08C3447B}">
      <dgm:prSet/>
      <dgm:spPr/>
      <dgm:t>
        <a:bodyPr/>
        <a:lstStyle/>
        <a:p>
          <a:endParaRPr lang="en-US">
            <a:latin typeface="Arial" panose="020B0604020202020204" pitchFamily="34" charset="0"/>
            <a:cs typeface="Arial" panose="020B0604020202020204" pitchFamily="34" charset="0"/>
          </a:endParaRPr>
        </a:p>
      </dgm:t>
    </dgm:pt>
    <dgm:pt modelId="{F29B5971-968C-4932-9541-B98D2DEB651A}" type="sibTrans" cxnId="{7517D530-F561-469F-8A28-F14B08C3447B}">
      <dgm:prSet/>
      <dgm:spPr/>
      <dgm:t>
        <a:bodyPr/>
        <a:lstStyle/>
        <a:p>
          <a:endParaRPr lang="en-US">
            <a:latin typeface="Arial" panose="020B0604020202020204" pitchFamily="34" charset="0"/>
            <a:cs typeface="Arial" panose="020B0604020202020204" pitchFamily="34" charset="0"/>
          </a:endParaRPr>
        </a:p>
      </dgm:t>
    </dgm:pt>
    <dgm:pt modelId="{345C0676-2EA6-4D67-A89C-78C7ED282883}">
      <dgm:prSet custT="1"/>
      <dgm:spPr/>
      <dgm:t>
        <a:bodyPr/>
        <a:lstStyle/>
        <a:p>
          <a:pPr>
            <a:lnSpc>
              <a:spcPct val="100000"/>
            </a:lnSpc>
          </a:pPr>
          <a:r>
            <a:rPr lang="en-US" sz="1800" dirty="0">
              <a:latin typeface="Arial" panose="020B0604020202020204" pitchFamily="34" charset="0"/>
              <a:cs typeface="Arial" panose="020B0604020202020204" pitchFamily="34" charset="0"/>
            </a:rPr>
            <a:t>ANY intracranial hemorrhage (ICH) visualized on the CT scan 30 (±4) h after study drug administration.  </a:t>
          </a:r>
        </a:p>
      </dgm:t>
    </dgm:pt>
    <dgm:pt modelId="{2561B11A-FDBD-4561-A39B-22BC21A479DF}" type="parTrans" cxnId="{ECAAF65A-FEA7-4681-A672-2BC0A0DCD44D}">
      <dgm:prSet/>
      <dgm:spPr/>
      <dgm:t>
        <a:bodyPr/>
        <a:lstStyle/>
        <a:p>
          <a:endParaRPr lang="en-US">
            <a:latin typeface="Arial" panose="020B0604020202020204" pitchFamily="34" charset="0"/>
            <a:cs typeface="Arial" panose="020B0604020202020204" pitchFamily="34" charset="0"/>
          </a:endParaRPr>
        </a:p>
      </dgm:t>
    </dgm:pt>
    <dgm:pt modelId="{C7FD11F0-D38A-4459-8219-741D1ACBD8F0}" type="sibTrans" cxnId="{ECAAF65A-FEA7-4681-A672-2BC0A0DCD44D}">
      <dgm:prSet/>
      <dgm:spPr/>
      <dgm:t>
        <a:bodyPr/>
        <a:lstStyle/>
        <a:p>
          <a:endParaRPr lang="en-US">
            <a:latin typeface="Arial" panose="020B0604020202020204" pitchFamily="34" charset="0"/>
            <a:cs typeface="Arial" panose="020B0604020202020204" pitchFamily="34" charset="0"/>
          </a:endParaRPr>
        </a:p>
      </dgm:t>
    </dgm:pt>
    <dgm:pt modelId="{B8FDC5ED-134F-408B-B070-A27CEE997DD2}">
      <dgm:prSet/>
      <dgm:spPr/>
      <dgm:t>
        <a:bodyPr/>
        <a:lstStyle/>
        <a:p>
          <a:pPr>
            <a:lnSpc>
              <a:spcPct val="100000"/>
            </a:lnSpc>
          </a:pPr>
          <a:r>
            <a:rPr lang="en-US" dirty="0">
              <a:latin typeface="Arial" panose="020B0604020202020204" pitchFamily="34" charset="0"/>
              <a:cs typeface="Arial" panose="020B0604020202020204" pitchFamily="34" charset="0"/>
            </a:rPr>
            <a:t> NIH Stroke Scale Score at </a:t>
          </a:r>
          <a:r>
            <a:rPr lang="en-US">
              <a:latin typeface="Arial" panose="020B0604020202020204" pitchFamily="34" charset="0"/>
              <a:cs typeface="Arial" panose="020B0604020202020204" pitchFamily="34" charset="0"/>
            </a:rPr>
            <a:t>30 (±4) </a:t>
          </a:r>
          <a:r>
            <a:rPr lang="en-US" dirty="0">
              <a:latin typeface="Arial" panose="020B0604020202020204" pitchFamily="34" charset="0"/>
              <a:cs typeface="Arial" panose="020B0604020202020204" pitchFamily="34" charset="0"/>
            </a:rPr>
            <a:t>h after study drug administration (adjusted for the baseline in analysis)</a:t>
          </a:r>
        </a:p>
      </dgm:t>
    </dgm:pt>
    <dgm:pt modelId="{1EDC73AD-DFED-40B9-9005-855FA9E92612}" type="parTrans" cxnId="{37413610-6223-41C0-B5F3-C6093703198C}">
      <dgm:prSet/>
      <dgm:spPr/>
      <dgm:t>
        <a:bodyPr/>
        <a:lstStyle/>
        <a:p>
          <a:endParaRPr lang="en-US">
            <a:latin typeface="Arial" panose="020B0604020202020204" pitchFamily="34" charset="0"/>
            <a:cs typeface="Arial" panose="020B0604020202020204" pitchFamily="34" charset="0"/>
          </a:endParaRPr>
        </a:p>
      </dgm:t>
    </dgm:pt>
    <dgm:pt modelId="{AA6B916A-9883-4594-AA76-302E7E552092}" type="sibTrans" cxnId="{37413610-6223-41C0-B5F3-C6093703198C}">
      <dgm:prSet/>
      <dgm:spPr/>
      <dgm:t>
        <a:bodyPr/>
        <a:lstStyle/>
        <a:p>
          <a:endParaRPr lang="en-US">
            <a:latin typeface="Arial" panose="020B0604020202020204" pitchFamily="34" charset="0"/>
            <a:cs typeface="Arial" panose="020B0604020202020204" pitchFamily="34" charset="0"/>
          </a:endParaRPr>
        </a:p>
      </dgm:t>
    </dgm:pt>
    <dgm:pt modelId="{0CB73202-E0AC-4D46-9A6C-4C0A0C0086B9}" type="pres">
      <dgm:prSet presAssocID="{38EAC437-FCC3-4BCC-B090-16D67AD8A3FF}" presName="root" presStyleCnt="0">
        <dgm:presLayoutVars>
          <dgm:dir/>
          <dgm:resizeHandles val="exact"/>
        </dgm:presLayoutVars>
      </dgm:prSet>
      <dgm:spPr/>
    </dgm:pt>
    <dgm:pt modelId="{61A7E906-F898-40EF-8E67-879145A41DBD}" type="pres">
      <dgm:prSet presAssocID="{8B0A30A7-8829-4425-BFF2-D1FBB8AA3328}" presName="compNode" presStyleCnt="0"/>
      <dgm:spPr/>
    </dgm:pt>
    <dgm:pt modelId="{E5923EAB-B8EA-44A5-9E1B-A1F51FD8456D}" type="pres">
      <dgm:prSet presAssocID="{8B0A30A7-8829-4425-BFF2-D1FBB8AA3328}" presName="iconRect" presStyleLbl="node1" presStyleIdx="0" presStyleCnt="2" custScaleX="96856" custScaleY="9685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a:ext>
      </dgm:extLst>
    </dgm:pt>
    <dgm:pt modelId="{1705C073-3D08-4D36-ACF3-A56E91520C42}" type="pres">
      <dgm:prSet presAssocID="{8B0A30A7-8829-4425-BFF2-D1FBB8AA3328}" presName="iconSpace" presStyleCnt="0"/>
      <dgm:spPr/>
    </dgm:pt>
    <dgm:pt modelId="{DBF72A3D-56E8-4733-96F8-A680A7F292AE}" type="pres">
      <dgm:prSet presAssocID="{8B0A30A7-8829-4425-BFF2-D1FBB8AA3328}" presName="parTx" presStyleLbl="revTx" presStyleIdx="0" presStyleCnt="4">
        <dgm:presLayoutVars>
          <dgm:chMax val="0"/>
          <dgm:chPref val="0"/>
        </dgm:presLayoutVars>
      </dgm:prSet>
      <dgm:spPr/>
    </dgm:pt>
    <dgm:pt modelId="{E539B7A8-C6BD-4D57-BBAF-10E167F983AA}" type="pres">
      <dgm:prSet presAssocID="{8B0A30A7-8829-4425-BFF2-D1FBB8AA3328}" presName="txSpace" presStyleCnt="0"/>
      <dgm:spPr/>
    </dgm:pt>
    <dgm:pt modelId="{0F009655-20EC-4E5E-B049-3AA5C58FEA0E}" type="pres">
      <dgm:prSet presAssocID="{8B0A30A7-8829-4425-BFF2-D1FBB8AA3328}" presName="desTx" presStyleLbl="revTx" presStyleIdx="1" presStyleCnt="4">
        <dgm:presLayoutVars/>
      </dgm:prSet>
      <dgm:spPr/>
    </dgm:pt>
    <dgm:pt modelId="{4C6B2C3B-EDB6-46F6-A9D9-5562A7E64B86}" type="pres">
      <dgm:prSet presAssocID="{5630F4EA-A964-4A1F-9E14-8EADB212271A}" presName="sibTrans" presStyleCnt="0"/>
      <dgm:spPr/>
    </dgm:pt>
    <dgm:pt modelId="{0D9E8370-E61F-4339-BB5C-2DAA17F918B0}" type="pres">
      <dgm:prSet presAssocID="{D0107B59-5E58-4DB6-978F-E3F3817A4DBA}" presName="compNode" presStyleCnt="0"/>
      <dgm:spPr/>
    </dgm:pt>
    <dgm:pt modelId="{92B659E4-8443-4D36-B1C2-AC908E08D504}" type="pres">
      <dgm:prSet presAssocID="{D0107B59-5E58-4DB6-978F-E3F3817A4DBA}" presName="iconRect" presStyleLbl="node1" presStyleIdx="1" presStyleCnt="2" custScaleY="9678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edle with solid fill"/>
        </a:ext>
      </dgm:extLst>
    </dgm:pt>
    <dgm:pt modelId="{8CCCACE3-1EC0-4F4E-994D-A7578DEA1E81}" type="pres">
      <dgm:prSet presAssocID="{D0107B59-5E58-4DB6-978F-E3F3817A4DBA}" presName="iconSpace" presStyleCnt="0"/>
      <dgm:spPr/>
    </dgm:pt>
    <dgm:pt modelId="{508FCE67-F8E4-4FA3-999E-7ED7EAD4D35F}" type="pres">
      <dgm:prSet presAssocID="{D0107B59-5E58-4DB6-978F-E3F3817A4DBA}" presName="parTx" presStyleLbl="revTx" presStyleIdx="2" presStyleCnt="4">
        <dgm:presLayoutVars>
          <dgm:chMax val="0"/>
          <dgm:chPref val="0"/>
        </dgm:presLayoutVars>
      </dgm:prSet>
      <dgm:spPr/>
    </dgm:pt>
    <dgm:pt modelId="{A72B6715-5E4F-4A62-8FE4-3110D0DD4BC8}" type="pres">
      <dgm:prSet presAssocID="{D0107B59-5E58-4DB6-978F-E3F3817A4DBA}" presName="txSpace" presStyleCnt="0"/>
      <dgm:spPr/>
    </dgm:pt>
    <dgm:pt modelId="{774C31ED-BFCD-41B0-A52A-39BB78729053}" type="pres">
      <dgm:prSet presAssocID="{D0107B59-5E58-4DB6-978F-E3F3817A4DBA}" presName="desTx" presStyleLbl="revTx" presStyleIdx="3" presStyleCnt="4">
        <dgm:presLayoutVars/>
      </dgm:prSet>
      <dgm:spPr/>
    </dgm:pt>
  </dgm:ptLst>
  <dgm:cxnLst>
    <dgm:cxn modelId="{37413610-6223-41C0-B5F3-C6093703198C}" srcId="{D0107B59-5E58-4DB6-978F-E3F3817A4DBA}" destId="{B8FDC5ED-134F-408B-B070-A27CEE997DD2}" srcOrd="0" destOrd="0" parTransId="{1EDC73AD-DFED-40B9-9005-855FA9E92612}" sibTransId="{AA6B916A-9883-4594-AA76-302E7E552092}"/>
    <dgm:cxn modelId="{7517D530-F561-469F-8A28-F14B08C3447B}" srcId="{38EAC437-FCC3-4BCC-B090-16D67AD8A3FF}" destId="{D0107B59-5E58-4DB6-978F-E3F3817A4DBA}" srcOrd="1" destOrd="0" parTransId="{5F862B57-640C-47B9-B3AC-BE1DD5DA4E9A}" sibTransId="{F29B5971-968C-4932-9541-B98D2DEB651A}"/>
    <dgm:cxn modelId="{ECAAF65A-FEA7-4681-A672-2BC0A0DCD44D}" srcId="{8B0A30A7-8829-4425-BFF2-D1FBB8AA3328}" destId="{345C0676-2EA6-4D67-A89C-78C7ED282883}" srcOrd="0" destOrd="0" parTransId="{2561B11A-FDBD-4561-A39B-22BC21A479DF}" sibTransId="{C7FD11F0-D38A-4459-8219-741D1ACBD8F0}"/>
    <dgm:cxn modelId="{8AEC8A85-D73E-4CD7-9DF2-3561D2F24F32}" type="presOf" srcId="{D0107B59-5E58-4DB6-978F-E3F3817A4DBA}" destId="{508FCE67-F8E4-4FA3-999E-7ED7EAD4D35F}" srcOrd="0" destOrd="0" presId="urn:microsoft.com/office/officeart/2018/5/layout/CenteredIconLabelDescriptionList"/>
    <dgm:cxn modelId="{69314D97-06B4-413E-AC93-881238249FAF}" type="presOf" srcId="{B8FDC5ED-134F-408B-B070-A27CEE997DD2}" destId="{774C31ED-BFCD-41B0-A52A-39BB78729053}" srcOrd="0" destOrd="0" presId="urn:microsoft.com/office/officeart/2018/5/layout/CenteredIconLabelDescriptionList"/>
    <dgm:cxn modelId="{65880BDF-C270-4D9E-B828-CBF68A493604}" type="presOf" srcId="{345C0676-2EA6-4D67-A89C-78C7ED282883}" destId="{0F009655-20EC-4E5E-B049-3AA5C58FEA0E}" srcOrd="0" destOrd="0" presId="urn:microsoft.com/office/officeart/2018/5/layout/CenteredIconLabelDescriptionList"/>
    <dgm:cxn modelId="{E0DFB2DF-C860-45BB-9F30-1B82652091CF}" type="presOf" srcId="{38EAC437-FCC3-4BCC-B090-16D67AD8A3FF}" destId="{0CB73202-E0AC-4D46-9A6C-4C0A0C0086B9}" srcOrd="0" destOrd="0" presId="urn:microsoft.com/office/officeart/2018/5/layout/CenteredIconLabelDescriptionList"/>
    <dgm:cxn modelId="{BA5CB9E2-87C5-447D-98B7-4ADCFFD115CD}" srcId="{38EAC437-FCC3-4BCC-B090-16D67AD8A3FF}" destId="{8B0A30A7-8829-4425-BFF2-D1FBB8AA3328}" srcOrd="0" destOrd="0" parTransId="{98969E12-96F4-46A1-A54B-750FF0E7CA15}" sibTransId="{5630F4EA-A964-4A1F-9E14-8EADB212271A}"/>
    <dgm:cxn modelId="{230AB6FD-B76D-4CFF-A82E-28DBF34A8F68}" type="presOf" srcId="{8B0A30A7-8829-4425-BFF2-D1FBB8AA3328}" destId="{DBF72A3D-56E8-4733-96F8-A680A7F292AE}" srcOrd="0" destOrd="0" presId="urn:microsoft.com/office/officeart/2018/5/layout/CenteredIconLabelDescriptionList"/>
    <dgm:cxn modelId="{541D45D1-5A39-415C-8F95-2718346F4444}" type="presParOf" srcId="{0CB73202-E0AC-4D46-9A6C-4C0A0C0086B9}" destId="{61A7E906-F898-40EF-8E67-879145A41DBD}" srcOrd="0" destOrd="0" presId="urn:microsoft.com/office/officeart/2018/5/layout/CenteredIconLabelDescriptionList"/>
    <dgm:cxn modelId="{46D587A7-4CB1-400F-8AC2-8C686875056F}" type="presParOf" srcId="{61A7E906-F898-40EF-8E67-879145A41DBD}" destId="{E5923EAB-B8EA-44A5-9E1B-A1F51FD8456D}" srcOrd="0" destOrd="0" presId="urn:microsoft.com/office/officeart/2018/5/layout/CenteredIconLabelDescriptionList"/>
    <dgm:cxn modelId="{B12FF6DC-ABD0-42EA-9FBD-024F73F764F4}" type="presParOf" srcId="{61A7E906-F898-40EF-8E67-879145A41DBD}" destId="{1705C073-3D08-4D36-ACF3-A56E91520C42}" srcOrd="1" destOrd="0" presId="urn:microsoft.com/office/officeart/2018/5/layout/CenteredIconLabelDescriptionList"/>
    <dgm:cxn modelId="{1E9B581E-AD4C-4FEA-81E0-083739E8FC70}" type="presParOf" srcId="{61A7E906-F898-40EF-8E67-879145A41DBD}" destId="{DBF72A3D-56E8-4733-96F8-A680A7F292AE}" srcOrd="2" destOrd="0" presId="urn:microsoft.com/office/officeart/2018/5/layout/CenteredIconLabelDescriptionList"/>
    <dgm:cxn modelId="{898147DB-B8FC-4126-A003-5164D5AFE261}" type="presParOf" srcId="{61A7E906-F898-40EF-8E67-879145A41DBD}" destId="{E539B7A8-C6BD-4D57-BBAF-10E167F983AA}" srcOrd="3" destOrd="0" presId="urn:microsoft.com/office/officeart/2018/5/layout/CenteredIconLabelDescriptionList"/>
    <dgm:cxn modelId="{AED82E40-3DE1-4120-9826-1D6351A9CA4C}" type="presParOf" srcId="{61A7E906-F898-40EF-8E67-879145A41DBD}" destId="{0F009655-20EC-4E5E-B049-3AA5C58FEA0E}" srcOrd="4" destOrd="0" presId="urn:microsoft.com/office/officeart/2018/5/layout/CenteredIconLabelDescriptionList"/>
    <dgm:cxn modelId="{AF2FF768-E5B8-4758-BAF3-454B8C8EC6EB}" type="presParOf" srcId="{0CB73202-E0AC-4D46-9A6C-4C0A0C0086B9}" destId="{4C6B2C3B-EDB6-46F6-A9D9-5562A7E64B86}" srcOrd="1" destOrd="0" presId="urn:microsoft.com/office/officeart/2018/5/layout/CenteredIconLabelDescriptionList"/>
    <dgm:cxn modelId="{FB8242C3-9FE9-49CB-9733-374830DA31BB}" type="presParOf" srcId="{0CB73202-E0AC-4D46-9A6C-4C0A0C0086B9}" destId="{0D9E8370-E61F-4339-BB5C-2DAA17F918B0}" srcOrd="2" destOrd="0" presId="urn:microsoft.com/office/officeart/2018/5/layout/CenteredIconLabelDescriptionList"/>
    <dgm:cxn modelId="{21921002-3DEC-4AEF-A013-02F161D7DB1F}" type="presParOf" srcId="{0D9E8370-E61F-4339-BB5C-2DAA17F918B0}" destId="{92B659E4-8443-4D36-B1C2-AC908E08D504}" srcOrd="0" destOrd="0" presId="urn:microsoft.com/office/officeart/2018/5/layout/CenteredIconLabelDescriptionList"/>
    <dgm:cxn modelId="{D7820DD6-BCB3-4797-A98B-3022A76671E5}" type="presParOf" srcId="{0D9E8370-E61F-4339-BB5C-2DAA17F918B0}" destId="{8CCCACE3-1EC0-4F4E-994D-A7578DEA1E81}" srcOrd="1" destOrd="0" presId="urn:microsoft.com/office/officeart/2018/5/layout/CenteredIconLabelDescriptionList"/>
    <dgm:cxn modelId="{E3B80D6A-A8C2-4383-B2C6-CA4172DFD894}" type="presParOf" srcId="{0D9E8370-E61F-4339-BB5C-2DAA17F918B0}" destId="{508FCE67-F8E4-4FA3-999E-7ED7EAD4D35F}" srcOrd="2" destOrd="0" presId="urn:microsoft.com/office/officeart/2018/5/layout/CenteredIconLabelDescriptionList"/>
    <dgm:cxn modelId="{4A03B8E6-8ED8-46F9-A0E3-099D847215AE}" type="presParOf" srcId="{0D9E8370-E61F-4339-BB5C-2DAA17F918B0}" destId="{A72B6715-5E4F-4A62-8FE4-3110D0DD4BC8}" srcOrd="3" destOrd="0" presId="urn:microsoft.com/office/officeart/2018/5/layout/CenteredIconLabelDescriptionList"/>
    <dgm:cxn modelId="{58AC9CD8-E0E3-4FA5-83A1-BE46A6ECE7A3}" type="presParOf" srcId="{0D9E8370-E61F-4339-BB5C-2DAA17F918B0}" destId="{774C31ED-BFCD-41B0-A52A-39BB7872905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B5854A-7F61-4E23-B119-5AA535BAC9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9E11F40-5B4D-41C6-B350-2EE794723EE5}">
      <dgm:prSet custT="1"/>
      <dgm:spPr/>
      <dgm:t>
        <a:bodyPr/>
        <a:lstStyle/>
        <a:p>
          <a:r>
            <a:rPr lang="en-US" sz="1800" dirty="0">
              <a:latin typeface="Arial" panose="020B0604020202020204" pitchFamily="34" charset="0"/>
              <a:cs typeface="Arial" panose="020B0604020202020204" pitchFamily="34" charset="0"/>
            </a:rPr>
            <a:t>Participants who sign the informed consent and are randomized but do NOT receive the study intervention </a:t>
          </a:r>
          <a:r>
            <a:rPr lang="en-US" sz="1800" u="sng" dirty="0">
              <a:latin typeface="Arial" panose="020B0604020202020204" pitchFamily="34" charset="0"/>
              <a:cs typeface="Arial" panose="020B0604020202020204" pitchFamily="34" charset="0"/>
            </a:rPr>
            <a:t>may be replaced</a:t>
          </a:r>
          <a:r>
            <a:rPr lang="en-US" sz="1800" dirty="0">
              <a:latin typeface="Arial" panose="020B0604020202020204" pitchFamily="34" charset="0"/>
              <a:cs typeface="Arial" panose="020B0604020202020204" pitchFamily="34" charset="0"/>
            </a:rPr>
            <a:t>.  </a:t>
          </a:r>
        </a:p>
      </dgm:t>
    </dgm:pt>
    <dgm:pt modelId="{BF978400-9104-4AC9-811D-F93BD60E0D78}" type="parTrans" cxnId="{AC924CEE-7F59-450D-A39E-C3928970D958}">
      <dgm:prSet/>
      <dgm:spPr/>
      <dgm:t>
        <a:bodyPr/>
        <a:lstStyle/>
        <a:p>
          <a:endParaRPr lang="en-US"/>
        </a:p>
      </dgm:t>
    </dgm:pt>
    <dgm:pt modelId="{36EFD263-ADFF-45EB-9E53-47315C0E75F8}" type="sibTrans" cxnId="{AC924CEE-7F59-450D-A39E-C3928970D958}">
      <dgm:prSet/>
      <dgm:spPr/>
      <dgm:t>
        <a:bodyPr/>
        <a:lstStyle/>
        <a:p>
          <a:endParaRPr lang="en-US"/>
        </a:p>
      </dgm:t>
    </dgm:pt>
    <dgm:pt modelId="{F8CD0BF4-3340-4868-A1BC-339253B97080}">
      <dgm:prSet custT="1"/>
      <dgm:spPr/>
      <dgm:t>
        <a:bodyPr/>
        <a:lstStyle/>
        <a:p>
          <a:r>
            <a:rPr lang="en-US" sz="1800" dirty="0">
              <a:latin typeface="Arial" panose="020B0604020202020204" pitchFamily="34" charset="0"/>
              <a:cs typeface="Arial" panose="020B0604020202020204" pitchFamily="34" charset="0"/>
            </a:rPr>
            <a:t>Participants who sign the informed consent, and are randomized and </a:t>
          </a:r>
          <a:r>
            <a:rPr lang="en-US" sz="1800" u="sng" dirty="0">
              <a:latin typeface="Arial" panose="020B0604020202020204" pitchFamily="34" charset="0"/>
              <a:cs typeface="Arial" panose="020B0604020202020204" pitchFamily="34" charset="0"/>
            </a:rPr>
            <a:t>receive the study intervention</a:t>
          </a:r>
          <a:r>
            <a:rPr lang="en-US" sz="1800" dirty="0">
              <a:latin typeface="Arial" panose="020B0604020202020204" pitchFamily="34" charset="0"/>
              <a:cs typeface="Arial" panose="020B0604020202020204" pitchFamily="34" charset="0"/>
            </a:rPr>
            <a:t>, and then withdraw, </a:t>
          </a:r>
          <a:r>
            <a:rPr lang="en-US" sz="1800" u="sng" dirty="0">
              <a:latin typeface="Arial" panose="020B0604020202020204" pitchFamily="34" charset="0"/>
              <a:cs typeface="Arial" panose="020B0604020202020204" pitchFamily="34" charset="0"/>
            </a:rPr>
            <a:t>will not be replaced</a:t>
          </a:r>
          <a:r>
            <a:rPr lang="en-US" sz="2000" dirty="0">
              <a:latin typeface="Arial" panose="020B0604020202020204" pitchFamily="34" charset="0"/>
              <a:cs typeface="Arial" panose="020B0604020202020204" pitchFamily="34" charset="0"/>
            </a:rPr>
            <a:t>.</a:t>
          </a:r>
        </a:p>
      </dgm:t>
    </dgm:pt>
    <dgm:pt modelId="{ABE91BA7-DAB4-4A40-91A5-C2A83C03607C}" type="parTrans" cxnId="{DEEE8BD7-0E56-423A-895B-18CD16ABA9E1}">
      <dgm:prSet/>
      <dgm:spPr/>
      <dgm:t>
        <a:bodyPr/>
        <a:lstStyle/>
        <a:p>
          <a:endParaRPr lang="en-US"/>
        </a:p>
      </dgm:t>
    </dgm:pt>
    <dgm:pt modelId="{4E504769-76C4-434F-B079-2CC772F66C9C}" type="sibTrans" cxnId="{DEEE8BD7-0E56-423A-895B-18CD16ABA9E1}">
      <dgm:prSet/>
      <dgm:spPr/>
      <dgm:t>
        <a:bodyPr/>
        <a:lstStyle/>
        <a:p>
          <a:endParaRPr lang="en-US"/>
        </a:p>
      </dgm:t>
    </dgm:pt>
    <dgm:pt modelId="{F21F4CE0-E730-4077-A5C5-208C3EECBD4D}" type="pres">
      <dgm:prSet presAssocID="{4FB5854A-7F61-4E23-B119-5AA535BAC9D2}" presName="hierChild1" presStyleCnt="0">
        <dgm:presLayoutVars>
          <dgm:chPref val="1"/>
          <dgm:dir/>
          <dgm:animOne val="branch"/>
          <dgm:animLvl val="lvl"/>
          <dgm:resizeHandles/>
        </dgm:presLayoutVars>
      </dgm:prSet>
      <dgm:spPr/>
    </dgm:pt>
    <dgm:pt modelId="{0C6529CC-DF12-42C6-B80B-178C8D71C818}" type="pres">
      <dgm:prSet presAssocID="{C9E11F40-5B4D-41C6-B350-2EE794723EE5}" presName="hierRoot1" presStyleCnt="0"/>
      <dgm:spPr/>
    </dgm:pt>
    <dgm:pt modelId="{A138F865-8E4E-4E0A-A5BD-6F902AD13D32}" type="pres">
      <dgm:prSet presAssocID="{C9E11F40-5B4D-41C6-B350-2EE794723EE5}" presName="composite" presStyleCnt="0"/>
      <dgm:spPr/>
    </dgm:pt>
    <dgm:pt modelId="{1AD2ACE9-99C9-49E3-98CD-791483C91D37}" type="pres">
      <dgm:prSet presAssocID="{C9E11F40-5B4D-41C6-B350-2EE794723EE5}" presName="background" presStyleLbl="node0" presStyleIdx="0" presStyleCnt="2"/>
      <dgm:spPr/>
    </dgm:pt>
    <dgm:pt modelId="{4A9A7094-2CD5-4311-8AD7-8E81328CADD5}" type="pres">
      <dgm:prSet presAssocID="{C9E11F40-5B4D-41C6-B350-2EE794723EE5}" presName="text" presStyleLbl="fgAcc0" presStyleIdx="0" presStyleCnt="2" custScaleX="75132" custScaleY="75132" custLinFactNeighborX="944" custLinFactNeighborY="1232">
        <dgm:presLayoutVars>
          <dgm:chPref val="3"/>
        </dgm:presLayoutVars>
      </dgm:prSet>
      <dgm:spPr/>
    </dgm:pt>
    <dgm:pt modelId="{8A79DD79-4524-4C7F-8261-7DA80B91CAD0}" type="pres">
      <dgm:prSet presAssocID="{C9E11F40-5B4D-41C6-B350-2EE794723EE5}" presName="hierChild2" presStyleCnt="0"/>
      <dgm:spPr/>
    </dgm:pt>
    <dgm:pt modelId="{BF51723D-6038-45D7-94EE-73AC9B76F526}" type="pres">
      <dgm:prSet presAssocID="{F8CD0BF4-3340-4868-A1BC-339253B97080}" presName="hierRoot1" presStyleCnt="0"/>
      <dgm:spPr/>
    </dgm:pt>
    <dgm:pt modelId="{320CEAFE-CBEE-4413-B9DE-1302EE7CB60A}" type="pres">
      <dgm:prSet presAssocID="{F8CD0BF4-3340-4868-A1BC-339253B97080}" presName="composite" presStyleCnt="0"/>
      <dgm:spPr/>
    </dgm:pt>
    <dgm:pt modelId="{2B8D7598-0161-4EA9-8C3F-6EBFE12F9573}" type="pres">
      <dgm:prSet presAssocID="{F8CD0BF4-3340-4868-A1BC-339253B97080}" presName="background" presStyleLbl="node0" presStyleIdx="1" presStyleCnt="2"/>
      <dgm:spPr/>
    </dgm:pt>
    <dgm:pt modelId="{43295F51-A563-4355-A5BB-3B399AD6A867}" type="pres">
      <dgm:prSet presAssocID="{F8CD0BF4-3340-4868-A1BC-339253B97080}" presName="text" presStyleLbl="fgAcc0" presStyleIdx="1" presStyleCnt="2" custScaleX="75132" custScaleY="75132">
        <dgm:presLayoutVars>
          <dgm:chPref val="3"/>
        </dgm:presLayoutVars>
      </dgm:prSet>
      <dgm:spPr/>
    </dgm:pt>
    <dgm:pt modelId="{230EBFEC-9ABF-40C8-BD0C-6AF83CCD56E1}" type="pres">
      <dgm:prSet presAssocID="{F8CD0BF4-3340-4868-A1BC-339253B97080}" presName="hierChild2" presStyleCnt="0"/>
      <dgm:spPr/>
    </dgm:pt>
  </dgm:ptLst>
  <dgm:cxnLst>
    <dgm:cxn modelId="{7B2745C6-A1F9-484F-80A8-2667C1DC9677}" type="presOf" srcId="{F8CD0BF4-3340-4868-A1BC-339253B97080}" destId="{43295F51-A563-4355-A5BB-3B399AD6A867}" srcOrd="0" destOrd="0" presId="urn:microsoft.com/office/officeart/2005/8/layout/hierarchy1"/>
    <dgm:cxn modelId="{DEEE8BD7-0E56-423A-895B-18CD16ABA9E1}" srcId="{4FB5854A-7F61-4E23-B119-5AA535BAC9D2}" destId="{F8CD0BF4-3340-4868-A1BC-339253B97080}" srcOrd="1" destOrd="0" parTransId="{ABE91BA7-DAB4-4A40-91A5-C2A83C03607C}" sibTransId="{4E504769-76C4-434F-B079-2CC772F66C9C}"/>
    <dgm:cxn modelId="{AC924CEE-7F59-450D-A39E-C3928970D958}" srcId="{4FB5854A-7F61-4E23-B119-5AA535BAC9D2}" destId="{C9E11F40-5B4D-41C6-B350-2EE794723EE5}" srcOrd="0" destOrd="0" parTransId="{BF978400-9104-4AC9-811D-F93BD60E0D78}" sibTransId="{36EFD263-ADFF-45EB-9E53-47315C0E75F8}"/>
    <dgm:cxn modelId="{E72591F5-B2B7-46A5-80B9-88F069FB27BB}" type="presOf" srcId="{4FB5854A-7F61-4E23-B119-5AA535BAC9D2}" destId="{F21F4CE0-E730-4077-A5C5-208C3EECBD4D}" srcOrd="0" destOrd="0" presId="urn:microsoft.com/office/officeart/2005/8/layout/hierarchy1"/>
    <dgm:cxn modelId="{E143BDF8-08F9-4A5C-BFBF-388D7C597C1B}" type="presOf" srcId="{C9E11F40-5B4D-41C6-B350-2EE794723EE5}" destId="{4A9A7094-2CD5-4311-8AD7-8E81328CADD5}" srcOrd="0" destOrd="0" presId="urn:microsoft.com/office/officeart/2005/8/layout/hierarchy1"/>
    <dgm:cxn modelId="{B7EBB4B4-3E6F-46D5-98FE-97175F0DE90C}" type="presParOf" srcId="{F21F4CE0-E730-4077-A5C5-208C3EECBD4D}" destId="{0C6529CC-DF12-42C6-B80B-178C8D71C818}" srcOrd="0" destOrd="0" presId="urn:microsoft.com/office/officeart/2005/8/layout/hierarchy1"/>
    <dgm:cxn modelId="{5451BEBA-1EBA-4D60-B1D8-1BA4B56D8238}" type="presParOf" srcId="{0C6529CC-DF12-42C6-B80B-178C8D71C818}" destId="{A138F865-8E4E-4E0A-A5BD-6F902AD13D32}" srcOrd="0" destOrd="0" presId="urn:microsoft.com/office/officeart/2005/8/layout/hierarchy1"/>
    <dgm:cxn modelId="{CEAF6265-05C6-4D09-A122-6DFB4FE02CDF}" type="presParOf" srcId="{A138F865-8E4E-4E0A-A5BD-6F902AD13D32}" destId="{1AD2ACE9-99C9-49E3-98CD-791483C91D37}" srcOrd="0" destOrd="0" presId="urn:microsoft.com/office/officeart/2005/8/layout/hierarchy1"/>
    <dgm:cxn modelId="{39BC1561-57CD-4939-9557-88829CD9E597}" type="presParOf" srcId="{A138F865-8E4E-4E0A-A5BD-6F902AD13D32}" destId="{4A9A7094-2CD5-4311-8AD7-8E81328CADD5}" srcOrd="1" destOrd="0" presId="urn:microsoft.com/office/officeart/2005/8/layout/hierarchy1"/>
    <dgm:cxn modelId="{95EA8096-E8B0-4270-BB2F-2238D266FAF7}" type="presParOf" srcId="{0C6529CC-DF12-42C6-B80B-178C8D71C818}" destId="{8A79DD79-4524-4C7F-8261-7DA80B91CAD0}" srcOrd="1" destOrd="0" presId="urn:microsoft.com/office/officeart/2005/8/layout/hierarchy1"/>
    <dgm:cxn modelId="{55A5646D-EEE8-44C4-B126-EDD959EC972D}" type="presParOf" srcId="{F21F4CE0-E730-4077-A5C5-208C3EECBD4D}" destId="{BF51723D-6038-45D7-94EE-73AC9B76F526}" srcOrd="1" destOrd="0" presId="urn:microsoft.com/office/officeart/2005/8/layout/hierarchy1"/>
    <dgm:cxn modelId="{D2E89BA5-9175-47CE-9A0A-C4DD6B06124E}" type="presParOf" srcId="{BF51723D-6038-45D7-94EE-73AC9B76F526}" destId="{320CEAFE-CBEE-4413-B9DE-1302EE7CB60A}" srcOrd="0" destOrd="0" presId="urn:microsoft.com/office/officeart/2005/8/layout/hierarchy1"/>
    <dgm:cxn modelId="{A23350F4-C220-4D14-A754-F8E049BDB19C}" type="presParOf" srcId="{320CEAFE-CBEE-4413-B9DE-1302EE7CB60A}" destId="{2B8D7598-0161-4EA9-8C3F-6EBFE12F9573}" srcOrd="0" destOrd="0" presId="urn:microsoft.com/office/officeart/2005/8/layout/hierarchy1"/>
    <dgm:cxn modelId="{ACAB3808-52F4-4664-9709-58C8EF5504D2}" type="presParOf" srcId="{320CEAFE-CBEE-4413-B9DE-1302EE7CB60A}" destId="{43295F51-A563-4355-A5BB-3B399AD6A867}" srcOrd="1" destOrd="0" presId="urn:microsoft.com/office/officeart/2005/8/layout/hierarchy1"/>
    <dgm:cxn modelId="{1E1D836A-C7E8-47A2-9C98-9AB01E39746B}" type="presParOf" srcId="{BF51723D-6038-45D7-94EE-73AC9B76F526}" destId="{230EBFEC-9ABF-40C8-BD0C-6AF83CCD56E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2D2122-6CC8-4268-B064-E8FFA1A4F45E}"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287CDA55-B83C-4297-983C-3459ACA7DF45}">
      <dgm:prSet custT="1"/>
      <dgm:spPr/>
      <dgm:t>
        <a:bodyPr/>
        <a:lstStyle/>
        <a:p>
          <a:r>
            <a:rPr lang="en-US" sz="1800" dirty="0">
              <a:latin typeface="Arial" panose="020B0604020202020204" pitchFamily="34" charset="0"/>
              <a:cs typeface="Arial" panose="020B0604020202020204" pitchFamily="34" charset="0"/>
            </a:rPr>
            <a:t>Principal Investigator</a:t>
          </a:r>
        </a:p>
      </dgm:t>
    </dgm:pt>
    <dgm:pt modelId="{DAB91369-F05E-47DE-93BB-82A3387B7934}" type="parTrans" cxnId="{298D1747-E26C-431B-BAED-93AC93AF2F21}">
      <dgm:prSet/>
      <dgm:spPr/>
      <dgm:t>
        <a:bodyPr/>
        <a:lstStyle/>
        <a:p>
          <a:endParaRPr lang="en-US"/>
        </a:p>
      </dgm:t>
    </dgm:pt>
    <dgm:pt modelId="{42D40365-6AEC-4F71-9610-510CCE5ACCC8}" type="sibTrans" cxnId="{298D1747-E26C-431B-BAED-93AC93AF2F21}">
      <dgm:prSet/>
      <dgm:spPr/>
      <dgm:t>
        <a:bodyPr/>
        <a:lstStyle/>
        <a:p>
          <a:endParaRPr lang="en-US"/>
        </a:p>
      </dgm:t>
    </dgm:pt>
    <dgm:pt modelId="{10D3A86E-F494-4EC4-8E78-A43718815690}">
      <dgm:prSet custT="1"/>
      <dgm:spPr/>
      <dgm:t>
        <a:bodyPr/>
        <a:lstStyle/>
        <a:p>
          <a:r>
            <a:rPr lang="en-US" sz="1800" dirty="0">
              <a:latin typeface="Arial" panose="020B0604020202020204" pitchFamily="34" charset="0"/>
              <a:cs typeface="Arial" panose="020B0604020202020204" pitchFamily="34" charset="0"/>
            </a:rPr>
            <a:t>Primary Site Coordinator</a:t>
          </a:r>
        </a:p>
      </dgm:t>
    </dgm:pt>
    <dgm:pt modelId="{8146B5CE-FE55-4027-B738-030A36918E5D}" type="parTrans" cxnId="{D3742EB0-B0B9-4860-905F-C3B82DF11C24}">
      <dgm:prSet/>
      <dgm:spPr/>
      <dgm:t>
        <a:bodyPr/>
        <a:lstStyle/>
        <a:p>
          <a:endParaRPr lang="en-US"/>
        </a:p>
      </dgm:t>
    </dgm:pt>
    <dgm:pt modelId="{F7A93AB1-AE9B-494B-B996-AA1017274EAE}" type="sibTrans" cxnId="{D3742EB0-B0B9-4860-905F-C3B82DF11C24}">
      <dgm:prSet/>
      <dgm:spPr/>
      <dgm:t>
        <a:bodyPr/>
        <a:lstStyle/>
        <a:p>
          <a:endParaRPr lang="en-US"/>
        </a:p>
      </dgm:t>
    </dgm:pt>
    <dgm:pt modelId="{6FF36148-EDD9-4AAB-BA46-089494DAAB10}">
      <dgm:prSet custT="1"/>
      <dgm:spPr/>
      <dgm:t>
        <a:bodyPr/>
        <a:lstStyle/>
        <a:p>
          <a:r>
            <a:rPr lang="en-US" sz="1800" dirty="0">
              <a:latin typeface="Arial" panose="020B0604020202020204" pitchFamily="34" charset="0"/>
              <a:cs typeface="Arial" panose="020B0604020202020204" pitchFamily="34" charset="0"/>
            </a:rPr>
            <a:t>Primary Pharmacist</a:t>
          </a:r>
        </a:p>
      </dgm:t>
    </dgm:pt>
    <dgm:pt modelId="{DC600E40-BE36-4B17-A891-7DEAE1E05F33}" type="parTrans" cxnId="{F2A0C56C-7249-435C-9BC1-19ECE5018002}">
      <dgm:prSet/>
      <dgm:spPr/>
      <dgm:t>
        <a:bodyPr/>
        <a:lstStyle/>
        <a:p>
          <a:endParaRPr lang="en-US"/>
        </a:p>
      </dgm:t>
    </dgm:pt>
    <dgm:pt modelId="{D10ECA13-5610-485A-9FB1-29B2480215AA}" type="sibTrans" cxnId="{F2A0C56C-7249-435C-9BC1-19ECE5018002}">
      <dgm:prSet/>
      <dgm:spPr/>
      <dgm:t>
        <a:bodyPr/>
        <a:lstStyle/>
        <a:p>
          <a:endParaRPr lang="en-US"/>
        </a:p>
      </dgm:t>
    </dgm:pt>
    <dgm:pt modelId="{D031C575-9CE3-457A-BE34-BD3537B04494}" type="pres">
      <dgm:prSet presAssocID="{442D2122-6CC8-4268-B064-E8FFA1A4F45E}" presName="diagram" presStyleCnt="0">
        <dgm:presLayoutVars>
          <dgm:dir/>
          <dgm:resizeHandles val="exact"/>
        </dgm:presLayoutVars>
      </dgm:prSet>
      <dgm:spPr/>
    </dgm:pt>
    <dgm:pt modelId="{7D050C92-1391-483D-A777-882D1EC41BB0}" type="pres">
      <dgm:prSet presAssocID="{287CDA55-B83C-4297-983C-3459ACA7DF45}" presName="node" presStyleLbl="node1" presStyleIdx="0" presStyleCnt="3" custScaleX="22927" custScaleY="22175">
        <dgm:presLayoutVars>
          <dgm:bulletEnabled val="1"/>
        </dgm:presLayoutVars>
      </dgm:prSet>
      <dgm:spPr>
        <a:prstGeom prst="roundRect">
          <a:avLst/>
        </a:prstGeom>
      </dgm:spPr>
    </dgm:pt>
    <dgm:pt modelId="{68F753BA-2D28-4906-A177-1E7222FB09E7}" type="pres">
      <dgm:prSet presAssocID="{42D40365-6AEC-4F71-9610-510CCE5ACCC8}" presName="sibTrans" presStyleCnt="0"/>
      <dgm:spPr/>
    </dgm:pt>
    <dgm:pt modelId="{5F7BD162-2FBA-4319-98D3-AA583C68396C}" type="pres">
      <dgm:prSet presAssocID="{10D3A86E-F494-4EC4-8E78-A43718815690}" presName="node" presStyleLbl="node1" presStyleIdx="1" presStyleCnt="3" custScaleX="22927" custScaleY="22175">
        <dgm:presLayoutVars>
          <dgm:bulletEnabled val="1"/>
        </dgm:presLayoutVars>
      </dgm:prSet>
      <dgm:spPr>
        <a:prstGeom prst="roundRect">
          <a:avLst/>
        </a:prstGeom>
      </dgm:spPr>
    </dgm:pt>
    <dgm:pt modelId="{6AB70BD4-0DD4-44CC-BEEE-7600C1F52357}" type="pres">
      <dgm:prSet presAssocID="{F7A93AB1-AE9B-494B-B996-AA1017274EAE}" presName="sibTrans" presStyleCnt="0"/>
      <dgm:spPr/>
    </dgm:pt>
    <dgm:pt modelId="{23D4401E-5991-45E7-92D0-EECF29748DDF}" type="pres">
      <dgm:prSet presAssocID="{6FF36148-EDD9-4AAB-BA46-089494DAAB10}" presName="node" presStyleLbl="node1" presStyleIdx="2" presStyleCnt="3" custScaleX="22927" custScaleY="22175">
        <dgm:presLayoutVars>
          <dgm:bulletEnabled val="1"/>
        </dgm:presLayoutVars>
      </dgm:prSet>
      <dgm:spPr>
        <a:prstGeom prst="roundRect">
          <a:avLst/>
        </a:prstGeom>
      </dgm:spPr>
    </dgm:pt>
  </dgm:ptLst>
  <dgm:cxnLst>
    <dgm:cxn modelId="{C97D0317-5A1B-48DF-99E3-D82B5234E0B8}" type="presOf" srcId="{287CDA55-B83C-4297-983C-3459ACA7DF45}" destId="{7D050C92-1391-483D-A777-882D1EC41BB0}" srcOrd="0" destOrd="0" presId="urn:microsoft.com/office/officeart/2005/8/layout/default"/>
    <dgm:cxn modelId="{5C2AE317-0A36-4A9E-AE05-C4D00A37A490}" type="presOf" srcId="{10D3A86E-F494-4EC4-8E78-A43718815690}" destId="{5F7BD162-2FBA-4319-98D3-AA583C68396C}" srcOrd="0" destOrd="0" presId="urn:microsoft.com/office/officeart/2005/8/layout/default"/>
    <dgm:cxn modelId="{298D1747-E26C-431B-BAED-93AC93AF2F21}" srcId="{442D2122-6CC8-4268-B064-E8FFA1A4F45E}" destId="{287CDA55-B83C-4297-983C-3459ACA7DF45}" srcOrd="0" destOrd="0" parTransId="{DAB91369-F05E-47DE-93BB-82A3387B7934}" sibTransId="{42D40365-6AEC-4F71-9610-510CCE5ACCC8}"/>
    <dgm:cxn modelId="{F2A0C56C-7249-435C-9BC1-19ECE5018002}" srcId="{442D2122-6CC8-4268-B064-E8FFA1A4F45E}" destId="{6FF36148-EDD9-4AAB-BA46-089494DAAB10}" srcOrd="2" destOrd="0" parTransId="{DC600E40-BE36-4B17-A891-7DEAE1E05F33}" sibTransId="{D10ECA13-5610-485A-9FB1-29B2480215AA}"/>
    <dgm:cxn modelId="{35DA5191-AFC8-4A7A-A8DE-958059FC11AA}" type="presOf" srcId="{442D2122-6CC8-4268-B064-E8FFA1A4F45E}" destId="{D031C575-9CE3-457A-BE34-BD3537B04494}" srcOrd="0" destOrd="0" presId="urn:microsoft.com/office/officeart/2005/8/layout/default"/>
    <dgm:cxn modelId="{290853A8-F152-4892-B9F0-7FF9BF6800CC}" type="presOf" srcId="{6FF36148-EDD9-4AAB-BA46-089494DAAB10}" destId="{23D4401E-5991-45E7-92D0-EECF29748DDF}" srcOrd="0" destOrd="0" presId="urn:microsoft.com/office/officeart/2005/8/layout/default"/>
    <dgm:cxn modelId="{D3742EB0-B0B9-4860-905F-C3B82DF11C24}" srcId="{442D2122-6CC8-4268-B064-E8FFA1A4F45E}" destId="{10D3A86E-F494-4EC4-8E78-A43718815690}" srcOrd="1" destOrd="0" parTransId="{8146B5CE-FE55-4027-B738-030A36918E5D}" sibTransId="{F7A93AB1-AE9B-494B-B996-AA1017274EAE}"/>
    <dgm:cxn modelId="{6288ADD2-B0BC-465F-8ADA-6B9C1603DA7B}" type="presParOf" srcId="{D031C575-9CE3-457A-BE34-BD3537B04494}" destId="{7D050C92-1391-483D-A777-882D1EC41BB0}" srcOrd="0" destOrd="0" presId="urn:microsoft.com/office/officeart/2005/8/layout/default"/>
    <dgm:cxn modelId="{6B1C02C2-AC6B-4638-B02A-CD09A4AD49D9}" type="presParOf" srcId="{D031C575-9CE3-457A-BE34-BD3537B04494}" destId="{68F753BA-2D28-4906-A177-1E7222FB09E7}" srcOrd="1" destOrd="0" presId="urn:microsoft.com/office/officeart/2005/8/layout/default"/>
    <dgm:cxn modelId="{70016C6C-EA99-409E-AAA9-D656DF15D5A0}" type="presParOf" srcId="{D031C575-9CE3-457A-BE34-BD3537B04494}" destId="{5F7BD162-2FBA-4319-98D3-AA583C68396C}" srcOrd="2" destOrd="0" presId="urn:microsoft.com/office/officeart/2005/8/layout/default"/>
    <dgm:cxn modelId="{424FC16F-BD76-47FC-B646-21240E99FD15}" type="presParOf" srcId="{D031C575-9CE3-457A-BE34-BD3537B04494}" destId="{6AB70BD4-0DD4-44CC-BEEE-7600C1F52357}" srcOrd="3" destOrd="0" presId="urn:microsoft.com/office/officeart/2005/8/layout/default"/>
    <dgm:cxn modelId="{C2503A57-67CE-48F8-A924-1B91F926DE5F}" type="presParOf" srcId="{D031C575-9CE3-457A-BE34-BD3537B04494}" destId="{23D4401E-5991-45E7-92D0-EECF29748DD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8F314D-B173-4132-9CB5-E9EF2BFE6F6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6112889-BDC2-448F-8336-F0B9529D0505}">
      <dgm:prSet custT="1"/>
      <dgm:spPr/>
      <dgm:t>
        <a:bodyPr/>
        <a:lstStyle/>
        <a:p>
          <a:r>
            <a:rPr lang="en-US" sz="1800" dirty="0">
              <a:latin typeface="Arial" panose="020B0604020202020204" pitchFamily="34" charset="0"/>
              <a:cs typeface="Arial" panose="020B0604020202020204" pitchFamily="34" charset="0"/>
            </a:rPr>
            <a:t>Screening and Publicity</a:t>
          </a:r>
        </a:p>
      </dgm:t>
    </dgm:pt>
    <dgm:pt modelId="{715A4AD7-CF22-435E-8441-C2E5E48671CF}" type="parTrans" cxnId="{DE4672F5-25CD-4FAB-A6E2-510C657713D6}">
      <dgm:prSet/>
      <dgm:spPr/>
      <dgm:t>
        <a:bodyPr/>
        <a:lstStyle/>
        <a:p>
          <a:endParaRPr lang="en-US"/>
        </a:p>
      </dgm:t>
    </dgm:pt>
    <dgm:pt modelId="{DC9EE668-4F50-4A78-ACF6-B16C6742D6BD}" type="sibTrans" cxnId="{DE4672F5-25CD-4FAB-A6E2-510C657713D6}">
      <dgm:prSet/>
      <dgm:spPr/>
      <dgm:t>
        <a:bodyPr/>
        <a:lstStyle/>
        <a:p>
          <a:endParaRPr lang="en-US"/>
        </a:p>
      </dgm:t>
    </dgm:pt>
    <dgm:pt modelId="{0D515A41-0776-4F8D-A078-5F606A8C0643}">
      <dgm:prSet custT="1"/>
      <dgm:spPr/>
      <dgm:t>
        <a:bodyPr/>
        <a:lstStyle/>
        <a:p>
          <a:r>
            <a:rPr lang="en-US" sz="1800" dirty="0">
              <a:latin typeface="Arial" panose="020B0604020202020204" pitchFamily="34" charset="0"/>
              <a:cs typeface="Arial" panose="020B0604020202020204" pitchFamily="34" charset="0"/>
            </a:rPr>
            <a:t>Enrolling and Participant Follow-up</a:t>
          </a:r>
        </a:p>
      </dgm:t>
    </dgm:pt>
    <dgm:pt modelId="{7700AAF4-172D-4700-AFCD-231A4F928A3F}" type="parTrans" cxnId="{5072D02A-6DFA-40A8-BD8A-D5B7FF130EA8}">
      <dgm:prSet/>
      <dgm:spPr/>
      <dgm:t>
        <a:bodyPr/>
        <a:lstStyle/>
        <a:p>
          <a:endParaRPr lang="en-US"/>
        </a:p>
      </dgm:t>
    </dgm:pt>
    <dgm:pt modelId="{42635235-E020-4257-A5D2-E7AFEF748AD3}" type="sibTrans" cxnId="{5072D02A-6DFA-40A8-BD8A-D5B7FF130EA8}">
      <dgm:prSet/>
      <dgm:spPr/>
      <dgm:t>
        <a:bodyPr/>
        <a:lstStyle/>
        <a:p>
          <a:endParaRPr lang="en-US"/>
        </a:p>
      </dgm:t>
    </dgm:pt>
    <dgm:pt modelId="{AF3C556C-F161-4EC8-910B-D111DCBD762B}">
      <dgm:prSet custT="1"/>
      <dgm:spPr/>
      <dgm:t>
        <a:bodyPr/>
        <a:lstStyle/>
        <a:p>
          <a:r>
            <a:rPr lang="en-US" sz="1800" dirty="0">
              <a:latin typeface="Arial" panose="020B0604020202020204" pitchFamily="34" charset="0"/>
              <a:cs typeface="Arial" panose="020B0604020202020204" pitchFamily="34" charset="0"/>
            </a:rPr>
            <a:t>Endpoint or Adverse Event</a:t>
          </a:r>
        </a:p>
      </dgm:t>
    </dgm:pt>
    <dgm:pt modelId="{149DA2E8-BD2F-48E9-BBAD-B32DD32CD098}" type="parTrans" cxnId="{A7CF1C19-3A09-4568-B692-483A1FBD8690}">
      <dgm:prSet/>
      <dgm:spPr/>
      <dgm:t>
        <a:bodyPr/>
        <a:lstStyle/>
        <a:p>
          <a:endParaRPr lang="en-US"/>
        </a:p>
      </dgm:t>
    </dgm:pt>
    <dgm:pt modelId="{3790F009-81A5-4B21-94AC-619CE6A71A44}" type="sibTrans" cxnId="{A7CF1C19-3A09-4568-B692-483A1FBD8690}">
      <dgm:prSet/>
      <dgm:spPr/>
      <dgm:t>
        <a:bodyPr/>
        <a:lstStyle/>
        <a:p>
          <a:endParaRPr lang="en-US"/>
        </a:p>
      </dgm:t>
    </dgm:pt>
    <dgm:pt modelId="{07FC4D1D-CAA6-4482-A937-769AA12A5B12}">
      <dgm:prSet custT="1"/>
      <dgm:spPr/>
      <dgm:t>
        <a:bodyPr/>
        <a:lstStyle/>
        <a:p>
          <a:r>
            <a:rPr lang="en-US" sz="1800" dirty="0">
              <a:latin typeface="Arial" panose="020B0604020202020204" pitchFamily="34" charset="0"/>
              <a:cs typeface="Arial" panose="020B0604020202020204" pitchFamily="34" charset="0"/>
            </a:rPr>
            <a:t>Communication</a:t>
          </a:r>
        </a:p>
      </dgm:t>
    </dgm:pt>
    <dgm:pt modelId="{F686505E-9D95-439A-A8A0-302FF39768FC}" type="parTrans" cxnId="{320DFA4A-E2A1-4D51-8093-E2CE819EB827}">
      <dgm:prSet/>
      <dgm:spPr/>
      <dgm:t>
        <a:bodyPr/>
        <a:lstStyle/>
        <a:p>
          <a:endParaRPr lang="en-US"/>
        </a:p>
      </dgm:t>
    </dgm:pt>
    <dgm:pt modelId="{A35536E3-86D4-4C83-A3C4-E7FCA584D0CA}" type="sibTrans" cxnId="{320DFA4A-E2A1-4D51-8093-E2CE819EB827}">
      <dgm:prSet/>
      <dgm:spPr/>
      <dgm:t>
        <a:bodyPr/>
        <a:lstStyle/>
        <a:p>
          <a:endParaRPr lang="en-US"/>
        </a:p>
      </dgm:t>
    </dgm:pt>
    <dgm:pt modelId="{1BCE5FA6-1E5B-4FD1-BBCE-50E73091C24B}" type="pres">
      <dgm:prSet presAssocID="{D38F314D-B173-4132-9CB5-E9EF2BFE6F60}" presName="linear" presStyleCnt="0">
        <dgm:presLayoutVars>
          <dgm:animLvl val="lvl"/>
          <dgm:resizeHandles val="exact"/>
        </dgm:presLayoutVars>
      </dgm:prSet>
      <dgm:spPr/>
    </dgm:pt>
    <dgm:pt modelId="{2F889477-5458-4EDA-BDC3-AE3FC45059E0}" type="pres">
      <dgm:prSet presAssocID="{B6112889-BDC2-448F-8336-F0B9529D0505}" presName="parentText" presStyleLbl="node1" presStyleIdx="0" presStyleCnt="4" custScaleX="75132" custScaleY="75132">
        <dgm:presLayoutVars>
          <dgm:chMax val="0"/>
          <dgm:bulletEnabled val="1"/>
        </dgm:presLayoutVars>
      </dgm:prSet>
      <dgm:spPr/>
    </dgm:pt>
    <dgm:pt modelId="{44361E59-96AF-4771-B0C3-8B1551C32D59}" type="pres">
      <dgm:prSet presAssocID="{DC9EE668-4F50-4A78-ACF6-B16C6742D6BD}" presName="spacer" presStyleCnt="0"/>
      <dgm:spPr/>
    </dgm:pt>
    <dgm:pt modelId="{91F31A91-6355-4D8E-9BBB-7AD3CA76E5C4}" type="pres">
      <dgm:prSet presAssocID="{0D515A41-0776-4F8D-A078-5F606A8C0643}" presName="parentText" presStyleLbl="node1" presStyleIdx="1" presStyleCnt="4" custScaleX="75132" custScaleY="75132">
        <dgm:presLayoutVars>
          <dgm:chMax val="0"/>
          <dgm:bulletEnabled val="1"/>
        </dgm:presLayoutVars>
      </dgm:prSet>
      <dgm:spPr/>
    </dgm:pt>
    <dgm:pt modelId="{7EA6EF2C-829E-4814-8ED0-6B25855A33C1}" type="pres">
      <dgm:prSet presAssocID="{42635235-E020-4257-A5D2-E7AFEF748AD3}" presName="spacer" presStyleCnt="0"/>
      <dgm:spPr/>
    </dgm:pt>
    <dgm:pt modelId="{4C5A14ED-0A4F-4356-BE5F-1F37C1BFAC8C}" type="pres">
      <dgm:prSet presAssocID="{AF3C556C-F161-4EC8-910B-D111DCBD762B}" presName="parentText" presStyleLbl="node1" presStyleIdx="2" presStyleCnt="4" custScaleX="75132" custScaleY="75132">
        <dgm:presLayoutVars>
          <dgm:chMax val="0"/>
          <dgm:bulletEnabled val="1"/>
        </dgm:presLayoutVars>
      </dgm:prSet>
      <dgm:spPr/>
    </dgm:pt>
    <dgm:pt modelId="{9BE9E750-6A30-4AF9-8602-E49E3B7F99F8}" type="pres">
      <dgm:prSet presAssocID="{3790F009-81A5-4B21-94AC-619CE6A71A44}" presName="spacer" presStyleCnt="0"/>
      <dgm:spPr/>
    </dgm:pt>
    <dgm:pt modelId="{76B8943D-B953-486B-A220-836FFC3B0D9F}" type="pres">
      <dgm:prSet presAssocID="{07FC4D1D-CAA6-4482-A937-769AA12A5B12}" presName="parentText" presStyleLbl="node1" presStyleIdx="3" presStyleCnt="4" custScaleX="75132" custScaleY="75132">
        <dgm:presLayoutVars>
          <dgm:chMax val="0"/>
          <dgm:bulletEnabled val="1"/>
        </dgm:presLayoutVars>
      </dgm:prSet>
      <dgm:spPr/>
    </dgm:pt>
  </dgm:ptLst>
  <dgm:cxnLst>
    <dgm:cxn modelId="{A7CF1C19-3A09-4568-B692-483A1FBD8690}" srcId="{D38F314D-B173-4132-9CB5-E9EF2BFE6F60}" destId="{AF3C556C-F161-4EC8-910B-D111DCBD762B}" srcOrd="2" destOrd="0" parTransId="{149DA2E8-BD2F-48E9-BBAD-B32DD32CD098}" sibTransId="{3790F009-81A5-4B21-94AC-619CE6A71A44}"/>
    <dgm:cxn modelId="{5072D02A-6DFA-40A8-BD8A-D5B7FF130EA8}" srcId="{D38F314D-B173-4132-9CB5-E9EF2BFE6F60}" destId="{0D515A41-0776-4F8D-A078-5F606A8C0643}" srcOrd="1" destOrd="0" parTransId="{7700AAF4-172D-4700-AFCD-231A4F928A3F}" sibTransId="{42635235-E020-4257-A5D2-E7AFEF748AD3}"/>
    <dgm:cxn modelId="{C2E3F769-ABC8-4DFD-B9E3-017C5FC8A5BD}" type="presOf" srcId="{D38F314D-B173-4132-9CB5-E9EF2BFE6F60}" destId="{1BCE5FA6-1E5B-4FD1-BBCE-50E73091C24B}" srcOrd="0" destOrd="0" presId="urn:microsoft.com/office/officeart/2005/8/layout/vList2"/>
    <dgm:cxn modelId="{320DFA4A-E2A1-4D51-8093-E2CE819EB827}" srcId="{D38F314D-B173-4132-9CB5-E9EF2BFE6F60}" destId="{07FC4D1D-CAA6-4482-A937-769AA12A5B12}" srcOrd="3" destOrd="0" parTransId="{F686505E-9D95-439A-A8A0-302FF39768FC}" sibTransId="{A35536E3-86D4-4C83-A3C4-E7FCA584D0CA}"/>
    <dgm:cxn modelId="{EC814A58-086A-4A5D-A231-C985D1ED3168}" type="presOf" srcId="{B6112889-BDC2-448F-8336-F0B9529D0505}" destId="{2F889477-5458-4EDA-BDC3-AE3FC45059E0}" srcOrd="0" destOrd="0" presId="urn:microsoft.com/office/officeart/2005/8/layout/vList2"/>
    <dgm:cxn modelId="{02D651D0-555B-4B8B-99B1-ED07AF2653E9}" type="presOf" srcId="{AF3C556C-F161-4EC8-910B-D111DCBD762B}" destId="{4C5A14ED-0A4F-4356-BE5F-1F37C1BFAC8C}" srcOrd="0" destOrd="0" presId="urn:microsoft.com/office/officeart/2005/8/layout/vList2"/>
    <dgm:cxn modelId="{7377C7DA-4FB2-4455-AB06-6490C7C118DA}" type="presOf" srcId="{0D515A41-0776-4F8D-A078-5F606A8C0643}" destId="{91F31A91-6355-4D8E-9BBB-7AD3CA76E5C4}" srcOrd="0" destOrd="0" presId="urn:microsoft.com/office/officeart/2005/8/layout/vList2"/>
    <dgm:cxn modelId="{9EDC6DF4-FC76-4EAB-BD8A-E3A65A25FEA2}" type="presOf" srcId="{07FC4D1D-CAA6-4482-A937-769AA12A5B12}" destId="{76B8943D-B953-486B-A220-836FFC3B0D9F}" srcOrd="0" destOrd="0" presId="urn:microsoft.com/office/officeart/2005/8/layout/vList2"/>
    <dgm:cxn modelId="{DE4672F5-25CD-4FAB-A6E2-510C657713D6}" srcId="{D38F314D-B173-4132-9CB5-E9EF2BFE6F60}" destId="{B6112889-BDC2-448F-8336-F0B9529D0505}" srcOrd="0" destOrd="0" parTransId="{715A4AD7-CF22-435E-8441-C2E5E48671CF}" sibTransId="{DC9EE668-4F50-4A78-ACF6-B16C6742D6BD}"/>
    <dgm:cxn modelId="{0284F276-DEA3-4C88-AA8D-2433B3E0BC81}" type="presParOf" srcId="{1BCE5FA6-1E5B-4FD1-BBCE-50E73091C24B}" destId="{2F889477-5458-4EDA-BDC3-AE3FC45059E0}" srcOrd="0" destOrd="0" presId="urn:microsoft.com/office/officeart/2005/8/layout/vList2"/>
    <dgm:cxn modelId="{9316EA80-677F-4218-A987-34B07A5107B1}" type="presParOf" srcId="{1BCE5FA6-1E5B-4FD1-BBCE-50E73091C24B}" destId="{44361E59-96AF-4771-B0C3-8B1551C32D59}" srcOrd="1" destOrd="0" presId="urn:microsoft.com/office/officeart/2005/8/layout/vList2"/>
    <dgm:cxn modelId="{4D2EE2D3-12EC-4993-9E07-ECD95865C6FD}" type="presParOf" srcId="{1BCE5FA6-1E5B-4FD1-BBCE-50E73091C24B}" destId="{91F31A91-6355-4D8E-9BBB-7AD3CA76E5C4}" srcOrd="2" destOrd="0" presId="urn:microsoft.com/office/officeart/2005/8/layout/vList2"/>
    <dgm:cxn modelId="{39FB5F19-7486-48D6-8811-ED73ADCC507F}" type="presParOf" srcId="{1BCE5FA6-1E5B-4FD1-BBCE-50E73091C24B}" destId="{7EA6EF2C-829E-4814-8ED0-6B25855A33C1}" srcOrd="3" destOrd="0" presId="urn:microsoft.com/office/officeart/2005/8/layout/vList2"/>
    <dgm:cxn modelId="{29A8280C-8F71-47E5-A601-DE8627BD13C3}" type="presParOf" srcId="{1BCE5FA6-1E5B-4FD1-BBCE-50E73091C24B}" destId="{4C5A14ED-0A4F-4356-BE5F-1F37C1BFAC8C}" srcOrd="4" destOrd="0" presId="urn:microsoft.com/office/officeart/2005/8/layout/vList2"/>
    <dgm:cxn modelId="{021B29CB-DBC2-4D14-8AF4-5FEE00CCBABC}" type="presParOf" srcId="{1BCE5FA6-1E5B-4FD1-BBCE-50E73091C24B}" destId="{9BE9E750-6A30-4AF9-8602-E49E3B7F99F8}" srcOrd="5" destOrd="0" presId="urn:microsoft.com/office/officeart/2005/8/layout/vList2"/>
    <dgm:cxn modelId="{2C8A67CC-6310-48F2-87A1-6D77A618D800}" type="presParOf" srcId="{1BCE5FA6-1E5B-4FD1-BBCE-50E73091C24B}" destId="{76B8943D-B953-486B-A220-836FFC3B0D9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DC721-97AF-400E-904A-10D05EE6FB57}">
      <dsp:nvSpPr>
        <dsp:cNvPr id="0" name=""/>
        <dsp:cNvSpPr/>
      </dsp:nvSpPr>
      <dsp:spPr>
        <a:xfrm>
          <a:off x="15373" y="309002"/>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F4E2BF-B1D9-4E98-9BE3-ED29EE8394B6}">
      <dsp:nvSpPr>
        <dsp:cNvPr id="0" name=""/>
        <dsp:cNvSpPr/>
      </dsp:nvSpPr>
      <dsp:spPr>
        <a:xfrm>
          <a:off x="251264" y="520106"/>
          <a:ext cx="993073" cy="1042648"/>
        </a:xfrm>
        <a:prstGeom prst="rect">
          <a:avLst/>
        </a:prstGeom>
        <a:blipFill>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808D2-E973-44C0-AD33-23AC3317FDD1}">
      <dsp:nvSpPr>
        <dsp:cNvPr id="0" name=""/>
        <dsp:cNvSpPr/>
      </dsp:nvSpPr>
      <dsp:spPr>
        <a:xfrm>
          <a:off x="1794125" y="309002"/>
          <a:ext cx="3452871" cy="1464854"/>
        </a:xfrm>
        <a:prstGeom prst="rect">
          <a:avLst/>
        </a:prstGeom>
        <a:blipFill rotWithShape="0">
          <a:blip xmlns:r="http://schemas.openxmlformats.org/officeDocument/2006/relationships" r:embed="rId2"/>
          <a:srcRect/>
          <a:stretch>
            <a:fillRect l="-96000" r="-96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Eva Mistry, MBBS, MSCI</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SISTER Protocol PI</a:t>
          </a:r>
        </a:p>
      </dsp:txBody>
      <dsp:txXfrm>
        <a:off x="1794125" y="309002"/>
        <a:ext cx="3452871" cy="1464854"/>
      </dsp:txXfrm>
    </dsp:sp>
    <dsp:sp modelId="{A2EFF0A2-2EF2-4041-A5E3-FA786AFA1302}">
      <dsp:nvSpPr>
        <dsp:cNvPr id="0" name=""/>
        <dsp:cNvSpPr/>
      </dsp:nvSpPr>
      <dsp:spPr>
        <a:xfrm>
          <a:off x="5848633" y="309002"/>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A0ED7-F4E1-4973-B04E-482254B6DBFE}">
      <dsp:nvSpPr>
        <dsp:cNvPr id="0" name=""/>
        <dsp:cNvSpPr/>
      </dsp:nvSpPr>
      <dsp:spPr>
        <a:xfrm>
          <a:off x="6082714" y="520220"/>
          <a:ext cx="996692" cy="1042418"/>
        </a:xfrm>
        <a:prstGeom prst="rect">
          <a:avLst/>
        </a:prstGeom>
        <a:blipFill>
          <a:blip xmlns:r="http://schemas.openxmlformats.org/officeDocument/2006/relationships" r:embed="rId3"/>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18089-3CAC-4F31-9A32-19BC7C40E43B}">
      <dsp:nvSpPr>
        <dsp:cNvPr id="0" name=""/>
        <dsp:cNvSpPr/>
      </dsp:nvSpPr>
      <dsp:spPr>
        <a:xfrm>
          <a:off x="7627385" y="309002"/>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Pooja Khatri, MD, MSc</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SISTER Contact PI</a:t>
          </a:r>
        </a:p>
      </dsp:txBody>
      <dsp:txXfrm>
        <a:off x="7627385" y="309002"/>
        <a:ext cx="3452871" cy="1464854"/>
      </dsp:txXfrm>
    </dsp:sp>
    <dsp:sp modelId="{83A2B94D-4974-4ED5-94A6-B596EFA91E42}">
      <dsp:nvSpPr>
        <dsp:cNvPr id="0" name=""/>
        <dsp:cNvSpPr/>
      </dsp:nvSpPr>
      <dsp:spPr>
        <a:xfrm>
          <a:off x="15373" y="2500497"/>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5A422D-582F-4367-B66B-7C5F253CB1E3}">
      <dsp:nvSpPr>
        <dsp:cNvPr id="0" name=""/>
        <dsp:cNvSpPr/>
      </dsp:nvSpPr>
      <dsp:spPr>
        <a:xfrm>
          <a:off x="249454" y="2711715"/>
          <a:ext cx="996692" cy="1042418"/>
        </a:xfrm>
        <a:prstGeom prst="rect">
          <a:avLst/>
        </a:prstGeom>
        <a:blipFill>
          <a:blip xmlns:r="http://schemas.openxmlformats.org/officeDocument/2006/relationships" r:embed="rId4"/>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98699-0EE6-45DD-9E7C-38468D73119C}">
      <dsp:nvSpPr>
        <dsp:cNvPr id="0" name=""/>
        <dsp:cNvSpPr/>
      </dsp:nvSpPr>
      <dsp:spPr>
        <a:xfrm>
          <a:off x="1794125" y="2500497"/>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Guy Reed, MD, MS</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TS23 Inventor and IND holder</a:t>
          </a:r>
        </a:p>
      </dsp:txBody>
      <dsp:txXfrm>
        <a:off x="1794125" y="2500497"/>
        <a:ext cx="3452871" cy="1464854"/>
      </dsp:txXfrm>
    </dsp:sp>
    <dsp:sp modelId="{61D87950-5653-47D5-AB3D-D397420AE999}">
      <dsp:nvSpPr>
        <dsp:cNvPr id="0" name=""/>
        <dsp:cNvSpPr/>
      </dsp:nvSpPr>
      <dsp:spPr>
        <a:xfrm>
          <a:off x="5848633" y="2500497"/>
          <a:ext cx="1464854" cy="1464854"/>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A233D-1E2D-48AE-8B21-47ABF0B8C3A3}">
      <dsp:nvSpPr>
        <dsp:cNvPr id="0" name=""/>
        <dsp:cNvSpPr/>
      </dsp:nvSpPr>
      <dsp:spPr>
        <a:xfrm>
          <a:off x="6082714" y="2711715"/>
          <a:ext cx="996692" cy="104241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283A7-155F-4282-B407-B63671D1AF63}">
      <dsp:nvSpPr>
        <dsp:cNvPr id="0" name=""/>
        <dsp:cNvSpPr/>
      </dsp:nvSpPr>
      <dsp:spPr>
        <a:xfrm>
          <a:off x="7627385" y="2500497"/>
          <a:ext cx="3452871" cy="146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Jordan Elm, PhD</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Statistical PI</a:t>
          </a:r>
        </a:p>
      </dsp:txBody>
      <dsp:txXfrm>
        <a:off x="7627385" y="2500497"/>
        <a:ext cx="3452871" cy="14648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04DD3-3568-4AE4-9E25-1487DFE28EBA}">
      <dsp:nvSpPr>
        <dsp:cNvPr id="0" name=""/>
        <dsp:cNvSpPr/>
      </dsp:nvSpPr>
      <dsp:spPr>
        <a:xfrm>
          <a:off x="908362" y="122040"/>
          <a:ext cx="5488747" cy="91420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Adverse Events and Serious Adverse Events</a:t>
          </a:r>
        </a:p>
      </dsp:txBody>
      <dsp:txXfrm>
        <a:off x="952990" y="166668"/>
        <a:ext cx="5399491" cy="824950"/>
      </dsp:txXfrm>
    </dsp:sp>
    <dsp:sp modelId="{394C16DB-DFBC-4D33-80AD-9A3CD7B05E6B}">
      <dsp:nvSpPr>
        <dsp:cNvPr id="0" name=""/>
        <dsp:cNvSpPr/>
      </dsp:nvSpPr>
      <dsp:spPr>
        <a:xfrm>
          <a:off x="908362" y="1223446"/>
          <a:ext cx="5488747" cy="914206"/>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Unanticipated Problems</a:t>
          </a:r>
        </a:p>
      </dsp:txBody>
      <dsp:txXfrm>
        <a:off x="952990" y="1268074"/>
        <a:ext cx="5399491" cy="824950"/>
      </dsp:txXfrm>
    </dsp:sp>
    <dsp:sp modelId="{40891B97-2455-46B5-936C-090CAD767796}">
      <dsp:nvSpPr>
        <dsp:cNvPr id="0" name=""/>
        <dsp:cNvSpPr/>
      </dsp:nvSpPr>
      <dsp:spPr>
        <a:xfrm>
          <a:off x="908362" y="2324852"/>
          <a:ext cx="5488747" cy="914206"/>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Independent Medical Monitor</a:t>
          </a:r>
        </a:p>
      </dsp:txBody>
      <dsp:txXfrm>
        <a:off x="952990" y="2369480"/>
        <a:ext cx="5399491" cy="824950"/>
      </dsp:txXfrm>
    </dsp:sp>
    <dsp:sp modelId="{62EBC42C-A923-4D69-AB3D-BF71813577B8}">
      <dsp:nvSpPr>
        <dsp:cNvPr id="0" name=""/>
        <dsp:cNvSpPr/>
      </dsp:nvSpPr>
      <dsp:spPr>
        <a:xfrm>
          <a:off x="908362" y="3426258"/>
          <a:ext cx="5488747" cy="914206"/>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Safety Stopping Rule</a:t>
          </a:r>
        </a:p>
      </dsp:txBody>
      <dsp:txXfrm>
        <a:off x="952990" y="3470886"/>
        <a:ext cx="5399491" cy="824950"/>
      </dsp:txXfrm>
    </dsp:sp>
    <dsp:sp modelId="{68CB8CBB-A905-4EDD-9E6A-9125EAB88518}">
      <dsp:nvSpPr>
        <dsp:cNvPr id="0" name=""/>
        <dsp:cNvSpPr/>
      </dsp:nvSpPr>
      <dsp:spPr>
        <a:xfrm>
          <a:off x="908362" y="4527664"/>
          <a:ext cx="5488747" cy="91420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Formal Interim Analysis</a:t>
          </a:r>
        </a:p>
      </dsp:txBody>
      <dsp:txXfrm>
        <a:off x="952990" y="4572292"/>
        <a:ext cx="5399491" cy="8249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2CA3A-5BF2-45AB-A01C-EA87D079361A}">
      <dsp:nvSpPr>
        <dsp:cNvPr id="0" name=""/>
        <dsp:cNvSpPr/>
      </dsp:nvSpPr>
      <dsp:spPr>
        <a:xfrm>
          <a:off x="0" y="100400"/>
          <a:ext cx="6666833" cy="449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Modified Rankin Scale (</a:t>
          </a:r>
          <a:r>
            <a:rPr lang="en-US" sz="1800" kern="1200" dirty="0" err="1">
              <a:latin typeface="Arial" panose="020B0604020202020204" pitchFamily="34" charset="0"/>
              <a:cs typeface="Arial" panose="020B0604020202020204" pitchFamily="34" charset="0"/>
            </a:rPr>
            <a:t>mRS</a:t>
          </a:r>
          <a:r>
            <a:rPr lang="en-US" sz="1800" kern="1200" dirty="0">
              <a:latin typeface="Arial" panose="020B0604020202020204" pitchFamily="34" charset="0"/>
              <a:cs typeface="Arial" panose="020B0604020202020204" pitchFamily="34" charset="0"/>
            </a:rPr>
            <a:t>)</a:t>
          </a:r>
        </a:p>
      </dsp:txBody>
      <dsp:txXfrm>
        <a:off x="21932" y="122332"/>
        <a:ext cx="6622969" cy="405416"/>
      </dsp:txXfrm>
    </dsp:sp>
    <dsp:sp modelId="{385C82FF-6070-46F9-9B9D-C84B2C2E143F}">
      <dsp:nvSpPr>
        <dsp:cNvPr id="0" name=""/>
        <dsp:cNvSpPr/>
      </dsp:nvSpPr>
      <dsp:spPr>
        <a:xfrm>
          <a:off x="0" y="618800"/>
          <a:ext cx="6666833" cy="449280"/>
        </a:xfrm>
        <a:prstGeom prst="roundRect">
          <a:avLst/>
        </a:prstGeom>
        <a:gradFill rotWithShape="0">
          <a:gsLst>
            <a:gs pos="0">
              <a:schemeClr val="accent2">
                <a:hueOff val="-181920"/>
                <a:satOff val="-10491"/>
                <a:lumOff val="1078"/>
                <a:alphaOff val="0"/>
                <a:satMod val="103000"/>
                <a:lumMod val="102000"/>
                <a:tint val="94000"/>
              </a:schemeClr>
            </a:gs>
            <a:gs pos="50000">
              <a:schemeClr val="accent2">
                <a:hueOff val="-181920"/>
                <a:satOff val="-10491"/>
                <a:lumOff val="1078"/>
                <a:alphaOff val="0"/>
                <a:satMod val="110000"/>
                <a:lumMod val="100000"/>
                <a:shade val="100000"/>
              </a:schemeClr>
            </a:gs>
            <a:gs pos="100000">
              <a:schemeClr val="accent2">
                <a:hueOff val="-181920"/>
                <a:satOff val="-10491"/>
                <a:lumOff val="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NIH Stroke Scale Assessment (NIHSS)</a:t>
          </a:r>
        </a:p>
      </dsp:txBody>
      <dsp:txXfrm>
        <a:off x="21932" y="640732"/>
        <a:ext cx="6622969" cy="405416"/>
      </dsp:txXfrm>
    </dsp:sp>
    <dsp:sp modelId="{3463B90D-CA27-49EE-998F-E79503801C49}">
      <dsp:nvSpPr>
        <dsp:cNvPr id="0" name=""/>
        <dsp:cNvSpPr/>
      </dsp:nvSpPr>
      <dsp:spPr>
        <a:xfrm>
          <a:off x="0" y="1068080"/>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hlinkClick xmlns:r="http://schemas.openxmlformats.org/officeDocument/2006/relationships" r:id="rId1"/>
            </a:rPr>
            <a:t>https://webdcu.musc.edu/campus/</a:t>
          </a:r>
          <a:endParaRPr lang="en-US" sz="1800" kern="1200" dirty="0">
            <a:latin typeface="Arial" panose="020B0604020202020204" pitchFamily="34" charset="0"/>
            <a:cs typeface="Arial" panose="020B0604020202020204" pitchFamily="34" charset="0"/>
          </a:endParaRPr>
        </a:p>
      </dsp:txBody>
      <dsp:txXfrm>
        <a:off x="0" y="1068080"/>
        <a:ext cx="6666833" cy="397440"/>
      </dsp:txXfrm>
    </dsp:sp>
    <dsp:sp modelId="{53685951-977C-CA4F-92E8-BB03205ABDC5}">
      <dsp:nvSpPr>
        <dsp:cNvPr id="0" name=""/>
        <dsp:cNvSpPr/>
      </dsp:nvSpPr>
      <dsp:spPr>
        <a:xfrm>
          <a:off x="0" y="1465520"/>
          <a:ext cx="6666833" cy="44928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ASPECT </a:t>
          </a:r>
        </a:p>
      </dsp:txBody>
      <dsp:txXfrm>
        <a:off x="21932" y="1487452"/>
        <a:ext cx="6622969" cy="405416"/>
      </dsp:txXfrm>
    </dsp:sp>
    <dsp:sp modelId="{CA4ADCFB-5CFA-48D9-AE61-06E6B1EB317E}">
      <dsp:nvSpPr>
        <dsp:cNvPr id="0" name=""/>
        <dsp:cNvSpPr/>
      </dsp:nvSpPr>
      <dsp:spPr>
        <a:xfrm>
          <a:off x="0" y="1914800"/>
          <a:ext cx="666683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hlinkClick xmlns:r="http://schemas.openxmlformats.org/officeDocument/2006/relationships" r:id="rId2"/>
            </a:rPr>
            <a:t>https://www.letsgetproof.com/pages/aspect-in-stroke/homepage</a:t>
          </a:r>
          <a:endParaRPr lang="en-US" sz="1800" kern="1200" dirty="0">
            <a:latin typeface="Arial" panose="020B0604020202020204" pitchFamily="34" charset="0"/>
            <a:cs typeface="Arial" panose="020B0604020202020204" pitchFamily="34" charset="0"/>
          </a:endParaRPr>
        </a:p>
      </dsp:txBody>
      <dsp:txXfrm>
        <a:off x="0" y="1914800"/>
        <a:ext cx="6666833" cy="397440"/>
      </dsp:txXfrm>
    </dsp:sp>
    <dsp:sp modelId="{3AE40899-AD23-45E9-8615-8D1EC36D35EF}">
      <dsp:nvSpPr>
        <dsp:cNvPr id="0" name=""/>
        <dsp:cNvSpPr/>
      </dsp:nvSpPr>
      <dsp:spPr>
        <a:xfrm>
          <a:off x="0" y="2312240"/>
          <a:ext cx="6666833" cy="449280"/>
        </a:xfrm>
        <a:prstGeom prst="roundRect">
          <a:avLst/>
        </a:prstGeom>
        <a:gradFill rotWithShape="0">
          <a:gsLst>
            <a:gs pos="0">
              <a:schemeClr val="accent2">
                <a:hueOff val="-545761"/>
                <a:satOff val="-31473"/>
                <a:lumOff val="3235"/>
                <a:alphaOff val="0"/>
                <a:satMod val="103000"/>
                <a:lumMod val="102000"/>
                <a:tint val="94000"/>
              </a:schemeClr>
            </a:gs>
            <a:gs pos="50000">
              <a:schemeClr val="accent2">
                <a:hueOff val="-545761"/>
                <a:satOff val="-31473"/>
                <a:lumOff val="3235"/>
                <a:alphaOff val="0"/>
                <a:satMod val="110000"/>
                <a:lumMod val="100000"/>
                <a:shade val="100000"/>
              </a:schemeClr>
            </a:gs>
            <a:gs pos="100000">
              <a:schemeClr val="accent2">
                <a:hueOff val="-545761"/>
                <a:satOff val="-31473"/>
                <a:lumOff val="32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WebDCU</a:t>
          </a:r>
        </a:p>
      </dsp:txBody>
      <dsp:txXfrm>
        <a:off x="21932" y="2334172"/>
        <a:ext cx="6622969" cy="405416"/>
      </dsp:txXfrm>
    </dsp:sp>
    <dsp:sp modelId="{2FCB8FBA-77E2-481E-9F56-644409B33DEA}">
      <dsp:nvSpPr>
        <dsp:cNvPr id="0" name=""/>
        <dsp:cNvSpPr/>
      </dsp:nvSpPr>
      <dsp:spPr>
        <a:xfrm>
          <a:off x="0" y="2830640"/>
          <a:ext cx="6666833" cy="4492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Pharmacy Training</a:t>
          </a:r>
        </a:p>
      </dsp:txBody>
      <dsp:txXfrm>
        <a:off x="21932" y="2852572"/>
        <a:ext cx="6622969" cy="405416"/>
      </dsp:txXfrm>
    </dsp:sp>
    <dsp:sp modelId="{C885CA41-6614-4166-A792-4920F7153DB6}">
      <dsp:nvSpPr>
        <dsp:cNvPr id="0" name=""/>
        <dsp:cNvSpPr/>
      </dsp:nvSpPr>
      <dsp:spPr>
        <a:xfrm>
          <a:off x="0" y="3349040"/>
          <a:ext cx="6666833" cy="449280"/>
        </a:xfrm>
        <a:prstGeom prst="roundRect">
          <a:avLst/>
        </a:prstGeom>
        <a:gradFill rotWithShape="0">
          <a:gsLst>
            <a:gs pos="0">
              <a:schemeClr val="accent2">
                <a:hueOff val="-909602"/>
                <a:satOff val="-52455"/>
                <a:lumOff val="5392"/>
                <a:alphaOff val="0"/>
                <a:satMod val="103000"/>
                <a:lumMod val="102000"/>
                <a:tint val="94000"/>
              </a:schemeClr>
            </a:gs>
            <a:gs pos="50000">
              <a:schemeClr val="accent2">
                <a:hueOff val="-909602"/>
                <a:satOff val="-52455"/>
                <a:lumOff val="5392"/>
                <a:alphaOff val="0"/>
                <a:satMod val="110000"/>
                <a:lumMod val="100000"/>
                <a:shade val="100000"/>
              </a:schemeClr>
            </a:gs>
            <a:gs pos="100000">
              <a:schemeClr val="accent2">
                <a:hueOff val="-909602"/>
                <a:satOff val="-52455"/>
                <a:lumOff val="5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Imaging Training</a:t>
          </a:r>
        </a:p>
      </dsp:txBody>
      <dsp:txXfrm>
        <a:off x="21932" y="3370972"/>
        <a:ext cx="6622969" cy="405416"/>
      </dsp:txXfrm>
    </dsp:sp>
    <dsp:sp modelId="{38AD5410-087C-4723-BE40-89CD11B2C6FF}">
      <dsp:nvSpPr>
        <dsp:cNvPr id="0" name=""/>
        <dsp:cNvSpPr/>
      </dsp:nvSpPr>
      <dsp:spPr>
        <a:xfrm>
          <a:off x="0" y="3867440"/>
          <a:ext cx="6666833" cy="44928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RAPID AI</a:t>
          </a:r>
        </a:p>
      </dsp:txBody>
      <dsp:txXfrm>
        <a:off x="21932" y="3889372"/>
        <a:ext cx="6622969" cy="405416"/>
      </dsp:txXfrm>
    </dsp:sp>
    <dsp:sp modelId="{250870BD-58F6-4DA1-9BBE-004B3A5ADF21}">
      <dsp:nvSpPr>
        <dsp:cNvPr id="0" name=""/>
        <dsp:cNvSpPr/>
      </dsp:nvSpPr>
      <dsp:spPr>
        <a:xfrm>
          <a:off x="0" y="4385840"/>
          <a:ext cx="6666833" cy="449280"/>
        </a:xfrm>
        <a:prstGeom prst="roundRect">
          <a:avLst/>
        </a:prstGeom>
        <a:gradFill rotWithShape="0">
          <a:gsLst>
            <a:gs pos="0">
              <a:schemeClr val="accent2">
                <a:hueOff val="-1273443"/>
                <a:satOff val="-73437"/>
                <a:lumOff val="7549"/>
                <a:alphaOff val="0"/>
                <a:satMod val="103000"/>
                <a:lumMod val="102000"/>
                <a:tint val="94000"/>
              </a:schemeClr>
            </a:gs>
            <a:gs pos="50000">
              <a:schemeClr val="accent2">
                <a:hueOff val="-1273443"/>
                <a:satOff val="-73437"/>
                <a:lumOff val="7549"/>
                <a:alphaOff val="0"/>
                <a:satMod val="110000"/>
                <a:lumMod val="100000"/>
                <a:shade val="100000"/>
              </a:schemeClr>
            </a:gs>
            <a:gs pos="100000">
              <a:schemeClr val="accent2">
                <a:hueOff val="-1273443"/>
                <a:satOff val="-73437"/>
                <a:lumOff val="75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Lab Training</a:t>
          </a:r>
        </a:p>
      </dsp:txBody>
      <dsp:txXfrm>
        <a:off x="21932" y="4407772"/>
        <a:ext cx="6622969" cy="405416"/>
      </dsp:txXfrm>
    </dsp:sp>
    <dsp:sp modelId="{974C65FF-8338-4C14-B7AF-2895F61E601E}">
      <dsp:nvSpPr>
        <dsp:cNvPr id="0" name=""/>
        <dsp:cNvSpPr/>
      </dsp:nvSpPr>
      <dsp:spPr>
        <a:xfrm>
          <a:off x="0" y="4904240"/>
          <a:ext cx="6666833" cy="4492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Shipping Training</a:t>
          </a:r>
        </a:p>
      </dsp:txBody>
      <dsp:txXfrm>
        <a:off x="21932" y="4926172"/>
        <a:ext cx="6622969" cy="405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FF0A2-2EF2-4041-A5E3-FA786AFA1302}">
      <dsp:nvSpPr>
        <dsp:cNvPr id="0" name=""/>
        <dsp:cNvSpPr/>
      </dsp:nvSpPr>
      <dsp:spPr>
        <a:xfrm>
          <a:off x="1234418" y="112201"/>
          <a:ext cx="1587707" cy="1587707"/>
        </a:xfrm>
        <a:prstGeom prst="fram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A0ED7-F4E1-4973-B04E-482254B6DBFE}">
      <dsp:nvSpPr>
        <dsp:cNvPr id="0" name=""/>
        <dsp:cNvSpPr/>
      </dsp:nvSpPr>
      <dsp:spPr>
        <a:xfrm>
          <a:off x="1487460" y="340432"/>
          <a:ext cx="1081624" cy="1131245"/>
        </a:xfrm>
        <a:prstGeom prst="rect">
          <a:avLst/>
        </a:prstGeom>
        <a:blipFill>
          <a:blip xmlns:r="http://schemas.openxmlformats.org/officeDocument/2006/relationships" r:embed="rId1"/>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4418089-3CAC-4F31-9A32-19BC7C40E43B}">
      <dsp:nvSpPr>
        <dsp:cNvPr id="0" name=""/>
        <dsp:cNvSpPr/>
      </dsp:nvSpPr>
      <dsp:spPr>
        <a:xfrm>
          <a:off x="2926339" y="385824"/>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Pam Plummer, MSN, RC, CCRC</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NCC Project Manager</a:t>
          </a:r>
        </a:p>
      </dsp:txBody>
      <dsp:txXfrm>
        <a:off x="2926339" y="385824"/>
        <a:ext cx="2347086" cy="995733"/>
      </dsp:txXfrm>
    </dsp:sp>
    <dsp:sp modelId="{A3D0D7EC-E9FF-48E4-97E2-261503AF83DB}">
      <dsp:nvSpPr>
        <dsp:cNvPr id="0" name=""/>
        <dsp:cNvSpPr/>
      </dsp:nvSpPr>
      <dsp:spPr>
        <a:xfrm>
          <a:off x="5495559" y="112201"/>
          <a:ext cx="1587707" cy="1587707"/>
        </a:xfrm>
        <a:prstGeom prst="flowChartProcess">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B9CF6-0C48-4EC0-87A4-FB0A70FCB788}">
      <dsp:nvSpPr>
        <dsp:cNvPr id="0" name=""/>
        <dsp:cNvSpPr/>
      </dsp:nvSpPr>
      <dsp:spPr>
        <a:xfrm>
          <a:off x="5698223" y="287744"/>
          <a:ext cx="1182379" cy="1236620"/>
        </a:xfrm>
        <a:prstGeom prst="rect">
          <a:avLst/>
        </a:prstGeom>
        <a:blipFill rotWithShape="1">
          <a:blip xmlns:r="http://schemas.openxmlformats.org/officeDocument/2006/relationships" r:embed="rId2"/>
          <a:srcRect/>
          <a:stretch>
            <a:fillRect t="-4000" b="-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C8322F-C4BE-4D1A-A189-1A0721DCE374}">
      <dsp:nvSpPr>
        <dsp:cNvPr id="0" name=""/>
        <dsp:cNvSpPr/>
      </dsp:nvSpPr>
      <dsp:spPr>
        <a:xfrm>
          <a:off x="7218250" y="387726"/>
          <a:ext cx="3374031"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Jessica Griffin, MHA</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Interim Site Monitoring Manger</a:t>
          </a:r>
        </a:p>
      </dsp:txBody>
      <dsp:txXfrm>
        <a:off x="7218250" y="387726"/>
        <a:ext cx="3374031" cy="995733"/>
      </dsp:txXfrm>
    </dsp:sp>
    <dsp:sp modelId="{9593940D-6985-4957-8484-2DAEED51A5EC}">
      <dsp:nvSpPr>
        <dsp:cNvPr id="0" name=""/>
        <dsp:cNvSpPr/>
      </dsp:nvSpPr>
      <dsp:spPr>
        <a:xfrm>
          <a:off x="1234418" y="2500497"/>
          <a:ext cx="1735603" cy="1587707"/>
        </a:xfrm>
        <a:prstGeom prst="flowChartProcess">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F0FEA-DB5A-4063-94F0-120826AA0182}">
      <dsp:nvSpPr>
        <dsp:cNvPr id="0" name=""/>
        <dsp:cNvSpPr/>
      </dsp:nvSpPr>
      <dsp:spPr>
        <a:xfrm>
          <a:off x="1511030" y="2676040"/>
          <a:ext cx="1182379" cy="1236620"/>
        </a:xfrm>
        <a:prstGeom prst="rect">
          <a:avLst/>
        </a:prstGeom>
        <a:blipFill rotWithShape="1">
          <a:blip xmlns:r="http://schemas.openxmlformats.org/officeDocument/2006/relationships" r:embed="rId3"/>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A7E4A1-E228-489A-8CBD-D98311996431}">
      <dsp:nvSpPr>
        <dsp:cNvPr id="0" name=""/>
        <dsp:cNvSpPr/>
      </dsp:nvSpPr>
      <dsp:spPr>
        <a:xfrm>
          <a:off x="3025940" y="2774120"/>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Rebeca Aragon Garcia, BS, CCRC Prime Project Manager</a:t>
          </a:r>
        </a:p>
      </dsp:txBody>
      <dsp:txXfrm>
        <a:off x="3025940" y="2774120"/>
        <a:ext cx="2347086" cy="995733"/>
      </dsp:txXfrm>
    </dsp:sp>
    <dsp:sp modelId="{5413CF70-B234-43A3-A89D-4F9CE9250CBB}">
      <dsp:nvSpPr>
        <dsp:cNvPr id="0" name=""/>
        <dsp:cNvSpPr/>
      </dsp:nvSpPr>
      <dsp:spPr>
        <a:xfrm>
          <a:off x="5569508" y="2426549"/>
          <a:ext cx="1735603" cy="173560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91A8D-8CD0-422D-ACE7-AF55A81CA115}">
      <dsp:nvSpPr>
        <dsp:cNvPr id="0" name=""/>
        <dsp:cNvSpPr/>
      </dsp:nvSpPr>
      <dsp:spPr>
        <a:xfrm>
          <a:off x="5846120" y="2686268"/>
          <a:ext cx="1182379" cy="1236620"/>
        </a:xfrm>
        <a:prstGeom prst="rect">
          <a:avLst/>
        </a:prstGeom>
        <a:blipFill>
          <a:blip xmlns:r="http://schemas.openxmlformats.org/officeDocument/2006/relationships" r:embed="rId4"/>
          <a:srcRect/>
          <a:stretch>
            <a:fillRect t="-25000" b="-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D212F70-4872-4E3C-B84A-C5CC3C56F7C5}">
      <dsp:nvSpPr>
        <dsp:cNvPr id="0" name=""/>
        <dsp:cNvSpPr/>
      </dsp:nvSpPr>
      <dsp:spPr>
        <a:xfrm>
          <a:off x="7396846" y="2807666"/>
          <a:ext cx="2347086" cy="995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Riley Luckmann NDMC Data Manager</a:t>
          </a:r>
        </a:p>
      </dsp:txBody>
      <dsp:txXfrm>
        <a:off x="7396846" y="2807666"/>
        <a:ext cx="2347086" cy="9957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3B96-C19C-45EB-AEE2-C553C3ADE00C}">
      <dsp:nvSpPr>
        <dsp:cNvPr id="0" name=""/>
        <dsp:cNvSpPr/>
      </dsp:nvSpPr>
      <dsp:spPr>
        <a:xfrm>
          <a:off x="0" y="1084833"/>
          <a:ext cx="7051127" cy="8322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50000"/>
            </a:lnSpc>
            <a:spcBef>
              <a:spcPct val="0"/>
            </a:spcBef>
            <a:spcAft>
              <a:spcPct val="35000"/>
            </a:spcAft>
            <a:buNone/>
          </a:pPr>
          <a:r>
            <a:rPr lang="en-US" sz="1800" kern="1200" dirty="0">
              <a:latin typeface="Arial" panose="020B0604020202020204" pitchFamily="34" charset="0"/>
              <a:cs typeface="Arial" panose="020B0604020202020204" pitchFamily="34" charset="0"/>
            </a:rPr>
            <a:t>NIH StrokeNet National Coordinating Center</a:t>
          </a:r>
        </a:p>
      </dsp:txBody>
      <dsp:txXfrm>
        <a:off x="40627" y="1125460"/>
        <a:ext cx="6969873" cy="750988"/>
      </dsp:txXfrm>
    </dsp:sp>
    <dsp:sp modelId="{CEAE1F31-5708-4DBC-B20B-478A22DCD97B}">
      <dsp:nvSpPr>
        <dsp:cNvPr id="0" name=""/>
        <dsp:cNvSpPr/>
      </dsp:nvSpPr>
      <dsp:spPr>
        <a:xfrm>
          <a:off x="0" y="1917075"/>
          <a:ext cx="705112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73"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kern="1200" dirty="0">
              <a:latin typeface="Arial" panose="020B0604020202020204" pitchFamily="34" charset="0"/>
              <a:cs typeface="Arial" panose="020B0604020202020204" pitchFamily="34" charset="0"/>
            </a:rPr>
            <a:t>Joseph Broderick, MD, MSc, NCC Co-Director</a:t>
          </a:r>
        </a:p>
        <a:p>
          <a:pPr marL="171450" lvl="1" indent="-171450" algn="l" defTabSz="800100">
            <a:lnSpc>
              <a:spcPct val="150000"/>
            </a:lnSpc>
            <a:spcBef>
              <a:spcPct val="0"/>
            </a:spcBef>
            <a:spcAft>
              <a:spcPct val="20000"/>
            </a:spcAft>
            <a:buChar char="•"/>
          </a:pPr>
          <a:r>
            <a:rPr lang="en-US" sz="1800" kern="1200" dirty="0">
              <a:latin typeface="Arial" panose="020B0604020202020204" pitchFamily="34" charset="0"/>
              <a:cs typeface="Arial" panose="020B0604020202020204" pitchFamily="34" charset="0"/>
            </a:rPr>
            <a:t>Iris Davis, NCC Administrative Co-Director</a:t>
          </a:r>
        </a:p>
      </dsp:txBody>
      <dsp:txXfrm>
        <a:off x="0" y="1917075"/>
        <a:ext cx="7051127" cy="1076400"/>
      </dsp:txXfrm>
    </dsp:sp>
    <dsp:sp modelId="{A0A86D48-8F4F-4796-9F8B-F5A2F833BD2E}">
      <dsp:nvSpPr>
        <dsp:cNvPr id="0" name=""/>
        <dsp:cNvSpPr/>
      </dsp:nvSpPr>
      <dsp:spPr>
        <a:xfrm>
          <a:off x="0" y="2993475"/>
          <a:ext cx="7051127" cy="6707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50000"/>
            </a:lnSpc>
            <a:spcBef>
              <a:spcPct val="0"/>
            </a:spcBef>
            <a:spcAft>
              <a:spcPct val="35000"/>
            </a:spcAft>
            <a:buNone/>
          </a:pPr>
          <a:r>
            <a:rPr lang="en-US" sz="1800" b="0" u="none" kern="1200" dirty="0">
              <a:latin typeface="Arial" panose="020B0604020202020204" pitchFamily="34" charset="0"/>
              <a:cs typeface="Arial" panose="020B0604020202020204" pitchFamily="34" charset="0"/>
            </a:rPr>
            <a:t>NINDS Program Support</a:t>
          </a:r>
        </a:p>
      </dsp:txBody>
      <dsp:txXfrm>
        <a:off x="32744" y="3026219"/>
        <a:ext cx="6985639" cy="605285"/>
      </dsp:txXfrm>
    </dsp:sp>
    <dsp:sp modelId="{020E1AFE-977B-446A-A6C7-785F8F561B0B}">
      <dsp:nvSpPr>
        <dsp:cNvPr id="0" name=""/>
        <dsp:cNvSpPr/>
      </dsp:nvSpPr>
      <dsp:spPr>
        <a:xfrm>
          <a:off x="38252" y="3664248"/>
          <a:ext cx="6974622" cy="103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73"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b="0" u="none" kern="1200" dirty="0">
              <a:latin typeface="Arial" panose="020B0604020202020204" pitchFamily="34" charset="0"/>
              <a:cs typeface="Arial" panose="020B0604020202020204" pitchFamily="34" charset="0"/>
            </a:rPr>
            <a:t>Scott Janis, PhD, NINDS Program Scientist</a:t>
          </a:r>
        </a:p>
        <a:p>
          <a:pPr marL="171450" lvl="1" indent="-171450" algn="l" defTabSz="800100">
            <a:lnSpc>
              <a:spcPct val="150000"/>
            </a:lnSpc>
            <a:spcBef>
              <a:spcPct val="0"/>
            </a:spcBef>
            <a:spcAft>
              <a:spcPct val="20000"/>
            </a:spcAft>
            <a:buChar char="•"/>
          </a:pPr>
          <a:r>
            <a:rPr lang="en-US" sz="1800" b="0" u="none" kern="1200" dirty="0">
              <a:latin typeface="Arial" panose="020B0604020202020204" pitchFamily="34" charset="0"/>
              <a:cs typeface="Arial" panose="020B0604020202020204" pitchFamily="34" charset="0"/>
            </a:rPr>
            <a:t>Mariam Afzal, BA, NINDS Program Official</a:t>
          </a:r>
        </a:p>
      </dsp:txBody>
      <dsp:txXfrm>
        <a:off x="38252" y="3664248"/>
        <a:ext cx="6974622" cy="1035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499E2-AA4B-4D0D-AD9B-6ECC4B354CEB}">
      <dsp:nvSpPr>
        <dsp:cNvPr id="0" name=""/>
        <dsp:cNvSpPr/>
      </dsp:nvSpPr>
      <dsp:spPr>
        <a:xfrm rot="5400000">
          <a:off x="-799397"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2D462-8D01-4CA5-BEE2-CB6550F520FE}">
      <dsp:nvSpPr>
        <dsp:cNvPr id="0" name=""/>
        <dsp:cNvSpPr/>
      </dsp:nvSpPr>
      <dsp:spPr>
        <a:xfrm>
          <a:off x="2862" y="2553163"/>
          <a:ext cx="2038182" cy="589191"/>
        </a:xfrm>
        <a:prstGeom prst="homePlate">
          <a:avLst>
            <a:gd name="adj" fmla="val 2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Summer 2023</a:t>
          </a:r>
        </a:p>
      </dsp:txBody>
      <dsp:txXfrm>
        <a:off x="2862" y="2553163"/>
        <a:ext cx="1964533" cy="589191"/>
      </dsp:txXfrm>
    </dsp:sp>
    <dsp:sp modelId="{F32AF425-D3F7-49EF-AAB7-5909F0F3C885}">
      <dsp:nvSpPr>
        <dsp:cNvPr id="0" name=""/>
        <dsp:cNvSpPr/>
      </dsp:nvSpPr>
      <dsp:spPr>
        <a:xfrm>
          <a:off x="165917"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Grant Notice of Award (</a:t>
          </a:r>
          <a:r>
            <a:rPr lang="en-US" sz="1800" kern="1200" dirty="0" err="1">
              <a:latin typeface="Arial" panose="020B0604020202020204" pitchFamily="34" charset="0"/>
              <a:cs typeface="Arial" panose="020B0604020202020204" pitchFamily="34" charset="0"/>
            </a:rPr>
            <a:t>NoA</a:t>
          </a:r>
          <a:r>
            <a:rPr lang="en-US" sz="1800" kern="1200" dirty="0">
              <a:latin typeface="Arial" panose="020B0604020202020204" pitchFamily="34" charset="0"/>
              <a:cs typeface="Arial" panose="020B0604020202020204" pitchFamily="34" charset="0"/>
            </a:rPr>
            <a:t>)</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Sites invited to participate</a:t>
          </a:r>
        </a:p>
      </dsp:txBody>
      <dsp:txXfrm>
        <a:off x="165917" y="883421"/>
        <a:ext cx="1655004" cy="1106928"/>
      </dsp:txXfrm>
    </dsp:sp>
    <dsp:sp modelId="{27F32EA8-FB3C-4D5B-8A35-8B3E2E477CBE}">
      <dsp:nvSpPr>
        <dsp:cNvPr id="0" name=""/>
        <dsp:cNvSpPr/>
      </dsp:nvSpPr>
      <dsp:spPr>
        <a:xfrm rot="5400000">
          <a:off x="1136875"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DDD706-CE5E-44C7-B2F0-39A761CFA008}">
      <dsp:nvSpPr>
        <dsp:cNvPr id="0" name=""/>
        <dsp:cNvSpPr/>
      </dsp:nvSpPr>
      <dsp:spPr>
        <a:xfrm>
          <a:off x="1939136" y="2553163"/>
          <a:ext cx="2038182" cy="589191"/>
        </a:xfrm>
        <a:prstGeom prst="chevron">
          <a:avLst>
            <a:gd name="adj" fmla="val 2500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Fall 2023</a:t>
          </a:r>
        </a:p>
      </dsp:txBody>
      <dsp:txXfrm>
        <a:off x="2086434" y="2553163"/>
        <a:ext cx="1743586" cy="589191"/>
      </dsp:txXfrm>
    </dsp:sp>
    <dsp:sp modelId="{43E03AF7-B572-47EB-B7F5-70F36C46710E}">
      <dsp:nvSpPr>
        <dsp:cNvPr id="0" name=""/>
        <dsp:cNvSpPr/>
      </dsp:nvSpPr>
      <dsp:spPr>
        <a:xfrm>
          <a:off x="2102190"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cIRB and CTA packets to sites</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CTA &amp; cIRB completed within 6 weeks</a:t>
          </a:r>
        </a:p>
      </dsp:txBody>
      <dsp:txXfrm>
        <a:off x="2102190" y="883421"/>
        <a:ext cx="1655004" cy="1106928"/>
      </dsp:txXfrm>
    </dsp:sp>
    <dsp:sp modelId="{61DC46D4-BC57-46EC-8E55-12A92215F9E4}">
      <dsp:nvSpPr>
        <dsp:cNvPr id="0" name=""/>
        <dsp:cNvSpPr/>
      </dsp:nvSpPr>
      <dsp:spPr>
        <a:xfrm rot="5400000">
          <a:off x="3073149"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86F863-AD54-43E4-85FA-8311F5F1CF9C}">
      <dsp:nvSpPr>
        <dsp:cNvPr id="0" name=""/>
        <dsp:cNvSpPr/>
      </dsp:nvSpPr>
      <dsp:spPr>
        <a:xfrm>
          <a:off x="3875409" y="2553163"/>
          <a:ext cx="2038182" cy="589191"/>
        </a:xfrm>
        <a:prstGeom prst="chevron">
          <a:avLst>
            <a:gd name="adj" fmla="val 2500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January 2024</a:t>
          </a:r>
        </a:p>
      </dsp:txBody>
      <dsp:txXfrm>
        <a:off x="4022707" y="2553163"/>
        <a:ext cx="1743586" cy="589191"/>
      </dsp:txXfrm>
    </dsp:sp>
    <dsp:sp modelId="{E0557DFA-D567-4492-A364-1A89BA9A6966}">
      <dsp:nvSpPr>
        <dsp:cNvPr id="0" name=""/>
        <dsp:cNvSpPr/>
      </dsp:nvSpPr>
      <dsp:spPr>
        <a:xfrm>
          <a:off x="4038464"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Virtual Investigator Meeting</a:t>
          </a:r>
        </a:p>
      </dsp:txBody>
      <dsp:txXfrm>
        <a:off x="4038464" y="883421"/>
        <a:ext cx="1655004" cy="1106928"/>
      </dsp:txXfrm>
    </dsp:sp>
    <dsp:sp modelId="{720DE473-8EA2-4897-9F35-B893A10B09D1}">
      <dsp:nvSpPr>
        <dsp:cNvPr id="0" name=""/>
        <dsp:cNvSpPr/>
      </dsp:nvSpPr>
      <dsp:spPr>
        <a:xfrm rot="5400000">
          <a:off x="5009422"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B0B7B9-45E7-4D77-A78E-DAA29CA9C24C}">
      <dsp:nvSpPr>
        <dsp:cNvPr id="0" name=""/>
        <dsp:cNvSpPr/>
      </dsp:nvSpPr>
      <dsp:spPr>
        <a:xfrm>
          <a:off x="5811682" y="2553163"/>
          <a:ext cx="2038182" cy="589191"/>
        </a:xfrm>
        <a:prstGeom prst="chevron">
          <a:avLst>
            <a:gd name="adj" fmla="val 2500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February 2024</a:t>
          </a:r>
        </a:p>
      </dsp:txBody>
      <dsp:txXfrm>
        <a:off x="5958980" y="2553163"/>
        <a:ext cx="1743586" cy="589191"/>
      </dsp:txXfrm>
    </dsp:sp>
    <dsp:sp modelId="{F2BFB414-98AE-4B66-AA6A-76FC03301899}">
      <dsp:nvSpPr>
        <dsp:cNvPr id="0" name=""/>
        <dsp:cNvSpPr/>
      </dsp:nvSpPr>
      <dsp:spPr>
        <a:xfrm>
          <a:off x="5974737"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Individual site imaging training</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Site Readiness Calls</a:t>
          </a:r>
        </a:p>
      </dsp:txBody>
      <dsp:txXfrm>
        <a:off x="5974737" y="883421"/>
        <a:ext cx="1655004" cy="1106928"/>
      </dsp:txXfrm>
    </dsp:sp>
    <dsp:sp modelId="{D6367B08-149B-466F-AC1A-4FAC28952EEB}">
      <dsp:nvSpPr>
        <dsp:cNvPr id="0" name=""/>
        <dsp:cNvSpPr/>
      </dsp:nvSpPr>
      <dsp:spPr>
        <a:xfrm rot="5400000">
          <a:off x="6945696"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431B9-06AE-44B0-B306-34C8E8742958}">
      <dsp:nvSpPr>
        <dsp:cNvPr id="0" name=""/>
        <dsp:cNvSpPr/>
      </dsp:nvSpPr>
      <dsp:spPr>
        <a:xfrm>
          <a:off x="7747956" y="2553163"/>
          <a:ext cx="2038182" cy="589191"/>
        </a:xfrm>
        <a:prstGeom prst="chevron">
          <a:avLst>
            <a:gd name="adj" fmla="val 2500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March 2024</a:t>
          </a:r>
        </a:p>
      </dsp:txBody>
      <dsp:txXfrm>
        <a:off x="7895254" y="2553163"/>
        <a:ext cx="1743586" cy="589191"/>
      </dsp:txXfrm>
    </dsp:sp>
    <dsp:sp modelId="{0CBBDB35-808A-4D02-B5F9-B11A50FB1620}">
      <dsp:nvSpPr>
        <dsp:cNvPr id="0" name=""/>
        <dsp:cNvSpPr/>
      </dsp:nvSpPr>
      <dsp:spPr>
        <a:xfrm>
          <a:off x="7911010"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10 Sites Open</a:t>
          </a: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a:t>
          </a:r>
          <a:r>
            <a:rPr lang="en-US" sz="1800" kern="1200" baseline="30000" dirty="0">
              <a:latin typeface="Arial" panose="020B0604020202020204" pitchFamily="34" charset="0"/>
              <a:cs typeface="Arial" panose="020B0604020202020204" pitchFamily="34" charset="0"/>
            </a:rPr>
            <a:t>st</a:t>
          </a:r>
          <a:r>
            <a:rPr lang="en-US" sz="1800" kern="1200" dirty="0">
              <a:latin typeface="Arial" panose="020B0604020202020204" pitchFamily="34" charset="0"/>
              <a:cs typeface="Arial" panose="020B0604020202020204" pitchFamily="34" charset="0"/>
            </a:rPr>
            <a:t> patient enrolled</a:t>
          </a:r>
        </a:p>
      </dsp:txBody>
      <dsp:txXfrm>
        <a:off x="7911010" y="883421"/>
        <a:ext cx="1655004" cy="1106928"/>
      </dsp:txXfrm>
    </dsp:sp>
    <dsp:sp modelId="{0EE1FE5D-D85D-4C42-A028-90D24EE1CF55}">
      <dsp:nvSpPr>
        <dsp:cNvPr id="0" name=""/>
        <dsp:cNvSpPr/>
      </dsp:nvSpPr>
      <dsp:spPr>
        <a:xfrm rot="5400000">
          <a:off x="8881969" y="1587848"/>
          <a:ext cx="1767574" cy="163054"/>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940CE-3D94-4554-9631-62A9389506EF}">
      <dsp:nvSpPr>
        <dsp:cNvPr id="0" name=""/>
        <dsp:cNvSpPr/>
      </dsp:nvSpPr>
      <dsp:spPr>
        <a:xfrm>
          <a:off x="9684229" y="2553163"/>
          <a:ext cx="2038182" cy="589191"/>
        </a:xfrm>
        <a:prstGeom prst="chevron">
          <a:avLst>
            <a:gd name="adj" fmla="val 2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228600" rIns="114300" bIns="22860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April 2024</a:t>
          </a:r>
        </a:p>
      </dsp:txBody>
      <dsp:txXfrm>
        <a:off x="9831527" y="2553163"/>
        <a:ext cx="1743586" cy="589191"/>
      </dsp:txXfrm>
    </dsp:sp>
    <dsp:sp modelId="{BD7387F9-B30E-442F-B880-D540EA084871}">
      <dsp:nvSpPr>
        <dsp:cNvPr id="0" name=""/>
        <dsp:cNvSpPr/>
      </dsp:nvSpPr>
      <dsp:spPr>
        <a:xfrm>
          <a:off x="9847284" y="883421"/>
          <a:ext cx="1655004" cy="110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20 total sites open</a:t>
          </a:r>
        </a:p>
      </dsp:txBody>
      <dsp:txXfrm>
        <a:off x="9847284" y="883421"/>
        <a:ext cx="1655004" cy="11069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11ACC-7F5A-44C8-8008-114C06A9CBF2}">
      <dsp:nvSpPr>
        <dsp:cNvPr id="0" name=""/>
        <dsp:cNvSpPr/>
      </dsp:nvSpPr>
      <dsp:spPr>
        <a:xfrm>
          <a:off x="4219" y="162172"/>
          <a:ext cx="844593" cy="844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E798F-8B2B-4CDD-A93C-BBBF2C2E86E6}">
      <dsp:nvSpPr>
        <dsp:cNvPr id="0" name=""/>
        <dsp:cNvSpPr/>
      </dsp:nvSpPr>
      <dsp:spPr>
        <a:xfrm>
          <a:off x="4219"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Population</a:t>
          </a:r>
          <a:r>
            <a:rPr lang="en-US" sz="1900" kern="1200" dirty="0">
              <a:latin typeface="Arial" panose="020B0604020202020204" pitchFamily="34" charset="0"/>
              <a:cs typeface="Arial" panose="020B0604020202020204" pitchFamily="34" charset="0"/>
            </a:rPr>
            <a:t>:</a:t>
          </a:r>
        </a:p>
      </dsp:txBody>
      <dsp:txXfrm>
        <a:off x="4219" y="1151463"/>
        <a:ext cx="2413125" cy="361968"/>
      </dsp:txXfrm>
    </dsp:sp>
    <dsp:sp modelId="{6B37F49B-19AA-45A3-8A26-8308B4D18292}">
      <dsp:nvSpPr>
        <dsp:cNvPr id="0" name=""/>
        <dsp:cNvSpPr/>
      </dsp:nvSpPr>
      <dsp:spPr>
        <a:xfrm>
          <a:off x="4219"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300 adults (≥18 years) with acute ischemic stroke </a:t>
          </a:r>
        </a:p>
      </dsp:txBody>
      <dsp:txXfrm>
        <a:off x="4219" y="1580733"/>
        <a:ext cx="2413125" cy="1946499"/>
      </dsp:txXfrm>
    </dsp:sp>
    <dsp:sp modelId="{3D018412-36E7-4932-A89E-B1DD2B6F7013}">
      <dsp:nvSpPr>
        <dsp:cNvPr id="0" name=""/>
        <dsp:cNvSpPr/>
      </dsp:nvSpPr>
      <dsp:spPr>
        <a:xfrm>
          <a:off x="2839641" y="162172"/>
          <a:ext cx="844593" cy="844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CDE4A-4247-4B82-9202-5FD360F089B4}">
      <dsp:nvSpPr>
        <dsp:cNvPr id="0" name=""/>
        <dsp:cNvSpPr/>
      </dsp:nvSpPr>
      <dsp:spPr>
        <a:xfrm>
          <a:off x="2839641"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Duration:</a:t>
          </a:r>
        </a:p>
      </dsp:txBody>
      <dsp:txXfrm>
        <a:off x="2839641" y="1151463"/>
        <a:ext cx="2413125" cy="361968"/>
      </dsp:txXfrm>
    </dsp:sp>
    <dsp:sp modelId="{5EF693DF-7574-451E-9F9F-8A3DF098D991}">
      <dsp:nvSpPr>
        <dsp:cNvPr id="0" name=""/>
        <dsp:cNvSpPr/>
      </dsp:nvSpPr>
      <dsp:spPr>
        <a:xfrm>
          <a:off x="2839641"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Recruitment period 36 months</a:t>
          </a:r>
        </a:p>
      </dsp:txBody>
      <dsp:txXfrm>
        <a:off x="2839641" y="1580733"/>
        <a:ext cx="2413125" cy="1946499"/>
      </dsp:txXfrm>
    </dsp:sp>
    <dsp:sp modelId="{7299BAD6-3750-47E3-BEB3-594B79269549}">
      <dsp:nvSpPr>
        <dsp:cNvPr id="0" name=""/>
        <dsp:cNvSpPr/>
      </dsp:nvSpPr>
      <dsp:spPr>
        <a:xfrm>
          <a:off x="5675062" y="162172"/>
          <a:ext cx="844593" cy="8445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6C4D7-6779-495B-8548-1B339F7D0B90}">
      <dsp:nvSpPr>
        <dsp:cNvPr id="0" name=""/>
        <dsp:cNvSpPr/>
      </dsp:nvSpPr>
      <dsp:spPr>
        <a:xfrm>
          <a:off x="5675062"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Study intervention:</a:t>
          </a:r>
        </a:p>
      </dsp:txBody>
      <dsp:txXfrm>
        <a:off x="5675062" y="1151463"/>
        <a:ext cx="2413125" cy="361968"/>
      </dsp:txXfrm>
    </dsp:sp>
    <dsp:sp modelId="{14AB37E1-B6DD-4E32-9202-E112749F6495}">
      <dsp:nvSpPr>
        <dsp:cNvPr id="0" name=""/>
        <dsp:cNvSpPr/>
      </dsp:nvSpPr>
      <dsp:spPr>
        <a:xfrm>
          <a:off x="5675062"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 4 dosing arms and a control arm</a:t>
          </a:r>
        </a:p>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3,5,7,10 mg/kg (max 300, 500,700, 1000 mg respectively) diluted in 200 ml NS and NS control</a:t>
          </a:r>
        </a:p>
      </dsp:txBody>
      <dsp:txXfrm>
        <a:off x="5675062" y="1580733"/>
        <a:ext cx="2413125" cy="1946499"/>
      </dsp:txXfrm>
    </dsp:sp>
    <dsp:sp modelId="{E9B8EA18-3149-444E-8738-4157AF2FC77F}">
      <dsp:nvSpPr>
        <dsp:cNvPr id="0" name=""/>
        <dsp:cNvSpPr/>
      </dsp:nvSpPr>
      <dsp:spPr>
        <a:xfrm>
          <a:off x="8510484" y="162172"/>
          <a:ext cx="844593" cy="8445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67EF6-8C3C-4CA1-BB82-84432C29E5A6}">
      <dsp:nvSpPr>
        <dsp:cNvPr id="0" name=""/>
        <dsp:cNvSpPr/>
      </dsp:nvSpPr>
      <dsp:spPr>
        <a:xfrm>
          <a:off x="8510484" y="1151463"/>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Participant Duration</a:t>
          </a:r>
        </a:p>
      </dsp:txBody>
      <dsp:txXfrm>
        <a:off x="8510484" y="1151463"/>
        <a:ext cx="2413125" cy="361968"/>
      </dsp:txXfrm>
    </dsp:sp>
    <dsp:sp modelId="{A44D99A8-F26B-4647-BABF-7AC5F549EEA5}">
      <dsp:nvSpPr>
        <dsp:cNvPr id="0" name=""/>
        <dsp:cNvSpPr/>
      </dsp:nvSpPr>
      <dsp:spPr>
        <a:xfrm>
          <a:off x="8510484" y="1580733"/>
          <a:ext cx="2413125" cy="1946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90 days</a:t>
          </a:r>
        </a:p>
      </dsp:txBody>
      <dsp:txXfrm>
        <a:off x="8510484" y="1580733"/>
        <a:ext cx="2413125" cy="1946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23EAB-B8EA-44A5-9E1B-A1F51FD8456D}">
      <dsp:nvSpPr>
        <dsp:cNvPr id="0" name=""/>
        <dsp:cNvSpPr/>
      </dsp:nvSpPr>
      <dsp:spPr>
        <a:xfrm>
          <a:off x="2219183" y="727539"/>
          <a:ext cx="1418420" cy="1418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72A3D-56E8-4733-96F8-A680A7F292AE}">
      <dsp:nvSpPr>
        <dsp:cNvPr id="0" name=""/>
        <dsp:cNvSpPr/>
      </dsp:nvSpPr>
      <dsp:spPr>
        <a:xfrm>
          <a:off x="770502" y="2268117"/>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Safety:</a:t>
          </a:r>
        </a:p>
      </dsp:txBody>
      <dsp:txXfrm>
        <a:off x="770502" y="2268117"/>
        <a:ext cx="4315781" cy="647367"/>
      </dsp:txXfrm>
    </dsp:sp>
    <dsp:sp modelId="{0F009655-20EC-4E5E-B049-3AA5C58FEA0E}">
      <dsp:nvSpPr>
        <dsp:cNvPr id="0" name=""/>
        <dsp:cNvSpPr/>
      </dsp:nvSpPr>
      <dsp:spPr>
        <a:xfrm>
          <a:off x="770502" y="2961595"/>
          <a:ext cx="4315781" cy="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latin typeface="Arial" panose="020B0604020202020204" pitchFamily="34" charset="0"/>
              <a:cs typeface="Arial" panose="020B0604020202020204" pitchFamily="34" charset="0"/>
            </a:rPr>
            <a:t>ANY intracranial hemorrhage (ICH) visualized on the CT scan 30 (±4) h after study drug administration.  </a:t>
          </a:r>
        </a:p>
      </dsp:txBody>
      <dsp:txXfrm>
        <a:off x="770502" y="2961595"/>
        <a:ext cx="4315781" cy="270"/>
      </dsp:txXfrm>
    </dsp:sp>
    <dsp:sp modelId="{92B659E4-8443-4D36-B1C2-AC908E08D504}">
      <dsp:nvSpPr>
        <dsp:cNvPr id="0" name=""/>
        <dsp:cNvSpPr/>
      </dsp:nvSpPr>
      <dsp:spPr>
        <a:xfrm>
          <a:off x="7244174" y="728371"/>
          <a:ext cx="1510523" cy="14162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FCE67-F8E4-4FA3-999E-7ED7EAD4D35F}">
      <dsp:nvSpPr>
        <dsp:cNvPr id="0" name=""/>
        <dsp:cNvSpPr/>
      </dsp:nvSpPr>
      <dsp:spPr>
        <a:xfrm>
          <a:off x="5841545" y="2267285"/>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Arial" panose="020B0604020202020204" pitchFamily="34" charset="0"/>
              <a:cs typeface="Arial" panose="020B0604020202020204" pitchFamily="34" charset="0"/>
            </a:rPr>
            <a:t>Efficacy</a:t>
          </a:r>
          <a:r>
            <a:rPr lang="en-US" sz="2400" kern="1200" dirty="0">
              <a:latin typeface="Arial" panose="020B0604020202020204" pitchFamily="34" charset="0"/>
              <a:cs typeface="Arial" panose="020B0604020202020204" pitchFamily="34" charset="0"/>
            </a:rPr>
            <a:t>:</a:t>
          </a:r>
        </a:p>
      </dsp:txBody>
      <dsp:txXfrm>
        <a:off x="5841545" y="2267285"/>
        <a:ext cx="4315781" cy="647367"/>
      </dsp:txXfrm>
    </dsp:sp>
    <dsp:sp modelId="{774C31ED-BFCD-41B0-A52A-39BB78729053}">
      <dsp:nvSpPr>
        <dsp:cNvPr id="0" name=""/>
        <dsp:cNvSpPr/>
      </dsp:nvSpPr>
      <dsp:spPr>
        <a:xfrm>
          <a:off x="5841545" y="2960763"/>
          <a:ext cx="4315781" cy="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 NIH Stroke Scale Score at </a:t>
          </a:r>
          <a:r>
            <a:rPr lang="en-US" sz="1700" kern="1200">
              <a:latin typeface="Arial" panose="020B0604020202020204" pitchFamily="34" charset="0"/>
              <a:cs typeface="Arial" panose="020B0604020202020204" pitchFamily="34" charset="0"/>
            </a:rPr>
            <a:t>30 (±4) </a:t>
          </a:r>
          <a:r>
            <a:rPr lang="en-US" sz="1700" kern="1200" dirty="0">
              <a:latin typeface="Arial" panose="020B0604020202020204" pitchFamily="34" charset="0"/>
              <a:cs typeface="Arial" panose="020B0604020202020204" pitchFamily="34" charset="0"/>
            </a:rPr>
            <a:t>h after study drug administration (adjusted for the baseline in analysis)</a:t>
          </a:r>
        </a:p>
      </dsp:txBody>
      <dsp:txXfrm>
        <a:off x="5841545" y="2960763"/>
        <a:ext cx="4315781" cy="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2ACE9-99C9-49E3-98CD-791483C91D37}">
      <dsp:nvSpPr>
        <dsp:cNvPr id="0" name=""/>
        <dsp:cNvSpPr/>
      </dsp:nvSpPr>
      <dsp:spPr>
        <a:xfrm>
          <a:off x="60060" y="553790"/>
          <a:ext cx="4298255" cy="27293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A7094-2CD5-4311-8AD7-8E81328CADD5}">
      <dsp:nvSpPr>
        <dsp:cNvPr id="0" name=""/>
        <dsp:cNvSpPr/>
      </dsp:nvSpPr>
      <dsp:spPr>
        <a:xfrm>
          <a:off x="695720" y="1157667"/>
          <a:ext cx="4298255" cy="27293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Participants who sign the informed consent and are randomized but do NOT receive the study intervention </a:t>
          </a:r>
          <a:r>
            <a:rPr lang="en-US" sz="1800" u="sng" kern="1200" dirty="0">
              <a:latin typeface="Arial" panose="020B0604020202020204" pitchFamily="34" charset="0"/>
              <a:cs typeface="Arial" panose="020B0604020202020204" pitchFamily="34" charset="0"/>
            </a:rPr>
            <a:t>may be replaced</a:t>
          </a:r>
          <a:r>
            <a:rPr lang="en-US" sz="1800" kern="1200" dirty="0">
              <a:latin typeface="Arial" panose="020B0604020202020204" pitchFamily="34" charset="0"/>
              <a:cs typeface="Arial" panose="020B0604020202020204" pitchFamily="34" charset="0"/>
            </a:rPr>
            <a:t>.  </a:t>
          </a:r>
        </a:p>
      </dsp:txBody>
      <dsp:txXfrm>
        <a:off x="775661" y="1237608"/>
        <a:ext cx="4138373" cy="2569510"/>
      </dsp:txXfrm>
    </dsp:sp>
    <dsp:sp modelId="{2B8D7598-0161-4EA9-8C3F-6EBFE12F9573}">
      <dsp:nvSpPr>
        <dsp:cNvPr id="0" name=""/>
        <dsp:cNvSpPr/>
      </dsp:nvSpPr>
      <dsp:spPr>
        <a:xfrm>
          <a:off x="5575629" y="509034"/>
          <a:ext cx="4298255" cy="27293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95F51-A563-4355-A5BB-3B399AD6A867}">
      <dsp:nvSpPr>
        <dsp:cNvPr id="0" name=""/>
        <dsp:cNvSpPr/>
      </dsp:nvSpPr>
      <dsp:spPr>
        <a:xfrm>
          <a:off x="6211289" y="1112911"/>
          <a:ext cx="4298255" cy="27293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Participants who sign the informed consent, and are randomized and </a:t>
          </a:r>
          <a:r>
            <a:rPr lang="en-US" sz="1800" u="sng" kern="1200" dirty="0">
              <a:latin typeface="Arial" panose="020B0604020202020204" pitchFamily="34" charset="0"/>
              <a:cs typeface="Arial" panose="020B0604020202020204" pitchFamily="34" charset="0"/>
            </a:rPr>
            <a:t>receive the study intervention</a:t>
          </a:r>
          <a:r>
            <a:rPr lang="en-US" sz="1800" kern="1200" dirty="0">
              <a:latin typeface="Arial" panose="020B0604020202020204" pitchFamily="34" charset="0"/>
              <a:cs typeface="Arial" panose="020B0604020202020204" pitchFamily="34" charset="0"/>
            </a:rPr>
            <a:t>, and then withdraw, </a:t>
          </a:r>
          <a:r>
            <a:rPr lang="en-US" sz="1800" u="sng" kern="1200" dirty="0">
              <a:latin typeface="Arial" panose="020B0604020202020204" pitchFamily="34" charset="0"/>
              <a:cs typeface="Arial" panose="020B0604020202020204" pitchFamily="34" charset="0"/>
            </a:rPr>
            <a:t>will not be replaced</a:t>
          </a:r>
          <a:r>
            <a:rPr lang="en-US" sz="2000" kern="1200" dirty="0">
              <a:latin typeface="Arial" panose="020B0604020202020204" pitchFamily="34" charset="0"/>
              <a:cs typeface="Arial" panose="020B0604020202020204" pitchFamily="34" charset="0"/>
            </a:rPr>
            <a:t>.</a:t>
          </a:r>
        </a:p>
      </dsp:txBody>
      <dsp:txXfrm>
        <a:off x="6291230" y="1192852"/>
        <a:ext cx="4138373" cy="2569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50C92-1391-483D-A777-882D1EC41BB0}">
      <dsp:nvSpPr>
        <dsp:cNvPr id="0" name=""/>
        <dsp:cNvSpPr/>
      </dsp:nvSpPr>
      <dsp:spPr>
        <a:xfrm>
          <a:off x="612996" y="1117728"/>
          <a:ext cx="2505423" cy="145394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Principal Investigator</a:t>
          </a:r>
        </a:p>
      </dsp:txBody>
      <dsp:txXfrm>
        <a:off x="683972" y="1188704"/>
        <a:ext cx="2363471" cy="1311995"/>
      </dsp:txXfrm>
    </dsp:sp>
    <dsp:sp modelId="{5F7BD162-2FBA-4319-98D3-AA583C68396C}">
      <dsp:nvSpPr>
        <dsp:cNvPr id="0" name=""/>
        <dsp:cNvSpPr/>
      </dsp:nvSpPr>
      <dsp:spPr>
        <a:xfrm>
          <a:off x="4211202" y="1117728"/>
          <a:ext cx="2505423" cy="1453947"/>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Primary Site Coordinator</a:t>
          </a:r>
        </a:p>
      </dsp:txBody>
      <dsp:txXfrm>
        <a:off x="4282178" y="1188704"/>
        <a:ext cx="2363471" cy="1311995"/>
      </dsp:txXfrm>
    </dsp:sp>
    <dsp:sp modelId="{23D4401E-5991-45E7-92D0-EECF29748DDF}">
      <dsp:nvSpPr>
        <dsp:cNvPr id="0" name=""/>
        <dsp:cNvSpPr/>
      </dsp:nvSpPr>
      <dsp:spPr>
        <a:xfrm>
          <a:off x="7809409" y="1117728"/>
          <a:ext cx="2505423" cy="145394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Primary Pharmacist</a:t>
          </a:r>
        </a:p>
      </dsp:txBody>
      <dsp:txXfrm>
        <a:off x="7880385" y="1188704"/>
        <a:ext cx="2363471" cy="1311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89477-5458-4EDA-BDC3-AE3FC45059E0}">
      <dsp:nvSpPr>
        <dsp:cNvPr id="0" name=""/>
        <dsp:cNvSpPr/>
      </dsp:nvSpPr>
      <dsp:spPr>
        <a:xfrm>
          <a:off x="828954" y="617747"/>
          <a:ext cx="5008924" cy="91420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Screening and Publicity</a:t>
          </a:r>
        </a:p>
      </dsp:txBody>
      <dsp:txXfrm>
        <a:off x="873582" y="662375"/>
        <a:ext cx="4919668" cy="824950"/>
      </dsp:txXfrm>
    </dsp:sp>
    <dsp:sp modelId="{91F31A91-6355-4D8E-9BBB-7AD3CA76E5C4}">
      <dsp:nvSpPr>
        <dsp:cNvPr id="0" name=""/>
        <dsp:cNvSpPr/>
      </dsp:nvSpPr>
      <dsp:spPr>
        <a:xfrm>
          <a:off x="828954" y="1719153"/>
          <a:ext cx="5008924" cy="914206"/>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Enrolling and Participant Follow-up</a:t>
          </a:r>
        </a:p>
      </dsp:txBody>
      <dsp:txXfrm>
        <a:off x="873582" y="1763781"/>
        <a:ext cx="4919668" cy="824950"/>
      </dsp:txXfrm>
    </dsp:sp>
    <dsp:sp modelId="{4C5A14ED-0A4F-4356-BE5F-1F37C1BFAC8C}">
      <dsp:nvSpPr>
        <dsp:cNvPr id="0" name=""/>
        <dsp:cNvSpPr/>
      </dsp:nvSpPr>
      <dsp:spPr>
        <a:xfrm>
          <a:off x="828954" y="2820560"/>
          <a:ext cx="5008924" cy="91420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Endpoint or Adverse Event</a:t>
          </a:r>
        </a:p>
      </dsp:txBody>
      <dsp:txXfrm>
        <a:off x="873582" y="2865188"/>
        <a:ext cx="4919668" cy="824950"/>
      </dsp:txXfrm>
    </dsp:sp>
    <dsp:sp modelId="{76B8943D-B953-486B-A220-836FFC3B0D9F}">
      <dsp:nvSpPr>
        <dsp:cNvPr id="0" name=""/>
        <dsp:cNvSpPr/>
      </dsp:nvSpPr>
      <dsp:spPr>
        <a:xfrm>
          <a:off x="828954" y="3921966"/>
          <a:ext cx="5008924" cy="91420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Communication</a:t>
          </a:r>
        </a:p>
      </dsp:txBody>
      <dsp:txXfrm>
        <a:off x="873582" y="3966594"/>
        <a:ext cx="4919668" cy="82495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F2FDF-1220-40CC-AA6B-12CF95FC60F3}"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8B6F9-3C81-4598-81D7-D01B19F7DF17}" type="slidenum">
              <a:rPr lang="en-US" smtClean="0"/>
              <a:t>‹#›</a:t>
            </a:fld>
            <a:endParaRPr lang="en-US"/>
          </a:p>
        </p:txBody>
      </p:sp>
    </p:spTree>
    <p:extLst>
      <p:ext uri="{BB962C8B-B14F-4D97-AF65-F5344CB8AC3E}">
        <p14:creationId xmlns:p14="http://schemas.microsoft.com/office/powerpoint/2010/main" val="407715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a:t>
            </a:fld>
            <a:endParaRPr lang="en-US"/>
          </a:p>
        </p:txBody>
      </p:sp>
    </p:spTree>
    <p:extLst>
      <p:ext uri="{BB962C8B-B14F-4D97-AF65-F5344CB8AC3E}">
        <p14:creationId xmlns:p14="http://schemas.microsoft.com/office/powerpoint/2010/main" val="322875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inclusion and exclusion criteria will be cover in the next few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24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re-do imaging if 90 minutes are passed</a:t>
            </a:r>
          </a:p>
          <a:p>
            <a:r>
              <a:rPr lang="en-US" dirty="0"/>
              <a:t>Fetal PCA is allowed</a:t>
            </a:r>
          </a:p>
          <a:p>
            <a:r>
              <a:rPr lang="en-US" dirty="0"/>
              <a:t>Patient sitting overnight</a:t>
            </a:r>
          </a:p>
          <a:p>
            <a:r>
              <a:rPr lang="en-US" dirty="0"/>
              <a:t>What is the core larger than CTP?</a:t>
            </a:r>
          </a:p>
          <a:p>
            <a:r>
              <a:rPr lang="en-US" dirty="0"/>
              <a:t>What if Viz and RAPID show different cores?- go by RAPID.</a:t>
            </a: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22</a:t>
            </a:fld>
            <a:endParaRPr lang="en-US"/>
          </a:p>
        </p:txBody>
      </p:sp>
    </p:spTree>
    <p:extLst>
      <p:ext uri="{BB962C8B-B14F-4D97-AF65-F5344CB8AC3E}">
        <p14:creationId xmlns:p14="http://schemas.microsoft.com/office/powerpoint/2010/main" val="47124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24</a:t>
            </a:fld>
            <a:endParaRPr lang="en-US"/>
          </a:p>
        </p:txBody>
      </p:sp>
    </p:spTree>
    <p:extLst>
      <p:ext uri="{BB962C8B-B14F-4D97-AF65-F5344CB8AC3E}">
        <p14:creationId xmlns:p14="http://schemas.microsoft.com/office/powerpoint/2010/main" val="358856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70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83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34</a:t>
            </a:fld>
            <a:endParaRPr lang="en-US"/>
          </a:p>
        </p:txBody>
      </p:sp>
    </p:spTree>
    <p:extLst>
      <p:ext uri="{BB962C8B-B14F-4D97-AF65-F5344CB8AC3E}">
        <p14:creationId xmlns:p14="http://schemas.microsoft.com/office/powerpoint/2010/main" val="125090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35</a:t>
            </a:fld>
            <a:endParaRPr lang="en-US"/>
          </a:p>
        </p:txBody>
      </p:sp>
    </p:spTree>
    <p:extLst>
      <p:ext uri="{BB962C8B-B14F-4D97-AF65-F5344CB8AC3E}">
        <p14:creationId xmlns:p14="http://schemas.microsoft.com/office/powerpoint/2010/main" val="3815483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hour or discharge whichever first</a:t>
            </a:r>
          </a:p>
          <a:p>
            <a:r>
              <a:rPr lang="en-US" dirty="0"/>
              <a:t>XX dollars deducted for doing this visit remotely</a:t>
            </a:r>
          </a:p>
        </p:txBody>
      </p:sp>
      <p:sp>
        <p:nvSpPr>
          <p:cNvPr id="4" name="Slide Number Placeholder 3"/>
          <p:cNvSpPr>
            <a:spLocks noGrp="1"/>
          </p:cNvSpPr>
          <p:nvPr>
            <p:ph type="sldNum" sz="quarter" idx="5"/>
          </p:nvPr>
        </p:nvSpPr>
        <p:spPr/>
        <p:txBody>
          <a:bodyPr/>
          <a:lstStyle/>
          <a:p>
            <a:fld id="{CFE8B6F9-3C81-4598-81D7-D01B19F7DF17}" type="slidenum">
              <a:rPr lang="en-US" smtClean="0"/>
              <a:t>36</a:t>
            </a:fld>
            <a:endParaRPr lang="en-US"/>
          </a:p>
        </p:txBody>
      </p:sp>
    </p:spTree>
    <p:extLst>
      <p:ext uri="{BB962C8B-B14F-4D97-AF65-F5344CB8AC3E}">
        <p14:creationId xmlns:p14="http://schemas.microsoft.com/office/powerpoint/2010/main" val="372386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37</a:t>
            </a:fld>
            <a:endParaRPr lang="en-US"/>
          </a:p>
        </p:txBody>
      </p:sp>
    </p:spTree>
    <p:extLst>
      <p:ext uri="{BB962C8B-B14F-4D97-AF65-F5344CB8AC3E}">
        <p14:creationId xmlns:p14="http://schemas.microsoft.com/office/powerpoint/2010/main" val="335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42</a:t>
            </a:fld>
            <a:endParaRPr lang="en-US"/>
          </a:p>
        </p:txBody>
      </p:sp>
    </p:spTree>
    <p:extLst>
      <p:ext uri="{BB962C8B-B14F-4D97-AF65-F5344CB8AC3E}">
        <p14:creationId xmlns:p14="http://schemas.microsoft.com/office/powerpoint/2010/main" val="131901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a:t>
            </a:fld>
            <a:endParaRPr lang="en-US"/>
          </a:p>
        </p:txBody>
      </p:sp>
    </p:spTree>
    <p:extLst>
      <p:ext uri="{BB962C8B-B14F-4D97-AF65-F5344CB8AC3E}">
        <p14:creationId xmlns:p14="http://schemas.microsoft.com/office/powerpoint/2010/main" val="91494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effort should be made by the site PI, primary study coordinator, and the study team to ensure participants complete each study visit and evaluation for the trial. The strategies listed here should be used to help maximize retention and minimize participants lost to follow-up </a:t>
            </a:r>
          </a:p>
          <a:p>
            <a:endParaRPr lang="en-US" dirty="0"/>
          </a:p>
          <a:p>
            <a:r>
              <a:rPr lang="en-US" dirty="0"/>
              <a:t>It is important for the PI and PSC to develop rapport with the participant and their family and/or caregivers by taking time to thorough explain the study and giving them ample time to ask questions and express concerns. Communication between discharge and the follow up visits will be important to maintain participant engagement.</a:t>
            </a:r>
          </a:p>
          <a:p>
            <a:endParaRPr lang="en-US" dirty="0"/>
          </a:p>
          <a:p>
            <a:r>
              <a:rPr lang="en-US" dirty="0"/>
              <a:t>The 2 follow up visits at 30 and 90 days should be highlighted and schedule prior to the participant being discharged.</a:t>
            </a:r>
          </a:p>
          <a:p>
            <a:endParaRPr lang="en-US" dirty="0"/>
          </a:p>
          <a:p>
            <a:r>
              <a:rPr lang="en-US" dirty="0"/>
              <a:t>A tool as been provided and should be used to schedule the follow up visits.</a:t>
            </a:r>
          </a:p>
          <a:p>
            <a:endParaRPr lang="en-US" dirty="0"/>
          </a:p>
          <a:p>
            <a:pPr marL="0" marR="0" lvl="0" indent="0">
              <a:lnSpc>
                <a:spcPct val="107000"/>
              </a:lnSpc>
              <a:spcBef>
                <a:spcPts val="0"/>
              </a:spcBef>
              <a:spcAft>
                <a:spcPts val="800"/>
              </a:spcAft>
              <a:buFont typeface="Arial" panose="020B0604020202020204" pitchFamily="34" charset="0"/>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Study personnel will note the patient’s name, date-of birth, and medical record numbers upon enrollment. They will also clearly communicate and remind the clinical care teams about the study assessment timeline to from time-to-time.</a:t>
            </a:r>
          </a:p>
        </p:txBody>
      </p:sp>
      <p:sp>
        <p:nvSpPr>
          <p:cNvPr id="4" name="Slide Number Placeholder 3"/>
          <p:cNvSpPr>
            <a:spLocks noGrp="1"/>
          </p:cNvSpPr>
          <p:nvPr>
            <p:ph type="sldNum" sz="quarter" idx="5"/>
          </p:nvPr>
        </p:nvSpPr>
        <p:spPr/>
        <p:txBody>
          <a:bodyPr/>
          <a:lstStyle/>
          <a:p>
            <a:fld id="{CFE8B6F9-3C81-4598-81D7-D01B19F7DF17}" type="slidenum">
              <a:rPr lang="en-US" smtClean="0"/>
              <a:t>43</a:t>
            </a:fld>
            <a:endParaRPr lang="en-US"/>
          </a:p>
        </p:txBody>
      </p:sp>
    </p:spTree>
    <p:extLst>
      <p:ext uri="{BB962C8B-B14F-4D97-AF65-F5344CB8AC3E}">
        <p14:creationId xmlns:p14="http://schemas.microsoft.com/office/powerpoint/2010/main" val="77970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effort should be made by the site PI, primary study coordinator, and the study team to ensure participants complete each study visit and evaluation for the trial. The strategies listed here should be used to help maximize retention and minimize participants lost to follow-up </a:t>
            </a:r>
          </a:p>
          <a:p>
            <a:endParaRPr lang="en-US" dirty="0"/>
          </a:p>
          <a:p>
            <a:r>
              <a:rPr lang="en-US" dirty="0"/>
              <a:t>It is important for the PI and PSC to develop rapport with the participant and their family and/or caregivers by taking time to thorough explain the study and giving them ample time to ask questions and express concerns. Communication between discharge and the follow up visits will be important to maintain participant engagement.</a:t>
            </a:r>
          </a:p>
          <a:p>
            <a:endParaRPr lang="en-US" dirty="0"/>
          </a:p>
          <a:p>
            <a:r>
              <a:rPr lang="en-US" dirty="0"/>
              <a:t>The 2 follow up visits at 30 and 90 days should be highlighted and schedule prior to the participant being discharged.</a:t>
            </a:r>
          </a:p>
          <a:p>
            <a:endParaRPr lang="en-US" dirty="0"/>
          </a:p>
          <a:p>
            <a:r>
              <a:rPr lang="en-US" dirty="0"/>
              <a:t>A tool as been provided and should be used to schedule the follow up visits.</a:t>
            </a:r>
          </a:p>
          <a:p>
            <a:endParaRPr lang="en-US" dirty="0"/>
          </a:p>
          <a:p>
            <a:pPr marL="0" marR="0" lvl="0" indent="0">
              <a:lnSpc>
                <a:spcPct val="107000"/>
              </a:lnSpc>
              <a:spcBef>
                <a:spcPts val="0"/>
              </a:spcBef>
              <a:spcAft>
                <a:spcPts val="800"/>
              </a:spcAft>
              <a:buFont typeface="Arial" panose="020B0604020202020204" pitchFamily="34" charset="0"/>
              <a:buNone/>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Study personnel will note the patient’s name, date-of birth, and medical record numbers upon enrollment. They will also clearly communicate and remind the clinical care teams about the study assessment timeline to from time-to-time.</a:t>
            </a:r>
          </a:p>
        </p:txBody>
      </p:sp>
      <p:sp>
        <p:nvSpPr>
          <p:cNvPr id="4" name="Slide Number Placeholder 3"/>
          <p:cNvSpPr>
            <a:spLocks noGrp="1"/>
          </p:cNvSpPr>
          <p:nvPr>
            <p:ph type="sldNum" sz="quarter" idx="5"/>
          </p:nvPr>
        </p:nvSpPr>
        <p:spPr/>
        <p:txBody>
          <a:bodyPr/>
          <a:lstStyle/>
          <a:p>
            <a:fld id="{CFE8B6F9-3C81-4598-81D7-D01B19F7DF17}" type="slidenum">
              <a:rPr lang="en-US" smtClean="0"/>
              <a:t>44</a:t>
            </a:fld>
            <a:endParaRPr lang="en-US"/>
          </a:p>
        </p:txBody>
      </p:sp>
    </p:spTree>
    <p:extLst>
      <p:ext uri="{BB962C8B-B14F-4D97-AF65-F5344CB8AC3E}">
        <p14:creationId xmlns:p14="http://schemas.microsoft.com/office/powerpoint/2010/main" val="77556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45</a:t>
            </a:fld>
            <a:endParaRPr lang="en-US"/>
          </a:p>
        </p:txBody>
      </p:sp>
    </p:spTree>
    <p:extLst>
      <p:ext uri="{BB962C8B-B14F-4D97-AF65-F5344CB8AC3E}">
        <p14:creationId xmlns:p14="http://schemas.microsoft.com/office/powerpoint/2010/main" val="1012274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46</a:t>
            </a:fld>
            <a:endParaRPr lang="en-US"/>
          </a:p>
        </p:txBody>
      </p:sp>
    </p:spTree>
    <p:extLst>
      <p:ext uri="{BB962C8B-B14F-4D97-AF65-F5344CB8AC3E}">
        <p14:creationId xmlns:p14="http://schemas.microsoft.com/office/powerpoint/2010/main" val="2878073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47</a:t>
            </a:fld>
            <a:endParaRPr lang="en-US"/>
          </a:p>
        </p:txBody>
      </p:sp>
    </p:spTree>
    <p:extLst>
      <p:ext uri="{BB962C8B-B14F-4D97-AF65-F5344CB8AC3E}">
        <p14:creationId xmlns:p14="http://schemas.microsoft.com/office/powerpoint/2010/main" val="190112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48</a:t>
            </a:fld>
            <a:endParaRPr lang="en-US"/>
          </a:p>
        </p:txBody>
      </p:sp>
    </p:spTree>
    <p:extLst>
      <p:ext uri="{BB962C8B-B14F-4D97-AF65-F5344CB8AC3E}">
        <p14:creationId xmlns:p14="http://schemas.microsoft.com/office/powerpoint/2010/main" val="634035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49</a:t>
            </a:fld>
            <a:endParaRPr lang="en-US"/>
          </a:p>
        </p:txBody>
      </p:sp>
    </p:spTree>
    <p:extLst>
      <p:ext uri="{BB962C8B-B14F-4D97-AF65-F5344CB8AC3E}">
        <p14:creationId xmlns:p14="http://schemas.microsoft.com/office/powerpoint/2010/main" val="4165644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50</a:t>
            </a:fld>
            <a:endParaRPr lang="en-US"/>
          </a:p>
        </p:txBody>
      </p:sp>
    </p:spTree>
    <p:extLst>
      <p:ext uri="{BB962C8B-B14F-4D97-AF65-F5344CB8AC3E}">
        <p14:creationId xmlns:p14="http://schemas.microsoft.com/office/powerpoint/2010/main" val="358677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51</a:t>
            </a:fld>
            <a:endParaRPr lang="en-US"/>
          </a:p>
        </p:txBody>
      </p:sp>
    </p:spTree>
    <p:extLst>
      <p:ext uri="{BB962C8B-B14F-4D97-AF65-F5344CB8AC3E}">
        <p14:creationId xmlns:p14="http://schemas.microsoft.com/office/powerpoint/2010/main" val="2915859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57</a:t>
            </a:fld>
            <a:endParaRPr lang="en-US"/>
          </a:p>
        </p:txBody>
      </p:sp>
    </p:spTree>
    <p:extLst>
      <p:ext uri="{BB962C8B-B14F-4D97-AF65-F5344CB8AC3E}">
        <p14:creationId xmlns:p14="http://schemas.microsoft.com/office/powerpoint/2010/main" val="198041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5</a:t>
            </a:fld>
            <a:endParaRPr lang="en-US"/>
          </a:p>
        </p:txBody>
      </p:sp>
    </p:spTree>
    <p:extLst>
      <p:ext uri="{BB962C8B-B14F-4D97-AF65-F5344CB8AC3E}">
        <p14:creationId xmlns:p14="http://schemas.microsoft.com/office/powerpoint/2010/main" val="263285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62</a:t>
            </a:fld>
            <a:endParaRPr lang="en-US"/>
          </a:p>
        </p:txBody>
      </p:sp>
    </p:spTree>
    <p:extLst>
      <p:ext uri="{BB962C8B-B14F-4D97-AF65-F5344CB8AC3E}">
        <p14:creationId xmlns:p14="http://schemas.microsoft.com/office/powerpoint/2010/main" val="243272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6</a:t>
            </a:fld>
            <a:endParaRPr lang="en-US"/>
          </a:p>
        </p:txBody>
      </p:sp>
    </p:spTree>
    <p:extLst>
      <p:ext uri="{BB962C8B-B14F-4D97-AF65-F5344CB8AC3E}">
        <p14:creationId xmlns:p14="http://schemas.microsoft.com/office/powerpoint/2010/main" val="400314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9D94-3114-1930-7FBC-AFA8AA50A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905E9-F781-9D84-0AC8-625B029AB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74ED2-B47C-47B5-A4BD-1AE8DED321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E342F-ABAA-2551-49B0-A14B2022137E}"/>
              </a:ext>
            </a:extLst>
          </p:cNvPr>
          <p:cNvSpPr>
            <a:spLocks noGrp="1"/>
          </p:cNvSpPr>
          <p:nvPr>
            <p:ph type="sldNum" sz="quarter" idx="5"/>
          </p:nvPr>
        </p:nvSpPr>
        <p:spPr/>
        <p:txBody>
          <a:bodyPr/>
          <a:lstStyle/>
          <a:p>
            <a:fld id="{CFE8B6F9-3C81-4598-81D7-D01B19F7DF17}" type="slidenum">
              <a:rPr lang="en-US" smtClean="0"/>
              <a:t>7</a:t>
            </a:fld>
            <a:endParaRPr lang="en-US"/>
          </a:p>
        </p:txBody>
      </p:sp>
    </p:spTree>
    <p:extLst>
      <p:ext uri="{BB962C8B-B14F-4D97-AF65-F5344CB8AC3E}">
        <p14:creationId xmlns:p14="http://schemas.microsoft.com/office/powerpoint/2010/main" val="330120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8</a:t>
            </a:fld>
            <a:endParaRPr lang="en-US"/>
          </a:p>
        </p:txBody>
      </p:sp>
    </p:spTree>
    <p:extLst>
      <p:ext uri="{BB962C8B-B14F-4D97-AF65-F5344CB8AC3E}">
        <p14:creationId xmlns:p14="http://schemas.microsoft.com/office/powerpoint/2010/main" val="33353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12</a:t>
            </a:fld>
            <a:endParaRPr lang="en-US"/>
          </a:p>
        </p:txBody>
      </p:sp>
    </p:spTree>
    <p:extLst>
      <p:ext uri="{BB962C8B-B14F-4D97-AF65-F5344CB8AC3E}">
        <p14:creationId xmlns:p14="http://schemas.microsoft.com/office/powerpoint/2010/main" val="39916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E8B6F9-3C81-4598-81D7-D01B19F7DF17}" type="slidenum">
              <a:rPr lang="en-US" smtClean="0"/>
              <a:t>16</a:t>
            </a:fld>
            <a:endParaRPr lang="en-US"/>
          </a:p>
        </p:txBody>
      </p:sp>
    </p:spTree>
    <p:extLst>
      <p:ext uri="{BB962C8B-B14F-4D97-AF65-F5344CB8AC3E}">
        <p14:creationId xmlns:p14="http://schemas.microsoft.com/office/powerpoint/2010/main" val="339958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8B6F9-3C81-4598-81D7-D01B19F7DF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90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83DE-B86A-6574-4B38-7E6D07633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336FF-2A02-C3C4-30DD-3827F959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C96E26-DDC0-7D3E-FD65-F1C928AC80DD}"/>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E783D6A1-B6D8-62B8-F4E1-BD132A9F2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DEED6-370E-A71D-350D-49C807D20456}"/>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719883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CDB3-CF71-CFD9-0CED-749A09254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188FCF-EE9D-F918-BFC2-15DC35B9E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46AA8-C2DA-7DCE-7001-54F8021F03F9}"/>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CF341CB6-503E-BE1E-E100-A49F7C466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7BB35-50A9-169C-6CE6-6CE8A66ED93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401673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7CA04-BCC6-16A7-ED05-B5512B7E6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1BEEF-3FE1-151D-EA4C-104700EA81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04BBA-F1AE-4237-FFEC-9595E721B59B}"/>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9E8C5136-C431-81B3-A032-C91993A2F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C2F2C-3057-B1B2-EECF-4B10F6D6B65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296373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85A0-ABD6-ADE9-75B7-BDF4007C6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2B2EB-1CFF-5238-9522-7AC7C81523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BAF9D5-BE57-07CA-853A-63EE24139534}"/>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C968AAF8-D61D-FD56-6584-FE3D3CEC9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A2492-7D41-739A-0833-9157C89CD701}"/>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97927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54CA-6737-7514-8026-441846421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C6216-9120-7256-AC5A-C0069ED85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1C8BE-4381-EA75-03C5-B957FB85DC53}"/>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2AED80A7-A17A-42BD-916A-E7246F32D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02EDB-097D-2A5F-8A1B-6FF07551F0AF}"/>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92751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A591-6718-C564-0DE6-44EF42FFF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43CB5-C687-1E27-9DAB-173B72ECA7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75954-AE03-39C7-B0BC-076856B684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959F4-86D3-2D07-99B1-6F84F13F6EB4}"/>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6" name="Footer Placeholder 5">
            <a:extLst>
              <a:ext uri="{FF2B5EF4-FFF2-40B4-BE49-F238E27FC236}">
                <a16:creationId xmlns:a16="http://schemas.microsoft.com/office/drawing/2014/main" id="{2B1E7D5C-0716-464B-ED61-E6625DBF4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BD88D-B52E-3CD2-515C-A7CE55F240B1}"/>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87800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B17-F99C-E5D6-9D5C-E7C635CEA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9278C-9F7B-FF3D-A838-9FE440FE0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7E8FD-1591-9CE0-41AD-85E1BB80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F60198-3135-8E69-50B8-33872B0CF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69F0E4-ED70-6C90-22DD-575BEFB604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DE66E7-4A51-5031-49A8-AEB78ADB68EA}"/>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8" name="Footer Placeholder 7">
            <a:extLst>
              <a:ext uri="{FF2B5EF4-FFF2-40B4-BE49-F238E27FC236}">
                <a16:creationId xmlns:a16="http://schemas.microsoft.com/office/drawing/2014/main" id="{5DB42B71-39F7-4036-560F-1911498E20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1DD12-0F89-1BC6-8BF1-81A438D19960}"/>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41562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D7ED-3254-2986-D56F-3062BF4E24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48BD0E-3253-B468-0068-F893BE6BAAE2}"/>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4" name="Footer Placeholder 3">
            <a:extLst>
              <a:ext uri="{FF2B5EF4-FFF2-40B4-BE49-F238E27FC236}">
                <a16:creationId xmlns:a16="http://schemas.microsoft.com/office/drawing/2014/main" id="{D0D311F8-D1BC-3BA5-81F4-B97D2E7FD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D797F2-2044-EDCF-C7A7-DC03A0279B3A}"/>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24422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8879A-536A-490B-0184-EB82C9B7995B}"/>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3" name="Footer Placeholder 2">
            <a:extLst>
              <a:ext uri="{FF2B5EF4-FFF2-40B4-BE49-F238E27FC236}">
                <a16:creationId xmlns:a16="http://schemas.microsoft.com/office/drawing/2014/main" id="{9CB693C6-8961-07BE-0876-56F963A4B8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7030C1-07A0-7D30-7081-0E9C1D29DA6C}"/>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149750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1D4E-A2AA-AF33-F393-304EB8609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1EAEF2-E132-DE81-C06A-8BD16C891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FEAC8-C6A6-7D27-40E3-A25238EC7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67B13-F0DB-E9E8-51FD-BF73C3674DD3}"/>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6" name="Footer Placeholder 5">
            <a:extLst>
              <a:ext uri="{FF2B5EF4-FFF2-40B4-BE49-F238E27FC236}">
                <a16:creationId xmlns:a16="http://schemas.microsoft.com/office/drawing/2014/main" id="{434E9D50-F2A1-4FF2-EB8E-771064625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35727-825E-3D41-DAD0-A943B6CFEAC3}"/>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72632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F4CB-EFE5-27D2-5A37-617763A40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B4752-4FD7-DDD8-A1FF-033FD6E47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D8411-D3E3-DFC8-864C-D92D2B08E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84D9E-CBF1-1DC7-740A-FF99C8DAA0F1}"/>
              </a:ext>
            </a:extLst>
          </p:cNvPr>
          <p:cNvSpPr>
            <a:spLocks noGrp="1"/>
          </p:cNvSpPr>
          <p:nvPr>
            <p:ph type="dt" sz="half" idx="10"/>
          </p:nvPr>
        </p:nvSpPr>
        <p:spPr/>
        <p:txBody>
          <a:bodyPr/>
          <a:lstStyle/>
          <a:p>
            <a:fld id="{2DAB478E-1B20-40C8-89DF-91FDA9FB117A}" type="datetimeFigureOut">
              <a:rPr lang="en-US" smtClean="0"/>
              <a:t>5/2/2025</a:t>
            </a:fld>
            <a:endParaRPr lang="en-US"/>
          </a:p>
        </p:txBody>
      </p:sp>
      <p:sp>
        <p:nvSpPr>
          <p:cNvPr id="6" name="Footer Placeholder 5">
            <a:extLst>
              <a:ext uri="{FF2B5EF4-FFF2-40B4-BE49-F238E27FC236}">
                <a16:creationId xmlns:a16="http://schemas.microsoft.com/office/drawing/2014/main" id="{BC40BDE8-9CE4-1307-CCC0-2D389E8C8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A57E9-D123-CBB6-FFC3-0F3384AE6497}"/>
              </a:ext>
            </a:extLst>
          </p:cNvPr>
          <p:cNvSpPr>
            <a:spLocks noGrp="1"/>
          </p:cNvSpPr>
          <p:nvPr>
            <p:ph type="sldNum" sz="quarter" idx="12"/>
          </p:nvPr>
        </p:nvSpPr>
        <p:spPr/>
        <p:txBody>
          <a:bodyPr/>
          <a:lstStyle/>
          <a:p>
            <a:fld id="{8DB198E1-4515-41A0-AE05-6B65193A29CB}" type="slidenum">
              <a:rPr lang="en-US" smtClean="0"/>
              <a:t>‹#›</a:t>
            </a:fld>
            <a:endParaRPr lang="en-US"/>
          </a:p>
        </p:txBody>
      </p:sp>
    </p:spTree>
    <p:extLst>
      <p:ext uri="{BB962C8B-B14F-4D97-AF65-F5344CB8AC3E}">
        <p14:creationId xmlns:p14="http://schemas.microsoft.com/office/powerpoint/2010/main" val="374483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CE97F-457D-EDF5-7A29-9201017A6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A2448D-1754-79C8-9B3C-DF675D4AE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C4634-7F75-EE31-6C21-EE681FD5D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B478E-1B20-40C8-89DF-91FDA9FB117A}" type="datetimeFigureOut">
              <a:rPr lang="en-US" smtClean="0"/>
              <a:t>5/2/2025</a:t>
            </a:fld>
            <a:endParaRPr lang="en-US"/>
          </a:p>
        </p:txBody>
      </p:sp>
      <p:sp>
        <p:nvSpPr>
          <p:cNvPr id="5" name="Footer Placeholder 4">
            <a:extLst>
              <a:ext uri="{FF2B5EF4-FFF2-40B4-BE49-F238E27FC236}">
                <a16:creationId xmlns:a16="http://schemas.microsoft.com/office/drawing/2014/main" id="{A3800A15-0A1D-36CE-CAEA-6C5298EC2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9CB4B6-E81F-85BF-754C-1F69030C6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198E1-4515-41A0-AE05-6B65193A29CB}" type="slidenum">
              <a:rPr lang="en-US" smtClean="0"/>
              <a:t>‹#›</a:t>
            </a:fld>
            <a:endParaRPr lang="en-US"/>
          </a:p>
        </p:txBody>
      </p:sp>
    </p:spTree>
    <p:extLst>
      <p:ext uri="{BB962C8B-B14F-4D97-AF65-F5344CB8AC3E}">
        <p14:creationId xmlns:p14="http://schemas.microsoft.com/office/powerpoint/2010/main" val="3812570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emf"/><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2.png"/><Relationship Id="rId7" Type="http://schemas.openxmlformats.org/officeDocument/2006/relationships/diagramColors" Target="../diagrams/colors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and white logo">
            <a:extLst>
              <a:ext uri="{FF2B5EF4-FFF2-40B4-BE49-F238E27FC236}">
                <a16:creationId xmlns:a16="http://schemas.microsoft.com/office/drawing/2014/main" id="{44063735-73D4-360F-735F-2E67EBACCF15}"/>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92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4EE128B-EAB5-FCE7-EFD6-53CAACFB4F64}"/>
              </a:ext>
            </a:extLst>
          </p:cNvPr>
          <p:cNvSpPr>
            <a:spLocks noGrp="1"/>
          </p:cNvSpPr>
          <p:nvPr>
            <p:ph type="title"/>
          </p:nvPr>
        </p:nvSpPr>
        <p:spPr>
          <a:xfrm>
            <a:off x="490537" y="5298510"/>
            <a:ext cx="11210925" cy="744836"/>
          </a:xfrm>
        </p:spPr>
        <p:txBody>
          <a:bodyPr>
            <a:noAutofit/>
          </a:bodyPr>
          <a:lstStyle/>
          <a:p>
            <a:pPr algn="ctr"/>
            <a:r>
              <a:rPr lang="en-US" sz="2800" u="sng" dirty="0">
                <a:solidFill>
                  <a:schemeClr val="tx1">
                    <a:lumMod val="85000"/>
                    <a:lumOff val="15000"/>
                  </a:schemeClr>
                </a:solidFill>
                <a:latin typeface="Arial" panose="020B0604020202020204" pitchFamily="34" charset="0"/>
                <a:cs typeface="Arial" panose="020B0604020202020204" pitchFamily="34" charset="0"/>
              </a:rPr>
              <a:t>S</a:t>
            </a:r>
            <a:r>
              <a:rPr lang="en-US" sz="2800" dirty="0">
                <a:solidFill>
                  <a:schemeClr val="tx1">
                    <a:lumMod val="85000"/>
                    <a:lumOff val="15000"/>
                  </a:schemeClr>
                </a:solidFill>
                <a:latin typeface="Arial" panose="020B0604020202020204" pitchFamily="34" charset="0"/>
                <a:cs typeface="Arial" panose="020B0604020202020204" pitchFamily="34" charset="0"/>
              </a:rPr>
              <a:t>trategy for </a:t>
            </a:r>
            <a:r>
              <a:rPr lang="en-US" sz="2800" u="sng" dirty="0">
                <a:solidFill>
                  <a:schemeClr val="tx1">
                    <a:lumMod val="85000"/>
                    <a:lumOff val="15000"/>
                  </a:schemeClr>
                </a:solidFill>
                <a:latin typeface="Arial" panose="020B0604020202020204" pitchFamily="34" charset="0"/>
                <a:cs typeface="Arial" panose="020B0604020202020204" pitchFamily="34" charset="0"/>
              </a:rPr>
              <a:t>I</a:t>
            </a:r>
            <a:r>
              <a:rPr lang="en-US" sz="2800" dirty="0">
                <a:solidFill>
                  <a:schemeClr val="tx1">
                    <a:lumMod val="85000"/>
                    <a:lumOff val="15000"/>
                  </a:schemeClr>
                </a:solidFill>
                <a:latin typeface="Arial" panose="020B0604020202020204" pitchFamily="34" charset="0"/>
                <a:cs typeface="Arial" panose="020B0604020202020204" pitchFamily="34" charset="0"/>
              </a:rPr>
              <a:t>mproving </a:t>
            </a:r>
            <a:r>
              <a:rPr lang="en-US" sz="2800" u="sng" dirty="0">
                <a:solidFill>
                  <a:schemeClr val="tx1">
                    <a:lumMod val="85000"/>
                    <a:lumOff val="15000"/>
                  </a:schemeClr>
                </a:solidFill>
                <a:latin typeface="Arial" panose="020B0604020202020204" pitchFamily="34" charset="0"/>
                <a:cs typeface="Arial" panose="020B0604020202020204" pitchFamily="34" charset="0"/>
              </a:rPr>
              <a:t>S</a:t>
            </a:r>
            <a:r>
              <a:rPr lang="en-US" sz="2800" dirty="0">
                <a:solidFill>
                  <a:schemeClr val="tx1">
                    <a:lumMod val="85000"/>
                    <a:lumOff val="15000"/>
                  </a:schemeClr>
                </a:solidFill>
                <a:latin typeface="Arial" panose="020B0604020202020204" pitchFamily="34" charset="0"/>
                <a:cs typeface="Arial" panose="020B0604020202020204" pitchFamily="34" charset="0"/>
              </a:rPr>
              <a:t>troke </a:t>
            </a:r>
            <a:r>
              <a:rPr lang="en-US" sz="2800" u="sng" dirty="0">
                <a:solidFill>
                  <a:schemeClr val="tx1">
                    <a:lumMod val="85000"/>
                    <a:lumOff val="15000"/>
                  </a:schemeClr>
                </a:solidFill>
                <a:latin typeface="Arial" panose="020B0604020202020204" pitchFamily="34" charset="0"/>
                <a:cs typeface="Arial" panose="020B0604020202020204" pitchFamily="34" charset="0"/>
              </a:rPr>
              <a:t>T</a:t>
            </a:r>
            <a:r>
              <a:rPr lang="en-US" sz="2800" dirty="0">
                <a:solidFill>
                  <a:schemeClr val="tx1">
                    <a:lumMod val="85000"/>
                    <a:lumOff val="15000"/>
                  </a:schemeClr>
                </a:solidFill>
                <a:latin typeface="Arial" panose="020B0604020202020204" pitchFamily="34" charset="0"/>
                <a:cs typeface="Arial" panose="020B0604020202020204" pitchFamily="34" charset="0"/>
              </a:rPr>
              <a:t>reatment </a:t>
            </a:r>
            <a:r>
              <a:rPr lang="en-US" sz="2800" u="sng" dirty="0">
                <a:solidFill>
                  <a:schemeClr val="tx1">
                    <a:lumMod val="85000"/>
                    <a:lumOff val="15000"/>
                  </a:schemeClr>
                </a:solidFill>
                <a:latin typeface="Arial" panose="020B0604020202020204" pitchFamily="34" charset="0"/>
                <a:cs typeface="Arial" panose="020B0604020202020204" pitchFamily="34" charset="0"/>
              </a:rPr>
              <a:t>R</a:t>
            </a:r>
            <a:r>
              <a:rPr lang="en-US" sz="2800" dirty="0">
                <a:solidFill>
                  <a:schemeClr val="tx1">
                    <a:lumMod val="85000"/>
                    <a:lumOff val="15000"/>
                  </a:schemeClr>
                </a:solidFill>
                <a:latin typeface="Arial" panose="020B0604020202020204" pitchFamily="34" charset="0"/>
                <a:cs typeface="Arial" panose="020B0604020202020204" pitchFamily="34" charset="0"/>
              </a:rPr>
              <a:t>esponse</a:t>
            </a:r>
            <a:br>
              <a:rPr lang="en-US" sz="2800" dirty="0">
                <a:solidFill>
                  <a:schemeClr val="tx1">
                    <a:lumMod val="85000"/>
                    <a:lumOff val="15000"/>
                  </a:schemeClr>
                </a:solidFill>
                <a:latin typeface="Arial" panose="020B0604020202020204" pitchFamily="34" charset="0"/>
                <a:cs typeface="Arial" panose="020B0604020202020204" pitchFamily="34" charset="0"/>
              </a:rPr>
            </a:br>
            <a:r>
              <a:rPr lang="en-US" sz="2800" dirty="0">
                <a:solidFill>
                  <a:schemeClr val="tx1">
                    <a:lumMod val="85000"/>
                    <a:lumOff val="15000"/>
                  </a:schemeClr>
                </a:solidFill>
                <a:latin typeface="Arial" panose="020B0604020202020204" pitchFamily="34" charset="0"/>
                <a:cs typeface="Arial" panose="020B0604020202020204" pitchFamily="34" charset="0"/>
              </a:rPr>
              <a:t>Protocol Version 3.0</a:t>
            </a:r>
          </a:p>
        </p:txBody>
      </p:sp>
    </p:spTree>
    <p:extLst>
      <p:ext uri="{BB962C8B-B14F-4D97-AF65-F5344CB8AC3E}">
        <p14:creationId xmlns:p14="http://schemas.microsoft.com/office/powerpoint/2010/main" val="256227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3" y="171227"/>
            <a:ext cx="10176151" cy="1097519"/>
          </a:xfrm>
        </p:spPr>
        <p:txBody>
          <a:bodyPr anchor="ctr">
            <a:normAutofit/>
          </a:bodyPr>
          <a:lstStyle/>
          <a:p>
            <a:r>
              <a:rPr lang="en-US" sz="3600" dirty="0">
                <a:latin typeface="Arial" panose="020B0604020202020204" pitchFamily="34" charset="0"/>
                <a:cs typeface="Arial" panose="020B0604020202020204" pitchFamily="34" charset="0"/>
              </a:rPr>
              <a:t>Thrombus dissolution improves outcomes in AIS</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19291" y="308506"/>
            <a:ext cx="866529"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490974" y="2002817"/>
            <a:ext cx="4504963" cy="3811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Thrombi are dissolved only by plasmin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Endogenous plasminogen activators (tPA and uPA) generate plasmin, but levels are </a:t>
            </a:r>
            <a:r>
              <a:rPr lang="en-US" sz="1800" dirty="0">
                <a:solidFill>
                  <a:prstClr val="black"/>
                </a:solidFill>
                <a:latin typeface="Arial" panose="020B0604020202020204" pitchFamily="34" charset="0"/>
                <a:cs typeface="Arial" panose="020B0604020202020204" pitchFamily="34" charset="0"/>
              </a:rPr>
              <a:t>too low for pathologic thrombus dissolution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Other molecules such as PAI-1, a2AP, a2M, TAFI, factor XIIIa protect against therapeutic plasminogen activator-induced bleeding</a:t>
            </a:r>
          </a:p>
        </p:txBody>
      </p:sp>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69456" y="3727827"/>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B23C7C2-7A07-48D1-92AD-1D9AFD272539}"/>
              </a:ext>
            </a:extLst>
          </p:cNvPr>
          <p:cNvSpPr/>
          <p:nvPr/>
        </p:nvSpPr>
        <p:spPr>
          <a:xfrm>
            <a:off x="7879118" y="1453285"/>
            <a:ext cx="3727474"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 Paradigm</a:t>
            </a:r>
          </a:p>
        </p:txBody>
      </p:sp>
    </p:spTree>
    <p:extLst>
      <p:ext uri="{BB962C8B-B14F-4D97-AF65-F5344CB8AC3E}">
        <p14:creationId xmlns:p14="http://schemas.microsoft.com/office/powerpoint/2010/main" val="110370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3" y="171227"/>
            <a:ext cx="10176151" cy="1097519"/>
          </a:xfrm>
        </p:spPr>
        <p:txBody>
          <a:bodyPr anchor="ctr">
            <a:normAutofit/>
          </a:bodyPr>
          <a:lstStyle/>
          <a:p>
            <a:r>
              <a:rPr lang="en-US" sz="3600" dirty="0">
                <a:latin typeface="Arial" panose="020B0604020202020204" pitchFamily="34" charset="0"/>
                <a:cs typeface="Arial" panose="020B0604020202020204" pitchFamily="34" charset="0"/>
              </a:rPr>
              <a:t>Thrombus dissolution improves outcomes in AIS</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19291" y="308506"/>
            <a:ext cx="866529"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69456" y="3727827"/>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150EAC7E-6693-4E4A-AE92-7A14FEDE104E}"/>
              </a:ext>
            </a:extLst>
          </p:cNvPr>
          <p:cNvCxnSpPr/>
          <p:nvPr/>
        </p:nvCxnSpPr>
        <p:spPr>
          <a:xfrm flipV="1">
            <a:off x="1677862" y="3908611"/>
            <a:ext cx="628177" cy="728246"/>
          </a:xfrm>
          <a:prstGeom prst="straightConnector1">
            <a:avLst/>
          </a:prstGeom>
          <a:ln w="1524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69">
            <a:extLst>
              <a:ext uri="{FF2B5EF4-FFF2-40B4-BE49-F238E27FC236}">
                <a16:creationId xmlns:a16="http://schemas.microsoft.com/office/drawing/2014/main" id="{D575EA2F-C24F-4A91-8645-4BF4A176F6A2}"/>
              </a:ext>
            </a:extLst>
          </p:cNvPr>
          <p:cNvSpPr>
            <a:spLocks noChangeAspect="1"/>
          </p:cNvSpPr>
          <p:nvPr/>
        </p:nvSpPr>
        <p:spPr>
          <a:xfrm>
            <a:off x="354300" y="4634853"/>
            <a:ext cx="1463040" cy="906971"/>
          </a:xfrm>
          <a:prstGeom prst="round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Helvetica" charset="0"/>
                <a:ea typeface="+mn-ea"/>
                <a:cs typeface="+mn-cs"/>
              </a:rPr>
              <a:t>TPA </a:t>
            </a:r>
            <a:r>
              <a:rPr kumimoji="0" lang="en-US" sz="2400" b="1" i="0" u="none" strike="noStrike" kern="0" cap="none" spc="0" normalizeH="0" baseline="0" noProof="0" dirty="0">
                <a:ln>
                  <a:noFill/>
                </a:ln>
                <a:solidFill>
                  <a:srgbClr val="000000"/>
                </a:solidFill>
                <a:effectLst/>
                <a:uLnTx/>
                <a:uFillTx/>
                <a:latin typeface="Helvetica" charset="0"/>
                <a:ea typeface="+mn-ea"/>
                <a:cs typeface="+mn-cs"/>
              </a:rPr>
              <a:t>therapy</a:t>
            </a:r>
            <a:endParaRPr kumimoji="0" lang="en-US" sz="2400" b="1" i="0" u="none" strike="noStrike" kern="0" cap="none" spc="0" normalizeH="0" baseline="0" noProof="0" dirty="0">
              <a:ln>
                <a:noFill/>
              </a:ln>
              <a:solidFill>
                <a:srgbClr val="FFFF6B"/>
              </a:solidFill>
              <a:effectLst>
                <a:outerShdw blurRad="38100" dist="38100" dir="2700000" algn="tl">
                  <a:srgbClr val="C0C0C0"/>
                </a:outerShdw>
              </a:effectLst>
              <a:uLnTx/>
              <a:uFillTx/>
              <a:latin typeface="Wingdings" pitchFamily="2" charset="2"/>
              <a:ea typeface="+mn-ea"/>
              <a:cs typeface="+mn-cs"/>
            </a:endParaRPr>
          </a:p>
        </p:txBody>
      </p:sp>
      <p:sp>
        <p:nvSpPr>
          <p:cNvPr id="6" name="TextBox 5">
            <a:extLst>
              <a:ext uri="{FF2B5EF4-FFF2-40B4-BE49-F238E27FC236}">
                <a16:creationId xmlns:a16="http://schemas.microsoft.com/office/drawing/2014/main" id="{BB2F409F-9C85-44A2-802C-F2A53D6F3FB9}"/>
              </a:ext>
            </a:extLst>
          </p:cNvPr>
          <p:cNvSpPr txBox="1"/>
          <p:nvPr/>
        </p:nvSpPr>
        <p:spPr>
          <a:xfrm>
            <a:off x="314242" y="2055922"/>
            <a:ext cx="4428087" cy="461665"/>
          </a:xfrm>
          <a:prstGeom prst="rect">
            <a:avLst/>
          </a:prstGeom>
          <a:solidFill>
            <a:schemeClr val="bg1"/>
          </a:solidFill>
        </p:spPr>
        <p:txBody>
          <a:bodyPr wrap="square" lIns="0" rIns="0" rtlCol="0">
            <a:spAutoFit/>
          </a:bodyPr>
          <a:lstStyle/>
          <a:p>
            <a:r>
              <a:rPr lang="en-US" sz="2400" b="1" dirty="0"/>
              <a:t>TPA-induced thrombus dissolution</a:t>
            </a:r>
          </a:p>
        </p:txBody>
      </p:sp>
      <p:sp>
        <p:nvSpPr>
          <p:cNvPr id="21" name="Text Placeholder 4">
            <a:extLst>
              <a:ext uri="{FF2B5EF4-FFF2-40B4-BE49-F238E27FC236}">
                <a16:creationId xmlns:a16="http://schemas.microsoft.com/office/drawing/2014/main" id="{2D574421-D897-4F33-900B-B534690D5625}"/>
              </a:ext>
            </a:extLst>
          </p:cNvPr>
          <p:cNvSpPr txBox="1">
            <a:spLocks/>
          </p:cNvSpPr>
          <p:nvPr/>
        </p:nvSpPr>
        <p:spPr>
          <a:xfrm>
            <a:off x="7458414" y="1753763"/>
            <a:ext cx="4742043" cy="4608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Pharmacologic therapy with TPA (or TNK) </a:t>
            </a:r>
          </a:p>
          <a:p>
            <a:pPr marL="628650" lvl="1" indent="-379413">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tPA blood levels by ~1000-fold </a:t>
            </a:r>
          </a:p>
          <a:p>
            <a:pPr marL="628650" lvl="1" indent="-379413">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massive plasmin generation to dissolve thrombi</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3B5EDC4-DDFB-41CD-B42C-892B32517231}"/>
              </a:ext>
            </a:extLst>
          </p:cNvPr>
          <p:cNvSpPr/>
          <p:nvPr/>
        </p:nvSpPr>
        <p:spPr>
          <a:xfrm>
            <a:off x="7765377" y="1181875"/>
            <a:ext cx="3727474"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Traditional Therapeutic Paradigm</a:t>
            </a:r>
          </a:p>
        </p:txBody>
      </p:sp>
      <p:cxnSp>
        <p:nvCxnSpPr>
          <p:cNvPr id="23" name="Straight Arrow Connector 22">
            <a:extLst>
              <a:ext uri="{FF2B5EF4-FFF2-40B4-BE49-F238E27FC236}">
                <a16:creationId xmlns:a16="http://schemas.microsoft.com/office/drawing/2014/main" id="{BBB945D9-7773-44D9-A756-9B4A3F5FDD03}"/>
              </a:ext>
            </a:extLst>
          </p:cNvPr>
          <p:cNvCxnSpPr/>
          <p:nvPr/>
        </p:nvCxnSpPr>
        <p:spPr>
          <a:xfrm flipV="1">
            <a:off x="3830728" y="3824565"/>
            <a:ext cx="1645920" cy="0"/>
          </a:xfrm>
          <a:prstGeom prst="straightConnector1">
            <a:avLst/>
          </a:prstGeom>
          <a:noFill/>
          <a:ln w="152400" cap="rnd" cmpd="sng" algn="ctr">
            <a:solidFill>
              <a:srgbClr val="2D2D8A">
                <a:lumMod val="60000"/>
                <a:lumOff val="40000"/>
              </a:srgbClr>
            </a:solidFill>
            <a:prstDash val="solid"/>
            <a:tailEnd type="triangle"/>
          </a:ln>
          <a:effectLst/>
        </p:spPr>
      </p:cxnSp>
      <p:cxnSp>
        <p:nvCxnSpPr>
          <p:cNvPr id="24" name="Straight Arrow Connector 23">
            <a:extLst>
              <a:ext uri="{FF2B5EF4-FFF2-40B4-BE49-F238E27FC236}">
                <a16:creationId xmlns:a16="http://schemas.microsoft.com/office/drawing/2014/main" id="{D869ED4D-FDCB-446D-986C-20B2EC4407C0}"/>
              </a:ext>
            </a:extLst>
          </p:cNvPr>
          <p:cNvCxnSpPr/>
          <p:nvPr/>
        </p:nvCxnSpPr>
        <p:spPr>
          <a:xfrm flipV="1">
            <a:off x="2106546" y="3820080"/>
            <a:ext cx="822960" cy="0"/>
          </a:xfrm>
          <a:prstGeom prst="straightConnector1">
            <a:avLst/>
          </a:prstGeom>
          <a:noFill/>
          <a:ln w="152400" cap="rnd" cmpd="sng" algn="ctr">
            <a:solidFill>
              <a:srgbClr val="2D2D8A">
                <a:lumMod val="60000"/>
                <a:lumOff val="40000"/>
              </a:srgbClr>
            </a:solidFill>
            <a:prstDash val="solid"/>
            <a:tailEnd type="triangle"/>
          </a:ln>
          <a:effectLst/>
        </p:spPr>
      </p:cxnSp>
    </p:spTree>
    <p:extLst>
      <p:ext uri="{BB962C8B-B14F-4D97-AF65-F5344CB8AC3E}">
        <p14:creationId xmlns:p14="http://schemas.microsoft.com/office/powerpoint/2010/main" val="2737822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5103" y="138549"/>
            <a:ext cx="10176151" cy="1097519"/>
          </a:xfrm>
        </p:spPr>
        <p:txBody>
          <a:bodyPr anchor="ctr">
            <a:normAutofit/>
          </a:bodyPr>
          <a:lstStyle/>
          <a:p>
            <a:r>
              <a:rPr lang="en-US" sz="3600" dirty="0">
                <a:latin typeface="Arial" panose="020B0604020202020204" pitchFamily="34" charset="0"/>
                <a:cs typeface="Arial" panose="020B0604020202020204" pitchFamily="34" charset="0"/>
              </a:rPr>
              <a:t>Limitations of TPA/TNK therapy</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3"/>
          <a:stretch>
            <a:fillRect/>
          </a:stretch>
        </p:blipFill>
        <p:spPr>
          <a:xfrm>
            <a:off x="141395" y="245158"/>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784510" y="1097648"/>
            <a:ext cx="4343358" cy="4608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207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Depletes regulatory molecules, clotting factors</a:t>
            </a:r>
          </a:p>
          <a:p>
            <a:pPr marR="0" lvl="0" indent="-207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Causes bleeding, neurotoxic, prothrombotic effects that limit patient benefit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E9EDAD-D5CD-A790-6761-C44117A0B434}"/>
              </a:ext>
            </a:extLst>
          </p:cNvPr>
          <p:cNvPicPr>
            <a:picLocks noChangeAspect="1"/>
          </p:cNvPicPr>
          <p:nvPr/>
        </p:nvPicPr>
        <p:blipFill>
          <a:blip r:embed="rId4"/>
          <a:stretch>
            <a:fillRect/>
          </a:stretch>
        </p:blipFill>
        <p:spPr>
          <a:xfrm>
            <a:off x="197619" y="1827301"/>
            <a:ext cx="7517631" cy="4283478"/>
          </a:xfrm>
          <a:prstGeom prst="rect">
            <a:avLst/>
          </a:prstGeom>
        </p:spPr>
      </p:pic>
      <p:sp>
        <p:nvSpPr>
          <p:cNvPr id="11" name="Rectangle: Rounded Corners 10">
            <a:extLst>
              <a:ext uri="{FF2B5EF4-FFF2-40B4-BE49-F238E27FC236}">
                <a16:creationId xmlns:a16="http://schemas.microsoft.com/office/drawing/2014/main" id="{B314F2C5-CC04-4EA0-B242-C3C4A6E36E97}"/>
              </a:ext>
            </a:extLst>
          </p:cNvPr>
          <p:cNvSpPr/>
          <p:nvPr/>
        </p:nvSpPr>
        <p:spPr>
          <a:xfrm>
            <a:off x="3569426" y="2891111"/>
            <a:ext cx="679843" cy="560297"/>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97E3E84-9BA5-41D9-845C-AF6A339034B2}"/>
              </a:ext>
            </a:extLst>
          </p:cNvPr>
          <p:cNvSpPr/>
          <p:nvPr/>
        </p:nvSpPr>
        <p:spPr>
          <a:xfrm>
            <a:off x="3614251" y="2985245"/>
            <a:ext cx="608127"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CD991D05-71A4-4372-BFCB-DCB1BFC37F2E}"/>
              </a:ext>
            </a:extLst>
          </p:cNvPr>
          <p:cNvSpPr/>
          <p:nvPr/>
        </p:nvSpPr>
        <p:spPr>
          <a:xfrm>
            <a:off x="6168070" y="3666562"/>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5AFCDA3-E1AB-4D70-92FC-2D0540A4D63F}"/>
              </a:ext>
            </a:extLst>
          </p:cNvPr>
          <p:cNvSpPr txBox="1"/>
          <p:nvPr/>
        </p:nvSpPr>
        <p:spPr>
          <a:xfrm>
            <a:off x="6212895" y="3683002"/>
            <a:ext cx="67984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a2AP</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EDF89E-F769-4EC4-BD03-2593BF63F692}"/>
              </a:ext>
            </a:extLst>
          </p:cNvPr>
          <p:cNvSpPr txBox="1"/>
          <p:nvPr/>
        </p:nvSpPr>
        <p:spPr>
          <a:xfrm>
            <a:off x="4053131" y="266299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6" name="TextBox 15">
            <a:extLst>
              <a:ext uri="{FF2B5EF4-FFF2-40B4-BE49-F238E27FC236}">
                <a16:creationId xmlns:a16="http://schemas.microsoft.com/office/drawing/2014/main" id="{276A2546-F315-41B2-BD3C-4474C2BF04D5}"/>
              </a:ext>
            </a:extLst>
          </p:cNvPr>
          <p:cNvSpPr txBox="1"/>
          <p:nvPr/>
        </p:nvSpPr>
        <p:spPr>
          <a:xfrm>
            <a:off x="3470423" y="267195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7" name="TextBox 16">
            <a:extLst>
              <a:ext uri="{FF2B5EF4-FFF2-40B4-BE49-F238E27FC236}">
                <a16:creationId xmlns:a16="http://schemas.microsoft.com/office/drawing/2014/main" id="{D1BFB0EC-762C-429B-B688-34EBE750E9AA}"/>
              </a:ext>
            </a:extLst>
          </p:cNvPr>
          <p:cNvSpPr txBox="1"/>
          <p:nvPr/>
        </p:nvSpPr>
        <p:spPr>
          <a:xfrm>
            <a:off x="1809536" y="2682699"/>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18" name="TextBox 17">
            <a:extLst>
              <a:ext uri="{FF2B5EF4-FFF2-40B4-BE49-F238E27FC236}">
                <a16:creationId xmlns:a16="http://schemas.microsoft.com/office/drawing/2014/main" id="{2BC9BC22-55A6-463E-AAFC-177EEF1C7C8A}"/>
              </a:ext>
            </a:extLst>
          </p:cNvPr>
          <p:cNvSpPr txBox="1"/>
          <p:nvPr/>
        </p:nvSpPr>
        <p:spPr>
          <a:xfrm>
            <a:off x="6114234" y="3306491"/>
            <a:ext cx="8771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sym typeface="Webdings" panose="05030102010509060703" pitchFamily="18" charset="2"/>
              </a:rPr>
              <a:t></a:t>
            </a:r>
            <a:endParaRPr kumimoji="0" lang="en-US" sz="5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21" name="Rectangle: Rounded Corners 20">
            <a:extLst>
              <a:ext uri="{FF2B5EF4-FFF2-40B4-BE49-F238E27FC236}">
                <a16:creationId xmlns:a16="http://schemas.microsoft.com/office/drawing/2014/main" id="{ED3A7F55-B8AB-4D0E-B83F-A2932923143E}"/>
              </a:ext>
            </a:extLst>
          </p:cNvPr>
          <p:cNvSpPr/>
          <p:nvPr/>
        </p:nvSpPr>
        <p:spPr>
          <a:xfrm>
            <a:off x="7780282" y="1280430"/>
            <a:ext cx="3980769" cy="46177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Limitations</a:t>
            </a:r>
          </a:p>
        </p:txBody>
      </p:sp>
    </p:spTree>
    <p:extLst>
      <p:ext uri="{BB962C8B-B14F-4D97-AF65-F5344CB8AC3E}">
        <p14:creationId xmlns:p14="http://schemas.microsoft.com/office/powerpoint/2010/main" val="395552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963450" y="116990"/>
            <a:ext cx="10176151" cy="1097519"/>
          </a:xfrm>
        </p:spPr>
        <p:txBody>
          <a:bodyPr anchor="ctr">
            <a:normAutofit/>
          </a:bodyPr>
          <a:lstStyle/>
          <a:p>
            <a:r>
              <a:rPr lang="en-US" sz="3600" dirty="0">
                <a:latin typeface="Arial" panose="020B0604020202020204" pitchFamily="34" charset="0"/>
                <a:cs typeface="Arial" panose="020B0604020202020204" pitchFamily="34" charset="0"/>
              </a:rPr>
              <a:t>Targeting a2AP to dissolve thrombi</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185871" y="186317"/>
            <a:ext cx="866528" cy="822960"/>
          </a:xfrm>
          <a:prstGeom prst="rect">
            <a:avLst/>
          </a:prstGeom>
        </p:spPr>
      </p:pic>
      <p:pic>
        <p:nvPicPr>
          <p:cNvPr id="3" name="Picture 2">
            <a:extLst>
              <a:ext uri="{FF2B5EF4-FFF2-40B4-BE49-F238E27FC236}">
                <a16:creationId xmlns:a16="http://schemas.microsoft.com/office/drawing/2014/main" id="{7BFCAFB2-889A-5AAC-967C-6FC9BC18A61B}"/>
              </a:ext>
            </a:extLst>
          </p:cNvPr>
          <p:cNvPicPr>
            <a:picLocks noChangeAspect="1"/>
          </p:cNvPicPr>
          <p:nvPr/>
        </p:nvPicPr>
        <p:blipFill>
          <a:blip r:embed="rId3"/>
          <a:stretch>
            <a:fillRect/>
          </a:stretch>
        </p:blipFill>
        <p:spPr>
          <a:xfrm>
            <a:off x="345843" y="2018553"/>
            <a:ext cx="7145131" cy="3084843"/>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7422063" y="1579630"/>
            <a:ext cx="4469102" cy="4657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“puts the brakes on endogenous thrombus dissolution” by inhibiting plasmin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Clots from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-deficient humans and mice dissolve spontaneously </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deficiency tolerated life-long (to old age) in humans and mice</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Normal PT, PTT, platelets, fibrinogen</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a2AP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-deficient individuals can tolerate severe hemostatic challenges (e.g., cardiac surgery) with </a:t>
            </a: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-aminocaproic acid or tranexamic acid</a:t>
            </a:r>
          </a:p>
          <a:p>
            <a:pPr marL="380990" marR="0" lvl="0" indent="-38099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4F61500-30CA-498A-BB08-AD4AEBC0CF7D}"/>
              </a:ext>
            </a:extLst>
          </p:cNvPr>
          <p:cNvSpPr/>
          <p:nvPr/>
        </p:nvSpPr>
        <p:spPr>
          <a:xfrm>
            <a:off x="7422063" y="1103318"/>
            <a:ext cx="4540493" cy="35705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Paradigm- a2AP as master regulator</a:t>
            </a:r>
          </a:p>
        </p:txBody>
      </p:sp>
      <p:sp>
        <p:nvSpPr>
          <p:cNvPr id="11" name="Rectangle: Rounded Corners 10">
            <a:extLst>
              <a:ext uri="{FF2B5EF4-FFF2-40B4-BE49-F238E27FC236}">
                <a16:creationId xmlns:a16="http://schemas.microsoft.com/office/drawing/2014/main" id="{9CDCB76B-BE67-424A-B849-A96791611E37}"/>
              </a:ext>
            </a:extLst>
          </p:cNvPr>
          <p:cNvSpPr/>
          <p:nvPr/>
        </p:nvSpPr>
        <p:spPr>
          <a:xfrm>
            <a:off x="6051526" y="3711387"/>
            <a:ext cx="679843" cy="394448"/>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97FB2D1-AAD6-46A2-A0EC-DDDFCFD41ABB}"/>
              </a:ext>
            </a:extLst>
          </p:cNvPr>
          <p:cNvSpPr txBox="1"/>
          <p:nvPr/>
        </p:nvSpPr>
        <p:spPr>
          <a:xfrm>
            <a:off x="6015666" y="3727827"/>
            <a:ext cx="77957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pitchFamily="34" charset="0"/>
                <a:ea typeface="+mn-ea"/>
                <a:cs typeface="+mn-cs"/>
              </a:rPr>
              <a:t>a2AP</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AFD4B4-3520-4DAC-AE0C-E14848CF349D}"/>
              </a:ext>
            </a:extLst>
          </p:cNvPr>
          <p:cNvSpPr/>
          <p:nvPr/>
        </p:nvSpPr>
        <p:spPr>
          <a:xfrm>
            <a:off x="3535634" y="3016621"/>
            <a:ext cx="1206695" cy="398931"/>
          </a:xfrm>
          <a:prstGeom prst="roundRect">
            <a:avLst/>
          </a:prstGeom>
          <a:solidFill>
            <a:srgbClr val="E0EAF7"/>
          </a:solid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131C15B-5493-484C-8B1E-FDB23DC5C457}"/>
              </a:ext>
            </a:extLst>
          </p:cNvPr>
          <p:cNvSpPr/>
          <p:nvPr/>
        </p:nvSpPr>
        <p:spPr>
          <a:xfrm>
            <a:off x="3676266" y="3059102"/>
            <a:ext cx="1066063" cy="41685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pitchFamily="34" charset="0"/>
                <a:ea typeface="+mn-ea"/>
                <a:cs typeface="+mn-cs"/>
              </a:rPr>
              <a:t>a2AP</a:t>
            </a:r>
            <a:r>
              <a:rPr kumimoji="0" lang="en-US" sz="1400" b="0" i="0" u="none" strike="noStrike" kern="0" cap="none" spc="0" normalizeH="0" baseline="0" noProof="0" dirty="0">
                <a:ln>
                  <a:noFill/>
                </a:ln>
                <a:solidFill>
                  <a:srgbClr val="E7E6E6">
                    <a:lumMod val="50000"/>
                  </a:srgbClr>
                </a:solidFill>
                <a:effectLst/>
                <a:uLnTx/>
                <a:uFillTx/>
                <a:latin typeface="Arial" pitchFamily="34" charset="0"/>
                <a:ea typeface="+mn-ea"/>
                <a:cs typeface="+mn-cs"/>
              </a:rPr>
              <a:t>, a2M</a:t>
            </a:r>
            <a:endParaRPr kumimoji="0" lang="en-US"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A7CCAC6A-C706-4DED-B8BE-0F01B0E7CB79}"/>
              </a:ext>
            </a:extLst>
          </p:cNvPr>
          <p:cNvSpPr/>
          <p:nvPr/>
        </p:nvSpPr>
        <p:spPr>
          <a:xfrm>
            <a:off x="3816022" y="2632946"/>
            <a:ext cx="382774" cy="45380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EB8A1FB2-C7D5-40D3-BD5A-D2EA14CA0DA7}"/>
              </a:ext>
            </a:extLst>
          </p:cNvPr>
          <p:cNvSpPr/>
          <p:nvPr/>
        </p:nvSpPr>
        <p:spPr>
          <a:xfrm flipV="1">
            <a:off x="6236392" y="4060245"/>
            <a:ext cx="382774" cy="40114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980AF65-AFDE-494D-9355-ED38DCD5A3D7}"/>
              </a:ext>
            </a:extLst>
          </p:cNvPr>
          <p:cNvSpPr txBox="1"/>
          <p:nvPr/>
        </p:nvSpPr>
        <p:spPr>
          <a:xfrm>
            <a:off x="6751085" y="6108660"/>
            <a:ext cx="54409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Harish, Blood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Coag</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Fibrinolysis, 2006;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Lijnen</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Bloood</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1999; Favier, Brit J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Haematology</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2001 </a:t>
            </a:r>
          </a:p>
        </p:txBody>
      </p:sp>
      <p:sp>
        <p:nvSpPr>
          <p:cNvPr id="19" name="TextBox 18">
            <a:extLst>
              <a:ext uri="{FF2B5EF4-FFF2-40B4-BE49-F238E27FC236}">
                <a16:creationId xmlns:a16="http://schemas.microsoft.com/office/drawing/2014/main" id="{B03528E5-E5E7-466D-A3F7-0C411C4DFC16}"/>
              </a:ext>
            </a:extLst>
          </p:cNvPr>
          <p:cNvSpPr txBox="1"/>
          <p:nvPr/>
        </p:nvSpPr>
        <p:spPr>
          <a:xfrm>
            <a:off x="4083640" y="5687914"/>
            <a:ext cx="78924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a2AP-inhibitors may be safe and effective for ischemic stroke</a:t>
            </a:r>
          </a:p>
        </p:txBody>
      </p:sp>
      <p:sp>
        <p:nvSpPr>
          <p:cNvPr id="8" name="Arrow: Right 7">
            <a:extLst>
              <a:ext uri="{FF2B5EF4-FFF2-40B4-BE49-F238E27FC236}">
                <a16:creationId xmlns:a16="http://schemas.microsoft.com/office/drawing/2014/main" id="{EB7A99F4-EE4F-44B8-8F28-5733E309456C}"/>
              </a:ext>
            </a:extLst>
          </p:cNvPr>
          <p:cNvSpPr/>
          <p:nvPr/>
        </p:nvSpPr>
        <p:spPr>
          <a:xfrm>
            <a:off x="3613636" y="5746306"/>
            <a:ext cx="444616" cy="25254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1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5" y="348966"/>
            <a:ext cx="10176151" cy="1097519"/>
          </a:xfrm>
        </p:spPr>
        <p:txBody>
          <a:bodyPr anchor="ctr">
            <a:normAutofit/>
          </a:bodyPr>
          <a:lstStyle/>
          <a:p>
            <a:r>
              <a:rPr lang="en-US" sz="3600" dirty="0">
                <a:latin typeface="Arial" panose="020B0604020202020204" pitchFamily="34" charset="0"/>
                <a:cs typeface="Arial" panose="020B0604020202020204" pitchFamily="34" charset="0"/>
              </a:rPr>
              <a:t>Experimental Evidence for targeting a2AP</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239640" y="486245"/>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672905" y="1889767"/>
            <a:ext cx="10846190" cy="3811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Experimental ischemic stroke (TE,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tMCAO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pMCAO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pulmonary embolism, venous thrombosis vs. controls, r-tPA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 species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mice, ferrets, rabbits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 or a2AP deficiency reduces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ischemic brain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infarction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swelling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hemorrhage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mortality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inflammation,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BBB breakdown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a2AP-I has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much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longer therapeutic window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 r-tPA</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potency of higher-dose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rtPA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 causing bleeding </a:t>
            </a:r>
          </a:p>
          <a:p>
            <a:pPr marL="0" marR="0" lvl="0" indent="0" algn="l" defTabSz="914400" rtl="0" eaLnBrk="1" fontAlgn="auto" latinLnBrk="0" hangingPunct="1">
              <a:lnSpc>
                <a:spcPct val="90000"/>
              </a:lnSpc>
              <a:spcBef>
                <a:spcPts val="135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FA597AD-927C-41B9-8799-86FBAA4CC633}"/>
              </a:ext>
            </a:extLst>
          </p:cNvPr>
          <p:cNvSpPr txBox="1"/>
          <p:nvPr/>
        </p:nvSpPr>
        <p:spPr>
          <a:xfrm>
            <a:off x="4899947" y="6128218"/>
            <a:ext cx="68467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Houng, Exp Neurology, 2014; Reed,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Arterioscler</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rPr>
              <a:t>Vasc</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 Biol, 2014; Singh, Circulation, 2017; Singh, Blood, 2019 </a:t>
            </a:r>
          </a:p>
        </p:txBody>
      </p:sp>
    </p:spTree>
    <p:extLst>
      <p:ext uri="{BB962C8B-B14F-4D97-AF65-F5344CB8AC3E}">
        <p14:creationId xmlns:p14="http://schemas.microsoft.com/office/powerpoint/2010/main" val="234930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61932" y="234946"/>
            <a:ext cx="10515600" cy="1325563"/>
          </a:xfrm>
        </p:spPr>
        <p:txBody>
          <a:bodyPr anchor="t">
            <a:normAutofit/>
          </a:bodyPr>
          <a:lstStyle/>
          <a:p>
            <a:r>
              <a:rPr lang="en-US" sz="3600" dirty="0">
                <a:latin typeface="Arial" panose="020B0604020202020204" pitchFamily="34" charset="0"/>
                <a:cs typeface="Arial" panose="020B0604020202020204" pitchFamily="34" charset="0"/>
              </a:rPr>
              <a:t>Targeting a2AP- similar findings in labs worldwide</a:t>
            </a:r>
          </a:p>
        </p:txBody>
      </p:sp>
      <p:graphicFrame>
        <p:nvGraphicFramePr>
          <p:cNvPr id="15" name="Content Placeholder 14">
            <a:extLst>
              <a:ext uri="{FF2B5EF4-FFF2-40B4-BE49-F238E27FC236}">
                <a16:creationId xmlns:a16="http://schemas.microsoft.com/office/drawing/2014/main" id="{7977DA70-6348-460D-B532-D85DD2D80DAF}"/>
              </a:ext>
            </a:extLst>
          </p:cNvPr>
          <p:cNvGraphicFramePr>
            <a:graphicFrameLocks noGrp="1"/>
          </p:cNvGraphicFramePr>
          <p:nvPr>
            <p:ph idx="1"/>
            <p:extLst>
              <p:ext uri="{D42A27DB-BD31-4B8C-83A1-F6EECF244321}">
                <p14:modId xmlns:p14="http://schemas.microsoft.com/office/powerpoint/2010/main" val="4084088622"/>
              </p:ext>
            </p:extLst>
          </p:nvPr>
        </p:nvGraphicFramePr>
        <p:xfrm>
          <a:off x="369327" y="941839"/>
          <a:ext cx="11453345" cy="5765187"/>
        </p:xfrm>
        <a:graphic>
          <a:graphicData uri="http://schemas.openxmlformats.org/drawingml/2006/table">
            <a:tbl>
              <a:tblPr firstRow="1" bandRow="1"/>
              <a:tblGrid>
                <a:gridCol w="1462959">
                  <a:extLst>
                    <a:ext uri="{9D8B030D-6E8A-4147-A177-3AD203B41FA5}">
                      <a16:colId xmlns:a16="http://schemas.microsoft.com/office/drawing/2014/main" val="3656610806"/>
                    </a:ext>
                  </a:extLst>
                </a:gridCol>
                <a:gridCol w="2468880">
                  <a:extLst>
                    <a:ext uri="{9D8B030D-6E8A-4147-A177-3AD203B41FA5}">
                      <a16:colId xmlns:a16="http://schemas.microsoft.com/office/drawing/2014/main" val="3380622499"/>
                    </a:ext>
                  </a:extLst>
                </a:gridCol>
                <a:gridCol w="1645920">
                  <a:extLst>
                    <a:ext uri="{9D8B030D-6E8A-4147-A177-3AD203B41FA5}">
                      <a16:colId xmlns:a16="http://schemas.microsoft.com/office/drawing/2014/main" val="4179500797"/>
                    </a:ext>
                  </a:extLst>
                </a:gridCol>
                <a:gridCol w="1371600">
                  <a:extLst>
                    <a:ext uri="{9D8B030D-6E8A-4147-A177-3AD203B41FA5}">
                      <a16:colId xmlns:a16="http://schemas.microsoft.com/office/drawing/2014/main" val="25203786"/>
                    </a:ext>
                  </a:extLst>
                </a:gridCol>
                <a:gridCol w="1425842">
                  <a:extLst>
                    <a:ext uri="{9D8B030D-6E8A-4147-A177-3AD203B41FA5}">
                      <a16:colId xmlns:a16="http://schemas.microsoft.com/office/drawing/2014/main" val="953450968"/>
                    </a:ext>
                  </a:extLst>
                </a:gridCol>
                <a:gridCol w="2194560">
                  <a:extLst>
                    <a:ext uri="{9D8B030D-6E8A-4147-A177-3AD203B41FA5}">
                      <a16:colId xmlns:a16="http://schemas.microsoft.com/office/drawing/2014/main" val="3799894355"/>
                    </a:ext>
                  </a:extLst>
                </a:gridCol>
                <a:gridCol w="775152">
                  <a:extLst>
                    <a:ext uri="{9D8B030D-6E8A-4147-A177-3AD203B41FA5}">
                      <a16:colId xmlns:a16="http://schemas.microsoft.com/office/drawing/2014/main" val="2903378070"/>
                    </a:ext>
                  </a:extLst>
                </a:gridCol>
                <a:gridCol w="108432">
                  <a:extLst>
                    <a:ext uri="{9D8B030D-6E8A-4147-A177-3AD203B41FA5}">
                      <a16:colId xmlns:a16="http://schemas.microsoft.com/office/drawing/2014/main" val="1095474055"/>
                    </a:ext>
                  </a:extLst>
                </a:gridCol>
              </a:tblGrid>
              <a:tr h="60492">
                <a:tc gridSpan="8">
                  <a:txBody>
                    <a:bodyPr/>
                    <a:lstStyle/>
                    <a:p>
                      <a:pPr marL="5334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Preclinical studies targeting a2AP</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5643246"/>
                  </a:ext>
                </a:extLst>
              </a:tr>
              <a:tr h="192735">
                <a:tc>
                  <a:txBody>
                    <a:bodyPr/>
                    <a:lstStyle/>
                    <a:p>
                      <a:pPr marL="13970" marR="0" algn="l">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Experimental Model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Species, Lab, Ref.</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Model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Treatment v.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Thrombus    Dissolution v. Control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260" marR="0" algn="ctr">
                        <a:lnSpc>
                          <a:spcPct val="115000"/>
                        </a:lnSpc>
                        <a:spcBef>
                          <a:spcPts val="0"/>
                        </a:spcBef>
                        <a:spcAft>
                          <a:spcPts val="0"/>
                        </a:spcAft>
                      </a:pPr>
                      <a:r>
                        <a:rPr lang="en-US" sz="1200" b="1" dirty="0">
                          <a:solidFill>
                            <a:srgbClr val="000000"/>
                          </a:solidFill>
                          <a:effectLst/>
                          <a:latin typeface="+mn-lt"/>
                          <a:ea typeface="Calibri" panose="020F0502020204030204" pitchFamily="34" charset="0"/>
                          <a:cs typeface="Arial" panose="020B0604020202020204" pitchFamily="34" charset="0"/>
                        </a:rPr>
                        <a:t>Outcomes vs        Controls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Bleeding v.      Control</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05918047"/>
                  </a:ext>
                </a:extLst>
              </a:tr>
              <a:tr h="523344">
                <a:tc>
                  <a:txBody>
                    <a:bodyPr/>
                    <a:lstStyle/>
                    <a:p>
                      <a:pPr marL="13970" marR="0" algn="l">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Ischemic Stroke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 1</a:t>
                      </a:r>
                      <a:r>
                        <a:rPr lang="en-US" sz="1200" dirty="0">
                          <a:solidFill>
                            <a:srgbClr val="000000"/>
                          </a:solidFill>
                          <a:effectLst/>
                          <a:latin typeface="+mn-lt"/>
                          <a:ea typeface="Calibri" panose="020F0502020204030204" pitchFamily="34" charset="0"/>
                          <a:cs typeface="Arial" panose="020B0604020202020204" pitchFamily="34" charset="0"/>
                        </a:rPr>
                        <a:t>; Reed et al, USA </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Arterioscler</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Vasc</a:t>
                      </a:r>
                      <a:r>
                        <a:rPr lang="en-US" sz="1200" i="1" dirty="0">
                          <a:solidFill>
                            <a:srgbClr val="000000"/>
                          </a:solidFill>
                          <a:effectLst/>
                          <a:latin typeface="+mn-lt"/>
                          <a:ea typeface="Calibri" panose="020F0502020204030204" pitchFamily="34" charset="0"/>
                          <a:cs typeface="Arial" panose="020B0604020202020204" pitchFamily="34" charset="0"/>
                        </a:rPr>
                        <a:t> Biol</a:t>
                      </a:r>
                      <a:r>
                        <a:rPr lang="en-US" sz="1200" dirty="0">
                          <a:solidFill>
                            <a:srgbClr val="000000"/>
                          </a:solidFill>
                          <a:effectLst/>
                          <a:latin typeface="+mn-lt"/>
                          <a:ea typeface="Calibri" panose="020F0502020204030204" pitchFamily="34" charset="0"/>
                          <a:cs typeface="Arial" panose="020B0604020202020204" pitchFamily="34" charset="0"/>
                        </a:rPr>
                        <a:t>. 2014;34:2586-93.</a:t>
                      </a:r>
                      <a:endParaRPr lang="en-US" sz="1400" dirty="0">
                        <a:effectLst/>
                        <a:latin typeface="+mn-lt"/>
                        <a:ea typeface="Calibri" panose="020F0502020204030204" pitchFamily="34" charset="0"/>
                        <a:cs typeface="Times New Roman" panose="02020603050405020304" pitchFamily="18" charset="0"/>
                      </a:endParaRPr>
                    </a:p>
                    <a:p>
                      <a:pPr marL="45720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 </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thromboembolism, blinded</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vs. WT, a2AP-i    vs. r-tPA vs. saline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survival (dose-response),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bleeding,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disability</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484137919"/>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 </a:t>
                      </a:r>
                      <a:r>
                        <a:rPr lang="en-US" sz="1200" baseline="30000" dirty="0">
                          <a:solidFill>
                            <a:srgbClr val="000000"/>
                          </a:solidFill>
                          <a:effectLst/>
                          <a:latin typeface="+mn-lt"/>
                          <a:ea typeface="Calibri" panose="020F0502020204030204" pitchFamily="34" charset="0"/>
                          <a:cs typeface="Arial" panose="020B0604020202020204" pitchFamily="34" charset="0"/>
                        </a:rPr>
                        <a:t>2</a:t>
                      </a:r>
                      <a:r>
                        <a:rPr lang="en-US" sz="1200" dirty="0">
                          <a:solidFill>
                            <a:srgbClr val="000000"/>
                          </a:solidFill>
                          <a:effectLst/>
                          <a:latin typeface="+mn-lt"/>
                          <a:ea typeface="Calibri" panose="020F0502020204030204" pitchFamily="34" charset="0"/>
                          <a:cs typeface="Arial" panose="020B0604020202020204" pitchFamily="34" charset="0"/>
                        </a:rPr>
                        <a:t>; Reed et al, USA </a:t>
                      </a:r>
                      <a:r>
                        <a:rPr lang="en-US" sz="1200" i="1" dirty="0">
                          <a:solidFill>
                            <a:srgbClr val="000000"/>
                          </a:solidFill>
                          <a:effectLst/>
                          <a:latin typeface="+mn-lt"/>
                          <a:ea typeface="Calibri" panose="020F0502020204030204" pitchFamily="34" charset="0"/>
                          <a:cs typeface="Arial" panose="020B0604020202020204" pitchFamily="34" charset="0"/>
                        </a:rPr>
                        <a:t>Experiment. Neuro</a:t>
                      </a:r>
                      <a:r>
                        <a:rPr lang="en-US" sz="1200" dirty="0">
                          <a:solidFill>
                            <a:srgbClr val="000000"/>
                          </a:solidFill>
                          <a:effectLst/>
                          <a:latin typeface="+mn-lt"/>
                          <a:ea typeface="Calibri" panose="020F0502020204030204" pitchFamily="34" charset="0"/>
                          <a:cs typeface="Arial" panose="020B0604020202020204" pitchFamily="34" charset="0"/>
                        </a:rPr>
                        <a:t>. 2014; 255C:56-62.</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thromboembolism, blinded</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 tPA v.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survival,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 </a:t>
                      </a: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bleeding</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762051"/>
                  </a:ext>
                </a:extLst>
              </a:tr>
              <a:tr h="391101">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Mice</a:t>
                      </a:r>
                      <a:r>
                        <a:rPr lang="en-US" sz="1200" baseline="30000" dirty="0">
                          <a:solidFill>
                            <a:srgbClr val="000000"/>
                          </a:solidFill>
                          <a:effectLst/>
                          <a:latin typeface="+mn-lt"/>
                          <a:ea typeface="Times New Roman" panose="02020603050405020304" pitchFamily="18" charset="0"/>
                        </a:rPr>
                        <a:t>3 </a:t>
                      </a:r>
                      <a:r>
                        <a:rPr lang="en-US" sz="1200" dirty="0">
                          <a:solidFill>
                            <a:srgbClr val="000000"/>
                          </a:solidFill>
                          <a:effectLst/>
                          <a:latin typeface="+mn-lt"/>
                          <a:ea typeface="Times New Roman" panose="02020603050405020304" pitchFamily="18" charset="0"/>
                        </a:rPr>
                        <a:t>Collen, </a:t>
                      </a:r>
                      <a:r>
                        <a:rPr lang="en-US" sz="1200" dirty="0" err="1">
                          <a:solidFill>
                            <a:srgbClr val="000000"/>
                          </a:solidFill>
                          <a:effectLst/>
                          <a:latin typeface="+mn-lt"/>
                          <a:ea typeface="Times New Roman" panose="02020603050405020304" pitchFamily="18" charset="0"/>
                        </a:rPr>
                        <a:t>Lijnen</a:t>
                      </a:r>
                      <a:r>
                        <a:rPr lang="en-US" sz="1200" dirty="0">
                          <a:solidFill>
                            <a:srgbClr val="000000"/>
                          </a:solidFill>
                          <a:effectLst/>
                          <a:latin typeface="+mn-lt"/>
                          <a:ea typeface="Times New Roman" panose="02020603050405020304" pitchFamily="18" charset="0"/>
                        </a:rPr>
                        <a:t>, et al, Belgium </a:t>
                      </a:r>
                      <a:r>
                        <a:rPr lang="en-US" sz="1200" i="1" dirty="0">
                          <a:effectLst/>
                          <a:latin typeface="+mn-lt"/>
                          <a:ea typeface="Times New Roman" panose="02020603050405020304" pitchFamily="18" charset="0"/>
                        </a:rPr>
                        <a:t> Blood</a:t>
                      </a:r>
                      <a:r>
                        <a:rPr lang="en-US" sz="1200" dirty="0">
                          <a:effectLst/>
                          <a:latin typeface="+mn-lt"/>
                          <a:ea typeface="Times New Roman" panose="02020603050405020304" pitchFamily="18" charset="0"/>
                        </a:rPr>
                        <a:t>. 2001;97:3086-92.</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MCA ligation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a:t>
                      </a:r>
                      <a:endParaRPr lang="en-US" sz="1400" dirty="0">
                        <a:effectLst/>
                        <a:latin typeface="+mn-lt"/>
                        <a:ea typeface="Calibri" panose="020F0502020204030204" pitchFamily="34" charset="0"/>
                        <a:cs typeface="Times New Roman" panose="02020603050405020304" pitchFamily="18" charset="0"/>
                      </a:endParaRPr>
                    </a:p>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vs.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 infarct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04363777"/>
                  </a:ext>
                </a:extLst>
              </a:tr>
              <a:tr h="457222">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Ischemic Stroke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Rats</a:t>
                      </a:r>
                      <a:r>
                        <a:rPr lang="en-US" sz="1200" baseline="30000" dirty="0">
                          <a:solidFill>
                            <a:srgbClr val="000000"/>
                          </a:solidFill>
                          <a:effectLst/>
                          <a:latin typeface="+mn-lt"/>
                          <a:ea typeface="Calibri" panose="020F0502020204030204" pitchFamily="34" charset="0"/>
                          <a:cs typeface="Arial" panose="020B0604020202020204" pitchFamily="34" charset="0"/>
                        </a:rPr>
                        <a:t>4</a:t>
                      </a:r>
                      <a:r>
                        <a:rPr lang="en-US" sz="1200" dirty="0">
                          <a:solidFill>
                            <a:srgbClr val="000000"/>
                          </a:solidFill>
                          <a:effectLst/>
                          <a:latin typeface="+mn-lt"/>
                          <a:ea typeface="Calibri" panose="020F0502020204030204" pitchFamily="34" charset="0"/>
                          <a:cs typeface="Arial" panose="020B0604020202020204" pitchFamily="34" charset="0"/>
                        </a:rPr>
                        <a:t>; Suzuki, Nagai, et al. Belgium, China.</a:t>
                      </a:r>
                      <a:r>
                        <a:rPr lang="en-US" sz="1200" i="1" dirty="0">
                          <a:solidFill>
                            <a:srgbClr val="000000"/>
                          </a:solidFill>
                          <a:effectLst/>
                          <a:latin typeface="+mn-lt"/>
                          <a:ea typeface="Calibri" panose="020F0502020204030204" pitchFamily="34" charset="0"/>
                          <a:cs typeface="Arial" panose="020B0604020202020204" pitchFamily="34" charset="0"/>
                        </a:rPr>
                        <a:t> Radiology. 2007;244:429-38.</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9530" marR="0" algn="ctr">
                        <a:lnSpc>
                          <a:spcPct val="115000"/>
                        </a:lnSpc>
                        <a:spcBef>
                          <a:spcPts val="0"/>
                        </a:spcBef>
                        <a:spcAft>
                          <a:spcPts val="0"/>
                        </a:spcAft>
                      </a:pPr>
                      <a:r>
                        <a:rPr lang="en-US" sz="1200" dirty="0" err="1">
                          <a:solidFill>
                            <a:srgbClr val="000000"/>
                          </a:solidFill>
                          <a:effectLst/>
                          <a:latin typeface="+mn-lt"/>
                          <a:ea typeface="Calibri" panose="020F0502020204030204" pitchFamily="34" charset="0"/>
                          <a:cs typeface="Arial" panose="020B0604020202020204" pitchFamily="34" charset="0"/>
                        </a:rPr>
                        <a:t>Photothrombosis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Control, r-tPA vs. microplasmin </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infarction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a:solidFill>
                            <a:srgbClr val="000000"/>
                          </a:solidFill>
                          <a:effectLst/>
                          <a:latin typeface="+mn-lt"/>
                          <a:ea typeface="Calibri" panose="020F0502020204030204" pitchFamily="34" charset="0"/>
                          <a:cs typeface="Arial" panose="020B0604020202020204" pitchFamily="34" charset="0"/>
                        </a:rPr>
                        <a:t> (one dose)</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02505499"/>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Venous &amp; arterial thrombosis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5; </a:t>
                      </a:r>
                      <a:r>
                        <a:rPr lang="en-US" sz="1200" dirty="0" err="1">
                          <a:solidFill>
                            <a:srgbClr val="000000"/>
                          </a:solidFill>
                          <a:effectLst/>
                          <a:latin typeface="+mn-lt"/>
                          <a:ea typeface="Calibri" panose="020F0502020204030204" pitchFamily="34" charset="0"/>
                          <a:cs typeface="Arial" panose="020B0604020202020204" pitchFamily="34" charset="0"/>
                        </a:rPr>
                        <a:t>Matsuno</a:t>
                      </a:r>
                      <a:r>
                        <a:rPr lang="en-US" sz="1200" dirty="0">
                          <a:solidFill>
                            <a:srgbClr val="000000"/>
                          </a:solidFill>
                          <a:effectLst/>
                          <a:latin typeface="+mn-lt"/>
                          <a:ea typeface="Calibri" panose="020F0502020204030204" pitchFamily="34" charset="0"/>
                          <a:cs typeface="Arial" panose="020B0604020202020204" pitchFamily="34" charset="0"/>
                        </a:rPr>
                        <a:t>, Gifu, JP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dirty="0">
                          <a:solidFill>
                            <a:srgbClr val="000000"/>
                          </a:solidFill>
                          <a:effectLst/>
                          <a:latin typeface="+mn-lt"/>
                          <a:ea typeface="Calibri" panose="020F0502020204030204" pitchFamily="34" charset="0"/>
                          <a:cs typeface="Arial" panose="020B0604020202020204" pitchFamily="34" charset="0"/>
                        </a:rPr>
                        <a:t> 2002;87:98-104.</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Arterial &amp; venous endothelial injury</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63500" marR="0" indent="-9525"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Spontaneous reperfusion</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1667939"/>
                  </a:ext>
                </a:extLst>
              </a:tr>
              <a:tr h="192735">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Venous &amp; arterial thrombosis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spcBef>
                          <a:spcPts val="0"/>
                        </a:spcBef>
                        <a:spcAft>
                          <a:spcPts val="0"/>
                        </a:spcAft>
                      </a:pPr>
                      <a:r>
                        <a:rPr lang="en-US" sz="1200" dirty="0">
                          <a:solidFill>
                            <a:srgbClr val="000000"/>
                          </a:solidFill>
                          <a:effectLst/>
                          <a:latin typeface="+mn-lt"/>
                          <a:ea typeface="Times New Roman" panose="02020603050405020304" pitchFamily="18" charset="0"/>
                        </a:rPr>
                        <a:t>Rabbits</a:t>
                      </a:r>
                      <a:r>
                        <a:rPr lang="en-US" sz="1200" baseline="30000" dirty="0">
                          <a:solidFill>
                            <a:srgbClr val="000000"/>
                          </a:solidFill>
                          <a:effectLst/>
                          <a:latin typeface="+mn-lt"/>
                          <a:ea typeface="Times New Roman" panose="02020603050405020304" pitchFamily="18" charset="0"/>
                        </a:rPr>
                        <a:t>6 </a:t>
                      </a:r>
                      <a:r>
                        <a:rPr lang="en-US" sz="1200" dirty="0">
                          <a:solidFill>
                            <a:srgbClr val="000000"/>
                          </a:solidFill>
                          <a:effectLst/>
                          <a:latin typeface="+mn-lt"/>
                          <a:ea typeface="Times New Roman" panose="02020603050405020304" pitchFamily="18" charset="0"/>
                        </a:rPr>
                        <a:t>Reed, USA </a:t>
                      </a:r>
                      <a:r>
                        <a:rPr lang="en-US" sz="1200" i="1" dirty="0">
                          <a:solidFill>
                            <a:srgbClr val="000000"/>
                          </a:solidFill>
                          <a:effectLst/>
                          <a:latin typeface="+mn-lt"/>
                          <a:ea typeface="Times New Roman" panose="02020603050405020304" pitchFamily="18" charset="0"/>
                        </a:rPr>
                        <a:t> Circulation</a:t>
                      </a:r>
                      <a:r>
                        <a:rPr lang="en-US" sz="1200" dirty="0">
                          <a:solidFill>
                            <a:srgbClr val="000000"/>
                          </a:solidFill>
                          <a:effectLst/>
                          <a:latin typeface="+mn-lt"/>
                          <a:ea typeface="Times New Roman" panose="02020603050405020304" pitchFamily="18" charset="0"/>
                        </a:rPr>
                        <a:t>.1990;82:164-8.</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Jugular vein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NA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ND</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6305911"/>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VTE prevention</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7 </a:t>
                      </a:r>
                      <a:r>
                        <a:rPr lang="en-US" sz="1200" dirty="0">
                          <a:solidFill>
                            <a:srgbClr val="000000"/>
                          </a:solidFill>
                          <a:effectLst/>
                          <a:latin typeface="+mn-lt"/>
                          <a:ea typeface="Calibri" panose="020F0502020204030204" pitchFamily="34" charset="0"/>
                          <a:cs typeface="Arial" panose="020B0604020202020204" pitchFamily="34" charset="0"/>
                        </a:rPr>
                        <a:t>;Reed, USA </a:t>
                      </a:r>
                      <a:r>
                        <a:rPr lang="en-US" sz="1200" i="1" dirty="0">
                          <a:solidFill>
                            <a:srgbClr val="000000"/>
                          </a:solidFill>
                          <a:effectLst/>
                          <a:latin typeface="+mn-lt"/>
                          <a:ea typeface="Calibri" panose="020F0502020204030204" pitchFamily="34" charset="0"/>
                          <a:cs typeface="Arial" panose="020B0604020202020204" pitchFamily="34" charset="0"/>
                        </a:rPr>
                        <a:t> Blood</a:t>
                      </a:r>
                      <a:r>
                        <a:rPr lang="en-US" sz="1200" dirty="0">
                          <a:solidFill>
                            <a:srgbClr val="000000"/>
                          </a:solidFill>
                          <a:effectLst/>
                          <a:latin typeface="+mn-lt"/>
                          <a:ea typeface="Calibri" panose="020F0502020204030204" pitchFamily="34" charset="0"/>
                          <a:cs typeface="Arial" panose="020B0604020202020204" pitchFamily="34" charset="0"/>
                        </a:rPr>
                        <a:t>.2019;134:970-978.</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IVC stasis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control, 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a:solidFill>
                            <a:srgbClr val="000000"/>
                          </a:solidFill>
                          <a:effectLst/>
                          <a:latin typeface="+mn-lt"/>
                          <a:ea typeface="Calibri" panose="020F0502020204030204" pitchFamily="34" charset="0"/>
                          <a:cs typeface="Arial" panose="020B0604020202020204" pitchFamily="34" charset="0"/>
                        </a:rPr>
                        <a:t>venous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39550705"/>
                  </a:ext>
                </a:extLst>
              </a:tr>
              <a:tr h="324979">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spcBef>
                          <a:spcPts val="0"/>
                        </a:spcBef>
                        <a:spcAft>
                          <a:spcPts val="0"/>
                        </a:spcAft>
                      </a:pPr>
                      <a:r>
                        <a:rPr lang="en-US" sz="1200" dirty="0">
                          <a:solidFill>
                            <a:srgbClr val="000000"/>
                          </a:solidFill>
                          <a:effectLst/>
                          <a:latin typeface="+mn-lt"/>
                          <a:ea typeface="Times New Roman" panose="02020603050405020304" pitchFamily="18" charset="0"/>
                        </a:rPr>
                        <a:t>Mice</a:t>
                      </a:r>
                      <a:r>
                        <a:rPr lang="en-US" sz="1200" baseline="30000" dirty="0">
                          <a:solidFill>
                            <a:srgbClr val="000000"/>
                          </a:solidFill>
                          <a:effectLst/>
                          <a:latin typeface="+mn-lt"/>
                          <a:ea typeface="Times New Roman" panose="02020603050405020304" pitchFamily="18" charset="0"/>
                        </a:rPr>
                        <a:t>8 </a:t>
                      </a:r>
                      <a:r>
                        <a:rPr lang="en-US" sz="1200" dirty="0">
                          <a:solidFill>
                            <a:srgbClr val="000000"/>
                          </a:solidFill>
                          <a:effectLst/>
                          <a:latin typeface="+mn-lt"/>
                          <a:ea typeface="Times New Roman" panose="02020603050405020304" pitchFamily="18" charset="0"/>
                        </a:rPr>
                        <a:t>Reed, USA </a:t>
                      </a:r>
                      <a:r>
                        <a:rPr lang="en-US" sz="1200" i="1" dirty="0">
                          <a:solidFill>
                            <a:srgbClr val="000000"/>
                          </a:solidFill>
                          <a:effectLst/>
                          <a:latin typeface="+mn-lt"/>
                          <a:ea typeface="Times New Roman" panose="02020603050405020304" pitchFamily="18" charset="0"/>
                        </a:rPr>
                        <a:t> Circulation</a:t>
                      </a:r>
                      <a:r>
                        <a:rPr lang="en-US" sz="1200" dirty="0">
                          <a:solidFill>
                            <a:srgbClr val="000000"/>
                          </a:solidFill>
                          <a:effectLst/>
                          <a:latin typeface="+mn-lt"/>
                          <a:ea typeface="Times New Roman" panose="02020603050405020304" pitchFamily="18" charset="0"/>
                        </a:rPr>
                        <a:t>.2017;135:1011-1020.</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Autologous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v tPA, control; 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Synergism of a2AP-i with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0652510"/>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9</a:t>
                      </a:r>
                      <a:r>
                        <a:rPr lang="en-US" sz="1200" dirty="0">
                          <a:solidFill>
                            <a:srgbClr val="000000"/>
                          </a:solidFill>
                          <a:effectLst/>
                          <a:latin typeface="+mn-lt"/>
                          <a:ea typeface="Calibri" panose="020F0502020204030204" pitchFamily="34" charset="0"/>
                          <a:cs typeface="Arial" panose="020B0604020202020204" pitchFamily="34" charset="0"/>
                        </a:rPr>
                        <a:t> ;</a:t>
                      </a:r>
                      <a:r>
                        <a:rPr lang="en-US" sz="1200" dirty="0" err="1">
                          <a:solidFill>
                            <a:srgbClr val="000000"/>
                          </a:solidFill>
                          <a:effectLst/>
                          <a:latin typeface="+mn-lt"/>
                          <a:ea typeface="Calibri" panose="020F0502020204030204" pitchFamily="34" charset="0"/>
                          <a:cs typeface="Arial" panose="020B0604020202020204" pitchFamily="34" charset="0"/>
                        </a:rPr>
                        <a:t>Matsuno</a:t>
                      </a:r>
                      <a:r>
                        <a:rPr lang="en-US" sz="1200" dirty="0">
                          <a:solidFill>
                            <a:srgbClr val="000000"/>
                          </a:solidFill>
                          <a:effectLst/>
                          <a:latin typeface="+mn-lt"/>
                          <a:ea typeface="Calibri" panose="020F0502020204030204" pitchFamily="34" charset="0"/>
                          <a:cs typeface="Arial" panose="020B0604020202020204" pitchFamily="34" charset="0"/>
                        </a:rPr>
                        <a:t>, Gifu, JP </a:t>
                      </a:r>
                      <a:r>
                        <a:rPr lang="en-US" sz="1200" i="1" dirty="0">
                          <a:solidFill>
                            <a:srgbClr val="000000"/>
                          </a:solidFill>
                          <a:effectLst/>
                          <a:latin typeface="+mn-lt"/>
                          <a:ea typeface="Calibri" panose="020F0502020204030204" pitchFamily="34" charset="0"/>
                          <a:cs typeface="Arial" panose="020B0604020202020204" pitchFamily="34" charset="0"/>
                        </a:rPr>
                        <a:t>J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dirty="0">
                          <a:solidFill>
                            <a:srgbClr val="000000"/>
                          </a:solidFill>
                          <a:effectLst/>
                          <a:latin typeface="+mn-lt"/>
                          <a:ea typeface="Calibri" panose="020F0502020204030204" pitchFamily="34" charset="0"/>
                          <a:cs typeface="Arial" panose="020B0604020202020204" pitchFamily="34" charset="0"/>
                        </a:rPr>
                        <a:t>2003;1:1734-9.</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Photochemical thrombosis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KO v. WT vs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 KO and tPA </a:t>
                      </a:r>
                      <a:r>
                        <a:rPr lang="en-US" sz="1200" dirty="0" err="1">
                          <a:solidFill>
                            <a:srgbClr val="000000"/>
                          </a:solidFill>
                          <a:effectLst/>
                          <a:latin typeface="+mn-lt"/>
                          <a:ea typeface="Calibri" panose="020F0502020204030204" pitchFamily="34" charset="0"/>
                          <a:cs typeface="Arial" panose="020B0604020202020204" pitchFamily="34" charset="0"/>
                        </a:rPr>
                        <a:t>synergistic,</a:t>
                      </a:r>
                      <a:r>
                        <a:rPr lang="en-US" sz="1200" dirty="0" err="1">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r>
                        <a:rPr lang="en-US" sz="1200" dirty="0" err="1">
                          <a:solidFill>
                            <a:srgbClr val="000000"/>
                          </a:solidFill>
                          <a:effectLst/>
                          <a:latin typeface="+mn-lt"/>
                          <a:ea typeface="Calibri" panose="020F0502020204030204" pitchFamily="34" charset="0"/>
                          <a:cs typeface="Arial" panose="020B0604020202020204" pitchFamily="34" charset="0"/>
                        </a:rPr>
                        <a:t>survival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83167847"/>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Pulmonary      embolism</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Mice</a:t>
                      </a:r>
                      <a:r>
                        <a:rPr lang="en-US" sz="1200" baseline="30000" dirty="0">
                          <a:solidFill>
                            <a:srgbClr val="000000"/>
                          </a:solidFill>
                          <a:effectLst/>
                          <a:latin typeface="+mn-lt"/>
                          <a:ea typeface="Calibri" panose="020F0502020204030204" pitchFamily="34" charset="0"/>
                          <a:cs typeface="Arial" panose="020B0604020202020204" pitchFamily="34" charset="0"/>
                        </a:rPr>
                        <a:t>10</a:t>
                      </a:r>
                      <a:r>
                        <a:rPr lang="en-US" sz="1200" dirty="0">
                          <a:solidFill>
                            <a:srgbClr val="000000"/>
                          </a:solidFill>
                          <a:effectLst/>
                          <a:latin typeface="+mn-lt"/>
                          <a:ea typeface="Calibri" panose="020F0502020204030204" pitchFamily="34" charset="0"/>
                          <a:cs typeface="Arial" panose="020B0604020202020204" pitchFamily="34" charset="0"/>
                        </a:rPr>
                        <a:t>, Collen, </a:t>
                      </a:r>
                      <a:r>
                        <a:rPr lang="en-US" sz="1200" dirty="0" err="1">
                          <a:solidFill>
                            <a:srgbClr val="000000"/>
                          </a:solidFill>
                          <a:effectLst/>
                          <a:latin typeface="+mn-lt"/>
                          <a:ea typeface="Calibri" panose="020F0502020204030204" pitchFamily="34" charset="0"/>
                          <a:cs typeface="Arial" panose="020B0604020202020204" pitchFamily="34" charset="0"/>
                        </a:rPr>
                        <a:t>Lijnen</a:t>
                      </a:r>
                      <a:r>
                        <a:rPr lang="en-US" sz="1200" dirty="0">
                          <a:solidFill>
                            <a:srgbClr val="000000"/>
                          </a:solidFill>
                          <a:effectLst/>
                          <a:latin typeface="+mn-lt"/>
                          <a:ea typeface="Calibri" panose="020F0502020204030204" pitchFamily="34" charset="0"/>
                          <a:cs typeface="Arial" panose="020B0604020202020204" pitchFamily="34" charset="0"/>
                        </a:rPr>
                        <a:t>, Belgium </a:t>
                      </a:r>
                      <a:r>
                        <a:rPr lang="en-US" sz="1200" i="1" dirty="0" err="1">
                          <a:effectLst/>
                          <a:latin typeface="+mn-lt"/>
                          <a:ea typeface="Calibri" panose="020F0502020204030204" pitchFamily="34" charset="0"/>
                          <a:cs typeface="Arial" panose="020B0604020202020204" pitchFamily="34" charset="0"/>
                        </a:rPr>
                        <a:t>Thromb</a:t>
                      </a:r>
                      <a:r>
                        <a:rPr lang="en-US" sz="1200" i="1" dirty="0">
                          <a:effectLst/>
                          <a:latin typeface="+mn-lt"/>
                          <a:ea typeface="Calibri" panose="020F0502020204030204" pitchFamily="34" charset="0"/>
                          <a:cs typeface="Arial" panose="020B0604020202020204" pitchFamily="34" charset="0"/>
                        </a:rPr>
                        <a:t> </a:t>
                      </a:r>
                      <a:r>
                        <a:rPr lang="en-US" sz="1200" i="1" dirty="0" err="1">
                          <a:effectLst/>
                          <a:latin typeface="+mn-lt"/>
                          <a:ea typeface="Calibri" panose="020F0502020204030204" pitchFamily="34" charset="0"/>
                          <a:cs typeface="Arial" panose="020B0604020202020204" pitchFamily="34" charset="0"/>
                        </a:rPr>
                        <a:t>Haemost</a:t>
                      </a:r>
                      <a:r>
                        <a:rPr lang="en-US" sz="1200" dirty="0">
                          <a:effectLst/>
                          <a:latin typeface="+mn-lt"/>
                          <a:ea typeface="Calibri" panose="020F0502020204030204" pitchFamily="34" charset="0"/>
                          <a:cs typeface="Arial" panose="020B0604020202020204" pitchFamily="34" charset="0"/>
                        </a:rPr>
                        <a:t>. 2001;86:640-6.</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Autologous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 KO v. WT</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 </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Spontaneous dissolution of PE in a2AP KO mice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71357140"/>
                  </a:ext>
                </a:extLst>
              </a:tr>
              <a:tr h="403751">
                <a:tc>
                  <a:txBody>
                    <a:bodyPr/>
                    <a:lstStyle/>
                    <a:p>
                      <a:pPr marL="13970" marR="0" algn="l">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Pulmonary      embolism</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Ferret</a:t>
                      </a:r>
                      <a:r>
                        <a:rPr lang="en-US" sz="1200" baseline="30000" dirty="0">
                          <a:solidFill>
                            <a:srgbClr val="000000"/>
                          </a:solidFill>
                          <a:effectLst/>
                          <a:latin typeface="+mn-lt"/>
                          <a:ea typeface="Calibri" panose="020F0502020204030204" pitchFamily="34" charset="0"/>
                          <a:cs typeface="Arial" panose="020B0604020202020204" pitchFamily="34" charset="0"/>
                        </a:rPr>
                        <a:t>11 </a:t>
                      </a:r>
                      <a:r>
                        <a:rPr lang="en-US" sz="1200" dirty="0">
                          <a:solidFill>
                            <a:srgbClr val="000000"/>
                          </a:solidFill>
                          <a:effectLst/>
                          <a:latin typeface="+mn-lt"/>
                          <a:ea typeface="Calibri" panose="020F0502020204030204" pitchFamily="34" charset="0"/>
                          <a:cs typeface="Arial" panose="020B0604020202020204" pitchFamily="34" charset="0"/>
                        </a:rPr>
                        <a:t>Reed, USA</a:t>
                      </a:r>
                      <a:endParaRPr lang="en-US" sz="1400" dirty="0">
                        <a:effectLst/>
                        <a:latin typeface="+mn-lt"/>
                        <a:ea typeface="Calibri" panose="020F0502020204030204" pitchFamily="34" charset="0"/>
                        <a:cs typeface="Times New Roman" panose="02020603050405020304" pitchFamily="18" charset="0"/>
                      </a:endParaRPr>
                    </a:p>
                    <a:p>
                      <a:pPr marL="0" marR="0" indent="0" algn="ctr">
                        <a:spcBef>
                          <a:spcPts val="0"/>
                        </a:spcBef>
                        <a:spcAft>
                          <a:spcPts val="0"/>
                        </a:spcAft>
                      </a:pPr>
                      <a:r>
                        <a:rPr lang="en-US" sz="1200" i="1" dirty="0">
                          <a:solidFill>
                            <a:srgbClr val="000000"/>
                          </a:solidFill>
                          <a:effectLst/>
                          <a:latin typeface="+mn-lt"/>
                          <a:ea typeface="Times New Roman" panose="02020603050405020304" pitchFamily="18" charset="0"/>
                        </a:rPr>
                        <a:t>Circulation</a:t>
                      </a:r>
                      <a:r>
                        <a:rPr lang="en-US" sz="1200" dirty="0">
                          <a:solidFill>
                            <a:srgbClr val="000000"/>
                          </a:solidFill>
                          <a:effectLst/>
                          <a:latin typeface="+mn-lt"/>
                          <a:ea typeface="Times New Roman" panose="02020603050405020304" pitchFamily="18" charset="0"/>
                        </a:rPr>
                        <a:t>.1997;95:1886-91</a:t>
                      </a:r>
                      <a:endParaRPr lang="en-US" sz="1600" dirty="0">
                        <a:effectLst/>
                        <a:latin typeface="+mn-lt"/>
                        <a:ea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Human PE</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975"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 a2AP-i + r-tPA, r-tPA, Control</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15000"/>
                        </a:lnSpc>
                        <a:spcBef>
                          <a:spcPts val="0"/>
                        </a:spcBef>
                        <a:spcAft>
                          <a:spcPts val="0"/>
                        </a:spcAft>
                        <a:tabLst>
                          <a:tab pos="650240" algn="ctr"/>
                        </a:tabLst>
                      </a:pPr>
                      <a:r>
                        <a:rPr lang="en-US" sz="1200" dirty="0">
                          <a:solidFill>
                            <a:srgbClr val="000000"/>
                          </a:solidFill>
                          <a:effectLst/>
                          <a:latin typeface="+mn-lt"/>
                          <a:ea typeface="Calibri" panose="020F0502020204030204" pitchFamily="34" charset="0"/>
                          <a:cs typeface="Arial" panose="020B0604020202020204" pitchFamily="34" charset="0"/>
                        </a:rPr>
                        <a:t>Synergism; a2AP-I + low dose r-tPA &gt; than higher dose r-tPA-</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NC</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l">
                        <a:spcBef>
                          <a:spcPts val="0"/>
                        </a:spcBef>
                        <a:spcAft>
                          <a:spcPts val="0"/>
                        </a:spcAft>
                      </a:pPr>
                      <a:r>
                        <a:rPr lang="en-US" sz="160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52022320"/>
                  </a:ext>
                </a:extLst>
              </a:tr>
              <a:tr h="258857">
                <a:tc>
                  <a:txBody>
                    <a:bodyPr/>
                    <a:lstStyle/>
                    <a:p>
                      <a:pPr marL="13970" marR="0" algn="l">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Human clot lysis</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63500" marR="0" indent="-9525"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Booth</a:t>
                      </a:r>
                      <a:r>
                        <a:rPr lang="en-US" sz="1200" baseline="30000" dirty="0">
                          <a:solidFill>
                            <a:srgbClr val="000000"/>
                          </a:solidFill>
                          <a:effectLst/>
                          <a:latin typeface="+mn-lt"/>
                          <a:ea typeface="Calibri" panose="020F0502020204030204" pitchFamily="34" charset="0"/>
                          <a:cs typeface="Arial" panose="020B0604020202020204" pitchFamily="34" charset="0"/>
                        </a:rPr>
                        <a:t>12</a:t>
                      </a:r>
                      <a:r>
                        <a:rPr lang="en-US" sz="1200" dirty="0">
                          <a:solidFill>
                            <a:srgbClr val="000000"/>
                          </a:solidFill>
                          <a:effectLst/>
                          <a:latin typeface="+mn-lt"/>
                          <a:ea typeface="Calibri" panose="020F0502020204030204" pitchFamily="34" charset="0"/>
                          <a:cs typeface="Arial" panose="020B0604020202020204" pitchFamily="34" charset="0"/>
                        </a:rPr>
                        <a:t> et al. Scotland </a:t>
                      </a:r>
                      <a:r>
                        <a:rPr lang="en-US" sz="1200" i="1" dirty="0">
                          <a:solidFill>
                            <a:srgbClr val="000000"/>
                          </a:solidFill>
                          <a:effectLst/>
                          <a:latin typeface="+mn-lt"/>
                          <a:ea typeface="Calibri" panose="020F0502020204030204" pitchFamily="34" charset="0"/>
                          <a:cs typeface="Arial" panose="020B0604020202020204" pitchFamily="34" charset="0"/>
                        </a:rPr>
                        <a:t> J </a:t>
                      </a:r>
                      <a:r>
                        <a:rPr lang="en-US" sz="1200" i="1" dirty="0" err="1">
                          <a:solidFill>
                            <a:srgbClr val="000000"/>
                          </a:solidFill>
                          <a:effectLst/>
                          <a:latin typeface="+mn-lt"/>
                          <a:ea typeface="Calibri" panose="020F0502020204030204" pitchFamily="34" charset="0"/>
                          <a:cs typeface="Arial" panose="020B0604020202020204" pitchFamily="34" charset="0"/>
                        </a:rPr>
                        <a:t>Thromb</a:t>
                      </a:r>
                      <a:r>
                        <a:rPr lang="en-US" sz="1200" i="1" dirty="0">
                          <a:solidFill>
                            <a:srgbClr val="000000"/>
                          </a:solidFill>
                          <a:effectLst/>
                          <a:latin typeface="+mn-lt"/>
                          <a:ea typeface="Calibri" panose="020F0502020204030204" pitchFamily="34" charset="0"/>
                          <a:cs typeface="Arial" panose="020B0604020202020204" pitchFamily="34" charset="0"/>
                        </a:rPr>
                        <a:t> </a:t>
                      </a:r>
                      <a:r>
                        <a:rPr lang="en-US" sz="1200" i="1" dirty="0" err="1">
                          <a:solidFill>
                            <a:srgbClr val="000000"/>
                          </a:solidFill>
                          <a:effectLst/>
                          <a:latin typeface="+mn-lt"/>
                          <a:ea typeface="Calibri" panose="020F0502020204030204" pitchFamily="34" charset="0"/>
                          <a:cs typeface="Arial" panose="020B0604020202020204" pitchFamily="34" charset="0"/>
                        </a:rPr>
                        <a:t>Haemost</a:t>
                      </a:r>
                      <a:r>
                        <a:rPr lang="en-US" sz="1200" dirty="0">
                          <a:solidFill>
                            <a:srgbClr val="000000"/>
                          </a:solidFill>
                          <a:effectLst/>
                          <a:latin typeface="+mn-lt"/>
                          <a:ea typeface="Calibri" panose="020F0502020204030204" pitchFamily="34" charset="0"/>
                          <a:cs typeface="Arial" panose="020B0604020202020204" pitchFamily="34" charset="0"/>
                        </a:rPr>
                        <a:t>. 2007;5:812-7.</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49530" marR="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Human clots</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ct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a2AP-i</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4953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sym typeface="Wingdings" panose="05000000000000000000" pitchFamily="2" charset="2"/>
                        </a:rPr>
                        <a:t></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15000"/>
                        </a:lnSpc>
                        <a:spcBef>
                          <a:spcPts val="0"/>
                        </a:spcBef>
                        <a:spcAft>
                          <a:spcPts val="0"/>
                        </a:spcAft>
                        <a:tabLst>
                          <a:tab pos="650240" algn="ctr"/>
                        </a:tabLst>
                      </a:pPr>
                      <a:r>
                        <a:rPr lang="en-US" sz="1200" dirty="0">
                          <a:solidFill>
                            <a:srgbClr val="000000"/>
                          </a:solidFill>
                          <a:effectLst/>
                          <a:latin typeface="+mn-lt"/>
                          <a:ea typeface="Calibri" panose="020F0502020204030204" pitchFamily="34" charset="0"/>
                          <a:cs typeface="Arial" panose="020B0604020202020204" pitchFamily="34" charset="0"/>
                        </a:rPr>
                        <a:t>a2AP inhibits clot lysis &gt; PAI-1, TAFI</a:t>
                      </a:r>
                      <a:endParaRPr lang="en-US" sz="1400" dirty="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53340" marR="0" algn="ctr">
                        <a:lnSpc>
                          <a:spcPct val="115000"/>
                        </a:lnSpc>
                        <a:spcBef>
                          <a:spcPts val="0"/>
                        </a:spcBef>
                        <a:spcAft>
                          <a:spcPts val="0"/>
                        </a:spcAft>
                      </a:pPr>
                      <a:r>
                        <a:rPr lang="en-US" sz="1200">
                          <a:solidFill>
                            <a:srgbClr val="000000"/>
                          </a:solidFill>
                          <a:effectLst/>
                          <a:latin typeface="+mn-lt"/>
                          <a:ea typeface="Calibri" panose="020F0502020204030204" pitchFamily="34" charset="0"/>
                          <a:cs typeface="Arial" panose="020B0604020202020204" pitchFamily="34" charset="0"/>
                        </a:rPr>
                        <a:t>NA</a:t>
                      </a:r>
                      <a:endParaRPr lang="en-US" sz="1400">
                        <a:effectLst/>
                        <a:latin typeface="+mn-lt"/>
                        <a:ea typeface="Calibri" panose="020F0502020204030204" pitchFamily="34" charset="0"/>
                        <a:cs typeface="Times New Roman" panose="02020603050405020304" pitchFamily="18" charset="0"/>
                      </a:endParaRPr>
                    </a:p>
                  </a:txBody>
                  <a:tcPr marL="4193" marR="4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l">
                        <a:spcBef>
                          <a:spcPts val="0"/>
                        </a:spcBef>
                        <a:spcAft>
                          <a:spcPts val="0"/>
                        </a:spcAft>
                      </a:pPr>
                      <a:r>
                        <a:rPr lang="en-US" sz="1600" dirty="0">
                          <a:effectLst/>
                          <a:latin typeface="+mn-lt"/>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90163046"/>
                  </a:ext>
                </a:extLst>
              </a:tr>
            </a:tbl>
          </a:graphicData>
        </a:graphic>
      </p:graphicFrame>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2"/>
          <a:stretch>
            <a:fillRect/>
          </a:stretch>
        </p:blipFill>
        <p:spPr>
          <a:xfrm>
            <a:off x="195404" y="30655"/>
            <a:ext cx="866528" cy="822960"/>
          </a:xfrm>
          <a:prstGeom prst="rect">
            <a:avLst/>
          </a:prstGeom>
        </p:spPr>
      </p:pic>
    </p:spTree>
    <p:extLst>
      <p:ext uri="{BB962C8B-B14F-4D97-AF65-F5344CB8AC3E}">
        <p14:creationId xmlns:p14="http://schemas.microsoft.com/office/powerpoint/2010/main" val="60895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2303722" y="489747"/>
            <a:ext cx="7584557" cy="1097519"/>
          </a:xfrm>
        </p:spPr>
        <p:txBody>
          <a:bodyPr anchor="ctr">
            <a:normAutofit/>
          </a:bodyPr>
          <a:lstStyle/>
          <a:p>
            <a:r>
              <a:rPr lang="en-US" sz="3600" dirty="0">
                <a:latin typeface="Arial" panose="020B0604020202020204" pitchFamily="34" charset="0"/>
                <a:cs typeface="Arial" panose="020B0604020202020204" pitchFamily="34" charset="0"/>
              </a:rPr>
              <a:t>Development of TS23- novel a2AP-I</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A751CA-AD2E-E284-883D-7F10B0CC190D}"/>
              </a:ext>
            </a:extLst>
          </p:cNvPr>
          <p:cNvPicPr>
            <a:picLocks noChangeAspect="1"/>
          </p:cNvPicPr>
          <p:nvPr/>
        </p:nvPicPr>
        <p:blipFill>
          <a:blip r:embed="rId3"/>
          <a:stretch>
            <a:fillRect/>
          </a:stretch>
        </p:blipFill>
        <p:spPr>
          <a:xfrm>
            <a:off x="1518077" y="627026"/>
            <a:ext cx="866529" cy="822960"/>
          </a:xfrm>
          <a:prstGeom prst="rect">
            <a:avLst/>
          </a:prstGeom>
        </p:spPr>
      </p:pic>
      <p:sp>
        <p:nvSpPr>
          <p:cNvPr id="4" name="Text Placeholder 4">
            <a:extLst>
              <a:ext uri="{FF2B5EF4-FFF2-40B4-BE49-F238E27FC236}">
                <a16:creationId xmlns:a16="http://schemas.microsoft.com/office/drawing/2014/main" id="{01472BF7-0BE0-EC98-C7D8-89986B503D50}"/>
              </a:ext>
            </a:extLst>
          </p:cNvPr>
          <p:cNvSpPr txBox="1">
            <a:spLocks/>
          </p:cNvSpPr>
          <p:nvPr/>
        </p:nvSpPr>
        <p:spPr>
          <a:xfrm>
            <a:off x="4520966" y="1668666"/>
            <a:ext cx="7366234" cy="3811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First-in-class, monoclonal antibody inhibitor of a2AP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with NIH/NINDS support</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 NS073147, NS089707, HL092750)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NOAEL in safety tox studies at 20-fold higher </a:t>
            </a:r>
            <a:r>
              <a:rPr lang="en-US" sz="1800" dirty="0">
                <a:solidFill>
                  <a:prstClr val="black"/>
                </a:solidFill>
                <a:latin typeface="Arial" panose="020B0604020202020204" pitchFamily="34" charset="0"/>
                <a:cs typeface="Arial" panose="020B0604020202020204" pitchFamily="34" charset="0"/>
              </a:rPr>
              <a:t>than trial doses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and effective in Phase I – no TS23-related SAE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Theoretical toxicities and reversal agents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bleeding (though hemorrhage reduced experimentally)</a:t>
            </a:r>
          </a:p>
          <a:p>
            <a:pPr lvl="2">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Antidote: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Amicar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-aminocaproic acid),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Lysteda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(tranexamic acid)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antibody-associated allergic reactions (none seen)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42706F4-7C03-ABF7-DB5F-30736682D4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0269071">
            <a:off x="495002" y="2287409"/>
            <a:ext cx="3779208" cy="2713576"/>
          </a:xfrm>
          <a:prstGeom prst="rect">
            <a:avLst/>
          </a:prstGeom>
        </p:spPr>
      </p:pic>
      <p:sp>
        <p:nvSpPr>
          <p:cNvPr id="7" name="Title 1">
            <a:extLst>
              <a:ext uri="{FF2B5EF4-FFF2-40B4-BE49-F238E27FC236}">
                <a16:creationId xmlns:a16="http://schemas.microsoft.com/office/drawing/2014/main" id="{FC87609E-7C60-BA29-8EE2-E02B32A0A4C0}"/>
              </a:ext>
            </a:extLst>
          </p:cNvPr>
          <p:cNvSpPr txBox="1">
            <a:spLocks/>
          </p:cNvSpPr>
          <p:nvPr/>
        </p:nvSpPr>
        <p:spPr>
          <a:xfrm>
            <a:off x="1122619" y="4919607"/>
            <a:ext cx="911545" cy="261607"/>
          </a:xfrm>
          <a:prstGeom prst="rect">
            <a:avLst/>
          </a:prstGeom>
        </p:spPr>
        <p:txBody>
          <a:bodyPr vert="horz" lIns="51435" tIns="25718" rIns="51435" bIns="25718"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A0000"/>
                </a:solidFill>
                <a:effectLst/>
                <a:uLnTx/>
                <a:uFillTx/>
                <a:latin typeface="Calibri Light" panose="020F0302020204030204"/>
                <a:ea typeface="+mj-ea"/>
                <a:cs typeface="Calibri" panose="020F0502020204030204" pitchFamily="34" charset="0"/>
              </a:rPr>
              <a:t>TS23</a:t>
            </a:r>
            <a:endParaRPr kumimoji="0" lang="en-US" sz="2800" b="1" i="1" u="none" strike="noStrike" kern="1200" cap="none" spc="0" normalizeH="0" baseline="0" noProof="0" dirty="0">
              <a:ln>
                <a:noFill/>
              </a:ln>
              <a:solidFill>
                <a:srgbClr val="9A0000"/>
              </a:solidFill>
              <a:effectLst/>
              <a:uLnTx/>
              <a:uFillTx/>
              <a:latin typeface="Calibri Light" panose="020F0302020204030204"/>
              <a:ea typeface="+mj-ea"/>
              <a:cs typeface="Calibri" panose="020F0502020204030204" pitchFamily="34" charset="0"/>
            </a:endParaRPr>
          </a:p>
        </p:txBody>
      </p:sp>
    </p:spTree>
    <p:extLst>
      <p:ext uri="{BB962C8B-B14F-4D97-AF65-F5344CB8AC3E}">
        <p14:creationId xmlns:p14="http://schemas.microsoft.com/office/powerpoint/2010/main" val="232811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274E7-A973-82DB-3677-7610CA4B57FF}"/>
              </a:ext>
            </a:extLst>
          </p:cNvPr>
          <p:cNvSpPr>
            <a:spLocks noGrp="1"/>
          </p:cNvSpPr>
          <p:nvPr>
            <p:ph type="ctrTitle"/>
          </p:nvPr>
        </p:nvSpPr>
        <p:spPr>
          <a:xfrm>
            <a:off x="574158" y="857251"/>
            <a:ext cx="5521842" cy="2502409"/>
          </a:xfrm>
        </p:spPr>
        <p:txBody>
          <a:bodyPr vert="horz" lIns="91440" tIns="45720" rIns="91440" bIns="45720" rtlCol="0" anchor="b">
            <a:normAutofit/>
          </a:bodyPr>
          <a:lstStyle/>
          <a:p>
            <a:pPr algn="l"/>
            <a:r>
              <a:rPr lang="en-US" sz="3600" kern="1200" dirty="0">
                <a:solidFill>
                  <a:srgbClr val="FFFFFF"/>
                </a:solidFill>
                <a:latin typeface="Arial" panose="020B0604020202020204" pitchFamily="34" charset="0"/>
                <a:cs typeface="Arial" panose="020B0604020202020204" pitchFamily="34" charset="0"/>
              </a:rPr>
              <a:t>SISTER Protocol</a:t>
            </a:r>
          </a:p>
        </p:txBody>
      </p:sp>
      <p:sp>
        <p:nvSpPr>
          <p:cNvPr id="19" name="Rectangle 1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58F9509C-1511-1C7C-1ED6-972F6035A99C}"/>
              </a:ext>
            </a:extLst>
          </p:cNvPr>
          <p:cNvSpPr>
            <a:spLocks noGrp="1"/>
          </p:cNvSpPr>
          <p:nvPr>
            <p:ph type="subTitle" idx="1"/>
          </p:nvPr>
        </p:nvSpPr>
        <p:spPr>
          <a:xfrm>
            <a:off x="574158" y="4743743"/>
            <a:ext cx="4393278" cy="1244483"/>
          </a:xfrm>
        </p:spPr>
        <p:txBody>
          <a:bodyPr anchor="t">
            <a:normAutofit/>
          </a:bodyPr>
          <a:lstStyle/>
          <a:p>
            <a:pPr algn="l"/>
            <a:r>
              <a:rPr lang="it-IT" sz="1800" dirty="0">
                <a:solidFill>
                  <a:srgbClr val="FFFFFF"/>
                </a:solidFill>
                <a:latin typeface="Arial" panose="020B0604020202020204" pitchFamily="34" charset="0"/>
                <a:cs typeface="Arial" panose="020B0604020202020204" pitchFamily="34" charset="0"/>
              </a:rPr>
              <a:t>Eva Mistry, MBBS, MSCI</a:t>
            </a:r>
          </a:p>
          <a:p>
            <a:pPr algn="l"/>
            <a:r>
              <a:rPr lang="it-IT" sz="1800" dirty="0">
                <a:solidFill>
                  <a:srgbClr val="FFFFFF"/>
                </a:solidFill>
                <a:latin typeface="Arial" panose="020B0604020202020204" pitchFamily="34" charset="0"/>
                <a:cs typeface="Arial" panose="020B0604020202020204" pitchFamily="34" charset="0"/>
              </a:rPr>
              <a:t>SISTER Protocol PI</a:t>
            </a:r>
          </a:p>
        </p:txBody>
      </p:sp>
      <p:sp>
        <p:nvSpPr>
          <p:cNvPr id="21" name="Oval 2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with low confidence">
            <a:extLst>
              <a:ext uri="{FF2B5EF4-FFF2-40B4-BE49-F238E27FC236}">
                <a16:creationId xmlns:a16="http://schemas.microsoft.com/office/drawing/2014/main" id="{D011392F-162C-2E7D-0057-A9854570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32" y="2108877"/>
            <a:ext cx="2801618" cy="2654533"/>
          </a:xfrm>
          <a:prstGeom prst="rect">
            <a:avLst/>
          </a:prstGeom>
        </p:spPr>
      </p:pic>
    </p:spTree>
    <p:extLst>
      <p:ext uri="{BB962C8B-B14F-4D97-AF65-F5344CB8AC3E}">
        <p14:creationId xmlns:p14="http://schemas.microsoft.com/office/powerpoint/2010/main" val="174176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36397" y="502020"/>
            <a:ext cx="5323715" cy="1642970"/>
          </a:xfrm>
        </p:spPr>
        <p:txBody>
          <a:bodyPr anchor="ctr">
            <a:normAutofit/>
          </a:bodyPr>
          <a:lstStyle/>
          <a:p>
            <a:r>
              <a:rPr lang="en-US" sz="3600" dirty="0">
                <a:latin typeface="Arial" panose="020B0604020202020204" pitchFamily="34" charset="0"/>
                <a:cs typeface="Arial" panose="020B0604020202020204" pitchFamily="34" charset="0"/>
              </a:rPr>
              <a:t>Study Description</a:t>
            </a:r>
          </a:p>
        </p:txBody>
      </p:sp>
      <p:sp>
        <p:nvSpPr>
          <p:cNvPr id="3" name="Content Placeholder 2">
            <a:extLst>
              <a:ext uri="{FF2B5EF4-FFF2-40B4-BE49-F238E27FC236}">
                <a16:creationId xmlns:a16="http://schemas.microsoft.com/office/drawing/2014/main" id="{364DFFC7-FE39-A82F-7F15-11B4814F0988}"/>
              </a:ext>
            </a:extLst>
          </p:cNvPr>
          <p:cNvSpPr>
            <a:spLocks noGrp="1"/>
          </p:cNvSpPr>
          <p:nvPr>
            <p:ph idx="1"/>
          </p:nvPr>
        </p:nvSpPr>
        <p:spPr>
          <a:xfrm>
            <a:off x="1144923" y="2405894"/>
            <a:ext cx="5315189" cy="3535083"/>
          </a:xfrm>
        </p:spPr>
        <p:txBody>
          <a:bodyPr anchor="t">
            <a:normAutofit/>
          </a:bodyPr>
          <a:lstStyle/>
          <a:p>
            <a:pPr lvl="1"/>
            <a:r>
              <a:rPr lang="en-US" sz="1800" dirty="0">
                <a:latin typeface="Arial" panose="020B0604020202020204" pitchFamily="34" charset="0"/>
                <a:cs typeface="Arial" panose="020B0604020202020204" pitchFamily="34" charset="0"/>
              </a:rPr>
              <a:t>Phase-2</a:t>
            </a:r>
          </a:p>
          <a:p>
            <a:pPr lvl="1"/>
            <a:r>
              <a:rPr lang="en-US" sz="1800" dirty="0">
                <a:latin typeface="Arial" panose="020B0604020202020204" pitchFamily="34" charset="0"/>
                <a:cs typeface="Arial" panose="020B0604020202020204" pitchFamily="34" charset="0"/>
              </a:rPr>
              <a:t>Prospective</a:t>
            </a:r>
          </a:p>
          <a:p>
            <a:pPr lvl="1"/>
            <a:r>
              <a:rPr lang="en-US" sz="1800" dirty="0">
                <a:latin typeface="Arial" panose="020B0604020202020204" pitchFamily="34" charset="0"/>
                <a:cs typeface="Arial" panose="020B0604020202020204" pitchFamily="34" charset="0"/>
              </a:rPr>
              <a:t>Randomized </a:t>
            </a:r>
          </a:p>
          <a:p>
            <a:pPr lvl="1"/>
            <a:r>
              <a:rPr lang="en-US" sz="1800" dirty="0">
                <a:latin typeface="Arial" panose="020B0604020202020204" pitchFamily="34" charset="0"/>
                <a:cs typeface="Arial" panose="020B0604020202020204" pitchFamily="34" charset="0"/>
              </a:rPr>
              <a:t>Placebo-controlled</a:t>
            </a:r>
          </a:p>
          <a:p>
            <a:pPr lvl="1"/>
            <a:r>
              <a:rPr lang="en-US" sz="1800" dirty="0">
                <a:latin typeface="Arial" panose="020B0604020202020204" pitchFamily="34" charset="0"/>
                <a:cs typeface="Arial" panose="020B0604020202020204" pitchFamily="34" charset="0"/>
              </a:rPr>
              <a:t>Blinded</a:t>
            </a:r>
          </a:p>
          <a:p>
            <a:pPr lvl="1"/>
            <a:r>
              <a:rPr lang="en-US" sz="1800" dirty="0">
                <a:latin typeface="Arial" panose="020B0604020202020204" pitchFamily="34" charset="0"/>
                <a:cs typeface="Arial" panose="020B0604020202020204" pitchFamily="34" charset="0"/>
              </a:rPr>
              <a:t>Adaptive Dose Finding </a:t>
            </a:r>
          </a:p>
        </p:txBody>
      </p:sp>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816D20-D8EF-AAC3-09C6-F8B297B3EA4C}"/>
              </a:ext>
            </a:extLst>
          </p:cNvPr>
          <p:cNvPicPr>
            <a:picLocks noChangeAspect="1"/>
          </p:cNvPicPr>
          <p:nvPr/>
        </p:nvPicPr>
        <p:blipFill>
          <a:blip r:embed="rId2"/>
          <a:stretch>
            <a:fillRect/>
          </a:stretch>
        </p:blipFill>
        <p:spPr>
          <a:xfrm>
            <a:off x="8836623" y="1637830"/>
            <a:ext cx="2791325" cy="2651760"/>
          </a:xfrm>
          <a:prstGeom prst="rect">
            <a:avLst/>
          </a:prstGeom>
        </p:spPr>
      </p:pic>
    </p:spTree>
    <p:extLst>
      <p:ext uri="{BB962C8B-B14F-4D97-AF65-F5344CB8AC3E}">
        <p14:creationId xmlns:p14="http://schemas.microsoft.com/office/powerpoint/2010/main" val="731313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E4A985-1CAD-B57D-7BFC-A4F82AD20338}"/>
              </a:ext>
            </a:extLst>
          </p:cNvPr>
          <p:cNvSpPr>
            <a:spLocks noGrp="1"/>
          </p:cNvSpPr>
          <p:nvPr>
            <p:ph type="title"/>
          </p:nvPr>
        </p:nvSpPr>
        <p:spPr>
          <a:xfrm>
            <a:off x="1236945" y="348865"/>
            <a:ext cx="9718111" cy="1327535"/>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SISTER:</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Basic Study Information</a:t>
            </a:r>
          </a:p>
        </p:txBody>
      </p:sp>
      <p:graphicFrame>
        <p:nvGraphicFramePr>
          <p:cNvPr id="34" name="Content Placeholder 2">
            <a:extLst>
              <a:ext uri="{FF2B5EF4-FFF2-40B4-BE49-F238E27FC236}">
                <a16:creationId xmlns:a16="http://schemas.microsoft.com/office/drawing/2014/main" id="{5E4EF4C9-EA9A-3BA9-BB6D-ED3EC5E10C3D}"/>
              </a:ext>
            </a:extLst>
          </p:cNvPr>
          <p:cNvGraphicFramePr>
            <a:graphicFrameLocks noGrp="1"/>
          </p:cNvGraphicFramePr>
          <p:nvPr>
            <p:ph idx="1"/>
            <p:extLst>
              <p:ext uri="{D42A27DB-BD31-4B8C-83A1-F6EECF244321}">
                <p14:modId xmlns:p14="http://schemas.microsoft.com/office/powerpoint/2010/main" val="3051125083"/>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983EF6B-9394-2679-EB02-6B237DDE187B}"/>
              </a:ext>
            </a:extLst>
          </p:cNvPr>
          <p:cNvPicPr>
            <a:picLocks noChangeAspect="1"/>
          </p:cNvPicPr>
          <p:nvPr/>
        </p:nvPicPr>
        <p:blipFill>
          <a:blip r:embed="rId8"/>
          <a:stretch>
            <a:fillRect/>
          </a:stretch>
        </p:blipFill>
        <p:spPr>
          <a:xfrm>
            <a:off x="10603832" y="254435"/>
            <a:ext cx="1058779" cy="1005840"/>
          </a:xfrm>
          <a:prstGeom prst="rect">
            <a:avLst/>
          </a:prstGeom>
        </p:spPr>
      </p:pic>
    </p:spTree>
    <p:extLst>
      <p:ext uri="{BB962C8B-B14F-4D97-AF65-F5344CB8AC3E}">
        <p14:creationId xmlns:p14="http://schemas.microsoft.com/office/powerpoint/2010/main" val="418584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E9CA306-4365-6D04-6905-4E7E7870E424}"/>
              </a:ext>
            </a:extLst>
          </p:cNvPr>
          <p:cNvSpPr>
            <a:spLocks noGrp="1"/>
          </p:cNvSpPr>
          <p:nvPr>
            <p:ph type="title"/>
          </p:nvPr>
        </p:nvSpPr>
        <p:spPr>
          <a:xfrm>
            <a:off x="1148025" y="294538"/>
            <a:ext cx="9895951" cy="1033669"/>
          </a:xfrm>
        </p:spPr>
        <p:txBody>
          <a:bodyPr anchor="ctr">
            <a:normAutofit fontScale="90000"/>
          </a:bodyPr>
          <a:lstStyle/>
          <a:p>
            <a:r>
              <a:rPr lang="en-US" sz="4000" dirty="0">
                <a:solidFill>
                  <a:srgbClr val="FFFFFF"/>
                </a:solidFill>
                <a:latin typeface="Arial" panose="020B0604020202020204" pitchFamily="34" charset="0"/>
                <a:cs typeface="Arial" panose="020B0604020202020204" pitchFamily="34" charset="0"/>
              </a:rPr>
              <a:t>SISTER Leadership Team:</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Principal Investigators</a:t>
            </a:r>
          </a:p>
        </p:txBody>
      </p:sp>
      <p:graphicFrame>
        <p:nvGraphicFramePr>
          <p:cNvPr id="19" name="Content Placeholder 3">
            <a:extLst>
              <a:ext uri="{FF2B5EF4-FFF2-40B4-BE49-F238E27FC236}">
                <a16:creationId xmlns:a16="http://schemas.microsoft.com/office/drawing/2014/main" id="{855057BD-B98F-54C1-3C57-EFC3596582E9}"/>
              </a:ext>
            </a:extLst>
          </p:cNvPr>
          <p:cNvGraphicFramePr>
            <a:graphicFrameLocks noGrp="1"/>
          </p:cNvGraphicFramePr>
          <p:nvPr>
            <p:ph idx="1"/>
            <p:extLst>
              <p:ext uri="{D42A27DB-BD31-4B8C-83A1-F6EECF244321}">
                <p14:modId xmlns:p14="http://schemas.microsoft.com/office/powerpoint/2010/main" val="3907020876"/>
              </p:ext>
            </p:extLst>
          </p:nvPr>
        </p:nvGraphicFramePr>
        <p:xfrm>
          <a:off x="548185" y="1885279"/>
          <a:ext cx="11095630" cy="4274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8291E44C-8552-8A07-0F76-E85104B0687E}"/>
              </a:ext>
            </a:extLst>
          </p:cNvPr>
          <p:cNvPicPr>
            <a:picLocks noChangeAspect="1"/>
          </p:cNvPicPr>
          <p:nvPr/>
        </p:nvPicPr>
        <p:blipFill>
          <a:blip r:embed="rId7"/>
          <a:stretch>
            <a:fillRect/>
          </a:stretch>
        </p:blipFill>
        <p:spPr>
          <a:xfrm>
            <a:off x="10972800" y="228600"/>
            <a:ext cx="866273" cy="822960"/>
          </a:xfrm>
          <a:prstGeom prst="rect">
            <a:avLst/>
          </a:prstGeom>
        </p:spPr>
      </p:pic>
    </p:spTree>
    <p:extLst>
      <p:ext uri="{BB962C8B-B14F-4D97-AF65-F5344CB8AC3E}">
        <p14:creationId xmlns:p14="http://schemas.microsoft.com/office/powerpoint/2010/main" val="311159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Study Objective</a:t>
            </a:r>
          </a:p>
        </p:txBody>
      </p:sp>
      <p:sp>
        <p:nvSpPr>
          <p:cNvPr id="3" name="Content Placeholder 2">
            <a:extLst>
              <a:ext uri="{FF2B5EF4-FFF2-40B4-BE49-F238E27FC236}">
                <a16:creationId xmlns:a16="http://schemas.microsoft.com/office/drawing/2014/main" id="{364DFFC7-FE39-A82F-7F15-11B4814F0988}"/>
              </a:ext>
            </a:extLst>
          </p:cNvPr>
          <p:cNvSpPr>
            <a:spLocks noGrp="1"/>
          </p:cNvSpPr>
          <p:nvPr>
            <p:ph idx="1"/>
          </p:nvPr>
        </p:nvSpPr>
        <p:spPr>
          <a:xfrm>
            <a:off x="1233985" y="2318197"/>
            <a:ext cx="9724031" cy="3683358"/>
          </a:xfrm>
        </p:spPr>
        <p:txBody>
          <a:bodyPr anchor="t">
            <a:normAutofit/>
          </a:bodyPr>
          <a:lstStyle/>
          <a:p>
            <a:pPr marL="0" indent="0">
              <a:buNone/>
            </a:pPr>
            <a:r>
              <a:rPr lang="en-US" sz="1800" b="1" u="sng" dirty="0">
                <a:latin typeface="Arial" panose="020B0604020202020204" pitchFamily="34" charset="0"/>
                <a:cs typeface="Arial" panose="020B0604020202020204" pitchFamily="34" charset="0"/>
              </a:rPr>
              <a:t>Primary Objective:</a:t>
            </a:r>
          </a:p>
          <a:p>
            <a:pPr marL="0" indent="0">
              <a:buNone/>
            </a:pPr>
            <a:r>
              <a:rPr lang="en-US" sz="1800" dirty="0">
                <a:effectLst/>
                <a:latin typeface="Arial" panose="020B0604020202020204" pitchFamily="34" charset="0"/>
                <a:ea typeface="Arial" panose="020B0604020202020204" pitchFamily="34" charset="0"/>
                <a:cs typeface="Arial" panose="020B0604020202020204" pitchFamily="34" charset="0"/>
              </a:rPr>
              <a:t>To identify a dose of TS23 that is safe and potentially more efficacious than placebo for the treatment of patients from 4.5 to 24 hours of ischemic stroke onset, who have evidence of core-penumbra mismatch on perfusion imaging.</a:t>
            </a:r>
          </a:p>
          <a:p>
            <a:pPr lvl="1"/>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3775AF2-D532-A14D-BEA8-F644CB955071}"/>
              </a:ext>
            </a:extLst>
          </p:cNvPr>
          <p:cNvPicPr>
            <a:picLocks noChangeAspect="1"/>
          </p:cNvPicPr>
          <p:nvPr/>
        </p:nvPicPr>
        <p:blipFill>
          <a:blip r:embed="rId2"/>
          <a:stretch>
            <a:fillRect/>
          </a:stretch>
        </p:blipFill>
        <p:spPr>
          <a:xfrm>
            <a:off x="10751712" y="294536"/>
            <a:ext cx="866273" cy="822960"/>
          </a:xfrm>
          <a:prstGeom prst="rect">
            <a:avLst/>
          </a:prstGeom>
        </p:spPr>
      </p:pic>
    </p:spTree>
    <p:extLst>
      <p:ext uri="{BB962C8B-B14F-4D97-AF65-F5344CB8AC3E}">
        <p14:creationId xmlns:p14="http://schemas.microsoft.com/office/powerpoint/2010/main" val="191758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878D64-08DB-4223-98FF-0AFD03429009}"/>
              </a:ext>
            </a:extLst>
          </p:cNvPr>
          <p:cNvSpPr>
            <a:spLocks noGrp="1"/>
          </p:cNvSpPr>
          <p:nvPr>
            <p:ph type="title"/>
          </p:nvPr>
        </p:nvSpPr>
        <p:spPr>
          <a:xfrm>
            <a:off x="1136397" y="502020"/>
            <a:ext cx="5323715" cy="1642970"/>
          </a:xfrm>
        </p:spPr>
        <p:txBody>
          <a:bodyPr anchor="ctr">
            <a:normAutofit/>
          </a:bodyPr>
          <a:lstStyle/>
          <a:p>
            <a:r>
              <a:rPr lang="en-US" sz="3600" dirty="0">
                <a:latin typeface="Arial" panose="020B0604020202020204" pitchFamily="34" charset="0"/>
                <a:cs typeface="Arial" panose="020B0604020202020204" pitchFamily="34" charset="0"/>
              </a:rPr>
              <a:t>Study Population</a:t>
            </a:r>
          </a:p>
        </p:txBody>
      </p:sp>
      <p:sp>
        <p:nvSpPr>
          <p:cNvPr id="3" name="Content Placeholder 2">
            <a:extLst>
              <a:ext uri="{FF2B5EF4-FFF2-40B4-BE49-F238E27FC236}">
                <a16:creationId xmlns:a16="http://schemas.microsoft.com/office/drawing/2014/main" id="{A6EB146C-F865-39F7-2DAF-4AB227C4390B}"/>
              </a:ext>
            </a:extLst>
          </p:cNvPr>
          <p:cNvSpPr>
            <a:spLocks noGrp="1"/>
          </p:cNvSpPr>
          <p:nvPr>
            <p:ph idx="1"/>
          </p:nvPr>
        </p:nvSpPr>
        <p:spPr>
          <a:xfrm>
            <a:off x="953728" y="2144990"/>
            <a:ext cx="5315189" cy="3535083"/>
          </a:xfrm>
        </p:spPr>
        <p:txBody>
          <a:bodyPr anchor="t">
            <a:normAutofit/>
          </a:bodyPr>
          <a:lstStyle/>
          <a:p>
            <a:r>
              <a:rPr lang="en-US" sz="1800" kern="100" dirty="0">
                <a:effectLst/>
                <a:latin typeface="Arial" panose="020B0604020202020204" pitchFamily="34" charset="0"/>
                <a:ea typeface="Calibri" panose="020F0502020204030204" pitchFamily="34" charset="0"/>
                <a:cs typeface="Arial" panose="020B0604020202020204" pitchFamily="34" charset="0"/>
              </a:rPr>
              <a:t>≥18 years old with anterior circulation acute ischemic stroke</a:t>
            </a:r>
          </a:p>
          <a:p>
            <a:r>
              <a:rPr lang="en-US" sz="1800" kern="100" dirty="0">
                <a:effectLst/>
                <a:latin typeface="Arial" panose="020B0604020202020204" pitchFamily="34" charset="0"/>
                <a:ea typeface="Calibri" panose="020F0502020204030204" pitchFamily="34" charset="0"/>
                <a:cs typeface="Arial" panose="020B0604020202020204" pitchFamily="34" charset="0"/>
              </a:rPr>
              <a:t>NIHSS ≥4, with disabling stroke if NIHSS is 4-5, and are able to receive study drug within 4.5-24 hours after stroke onset or last known well</a:t>
            </a:r>
          </a:p>
          <a:p>
            <a:r>
              <a:rPr lang="en-US" sz="1800" kern="100" dirty="0">
                <a:latin typeface="Arial" panose="020B0604020202020204" pitchFamily="34" charset="0"/>
                <a:ea typeface="Calibri" panose="020F0502020204030204" pitchFamily="34" charset="0"/>
                <a:cs typeface="Arial" panose="020B0604020202020204" pitchFamily="34" charset="0"/>
              </a:rPr>
              <a:t>E</a:t>
            </a:r>
            <a:r>
              <a:rPr lang="en-US" sz="1800" kern="100" dirty="0">
                <a:effectLst/>
                <a:latin typeface="Arial" panose="020B0604020202020204" pitchFamily="34" charset="0"/>
                <a:ea typeface="Calibri" panose="020F0502020204030204" pitchFamily="34" charset="0"/>
                <a:cs typeface="Arial" panose="020B0604020202020204" pitchFamily="34" charset="0"/>
              </a:rPr>
              <a:t>vidence of core-penumbra mismatch on baseline perfusion imaging</a:t>
            </a:r>
          </a:p>
          <a:p>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DE5D27-7347-A054-D9C8-3705EFC1BD37}"/>
              </a:ext>
            </a:extLst>
          </p:cNvPr>
          <p:cNvPicPr>
            <a:picLocks noChangeAspect="1"/>
          </p:cNvPicPr>
          <p:nvPr/>
        </p:nvPicPr>
        <p:blipFill>
          <a:blip r:embed="rId3"/>
          <a:stretch>
            <a:fillRect/>
          </a:stretch>
        </p:blipFill>
        <p:spPr>
          <a:xfrm>
            <a:off x="6726117" y="1604782"/>
            <a:ext cx="2794432" cy="2651760"/>
          </a:xfrm>
          <a:prstGeom prst="rect">
            <a:avLst/>
          </a:prstGeom>
        </p:spPr>
      </p:pic>
    </p:spTree>
    <p:extLst>
      <p:ext uri="{BB962C8B-B14F-4D97-AF65-F5344CB8AC3E}">
        <p14:creationId xmlns:p14="http://schemas.microsoft.com/office/powerpoint/2010/main" val="188508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16BD29-4151-DEB7-C536-69ACEC341E12}"/>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Key Inclusion Criteria</a:t>
            </a:r>
          </a:p>
        </p:txBody>
      </p:sp>
      <p:sp>
        <p:nvSpPr>
          <p:cNvPr id="37" name="Content Placeholder 2">
            <a:extLst>
              <a:ext uri="{FF2B5EF4-FFF2-40B4-BE49-F238E27FC236}">
                <a16:creationId xmlns:a16="http://schemas.microsoft.com/office/drawing/2014/main" id="{A65CC411-0DE1-7D3E-B28B-21A099080776}"/>
              </a:ext>
            </a:extLst>
          </p:cNvPr>
          <p:cNvSpPr>
            <a:spLocks noGrp="1"/>
          </p:cNvSpPr>
          <p:nvPr>
            <p:ph idx="1"/>
          </p:nvPr>
        </p:nvSpPr>
        <p:spPr>
          <a:xfrm>
            <a:off x="656593" y="1874614"/>
            <a:ext cx="10878815" cy="5076245"/>
          </a:xfrm>
        </p:spPr>
        <p:txBody>
          <a:bodyPr anchor="t">
            <a:normAutofit/>
          </a:bodyPr>
          <a:lstStyle/>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Age 18 years and older</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Suspected anterior circulation acute ischemic stroke </a:t>
            </a:r>
          </a:p>
          <a:p>
            <a:pPr marL="457200" indent="-457200">
              <a:spcBef>
                <a:spcPts val="1200"/>
              </a:spcBef>
              <a:buFont typeface="+mj-lt"/>
              <a:buAutoNum type="arabicPeriod"/>
              <a:tabLst>
                <a:tab pos="228600" algn="l"/>
              </a:tabLst>
            </a:pPr>
            <a:r>
              <a:rPr lang="en-US" sz="1800" dirty="0">
                <a:latin typeface="Arial" panose="020B0604020202020204" pitchFamily="34" charset="0"/>
                <a:cs typeface="Arial" panose="020B0604020202020204" pitchFamily="34" charset="0"/>
              </a:rPr>
              <a:t>NIH Stroke Scale score ≥ 4 prior to randomization.</a:t>
            </a:r>
          </a:p>
          <a:p>
            <a:pPr marL="0" indent="0">
              <a:spcBef>
                <a:spcPts val="1200"/>
              </a:spcBef>
              <a:buNone/>
              <a:tabLst>
                <a:tab pos="228600" algn="l"/>
              </a:tabLst>
            </a:pPr>
            <a:r>
              <a:rPr lang="en-US" sz="18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The participant must have a clearly disabling deficit if NIHSS is 4-5.</a:t>
            </a:r>
            <a:endParaRPr lang="en-US" sz="1200" dirty="0">
              <a:latin typeface="Arial" panose="020B0604020202020204" pitchFamily="34" charset="0"/>
              <a:cs typeface="Arial" panose="020B0604020202020204" pitchFamily="34" charset="0"/>
            </a:endParaRPr>
          </a:p>
          <a:p>
            <a:pPr marL="0" indent="0">
              <a:spcBef>
                <a:spcPts val="1200"/>
              </a:spcBef>
              <a:buNone/>
              <a:tabLst>
                <a:tab pos="228600" algn="l"/>
              </a:tabLst>
            </a:pPr>
            <a:r>
              <a:rPr lang="en-US" sz="1800" dirty="0">
                <a:latin typeface="Arial" panose="020B0604020202020204" pitchFamily="34" charset="0"/>
                <a:cs typeface="Arial" panose="020B0604020202020204" pitchFamily="34" charset="0"/>
              </a:rPr>
              <a:t>4.    Favorable baseline neuroimaging consisting of all of the following:</a:t>
            </a:r>
          </a:p>
          <a:p>
            <a:pPr lvl="1">
              <a:spcBef>
                <a:spcPts val="1200"/>
              </a:spcBef>
              <a:tabLst>
                <a:tab pos="228600" algn="l"/>
                <a:tab pos="457200" algn="l"/>
              </a:tabLst>
            </a:pPr>
            <a:r>
              <a:rPr lang="en-US" sz="1800" dirty="0">
                <a:latin typeface="Arial" panose="020B0604020202020204" pitchFamily="34" charset="0"/>
                <a:cs typeface="Arial" panose="020B0604020202020204" pitchFamily="34" charset="0"/>
              </a:rPr>
              <a:t>ASPECTS of 6 or more on CT (or ASPECTS of ≥ 7 on MRI)</a:t>
            </a:r>
          </a:p>
          <a:p>
            <a:pPr lvl="1">
              <a:spcBef>
                <a:spcPts val="1200"/>
              </a:spcBef>
              <a:tabLst>
                <a:tab pos="228600" algn="l"/>
                <a:tab pos="457200" algn="l"/>
              </a:tabLst>
            </a:pPr>
            <a:r>
              <a:rPr lang="en-US" sz="1800" dirty="0">
                <a:latin typeface="Arial" panose="020B0604020202020204" pitchFamily="34" charset="0"/>
                <a:cs typeface="Arial" panose="020B0604020202020204" pitchFamily="34" charset="0"/>
              </a:rPr>
              <a:t>Favorable perfusion imaging on CT perfusion (CTP)/MR-perfusion weighted imaging (PWI) consisting of all of the following: </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Mismatch ratio of penumbra:core &gt;1.2 </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Mismatch volume &gt;10 cc</a:t>
            </a:r>
          </a:p>
          <a:p>
            <a:pPr lvl="2">
              <a:spcBef>
                <a:spcPts val="1200"/>
              </a:spcBef>
              <a:tabLst>
                <a:tab pos="228600" algn="l"/>
                <a:tab pos="685800" algn="l"/>
              </a:tabLst>
            </a:pPr>
            <a:r>
              <a:rPr lang="en-US" sz="1800" dirty="0">
                <a:latin typeface="Arial" panose="020B0604020202020204" pitchFamily="34" charset="0"/>
                <a:cs typeface="Arial" panose="020B0604020202020204" pitchFamily="34" charset="0"/>
              </a:rPr>
              <a:t>Core &lt;70 cc</a:t>
            </a:r>
          </a:p>
          <a:p>
            <a:pPr marL="0" indent="0">
              <a:spcBef>
                <a:spcPts val="1200"/>
              </a:spcBef>
              <a:buNone/>
              <a:tabLst>
                <a:tab pos="228600" algn="l"/>
              </a:tabLst>
            </a:pPr>
            <a:r>
              <a:rPr lang="en-US" sz="1800" dirty="0">
                <a:latin typeface="Arial" panose="020B0604020202020204" pitchFamily="34" charset="0"/>
                <a:cs typeface="Arial" panose="020B0604020202020204" pitchFamily="34" charset="0"/>
              </a:rPr>
              <a:t>5.    Able to receive assigned study drug within 4.5 to 24 hours of stroke onset or last known well.</a:t>
            </a:r>
          </a:p>
          <a:p>
            <a:pPr marL="0" indent="0">
              <a:spcBef>
                <a:spcPts val="1200"/>
              </a:spcBef>
              <a:buNone/>
              <a:tabLst>
                <a:tab pos="228600" algn="l"/>
              </a:tabLst>
            </a:pPr>
            <a:r>
              <a:rPr lang="en-US" sz="1800" dirty="0">
                <a:latin typeface="Arial" panose="020B0604020202020204" pitchFamily="34" charset="0"/>
                <a:cs typeface="Arial" panose="020B0604020202020204" pitchFamily="34" charset="0"/>
              </a:rPr>
              <a:t>6.    Able to receive assigned study drug within 90 minutes of qualifying perfusion imaging.*</a:t>
            </a:r>
          </a:p>
          <a:p>
            <a:pPr marL="342900" indent="-342900">
              <a:buFont typeface="+mj-lt"/>
              <a:buAutoNum type="arabicPeriod"/>
            </a:pPr>
            <a:endParaRPr lang="en-US" sz="13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7C1C24-B553-A38C-41E0-A29BB021C4EF}"/>
              </a:ext>
            </a:extLst>
          </p:cNvPr>
          <p:cNvPicPr>
            <a:picLocks noChangeAspect="1"/>
          </p:cNvPicPr>
          <p:nvPr/>
        </p:nvPicPr>
        <p:blipFill>
          <a:blip r:embed="rId3"/>
          <a:stretch>
            <a:fillRect/>
          </a:stretch>
        </p:blipFill>
        <p:spPr>
          <a:xfrm>
            <a:off x="10749762" y="287847"/>
            <a:ext cx="868223" cy="822960"/>
          </a:xfrm>
          <a:prstGeom prst="rect">
            <a:avLst/>
          </a:prstGeom>
        </p:spPr>
      </p:pic>
    </p:spTree>
    <p:extLst>
      <p:ext uri="{BB962C8B-B14F-4D97-AF65-F5344CB8AC3E}">
        <p14:creationId xmlns:p14="http://schemas.microsoft.com/office/powerpoint/2010/main" val="26405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94538"/>
            <a:ext cx="9895951" cy="1033669"/>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Key Exclusion Criteria</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777860" y="1729557"/>
            <a:ext cx="10636280" cy="4982936"/>
          </a:xfrm>
        </p:spPr>
        <p:txBody>
          <a:bodyPr anchor="t">
            <a:normAutofit/>
          </a:bodyPr>
          <a:lstStyle/>
          <a:p>
            <a:pPr marL="342900" indent="-342900">
              <a:buAutoNum type="arabicPeriod"/>
            </a:pPr>
            <a:r>
              <a:rPr lang="en-US" sz="1800" dirty="0">
                <a:effectLst/>
                <a:latin typeface="Arial" panose="020B0604020202020204" pitchFamily="34" charset="0"/>
                <a:cs typeface="Arial" panose="020B0604020202020204" pitchFamily="34" charset="0"/>
              </a:rPr>
              <a:t>Received endovascular treatment with clot engagement.</a:t>
            </a:r>
          </a:p>
          <a:p>
            <a:pPr marL="0" indent="0">
              <a:buNone/>
            </a:pPr>
            <a:r>
              <a:rPr lang="en-US" sz="1800" dirty="0">
                <a:latin typeface="Arial" panose="020B0604020202020204" pitchFamily="34" charset="0"/>
                <a:cs typeface="Arial" panose="020B0604020202020204" pitchFamily="34" charset="0"/>
              </a:rPr>
              <a:t>      a)  Patients who undergo groin puncture but clot engagement is not attempted due to spontaneous           	distal migration are permitted to be enrolled in the trial if all other eligibility criteria are met.</a:t>
            </a:r>
          </a:p>
          <a:p>
            <a:pPr marL="0" indent="0">
              <a:buNone/>
            </a:pPr>
            <a:r>
              <a:rPr lang="en-US" sz="1800" dirty="0">
                <a:effectLst/>
                <a:latin typeface="Arial" panose="020B0604020202020204" pitchFamily="34" charset="0"/>
                <a:cs typeface="Arial" panose="020B0604020202020204" pitchFamily="34" charset="0"/>
              </a:rPr>
              <a:t>      b)  Patients who undergo groin puncture but clot is not engaged due to reasons other than 	spontaneous distal migration are NOT permitted.</a:t>
            </a:r>
          </a:p>
          <a:p>
            <a:pPr marL="342900" indent="-342900">
              <a:buAutoNum type="arabicPeriod" startAt="2"/>
            </a:pPr>
            <a:r>
              <a:rPr lang="en-US" sz="1800" dirty="0">
                <a:latin typeface="Arial" panose="020B0604020202020204" pitchFamily="34" charset="0"/>
                <a:cs typeface="Arial" panose="020B0604020202020204" pitchFamily="34" charset="0"/>
              </a:rPr>
              <a:t>Received or plan to receive IV thrombolysis.</a:t>
            </a:r>
          </a:p>
          <a:p>
            <a:pPr marL="342900" indent="-342900">
              <a:buAutoNum type="arabicPeriod" startAt="2"/>
            </a:pPr>
            <a:r>
              <a:rPr lang="en-US" sz="1800" dirty="0">
                <a:effectLst/>
                <a:latin typeface="Arial" panose="020B0604020202020204" pitchFamily="34" charset="0"/>
                <a:cs typeface="Arial" panose="020B0604020202020204" pitchFamily="34" charset="0"/>
              </a:rPr>
              <a:t>Pre-stroke modified Rankin score (mRS) &gt;2</a:t>
            </a:r>
          </a:p>
          <a:p>
            <a:pPr marL="342900" indent="-342900">
              <a:buAutoNum type="arabicPeriod" startAt="2"/>
            </a:pPr>
            <a:r>
              <a:rPr lang="en-US" sz="1800" dirty="0">
                <a:effectLst/>
                <a:latin typeface="Arial" panose="020B0604020202020204" pitchFamily="34" charset="0"/>
                <a:cs typeface="Arial" panose="020B0604020202020204" pitchFamily="34" charset="0"/>
              </a:rPr>
              <a:t>GP IIB/IIIA inhibitors &lt;14 days</a:t>
            </a:r>
          </a:p>
          <a:p>
            <a:pPr marL="342900" indent="-342900">
              <a:buAutoNum type="arabicPeriod" startAt="2"/>
            </a:pPr>
            <a:r>
              <a:rPr lang="en-US" sz="1800" dirty="0">
                <a:effectLst/>
                <a:latin typeface="Arial" panose="020B0604020202020204" pitchFamily="34" charset="0"/>
                <a:cs typeface="Arial" panose="020B0604020202020204" pitchFamily="34" charset="0"/>
              </a:rPr>
              <a:t>Positive urine pregnancy test</a:t>
            </a:r>
          </a:p>
          <a:p>
            <a:pPr marL="342900" indent="-342900">
              <a:buAutoNum type="arabicPeriod" startAt="2"/>
            </a:pPr>
            <a:r>
              <a:rPr lang="en-US" sz="1800" dirty="0">
                <a:effectLst/>
                <a:latin typeface="Arial" panose="020B0604020202020204" pitchFamily="34" charset="0"/>
                <a:cs typeface="Arial" panose="020B0604020202020204" pitchFamily="34" charset="0"/>
              </a:rPr>
              <a:t>Receiving renal dialysis, regardless of creatinine</a:t>
            </a:r>
          </a:p>
          <a:p>
            <a:pPr marL="342900" indent="-342900">
              <a:buAutoNum type="arabicPeriod" startAt="2"/>
            </a:pPr>
            <a:r>
              <a:rPr lang="en-US" sz="1800" dirty="0">
                <a:effectLst/>
                <a:latin typeface="Arial" panose="020B0604020202020204" pitchFamily="34" charset="0"/>
                <a:cs typeface="Arial" panose="020B0604020202020204" pitchFamily="34" charset="0"/>
              </a:rPr>
              <a:t>Other standard alteplase exclusion criteria</a:t>
            </a: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latin typeface="Arial" panose="020B0604020202020204" pitchFamily="34" charset="0"/>
              <a:ea typeface="Arial" panose="020B0604020202020204" pitchFamily="34" charset="0"/>
              <a:cs typeface="Arial" panose="020B0604020202020204" pitchFamily="34" charset="0"/>
            </a:endParaRP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2F06FF-1D98-4E47-029A-4CA05562AFC8}"/>
              </a:ext>
            </a:extLst>
          </p:cNvPr>
          <p:cNvPicPr>
            <a:picLocks noChangeAspect="1"/>
          </p:cNvPicPr>
          <p:nvPr/>
        </p:nvPicPr>
        <p:blipFill>
          <a:blip r:embed="rId2"/>
          <a:stretch>
            <a:fillRect/>
          </a:stretch>
        </p:blipFill>
        <p:spPr>
          <a:xfrm>
            <a:off x="10749762" y="356302"/>
            <a:ext cx="868223" cy="822960"/>
          </a:xfrm>
          <a:prstGeom prst="rect">
            <a:avLst/>
          </a:prstGeom>
        </p:spPr>
      </p:pic>
    </p:spTree>
    <p:extLst>
      <p:ext uri="{BB962C8B-B14F-4D97-AF65-F5344CB8AC3E}">
        <p14:creationId xmlns:p14="http://schemas.microsoft.com/office/powerpoint/2010/main" val="2675064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9ADA48D-909C-495E-5F7E-E69A1D37EBEB}"/>
              </a:ext>
            </a:extLst>
          </p:cNvPr>
          <p:cNvSpPr>
            <a:spLocks noGrp="1"/>
          </p:cNvSpPr>
          <p:nvPr>
            <p:ph type="title"/>
          </p:nvPr>
        </p:nvSpPr>
        <p:spPr>
          <a:xfrm>
            <a:off x="1236945" y="348865"/>
            <a:ext cx="9718111" cy="1208654"/>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Primary Endpoints</a:t>
            </a:r>
          </a:p>
        </p:txBody>
      </p:sp>
      <p:graphicFrame>
        <p:nvGraphicFramePr>
          <p:cNvPr id="24" name="Content Placeholder 4">
            <a:extLst>
              <a:ext uri="{FF2B5EF4-FFF2-40B4-BE49-F238E27FC236}">
                <a16:creationId xmlns:a16="http://schemas.microsoft.com/office/drawing/2014/main" id="{1FDAEB67-2B8D-27A3-2520-3BDDB5484960}"/>
              </a:ext>
            </a:extLst>
          </p:cNvPr>
          <p:cNvGraphicFramePr>
            <a:graphicFrameLocks noGrp="1"/>
          </p:cNvGraphicFramePr>
          <p:nvPr>
            <p:ph idx="1"/>
            <p:extLst>
              <p:ext uri="{D42A27DB-BD31-4B8C-83A1-F6EECF244321}">
                <p14:modId xmlns:p14="http://schemas.microsoft.com/office/powerpoint/2010/main" val="1654174541"/>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75DAE00-4A00-95FA-16EA-348378127E65}"/>
              </a:ext>
            </a:extLst>
          </p:cNvPr>
          <p:cNvPicPr>
            <a:picLocks noChangeAspect="1"/>
          </p:cNvPicPr>
          <p:nvPr/>
        </p:nvPicPr>
        <p:blipFill>
          <a:blip r:embed="rId8"/>
          <a:stretch>
            <a:fillRect/>
          </a:stretch>
        </p:blipFill>
        <p:spPr>
          <a:xfrm>
            <a:off x="10701269" y="347584"/>
            <a:ext cx="866273" cy="822960"/>
          </a:xfrm>
          <a:prstGeom prst="rect">
            <a:avLst/>
          </a:prstGeom>
        </p:spPr>
      </p:pic>
    </p:spTree>
    <p:extLst>
      <p:ext uri="{BB962C8B-B14F-4D97-AF65-F5344CB8AC3E}">
        <p14:creationId xmlns:p14="http://schemas.microsoft.com/office/powerpoint/2010/main" val="2553181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56586"/>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Secondary Endpoints</a:t>
            </a:r>
          </a:p>
        </p:txBody>
      </p:sp>
      <p:sp>
        <p:nvSpPr>
          <p:cNvPr id="6" name="Content Placeholder 7">
            <a:extLst>
              <a:ext uri="{FF2B5EF4-FFF2-40B4-BE49-F238E27FC236}">
                <a16:creationId xmlns:a16="http://schemas.microsoft.com/office/drawing/2014/main" id="{81D8DE47-BF18-C56A-FC0E-6149C4CEA10A}"/>
              </a:ext>
            </a:extLst>
          </p:cNvPr>
          <p:cNvSpPr txBox="1">
            <a:spLocks/>
          </p:cNvSpPr>
          <p:nvPr/>
        </p:nvSpPr>
        <p:spPr>
          <a:xfrm>
            <a:off x="120075" y="246561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a2AP activity at 3 (±1) h after completion of therapy</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Matrix metalloproteinase-9 (MMP-9) plasma level 3 (±1) h after completion of therapy.</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tissue reperfusion on 30 (±4) h perfusion scan compared to the baseline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8">
            <a:extLst>
              <a:ext uri="{FF2B5EF4-FFF2-40B4-BE49-F238E27FC236}">
                <a16:creationId xmlns:a16="http://schemas.microsoft.com/office/drawing/2014/main" id="{6C6B4C6A-332C-03AA-8CDC-547353CF3E2E}"/>
              </a:ext>
            </a:extLst>
          </p:cNvPr>
          <p:cNvSpPr txBox="1">
            <a:spLocks/>
          </p:cNvSpPr>
          <p:nvPr/>
        </p:nvSpPr>
        <p:spPr>
          <a:xfrm>
            <a:off x="6267666" y="187448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Clinical Efficacy:</a:t>
            </a:r>
          </a:p>
        </p:txBody>
      </p:sp>
      <p:sp>
        <p:nvSpPr>
          <p:cNvPr id="9" name="Content Placeholder 9">
            <a:extLst>
              <a:ext uri="{FF2B5EF4-FFF2-40B4-BE49-F238E27FC236}">
                <a16:creationId xmlns:a16="http://schemas.microsoft.com/office/drawing/2014/main" id="{713426A4-519C-1D3E-7A93-9CD200AFE6D1}"/>
              </a:ext>
            </a:extLst>
          </p:cNvPr>
          <p:cNvSpPr txBox="1">
            <a:spLocks/>
          </p:cNvSpPr>
          <p:nvPr/>
        </p:nvSpPr>
        <p:spPr>
          <a:xfrm>
            <a:off x="6143337" y="2465618"/>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Improvement in level of global disability (Modified Rankin Scale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distribution) at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Frequency of excellent functional outcome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0-1) at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National Institutes of Health Stroke Scale (NIHSS) at 72 (±12) h (or discharge if sooner; adjusted for the baseline in analysis)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3030F1A-0699-34AB-B79A-E12AD289A143}"/>
              </a:ext>
            </a:extLst>
          </p:cNvPr>
          <p:cNvSpPr txBox="1"/>
          <p:nvPr/>
        </p:nvSpPr>
        <p:spPr>
          <a:xfrm>
            <a:off x="459350" y="1846859"/>
            <a:ext cx="64736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Biomarker Efficacy:</a:t>
            </a:r>
          </a:p>
        </p:txBody>
      </p:sp>
      <p:pic>
        <p:nvPicPr>
          <p:cNvPr id="3" name="Picture 2">
            <a:extLst>
              <a:ext uri="{FF2B5EF4-FFF2-40B4-BE49-F238E27FC236}">
                <a16:creationId xmlns:a16="http://schemas.microsoft.com/office/drawing/2014/main" id="{43AB8B7E-424D-0848-8CDB-F4165FD8C594}"/>
              </a:ext>
            </a:extLst>
          </p:cNvPr>
          <p:cNvPicPr>
            <a:picLocks noChangeAspect="1"/>
          </p:cNvPicPr>
          <p:nvPr/>
        </p:nvPicPr>
        <p:blipFill>
          <a:blip r:embed="rId2"/>
          <a:stretch>
            <a:fillRect/>
          </a:stretch>
        </p:blipFill>
        <p:spPr>
          <a:xfrm>
            <a:off x="10749764" y="194341"/>
            <a:ext cx="868222" cy="822960"/>
          </a:xfrm>
          <a:prstGeom prst="rect">
            <a:avLst/>
          </a:prstGeom>
        </p:spPr>
      </p:pic>
    </p:spTree>
    <p:extLst>
      <p:ext uri="{BB962C8B-B14F-4D97-AF65-F5344CB8AC3E}">
        <p14:creationId xmlns:p14="http://schemas.microsoft.com/office/powerpoint/2010/main" val="193414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Secondary Endpoints Continued</a:t>
            </a:r>
          </a:p>
        </p:txBody>
      </p:sp>
      <p:sp>
        <p:nvSpPr>
          <p:cNvPr id="5" name="Text Placeholder 6">
            <a:extLst>
              <a:ext uri="{FF2B5EF4-FFF2-40B4-BE49-F238E27FC236}">
                <a16:creationId xmlns:a16="http://schemas.microsoft.com/office/drawing/2014/main" id="{2874D8C1-D924-2B90-9ADE-37DACC0C62DA}"/>
              </a:ext>
            </a:extLst>
          </p:cNvPr>
          <p:cNvSpPr txBox="1">
            <a:spLocks/>
          </p:cNvSpPr>
          <p:nvPr/>
        </p:nvSpPr>
        <p:spPr>
          <a:xfrm>
            <a:off x="175304" y="1767402"/>
            <a:ext cx="5883976" cy="98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Pharmacokinetics &amp; anti-drug antibodies:</a:t>
            </a:r>
          </a:p>
        </p:txBody>
      </p:sp>
      <p:sp>
        <p:nvSpPr>
          <p:cNvPr id="6" name="Content Placeholder 7">
            <a:extLst>
              <a:ext uri="{FF2B5EF4-FFF2-40B4-BE49-F238E27FC236}">
                <a16:creationId xmlns:a16="http://schemas.microsoft.com/office/drawing/2014/main" id="{81D8DE47-BF18-C56A-FC0E-6149C4CEA10A}"/>
              </a:ext>
            </a:extLst>
          </p:cNvPr>
          <p:cNvSpPr txBox="1">
            <a:spLocks/>
          </p:cNvSpPr>
          <p:nvPr/>
        </p:nvSpPr>
        <p:spPr>
          <a:xfrm>
            <a:off x="66836" y="2254483"/>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Pharmacokinetic (PK) profile of TS23 at 3 (+/-1) h and 30 (±4) h after completion of therapy and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Evaluation of anti-drug antibodies to TS23 (at baseline and 90 (±7) d follow-up visit).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8">
            <a:extLst>
              <a:ext uri="{FF2B5EF4-FFF2-40B4-BE49-F238E27FC236}">
                <a16:creationId xmlns:a16="http://schemas.microsoft.com/office/drawing/2014/main" id="{6C6B4C6A-332C-03AA-8CDC-547353CF3E2E}"/>
              </a:ext>
            </a:extLst>
          </p:cNvPr>
          <p:cNvSpPr txBox="1">
            <a:spLocks/>
          </p:cNvSpPr>
          <p:nvPr/>
        </p:nvSpPr>
        <p:spPr>
          <a:xfrm>
            <a:off x="6234584" y="180754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p>
        </p:txBody>
      </p:sp>
      <p:sp>
        <p:nvSpPr>
          <p:cNvPr id="9" name="Content Placeholder 9">
            <a:extLst>
              <a:ext uri="{FF2B5EF4-FFF2-40B4-BE49-F238E27FC236}">
                <a16:creationId xmlns:a16="http://schemas.microsoft.com/office/drawing/2014/main" id="{713426A4-519C-1D3E-7A93-9CD200AFE6D1}"/>
              </a:ext>
            </a:extLst>
          </p:cNvPr>
          <p:cNvSpPr txBox="1">
            <a:spLocks/>
          </p:cNvSpPr>
          <p:nvPr/>
        </p:nvSpPr>
        <p:spPr>
          <a:xfrm>
            <a:off x="6234584" y="2261172"/>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symptomatic ICH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within 30 (±4) h of study drug administration (SITS-MOST definition)</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non-ICH major or clinically relevant non-major bleeding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within 30 (±5) days of study drug administration.</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Non-bleeding, serious adverse events (SAEs) within 90 (±7) days</a:t>
            </a:r>
          </a:p>
          <a:p>
            <a:pPr marL="342900" marR="0" lvl="0" indent="-342900" algn="l" defTabSz="914400" rtl="0" eaLnBrk="1" fontAlgn="auto" latinLnBrk="0" hangingPunct="1">
              <a:lnSpc>
                <a:spcPct val="90000"/>
              </a:lnSpc>
              <a:spcBef>
                <a:spcPts val="1200"/>
              </a:spcBef>
              <a:spcAft>
                <a:spcPts val="0"/>
              </a:spcAft>
              <a:buClrTx/>
              <a:buSzTx/>
              <a:buFont typeface="+mj-lt"/>
              <a:buAutoNum type="arabicPeriod"/>
              <a:tabLst>
                <a:tab pos="22860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Incidence of stroke-related and all-cause deaths within 90 (±7) days</a:t>
            </a:r>
          </a:p>
          <a:p>
            <a:pPr marL="0" marR="0" lvl="0" indent="0" algn="l" defTabSz="914400" rtl="0" eaLnBrk="1" fontAlgn="auto" latinLnBrk="0" hangingPunct="1">
              <a:lnSpc>
                <a:spcPct val="90000"/>
              </a:lnSpc>
              <a:spcBef>
                <a:spcPts val="1200"/>
              </a:spcBef>
              <a:spcAft>
                <a:spcPts val="0"/>
              </a:spcAft>
              <a:buClrTx/>
              <a:buSzTx/>
              <a:buNone/>
              <a:tabLst>
                <a:tab pos="228600" algn="l"/>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spTree>
    <p:extLst>
      <p:ext uri="{BB962C8B-B14F-4D97-AF65-F5344CB8AC3E}">
        <p14:creationId xmlns:p14="http://schemas.microsoft.com/office/powerpoint/2010/main" val="72655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13" name="Straight Arrow Connector 12">
            <a:extLst>
              <a:ext uri="{FF2B5EF4-FFF2-40B4-BE49-F238E27FC236}">
                <a16:creationId xmlns:a16="http://schemas.microsoft.com/office/drawing/2014/main" id="{8EFCBFC1-AB9B-EF02-DD82-29937DFEAF10}"/>
              </a:ext>
            </a:extLst>
          </p:cNvPr>
          <p:cNvCxnSpPr>
            <a:cxnSpLocks/>
            <a:stCxn id="15" idx="1"/>
          </p:cNvCxnSpPr>
          <p:nvPr/>
        </p:nvCxnSpPr>
        <p:spPr>
          <a:xfrm flipH="1">
            <a:off x="5984111" y="2816352"/>
            <a:ext cx="152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3FE4EC-8649-83ED-5F39-01A0FE4D05B4}"/>
              </a:ext>
            </a:extLst>
          </p:cNvPr>
          <p:cNvSpPr txBox="1"/>
          <p:nvPr/>
        </p:nvSpPr>
        <p:spPr>
          <a:xfrm>
            <a:off x="7510272" y="2631686"/>
            <a:ext cx="2143014" cy="369332"/>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Standard of care</a:t>
            </a:r>
          </a:p>
        </p:txBody>
      </p:sp>
      <p:cxnSp>
        <p:nvCxnSpPr>
          <p:cNvPr id="30" name="Straight Arrow Connector 29">
            <a:extLst>
              <a:ext uri="{FF2B5EF4-FFF2-40B4-BE49-F238E27FC236}">
                <a16:creationId xmlns:a16="http://schemas.microsoft.com/office/drawing/2014/main" id="{ADB87AAE-1D5E-084C-01CB-8FFFBC9EA174}"/>
              </a:ext>
            </a:extLst>
          </p:cNvPr>
          <p:cNvCxnSpPr>
            <a:cxnSpLocks/>
          </p:cNvCxnSpPr>
          <p:nvPr/>
        </p:nvCxnSpPr>
        <p:spPr>
          <a:xfrm flipH="1">
            <a:off x="6603487" y="4054033"/>
            <a:ext cx="15118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8115299" y="3594634"/>
            <a:ext cx="2906270" cy="313932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Review I/E criteria using</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Demographic features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Clinical features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ASPECT score (by certified rater)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EVT/thrombolysis decisions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Lab studies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Perfusion study if already performed</a:t>
            </a:r>
          </a:p>
        </p:txBody>
      </p:sp>
      <p:sp>
        <p:nvSpPr>
          <p:cNvPr id="32" name="Rectangle 31">
            <a:extLst>
              <a:ext uri="{FF2B5EF4-FFF2-40B4-BE49-F238E27FC236}">
                <a16:creationId xmlns:a16="http://schemas.microsoft.com/office/drawing/2014/main" id="{0BBB8950-788F-E55D-B76E-F78026870BDB}"/>
              </a:ext>
            </a:extLst>
          </p:cNvPr>
          <p:cNvSpPr/>
          <p:nvPr/>
        </p:nvSpPr>
        <p:spPr>
          <a:xfrm>
            <a:off x="2450592" y="4623531"/>
            <a:ext cx="3998976" cy="1289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CEB3F71-6BDB-AF0C-8A3F-35407D75E6BB}"/>
              </a:ext>
            </a:extLst>
          </p:cNvPr>
          <p:cNvPicPr>
            <a:picLocks noChangeAspect="1"/>
          </p:cNvPicPr>
          <p:nvPr/>
        </p:nvPicPr>
        <p:blipFill>
          <a:blip r:embed="rId3"/>
          <a:stretch>
            <a:fillRect/>
          </a:stretch>
        </p:blipFill>
        <p:spPr>
          <a:xfrm>
            <a:off x="-12086" y="1597432"/>
            <a:ext cx="6615573" cy="3368295"/>
          </a:xfrm>
          <a:prstGeom prst="rect">
            <a:avLst/>
          </a:prstGeom>
        </p:spPr>
      </p:pic>
    </p:spTree>
    <p:extLst>
      <p:ext uri="{BB962C8B-B14F-4D97-AF65-F5344CB8AC3E}">
        <p14:creationId xmlns:p14="http://schemas.microsoft.com/office/powerpoint/2010/main" val="155049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a:cxnSpLocks/>
          </p:cNvCxnSpPr>
          <p:nvPr/>
        </p:nvCxnSpPr>
        <p:spPr>
          <a:xfrm flipH="1">
            <a:off x="6286992" y="3738622"/>
            <a:ext cx="13208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lvl="2"/>
            <a:r>
              <a:rPr lang="en-US" dirty="0">
                <a:latin typeface="Arial" panose="020B0604020202020204" pitchFamily="34" charset="0"/>
                <a:cs typeface="Arial" panose="020B0604020202020204" pitchFamily="34" charset="0"/>
              </a:rPr>
              <a:t>Perfusion study has to show:</a:t>
            </a:r>
          </a:p>
          <a:p>
            <a:pPr marL="0" lvl="2"/>
            <a:r>
              <a:rPr lang="en-US" dirty="0">
                <a:latin typeface="Arial" panose="020B0604020202020204" pitchFamily="34" charset="0"/>
                <a:cs typeface="Arial" panose="020B0604020202020204" pitchFamily="34" charset="0"/>
              </a:rPr>
              <a:t> </a:t>
            </a:r>
          </a:p>
          <a:p>
            <a:pPr marL="342900" lvl="2" indent="-342900">
              <a:buAutoNum type="arabicPeriod"/>
            </a:pPr>
            <a:r>
              <a:rPr lang="en-US" dirty="0">
                <a:latin typeface="Arial" panose="020B0604020202020204" pitchFamily="34" charset="0"/>
                <a:cs typeface="Arial" panose="020B0604020202020204" pitchFamily="34" charset="0"/>
              </a:rPr>
              <a:t>Mismatch ratio of </a:t>
            </a:r>
            <a:r>
              <a:rPr lang="en-US" dirty="0" err="1">
                <a:latin typeface="Arial" panose="020B0604020202020204" pitchFamily="34" charset="0"/>
                <a:cs typeface="Arial" panose="020B0604020202020204" pitchFamily="34" charset="0"/>
              </a:rPr>
              <a:t>penumbra:core</a:t>
            </a:r>
            <a:r>
              <a:rPr lang="en-US" dirty="0">
                <a:latin typeface="Arial" panose="020B0604020202020204" pitchFamily="34" charset="0"/>
                <a:cs typeface="Arial" panose="020B0604020202020204" pitchFamily="34" charset="0"/>
              </a:rPr>
              <a:t> &gt;1.2 </a:t>
            </a:r>
          </a:p>
          <a:p>
            <a:pPr marL="342900" lvl="2" indent="-342900">
              <a:buAutoNum type="arabicPeriod"/>
            </a:pPr>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2. Mismatch volume &gt;10 cc</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3. Core &lt;70 cc</a:t>
            </a:r>
          </a:p>
          <a:p>
            <a:pPr marL="0" lvl="2"/>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DC00066-FE47-1203-8ABC-7BD572B7D582}"/>
              </a:ext>
            </a:extLst>
          </p:cNvPr>
          <p:cNvPicPr>
            <a:picLocks noChangeAspect="1"/>
          </p:cNvPicPr>
          <p:nvPr/>
        </p:nvPicPr>
        <p:blipFill>
          <a:blip r:embed="rId3"/>
          <a:stretch>
            <a:fillRect/>
          </a:stretch>
        </p:blipFill>
        <p:spPr>
          <a:xfrm>
            <a:off x="536388" y="1788066"/>
            <a:ext cx="5750604" cy="2439650"/>
          </a:xfrm>
          <a:prstGeom prst="rect">
            <a:avLst/>
          </a:prstGeom>
        </p:spPr>
      </p:pic>
    </p:spTree>
    <p:extLst>
      <p:ext uri="{BB962C8B-B14F-4D97-AF65-F5344CB8AC3E}">
        <p14:creationId xmlns:p14="http://schemas.microsoft.com/office/powerpoint/2010/main" val="27976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193928"/>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p:nvPr/>
        </p:nvCxnSpPr>
        <p:spPr>
          <a:xfrm>
            <a:off x="6095998" y="3749652"/>
            <a:ext cx="15118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lvl="2"/>
            <a:r>
              <a:rPr lang="en-US" dirty="0">
                <a:latin typeface="Arial" panose="020B0604020202020204" pitchFamily="34" charset="0"/>
                <a:cs typeface="Arial" panose="020B0604020202020204" pitchFamily="34" charset="0"/>
              </a:rPr>
              <a:t>Perfusion study has to show:</a:t>
            </a:r>
          </a:p>
          <a:p>
            <a:pPr marL="0" lvl="2"/>
            <a:r>
              <a:rPr lang="en-US" dirty="0">
                <a:latin typeface="Arial" panose="020B0604020202020204" pitchFamily="34" charset="0"/>
                <a:cs typeface="Arial" panose="020B0604020202020204" pitchFamily="34" charset="0"/>
              </a:rPr>
              <a:t> </a:t>
            </a:r>
          </a:p>
          <a:p>
            <a:pPr marL="342900" lvl="2" indent="-342900">
              <a:buAutoNum type="arabicPeriod"/>
            </a:pPr>
            <a:r>
              <a:rPr lang="en-US" dirty="0">
                <a:latin typeface="Arial" panose="020B0604020202020204" pitchFamily="34" charset="0"/>
                <a:cs typeface="Arial" panose="020B0604020202020204" pitchFamily="34" charset="0"/>
              </a:rPr>
              <a:t>Mismatch ratio of </a:t>
            </a:r>
            <a:r>
              <a:rPr lang="en-US" dirty="0" err="1">
                <a:latin typeface="Arial" panose="020B0604020202020204" pitchFamily="34" charset="0"/>
                <a:cs typeface="Arial" panose="020B0604020202020204" pitchFamily="34" charset="0"/>
              </a:rPr>
              <a:t>penumbra:core</a:t>
            </a:r>
            <a:r>
              <a:rPr lang="en-US" dirty="0">
                <a:latin typeface="Arial" panose="020B0604020202020204" pitchFamily="34" charset="0"/>
                <a:cs typeface="Arial" panose="020B0604020202020204" pitchFamily="34" charset="0"/>
              </a:rPr>
              <a:t> &gt;1.2 </a:t>
            </a:r>
          </a:p>
          <a:p>
            <a:pPr marL="342900" lvl="2" indent="-342900">
              <a:buAutoNum type="arabicPeriod"/>
            </a:pPr>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2. Mismatch volume &gt;10 cc</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AND</a:t>
            </a:r>
          </a:p>
          <a:p>
            <a:pPr marL="0" lvl="2"/>
            <a:endParaRPr lang="en-US" dirty="0">
              <a:latin typeface="Arial" panose="020B0604020202020204" pitchFamily="34" charset="0"/>
              <a:cs typeface="Arial" panose="020B0604020202020204" pitchFamily="34" charset="0"/>
            </a:endParaRPr>
          </a:p>
          <a:p>
            <a:pPr marL="0" lvl="2"/>
            <a:r>
              <a:rPr lang="en-US" dirty="0">
                <a:latin typeface="Arial" panose="020B0604020202020204" pitchFamily="34" charset="0"/>
                <a:cs typeface="Arial" panose="020B0604020202020204" pitchFamily="34" charset="0"/>
              </a:rPr>
              <a:t>3. Core &lt;70 cc</a:t>
            </a:r>
          </a:p>
          <a:p>
            <a:pPr marL="0" lvl="2"/>
            <a:endParaRPr lang="en-US"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31C70A5A-AD79-C9A0-FB4D-3245B5FE0E76}"/>
              </a:ext>
            </a:extLst>
          </p:cNvPr>
          <p:cNvPicPr>
            <a:picLocks noChangeAspect="1"/>
          </p:cNvPicPr>
          <p:nvPr/>
        </p:nvPicPr>
        <p:blipFill>
          <a:blip r:embed="rId3"/>
          <a:stretch>
            <a:fillRect/>
          </a:stretch>
        </p:blipFill>
        <p:spPr>
          <a:xfrm>
            <a:off x="224294" y="1759915"/>
            <a:ext cx="5893310" cy="3232391"/>
          </a:xfrm>
          <a:prstGeom prst="rect">
            <a:avLst/>
          </a:prstGeom>
        </p:spPr>
      </p:pic>
      <p:pic>
        <p:nvPicPr>
          <p:cNvPr id="35" name="Picture 34" descr="A screenshot of a computer screen&#10;&#10;Description automatically generated">
            <a:extLst>
              <a:ext uri="{FF2B5EF4-FFF2-40B4-BE49-F238E27FC236}">
                <a16:creationId xmlns:a16="http://schemas.microsoft.com/office/drawing/2014/main" id="{55B823C2-030F-6352-1B95-CB49253A1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9" y="1589818"/>
            <a:ext cx="7483716" cy="4896299"/>
          </a:xfrm>
          <a:prstGeom prst="rect">
            <a:avLst/>
          </a:prstGeom>
        </p:spPr>
      </p:pic>
      <p:sp>
        <p:nvSpPr>
          <p:cNvPr id="4" name="Oval 3">
            <a:extLst>
              <a:ext uri="{FF2B5EF4-FFF2-40B4-BE49-F238E27FC236}">
                <a16:creationId xmlns:a16="http://schemas.microsoft.com/office/drawing/2014/main" id="{53B662CF-F7BC-E5A2-EABC-FC8A7A9E587B}"/>
              </a:ext>
            </a:extLst>
          </p:cNvPr>
          <p:cNvSpPr/>
          <p:nvPr/>
        </p:nvSpPr>
        <p:spPr>
          <a:xfrm>
            <a:off x="3960850" y="5858313"/>
            <a:ext cx="829056" cy="256032"/>
          </a:xfrm>
          <a:prstGeom prst="ellipse">
            <a:avLst/>
          </a:prstGeom>
          <a:solidFill>
            <a:srgbClr val="C00000">
              <a:alpha val="64759"/>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0E20E2D-70AF-52DF-FF3F-90457FCA86F3}"/>
              </a:ext>
            </a:extLst>
          </p:cNvPr>
          <p:cNvSpPr/>
          <p:nvPr/>
        </p:nvSpPr>
        <p:spPr>
          <a:xfrm>
            <a:off x="3998738" y="5608836"/>
            <a:ext cx="829056" cy="256032"/>
          </a:xfrm>
          <a:prstGeom prst="ellipse">
            <a:avLst/>
          </a:prstGeom>
          <a:solidFill>
            <a:schemeClr val="accent6">
              <a:alpha val="64759"/>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9EADCFF-2A50-0DE4-526D-4F667DB4795E}"/>
              </a:ext>
            </a:extLst>
          </p:cNvPr>
          <p:cNvSpPr/>
          <p:nvPr/>
        </p:nvSpPr>
        <p:spPr>
          <a:xfrm>
            <a:off x="2128762" y="5495353"/>
            <a:ext cx="829056" cy="256032"/>
          </a:xfrm>
          <a:prstGeom prst="ellipse">
            <a:avLst/>
          </a:prstGeom>
          <a:solidFill>
            <a:schemeClr val="accent2">
              <a:alpha val="64759"/>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BA22B25-B419-0E51-7A64-ACC0C6B4AB52}"/>
              </a:ext>
            </a:extLst>
          </p:cNvPr>
          <p:cNvCxnSpPr>
            <a:cxnSpLocks/>
            <a:endCxn id="4" idx="6"/>
          </p:cNvCxnSpPr>
          <p:nvPr/>
        </p:nvCxnSpPr>
        <p:spPr>
          <a:xfrm flipH="1">
            <a:off x="4789906" y="2450592"/>
            <a:ext cx="3277250" cy="353573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6FC125-DF90-3248-F365-2CA3E62C25ED}"/>
              </a:ext>
            </a:extLst>
          </p:cNvPr>
          <p:cNvCxnSpPr>
            <a:cxnSpLocks/>
            <a:endCxn id="5" idx="7"/>
          </p:cNvCxnSpPr>
          <p:nvPr/>
        </p:nvCxnSpPr>
        <p:spPr>
          <a:xfrm flipH="1">
            <a:off x="4706382" y="3607103"/>
            <a:ext cx="3405065" cy="2039228"/>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F84D91-811C-9ACD-0726-7A6132FCF080}"/>
              </a:ext>
            </a:extLst>
          </p:cNvPr>
          <p:cNvCxnSpPr>
            <a:cxnSpLocks/>
            <a:endCxn id="6" idx="7"/>
          </p:cNvCxnSpPr>
          <p:nvPr/>
        </p:nvCxnSpPr>
        <p:spPr>
          <a:xfrm flipH="1">
            <a:off x="2836406" y="4750931"/>
            <a:ext cx="5046529" cy="781917"/>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DBEC212-6685-4C68-EAA7-BF2E17D6B8FF}"/>
              </a:ext>
            </a:extLst>
          </p:cNvPr>
          <p:cNvSpPr/>
          <p:nvPr/>
        </p:nvSpPr>
        <p:spPr>
          <a:xfrm>
            <a:off x="7880544" y="3429000"/>
            <a:ext cx="2657917" cy="594360"/>
          </a:xfrm>
          <a:prstGeom prst="ellipse">
            <a:avLst/>
          </a:prstGeom>
          <a:solidFill>
            <a:schemeClr val="accent6">
              <a:alpha val="64759"/>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08DE674-FB3B-8B26-FB1D-3F0DE2089454}"/>
              </a:ext>
            </a:extLst>
          </p:cNvPr>
          <p:cNvSpPr/>
          <p:nvPr/>
        </p:nvSpPr>
        <p:spPr>
          <a:xfrm>
            <a:off x="7801679" y="2140023"/>
            <a:ext cx="2470971" cy="749778"/>
          </a:xfrm>
          <a:prstGeom prst="ellipse">
            <a:avLst/>
          </a:prstGeom>
          <a:solidFill>
            <a:srgbClr val="C00000">
              <a:alpha val="64759"/>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8370B23-59EA-4929-25AB-6AEE64E3E6D3}"/>
              </a:ext>
            </a:extLst>
          </p:cNvPr>
          <p:cNvSpPr/>
          <p:nvPr/>
        </p:nvSpPr>
        <p:spPr>
          <a:xfrm>
            <a:off x="7820209" y="4562559"/>
            <a:ext cx="1719523" cy="433905"/>
          </a:xfrm>
          <a:prstGeom prst="ellipse">
            <a:avLst/>
          </a:prstGeom>
          <a:solidFill>
            <a:schemeClr val="accent2">
              <a:alpha val="64759"/>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01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E9CA306-4365-6D04-6905-4E7E7870E424}"/>
              </a:ext>
            </a:extLst>
          </p:cNvPr>
          <p:cNvSpPr>
            <a:spLocks noGrp="1"/>
          </p:cNvSpPr>
          <p:nvPr>
            <p:ph type="title"/>
          </p:nvPr>
        </p:nvSpPr>
        <p:spPr>
          <a:xfrm>
            <a:off x="1148025" y="294538"/>
            <a:ext cx="9895951" cy="1033669"/>
          </a:xfrm>
        </p:spPr>
        <p:txBody>
          <a:bodyPr anchor="ctr">
            <a:normAutofit fontScale="90000"/>
          </a:bodyPr>
          <a:lstStyle/>
          <a:p>
            <a:r>
              <a:rPr lang="en-US" sz="4000" dirty="0">
                <a:solidFill>
                  <a:srgbClr val="FFFFFF"/>
                </a:solidFill>
                <a:latin typeface="Arial" panose="020B0604020202020204" pitchFamily="34" charset="0"/>
                <a:cs typeface="Arial" panose="020B0604020202020204" pitchFamily="34" charset="0"/>
              </a:rPr>
              <a:t>SISTER Leadership Team:</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Trial Managers</a:t>
            </a:r>
          </a:p>
        </p:txBody>
      </p:sp>
      <p:graphicFrame>
        <p:nvGraphicFramePr>
          <p:cNvPr id="19" name="Content Placeholder 3">
            <a:extLst>
              <a:ext uri="{FF2B5EF4-FFF2-40B4-BE49-F238E27FC236}">
                <a16:creationId xmlns:a16="http://schemas.microsoft.com/office/drawing/2014/main" id="{855057BD-B98F-54C1-3C57-EFC3596582E9}"/>
              </a:ext>
            </a:extLst>
          </p:cNvPr>
          <p:cNvGraphicFramePr>
            <a:graphicFrameLocks noGrp="1"/>
          </p:cNvGraphicFramePr>
          <p:nvPr>
            <p:ph idx="1"/>
            <p:extLst>
              <p:ext uri="{D42A27DB-BD31-4B8C-83A1-F6EECF244321}">
                <p14:modId xmlns:p14="http://schemas.microsoft.com/office/powerpoint/2010/main" val="4065259408"/>
              </p:ext>
            </p:extLst>
          </p:nvPr>
        </p:nvGraphicFramePr>
        <p:xfrm>
          <a:off x="548185" y="1885279"/>
          <a:ext cx="11095630" cy="4274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8291E44C-8552-8A07-0F76-E85104B0687E}"/>
              </a:ext>
            </a:extLst>
          </p:cNvPr>
          <p:cNvPicPr>
            <a:picLocks noChangeAspect="1"/>
          </p:cNvPicPr>
          <p:nvPr/>
        </p:nvPicPr>
        <p:blipFill>
          <a:blip r:embed="rId8"/>
          <a:stretch>
            <a:fillRect/>
          </a:stretch>
        </p:blipFill>
        <p:spPr>
          <a:xfrm>
            <a:off x="10972800" y="225034"/>
            <a:ext cx="866273" cy="822960"/>
          </a:xfrm>
          <a:prstGeom prst="rect">
            <a:avLst/>
          </a:prstGeom>
        </p:spPr>
      </p:pic>
    </p:spTree>
    <p:extLst>
      <p:ext uri="{BB962C8B-B14F-4D97-AF65-F5344CB8AC3E}">
        <p14:creationId xmlns:p14="http://schemas.microsoft.com/office/powerpoint/2010/main" val="174118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48025" y="27807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3" name="Picture 2">
            <a:extLst>
              <a:ext uri="{FF2B5EF4-FFF2-40B4-BE49-F238E27FC236}">
                <a16:creationId xmlns:a16="http://schemas.microsoft.com/office/drawing/2014/main" id="{12450FC9-0DD9-CBC1-36B4-EACCC2A7A32D}"/>
              </a:ext>
            </a:extLst>
          </p:cNvPr>
          <p:cNvPicPr>
            <a:picLocks noChangeAspect="1"/>
          </p:cNvPicPr>
          <p:nvPr/>
        </p:nvPicPr>
        <p:blipFill>
          <a:blip r:embed="rId2"/>
          <a:stretch>
            <a:fillRect/>
          </a:stretch>
        </p:blipFill>
        <p:spPr>
          <a:xfrm>
            <a:off x="10749762" y="216803"/>
            <a:ext cx="868223" cy="822960"/>
          </a:xfrm>
          <a:prstGeom prst="rect">
            <a:avLst/>
          </a:prstGeom>
        </p:spPr>
      </p:pic>
      <p:cxnSp>
        <p:nvCxnSpPr>
          <p:cNvPr id="30" name="Straight Arrow Connector 29">
            <a:extLst>
              <a:ext uri="{FF2B5EF4-FFF2-40B4-BE49-F238E27FC236}">
                <a16:creationId xmlns:a16="http://schemas.microsoft.com/office/drawing/2014/main" id="{ADB87AAE-1D5E-084C-01CB-8FFFBC9EA174}"/>
              </a:ext>
            </a:extLst>
          </p:cNvPr>
          <p:cNvCxnSpPr/>
          <p:nvPr/>
        </p:nvCxnSpPr>
        <p:spPr>
          <a:xfrm>
            <a:off x="6095998" y="3749652"/>
            <a:ext cx="151180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A80F49-3D8A-2322-1855-CD2BB26260DE}"/>
              </a:ext>
            </a:extLst>
          </p:cNvPr>
          <p:cNvSpPr txBox="1"/>
          <p:nvPr/>
        </p:nvSpPr>
        <p:spPr>
          <a:xfrm>
            <a:off x="7607806" y="1606282"/>
            <a:ext cx="3855778" cy="3693319"/>
          </a:xfrm>
          <a:prstGeom prst="rect">
            <a:avLst/>
          </a:prstGeom>
          <a:noFill/>
          <a:ln>
            <a:solidFill>
              <a:schemeClr val="tx1"/>
            </a:solid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Perfusion study has to show:</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Mismatch ratio of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penumbra:core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&gt;1.2 </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Mismatch volume &gt;10 cc</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Core &lt;70 cc</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31C70A5A-AD79-C9A0-FB4D-3245B5FE0E76}"/>
              </a:ext>
            </a:extLst>
          </p:cNvPr>
          <p:cNvPicPr>
            <a:picLocks noChangeAspect="1"/>
          </p:cNvPicPr>
          <p:nvPr/>
        </p:nvPicPr>
        <p:blipFill rotWithShape="1">
          <a:blip r:embed="rId3"/>
          <a:srcRect r="367" b="-2085"/>
          <a:stretch/>
        </p:blipFill>
        <p:spPr>
          <a:xfrm>
            <a:off x="224294" y="1759915"/>
            <a:ext cx="5871704" cy="3299759"/>
          </a:xfrm>
          <a:prstGeom prst="rect">
            <a:avLst/>
          </a:prstGeom>
        </p:spPr>
      </p:pic>
      <p:pic>
        <p:nvPicPr>
          <p:cNvPr id="5" name="Graphic 4" descr="Checkmark with solid fill">
            <a:extLst>
              <a:ext uri="{FF2B5EF4-FFF2-40B4-BE49-F238E27FC236}">
                <a16:creationId xmlns:a16="http://schemas.microsoft.com/office/drawing/2014/main" id="{48D09EBD-A8BC-2700-0FAD-E497C31E06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6236" y="1951517"/>
            <a:ext cx="914400" cy="914400"/>
          </a:xfrm>
          <a:prstGeom prst="rect">
            <a:avLst/>
          </a:prstGeom>
        </p:spPr>
      </p:pic>
      <p:pic>
        <p:nvPicPr>
          <p:cNvPr id="6" name="Graphic 5" descr="Checkmark with solid fill">
            <a:extLst>
              <a:ext uri="{FF2B5EF4-FFF2-40B4-BE49-F238E27FC236}">
                <a16:creationId xmlns:a16="http://schemas.microsoft.com/office/drawing/2014/main" id="{C58D52EB-EAD8-B25C-666F-1A7052F702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6236" y="3225476"/>
            <a:ext cx="914400" cy="914400"/>
          </a:xfrm>
          <a:prstGeom prst="rect">
            <a:avLst/>
          </a:prstGeom>
        </p:spPr>
      </p:pic>
      <p:pic>
        <p:nvPicPr>
          <p:cNvPr id="7" name="Graphic 6" descr="Checkmark with solid fill">
            <a:extLst>
              <a:ext uri="{FF2B5EF4-FFF2-40B4-BE49-F238E27FC236}">
                <a16:creationId xmlns:a16="http://schemas.microsoft.com/office/drawing/2014/main" id="{763ED2FD-C761-E3F8-17EA-19111C0196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1902" y="4322449"/>
            <a:ext cx="914400" cy="914400"/>
          </a:xfrm>
          <a:prstGeom prst="rect">
            <a:avLst/>
          </a:prstGeom>
        </p:spPr>
      </p:pic>
      <p:sp>
        <p:nvSpPr>
          <p:cNvPr id="9" name="Rectangle 8">
            <a:extLst>
              <a:ext uri="{FF2B5EF4-FFF2-40B4-BE49-F238E27FC236}">
                <a16:creationId xmlns:a16="http://schemas.microsoft.com/office/drawing/2014/main" id="{51963C54-389A-8848-B5A5-BDE7908A6393}"/>
              </a:ext>
            </a:extLst>
          </p:cNvPr>
          <p:cNvSpPr/>
          <p:nvPr/>
        </p:nvSpPr>
        <p:spPr>
          <a:xfrm>
            <a:off x="2168625" y="4294551"/>
            <a:ext cx="3998976" cy="1289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4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17033"/>
            <a:ext cx="866273" cy="822960"/>
          </a:xfrm>
          <a:prstGeom prst="rect">
            <a:avLst/>
          </a:prstGeom>
        </p:spPr>
      </p:pic>
      <p:pic>
        <p:nvPicPr>
          <p:cNvPr id="58" name="Picture 57">
            <a:extLst>
              <a:ext uri="{FF2B5EF4-FFF2-40B4-BE49-F238E27FC236}">
                <a16:creationId xmlns:a16="http://schemas.microsoft.com/office/drawing/2014/main" id="{D150A5AC-FB89-B0CF-CE92-EE6E9A7FD2A0}"/>
              </a:ext>
            </a:extLst>
          </p:cNvPr>
          <p:cNvPicPr>
            <a:picLocks noChangeAspect="1"/>
          </p:cNvPicPr>
          <p:nvPr/>
        </p:nvPicPr>
        <p:blipFill rotWithShape="1">
          <a:blip r:embed="rId3"/>
          <a:srcRect r="2555" b="3880"/>
          <a:stretch/>
        </p:blipFill>
        <p:spPr>
          <a:xfrm>
            <a:off x="7588425" y="5189442"/>
            <a:ext cx="4603575" cy="1676050"/>
          </a:xfrm>
          <a:prstGeom prst="rect">
            <a:avLst/>
          </a:prstGeom>
        </p:spPr>
      </p:pic>
      <p:pic>
        <p:nvPicPr>
          <p:cNvPr id="59" name="Picture 58" descr="A picture containing microphone&#10;&#10;Description automatically generated">
            <a:extLst>
              <a:ext uri="{FF2B5EF4-FFF2-40B4-BE49-F238E27FC236}">
                <a16:creationId xmlns:a16="http://schemas.microsoft.com/office/drawing/2014/main" id="{911BDB2B-946E-13D6-20FB-B2F1E68C31A7}"/>
              </a:ext>
            </a:extLst>
          </p:cNvPr>
          <p:cNvPicPr>
            <a:picLocks noChangeAspect="1"/>
          </p:cNvPicPr>
          <p:nvPr/>
        </p:nvPicPr>
        <p:blipFill rotWithShape="1">
          <a:blip r:embed="rId4"/>
          <a:srcRect t="36334" r="12358" b="15176"/>
          <a:stretch/>
        </p:blipFill>
        <p:spPr>
          <a:xfrm rot="5400000">
            <a:off x="3690476" y="5556616"/>
            <a:ext cx="1643845" cy="909497"/>
          </a:xfrm>
          <a:prstGeom prst="rect">
            <a:avLst/>
          </a:prstGeom>
        </p:spPr>
      </p:pic>
      <p:sp>
        <p:nvSpPr>
          <p:cNvPr id="60" name="TextBox 59">
            <a:extLst>
              <a:ext uri="{FF2B5EF4-FFF2-40B4-BE49-F238E27FC236}">
                <a16:creationId xmlns:a16="http://schemas.microsoft.com/office/drawing/2014/main" id="{59B1E4EA-AC85-96CF-9C1A-3F97FA773287}"/>
              </a:ext>
            </a:extLst>
          </p:cNvPr>
          <p:cNvSpPr txBox="1"/>
          <p:nvPr/>
        </p:nvSpPr>
        <p:spPr>
          <a:xfrm>
            <a:off x="1100853" y="6549113"/>
            <a:ext cx="2921652" cy="276999"/>
          </a:xfrm>
          <a:prstGeom prst="rect">
            <a:avLst/>
          </a:prstGeom>
          <a:noFill/>
          <a:ln>
            <a:solidFill>
              <a:schemeClr val="dk1"/>
            </a:solidFill>
          </a:ln>
        </p:spPr>
        <p:txBody>
          <a:bodyPr wrap="square" rtlCol="0">
            <a:spAutoFit/>
          </a:bodyPr>
          <a:lstStyle/>
          <a:p>
            <a:pPr algn="ctr"/>
            <a:r>
              <a:rPr lang="en-US" sz="1200" dirty="0">
                <a:latin typeface="Arial" panose="020B0604020202020204" pitchFamily="34" charset="0"/>
                <a:cs typeface="Arial" panose="020B0604020202020204" pitchFamily="34" charset="0"/>
              </a:rPr>
              <a:t>TS23 vial 10 mg/ml; 100 mg per vial</a:t>
            </a:r>
          </a:p>
        </p:txBody>
      </p:sp>
      <p:pic>
        <p:nvPicPr>
          <p:cNvPr id="33" name="Picture 32">
            <a:extLst>
              <a:ext uri="{FF2B5EF4-FFF2-40B4-BE49-F238E27FC236}">
                <a16:creationId xmlns:a16="http://schemas.microsoft.com/office/drawing/2014/main" id="{85D92365-D0E1-076E-399B-768131F99E12}"/>
              </a:ext>
            </a:extLst>
          </p:cNvPr>
          <p:cNvPicPr>
            <a:picLocks noChangeAspect="1"/>
          </p:cNvPicPr>
          <p:nvPr/>
        </p:nvPicPr>
        <p:blipFill>
          <a:blip r:embed="rId5"/>
          <a:stretch>
            <a:fillRect/>
          </a:stretch>
        </p:blipFill>
        <p:spPr>
          <a:xfrm>
            <a:off x="363476" y="1686426"/>
            <a:ext cx="11465048" cy="2936481"/>
          </a:xfrm>
          <a:prstGeom prst="rect">
            <a:avLst/>
          </a:prstGeom>
        </p:spPr>
      </p:pic>
      <p:sp>
        <p:nvSpPr>
          <p:cNvPr id="34" name="Rectangle 33">
            <a:extLst>
              <a:ext uri="{FF2B5EF4-FFF2-40B4-BE49-F238E27FC236}">
                <a16:creationId xmlns:a16="http://schemas.microsoft.com/office/drawing/2014/main" id="{A0B1DC53-01D9-FE15-478C-F43FFD5AC20C}"/>
              </a:ext>
            </a:extLst>
          </p:cNvPr>
          <p:cNvSpPr/>
          <p:nvPr/>
        </p:nvSpPr>
        <p:spPr>
          <a:xfrm>
            <a:off x="498549" y="4867270"/>
            <a:ext cx="3273126" cy="387407"/>
          </a:xfrm>
          <a:prstGeom prst="rect">
            <a:avLst/>
          </a:prstGeom>
          <a:solidFill>
            <a:schemeClr val="accent1">
              <a:alpha val="4489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Performed by unblinded Pharmacist</a:t>
            </a:r>
          </a:p>
        </p:txBody>
      </p:sp>
    </p:spTree>
    <p:extLst>
      <p:ext uri="{BB962C8B-B14F-4D97-AF65-F5344CB8AC3E}">
        <p14:creationId xmlns:p14="http://schemas.microsoft.com/office/powerpoint/2010/main" val="3208741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4000" dirty="0">
                <a:solidFill>
                  <a:srgbClr val="FFFFFF"/>
                </a:solidFill>
                <a:latin typeface="Arial" panose="020B0604020202020204" pitchFamily="34" charset="0"/>
                <a:cs typeface="Arial" panose="020B0604020202020204" pitchFamily="34" charset="0"/>
              </a:rPr>
              <a:t>Study Workflo</a:t>
            </a:r>
            <a:r>
              <a:rPr lang="en-US" sz="3600" dirty="0">
                <a:solidFill>
                  <a:srgbClr val="FFFFFF"/>
                </a:solidFill>
                <a:latin typeface="Arial" panose="020B0604020202020204" pitchFamily="34" charset="0"/>
                <a:cs typeface="Arial" panose="020B0604020202020204" pitchFamily="34" charset="0"/>
              </a:rPr>
              <a:t>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8533"/>
            <a:ext cx="866273" cy="822960"/>
          </a:xfrm>
          <a:prstGeom prst="rect">
            <a:avLst/>
          </a:prstGeom>
        </p:spPr>
      </p:pic>
      <p:pic>
        <p:nvPicPr>
          <p:cNvPr id="54" name="Picture 53">
            <a:extLst>
              <a:ext uri="{FF2B5EF4-FFF2-40B4-BE49-F238E27FC236}">
                <a16:creationId xmlns:a16="http://schemas.microsoft.com/office/drawing/2014/main" id="{90AD3B6A-5ED3-A83A-6A08-686B376C49A0}"/>
              </a:ext>
            </a:extLst>
          </p:cNvPr>
          <p:cNvPicPr>
            <a:picLocks noChangeAspect="1"/>
          </p:cNvPicPr>
          <p:nvPr/>
        </p:nvPicPr>
        <p:blipFill>
          <a:blip r:embed="rId4"/>
          <a:stretch>
            <a:fillRect/>
          </a:stretch>
        </p:blipFill>
        <p:spPr>
          <a:xfrm>
            <a:off x="1726877" y="2346524"/>
            <a:ext cx="2839444" cy="1197356"/>
          </a:xfrm>
          <a:prstGeom prst="rect">
            <a:avLst/>
          </a:prstGeom>
        </p:spPr>
      </p:pic>
      <p:pic>
        <p:nvPicPr>
          <p:cNvPr id="6" name="Picture 5">
            <a:extLst>
              <a:ext uri="{FF2B5EF4-FFF2-40B4-BE49-F238E27FC236}">
                <a16:creationId xmlns:a16="http://schemas.microsoft.com/office/drawing/2014/main" id="{6FC62202-D501-145A-16AD-FB23D1334CB3}"/>
              </a:ext>
            </a:extLst>
          </p:cNvPr>
          <p:cNvPicPr>
            <a:picLocks noChangeAspect="1"/>
          </p:cNvPicPr>
          <p:nvPr/>
        </p:nvPicPr>
        <p:blipFill rotWithShape="1">
          <a:blip r:embed="rId5"/>
          <a:srcRect l="-1" r="-125" b="46868"/>
          <a:stretch/>
        </p:blipFill>
        <p:spPr>
          <a:xfrm>
            <a:off x="973903" y="3429000"/>
            <a:ext cx="4362026" cy="1404006"/>
          </a:xfrm>
          <a:prstGeom prst="rect">
            <a:avLst/>
          </a:prstGeom>
        </p:spPr>
      </p:pic>
      <p:pic>
        <p:nvPicPr>
          <p:cNvPr id="7" name="Picture 6" descr="A close-up of a bag of liquid&#10;&#10;Description automatically generated">
            <a:extLst>
              <a:ext uri="{FF2B5EF4-FFF2-40B4-BE49-F238E27FC236}">
                <a16:creationId xmlns:a16="http://schemas.microsoft.com/office/drawing/2014/main" id="{CF74BD76-F68C-BC0D-C33C-652703218848}"/>
              </a:ext>
            </a:extLst>
          </p:cNvPr>
          <p:cNvPicPr>
            <a:picLocks noChangeAspect="1"/>
          </p:cNvPicPr>
          <p:nvPr/>
        </p:nvPicPr>
        <p:blipFill rotWithShape="1">
          <a:blip r:embed="rId6">
            <a:extLst>
              <a:ext uri="{28A0092B-C50C-407E-A947-70E740481C1C}">
                <a14:useLocalDpi xmlns:a14="http://schemas.microsoft.com/office/drawing/2010/main" val="0"/>
              </a:ext>
            </a:extLst>
          </a:blip>
          <a:srcRect l="25246" r="31000" b="4844"/>
          <a:stretch/>
        </p:blipFill>
        <p:spPr>
          <a:xfrm>
            <a:off x="5053722" y="1759892"/>
            <a:ext cx="1856364" cy="4037219"/>
          </a:xfrm>
          <a:prstGeom prst="rect">
            <a:avLst/>
          </a:prstGeom>
        </p:spPr>
      </p:pic>
      <p:sp>
        <p:nvSpPr>
          <p:cNvPr id="3" name="TextBox 2">
            <a:extLst>
              <a:ext uri="{FF2B5EF4-FFF2-40B4-BE49-F238E27FC236}">
                <a16:creationId xmlns:a16="http://schemas.microsoft.com/office/drawing/2014/main" id="{25D7C000-F285-9288-053D-BB5A775375F7}"/>
              </a:ext>
            </a:extLst>
          </p:cNvPr>
          <p:cNvSpPr txBox="1"/>
          <p:nvPr/>
        </p:nvSpPr>
        <p:spPr>
          <a:xfrm>
            <a:off x="7743927" y="2055150"/>
            <a:ext cx="3490101" cy="3970318"/>
          </a:xfrm>
          <a:prstGeom prst="rect">
            <a:avLst/>
          </a:prstGeom>
          <a:noFill/>
          <a:ln>
            <a:solidFill>
              <a:schemeClr val="tx1"/>
            </a:solidFill>
          </a:ln>
        </p:spPr>
        <p:txBody>
          <a:bodyPr wrap="square" rtlCol="0">
            <a:spAutoFit/>
          </a:bodyPr>
          <a:lstStyle/>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ml solution in 250 ml bag</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ml infused over 15 minutes in a dedicated IV line</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intravenous piggyback (IVPB) system should be used, with the 0.9% NaCl as the primary bag/flush fluids. </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ml 0.9% NaCl flush should be administered over ~3minutes after study drug infusion is complete</a:t>
            </a:r>
          </a:p>
          <a:p>
            <a:pPr marL="3429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42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1844"/>
            <a:ext cx="866273" cy="822960"/>
          </a:xfrm>
          <a:prstGeom prst="rect">
            <a:avLst/>
          </a:prstGeom>
        </p:spPr>
      </p:pic>
      <p:cxnSp>
        <p:nvCxnSpPr>
          <p:cNvPr id="57" name="Straight Arrow Connector 56">
            <a:extLst>
              <a:ext uri="{FF2B5EF4-FFF2-40B4-BE49-F238E27FC236}">
                <a16:creationId xmlns:a16="http://schemas.microsoft.com/office/drawing/2014/main" id="{4D664A08-4F29-403E-DFDF-9CE575A270FA}"/>
              </a:ext>
            </a:extLst>
          </p:cNvPr>
          <p:cNvCxnSpPr>
            <a:cxnSpLocks/>
          </p:cNvCxnSpPr>
          <p:nvPr/>
        </p:nvCxnSpPr>
        <p:spPr>
          <a:xfrm flipH="1">
            <a:off x="7089582" y="4132492"/>
            <a:ext cx="72605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7DDF5B-4D00-9807-F7D6-B36267D9A497}"/>
              </a:ext>
            </a:extLst>
          </p:cNvPr>
          <p:cNvSpPr txBox="1"/>
          <p:nvPr/>
        </p:nvSpPr>
        <p:spPr>
          <a:xfrm>
            <a:off x="7815635" y="2162848"/>
            <a:ext cx="4181858" cy="4247317"/>
          </a:xfrm>
          <a:prstGeom prst="rect">
            <a:avLst/>
          </a:prstGeom>
          <a:noFill/>
          <a:ln>
            <a:solidFill>
              <a:schemeClr val="tx1"/>
            </a:solidFill>
          </a:ln>
        </p:spPr>
        <p:txBody>
          <a:bodyPr wrap="square" rtlCol="0">
            <a:spAutoFit/>
          </a:bodyPr>
          <a:lstStyle/>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enrolled participants should get a </a:t>
            </a:r>
            <a:r>
              <a:rPr kumimoji="0" lang="en-US" sz="1800" b="0" i="0" u="none" strike="noStrike" kern="1200" cap="none" spc="0" normalizeH="0" baseline="0" noProof="0" dirty="0">
                <a:ln>
                  <a:noFill/>
                </a:ln>
                <a:solidFill>
                  <a:prstClr val="black"/>
                </a:solidFill>
                <a:effectLst/>
                <a:highlight>
                  <a:srgbClr val="008000"/>
                </a:highlight>
                <a:uLnTx/>
                <a:uFillTx/>
                <a:latin typeface="Arial" panose="020B0604020202020204" pitchFamily="34" charset="0"/>
                <a:ea typeface="+mn-ea"/>
                <a:cs typeface="Arial" panose="020B0604020202020204" pitchFamily="34" charset="0"/>
              </a:rPr>
              <a:t>non contrast CT Brain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30 +/- 4 hours</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MRI is not a substitute for this CT</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enrolled participants should get a perfusion scan (using the same modality, CT/MR, as was used for baseline)</a:t>
            </a:r>
          </a:p>
          <a:p>
            <a:pPr marL="3429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participants who have a visible vessel occlusion on baseline CTA/MRA should get a 30 +/-4 hour CTA/MRA</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Check radiology read</a:t>
            </a:r>
          </a:p>
          <a:p>
            <a:pPr marL="8001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Check with the PI/Sub-I</a:t>
            </a:r>
          </a:p>
        </p:txBody>
      </p:sp>
      <p:sp>
        <p:nvSpPr>
          <p:cNvPr id="78" name="Rectangle 77">
            <a:extLst>
              <a:ext uri="{FF2B5EF4-FFF2-40B4-BE49-F238E27FC236}">
                <a16:creationId xmlns:a16="http://schemas.microsoft.com/office/drawing/2014/main" id="{D9486245-418C-037B-7D6F-C2911481BBDB}"/>
              </a:ext>
            </a:extLst>
          </p:cNvPr>
          <p:cNvSpPr/>
          <p:nvPr/>
        </p:nvSpPr>
        <p:spPr>
          <a:xfrm>
            <a:off x="2473427" y="3836129"/>
            <a:ext cx="4706112" cy="707136"/>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632782BE-C2F1-1AA4-46DC-5BB521728444}"/>
              </a:ext>
            </a:extLst>
          </p:cNvPr>
          <p:cNvCxnSpPr>
            <a:cxnSpLocks/>
          </p:cNvCxnSpPr>
          <p:nvPr/>
        </p:nvCxnSpPr>
        <p:spPr>
          <a:xfrm>
            <a:off x="2073938" y="3130773"/>
            <a:ext cx="464810" cy="698665"/>
          </a:xfrm>
          <a:prstGeom prst="straightConnector1">
            <a:avLst/>
          </a:prstGeom>
          <a:ln w="31750">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BEA20E15-CCC2-2306-683D-7B18BDC9861B}"/>
              </a:ext>
            </a:extLst>
          </p:cNvPr>
          <p:cNvSpPr txBox="1"/>
          <p:nvPr/>
        </p:nvSpPr>
        <p:spPr>
          <a:xfrm>
            <a:off x="143258" y="2805601"/>
            <a:ext cx="3216345" cy="369332"/>
          </a:xfrm>
          <a:prstGeom prst="rect">
            <a:avLst/>
          </a:prstGeom>
          <a:solidFill>
            <a:schemeClr val="accent6"/>
          </a:solidFill>
          <a:ln>
            <a:solidFill>
              <a:schemeClr val="tx1"/>
            </a:solidFill>
          </a:ln>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PRIMRY OUTCOME VISIT</a:t>
            </a:r>
          </a:p>
        </p:txBody>
      </p:sp>
      <p:pic>
        <p:nvPicPr>
          <p:cNvPr id="6" name="Picture 5">
            <a:extLst>
              <a:ext uri="{FF2B5EF4-FFF2-40B4-BE49-F238E27FC236}">
                <a16:creationId xmlns:a16="http://schemas.microsoft.com/office/drawing/2014/main" id="{6FC62202-D501-145A-16AD-FB23D1334CB3}"/>
              </a:ext>
            </a:extLst>
          </p:cNvPr>
          <p:cNvPicPr>
            <a:picLocks noChangeAspect="1"/>
          </p:cNvPicPr>
          <p:nvPr/>
        </p:nvPicPr>
        <p:blipFill rotWithShape="1">
          <a:blip r:embed="rId4"/>
          <a:srcRect t="18090" r="6"/>
          <a:stretch/>
        </p:blipFill>
        <p:spPr>
          <a:xfrm>
            <a:off x="2733255" y="2384384"/>
            <a:ext cx="4356327" cy="2164485"/>
          </a:xfrm>
          <a:prstGeom prst="rect">
            <a:avLst/>
          </a:prstGeom>
        </p:spPr>
      </p:pic>
    </p:spTree>
    <p:extLst>
      <p:ext uri="{BB962C8B-B14F-4D97-AF65-F5344CB8AC3E}">
        <p14:creationId xmlns:p14="http://schemas.microsoft.com/office/powerpoint/2010/main" val="25537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dissolv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1"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dissolv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grpId="0" nodeType="withEffect">
                                  <p:stCondLst>
                                    <p:cond delay="0"/>
                                  </p:stCondLst>
                                  <p:childTnLst>
                                    <p:animRot by="120000">
                                      <p:cBhvr>
                                        <p:cTn id="31" dur="100" fill="hold">
                                          <p:stCondLst>
                                            <p:cond delay="0"/>
                                          </p:stCondLst>
                                        </p:cTn>
                                        <p:tgtEl>
                                          <p:spTgt spid="78"/>
                                        </p:tgtEl>
                                        <p:attrNameLst>
                                          <p:attrName>r</p:attrName>
                                        </p:attrNameLst>
                                      </p:cBhvr>
                                    </p:animRot>
                                    <p:animRot by="-240000">
                                      <p:cBhvr>
                                        <p:cTn id="32" dur="200" fill="hold">
                                          <p:stCondLst>
                                            <p:cond delay="200"/>
                                          </p:stCondLst>
                                        </p:cTn>
                                        <p:tgtEl>
                                          <p:spTgt spid="78"/>
                                        </p:tgtEl>
                                        <p:attrNameLst>
                                          <p:attrName>r</p:attrName>
                                        </p:attrNameLst>
                                      </p:cBhvr>
                                    </p:animRot>
                                    <p:animRot by="240000">
                                      <p:cBhvr>
                                        <p:cTn id="33" dur="200" fill="hold">
                                          <p:stCondLst>
                                            <p:cond delay="400"/>
                                          </p:stCondLst>
                                        </p:cTn>
                                        <p:tgtEl>
                                          <p:spTgt spid="78"/>
                                        </p:tgtEl>
                                        <p:attrNameLst>
                                          <p:attrName>r</p:attrName>
                                        </p:attrNameLst>
                                      </p:cBhvr>
                                    </p:animRot>
                                    <p:animRot by="-240000">
                                      <p:cBhvr>
                                        <p:cTn id="34" dur="200" fill="hold">
                                          <p:stCondLst>
                                            <p:cond delay="600"/>
                                          </p:stCondLst>
                                        </p:cTn>
                                        <p:tgtEl>
                                          <p:spTgt spid="78"/>
                                        </p:tgtEl>
                                        <p:attrNameLst>
                                          <p:attrName>r</p:attrName>
                                        </p:attrNameLst>
                                      </p:cBhvr>
                                    </p:animRot>
                                    <p:animRot by="120000">
                                      <p:cBhvr>
                                        <p:cTn id="35" dur="200" fill="hold">
                                          <p:stCondLst>
                                            <p:cond delay="800"/>
                                          </p:stCondLst>
                                        </p:cTn>
                                        <p:tgtEl>
                                          <p:spTgt spid="78"/>
                                        </p:tgtEl>
                                        <p:attrNameLst>
                                          <p:attrName>r</p:attrName>
                                        </p:attrNameLst>
                                      </p:cBhvr>
                                    </p:animRot>
                                  </p:childTnLst>
                                </p:cTn>
                              </p:par>
                              <p:par>
                                <p:cTn id="36" presetID="32" presetClass="emph" presetSubtype="0" fill="hold" grpId="0" nodeType="withEffect">
                                  <p:stCondLst>
                                    <p:cond delay="0"/>
                                  </p:stCondLst>
                                  <p:childTnLst>
                                    <p:animRot by="120000">
                                      <p:cBhvr>
                                        <p:cTn id="37" dur="100" fill="hold">
                                          <p:stCondLst>
                                            <p:cond delay="0"/>
                                          </p:stCondLst>
                                        </p:cTn>
                                        <p:tgtEl>
                                          <p:spTgt spid="17"/>
                                        </p:tgtEl>
                                        <p:attrNameLst>
                                          <p:attrName>r</p:attrName>
                                        </p:attrNameLst>
                                      </p:cBhvr>
                                    </p:animRot>
                                    <p:animRot by="-240000">
                                      <p:cBhvr>
                                        <p:cTn id="38" dur="200" fill="hold">
                                          <p:stCondLst>
                                            <p:cond delay="200"/>
                                          </p:stCondLst>
                                        </p:cTn>
                                        <p:tgtEl>
                                          <p:spTgt spid="17"/>
                                        </p:tgtEl>
                                        <p:attrNameLst>
                                          <p:attrName>r</p:attrName>
                                        </p:attrNameLst>
                                      </p:cBhvr>
                                    </p:animRot>
                                    <p:animRot by="240000">
                                      <p:cBhvr>
                                        <p:cTn id="39" dur="200" fill="hold">
                                          <p:stCondLst>
                                            <p:cond delay="400"/>
                                          </p:stCondLst>
                                        </p:cTn>
                                        <p:tgtEl>
                                          <p:spTgt spid="17"/>
                                        </p:tgtEl>
                                        <p:attrNameLst>
                                          <p:attrName>r</p:attrName>
                                        </p:attrNameLst>
                                      </p:cBhvr>
                                    </p:animRot>
                                    <p:animRot by="-240000">
                                      <p:cBhvr>
                                        <p:cTn id="40" dur="200" fill="hold">
                                          <p:stCondLst>
                                            <p:cond delay="600"/>
                                          </p:stCondLst>
                                        </p:cTn>
                                        <p:tgtEl>
                                          <p:spTgt spid="17"/>
                                        </p:tgtEl>
                                        <p:attrNameLst>
                                          <p:attrName>r</p:attrName>
                                        </p:attrNameLst>
                                      </p:cBhvr>
                                    </p:animRot>
                                    <p:animRot by="120000">
                                      <p:cBhvr>
                                        <p:cTn id="4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8" grpId="0" animBg="1"/>
      <p:bldP spid="78" grpId="1"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Imaging studies</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17033"/>
            <a:ext cx="866273" cy="822960"/>
          </a:xfrm>
          <a:prstGeom prst="rect">
            <a:avLst/>
          </a:prstGeom>
        </p:spPr>
      </p:pic>
      <p:graphicFrame>
        <p:nvGraphicFramePr>
          <p:cNvPr id="3" name="Table 2">
            <a:extLst>
              <a:ext uri="{FF2B5EF4-FFF2-40B4-BE49-F238E27FC236}">
                <a16:creationId xmlns:a16="http://schemas.microsoft.com/office/drawing/2014/main" id="{A727A3CD-F7B4-1886-219F-B0C18FA51B6B}"/>
              </a:ext>
            </a:extLst>
          </p:cNvPr>
          <p:cNvGraphicFramePr>
            <a:graphicFrameLocks noGrp="1"/>
          </p:cNvGraphicFramePr>
          <p:nvPr>
            <p:extLst>
              <p:ext uri="{D42A27DB-BD31-4B8C-83A1-F6EECF244321}">
                <p14:modId xmlns:p14="http://schemas.microsoft.com/office/powerpoint/2010/main" val="2164453137"/>
              </p:ext>
            </p:extLst>
          </p:nvPr>
        </p:nvGraphicFramePr>
        <p:xfrm>
          <a:off x="2466104" y="1707356"/>
          <a:ext cx="9638660" cy="4810093"/>
        </p:xfrm>
        <a:graphic>
          <a:graphicData uri="http://schemas.openxmlformats.org/drawingml/2006/table">
            <a:tbl>
              <a:tblPr firstRow="1" bandRow="1">
                <a:tableStyleId>{5C22544A-7EE6-4342-B048-85BDC9FD1C3A}</a:tableStyleId>
              </a:tblPr>
              <a:tblGrid>
                <a:gridCol w="2409665">
                  <a:extLst>
                    <a:ext uri="{9D8B030D-6E8A-4147-A177-3AD203B41FA5}">
                      <a16:colId xmlns:a16="http://schemas.microsoft.com/office/drawing/2014/main" val="1817141856"/>
                    </a:ext>
                  </a:extLst>
                </a:gridCol>
                <a:gridCol w="2409665">
                  <a:extLst>
                    <a:ext uri="{9D8B030D-6E8A-4147-A177-3AD203B41FA5}">
                      <a16:colId xmlns:a16="http://schemas.microsoft.com/office/drawing/2014/main" val="1522671751"/>
                    </a:ext>
                  </a:extLst>
                </a:gridCol>
                <a:gridCol w="2409665">
                  <a:extLst>
                    <a:ext uri="{9D8B030D-6E8A-4147-A177-3AD203B41FA5}">
                      <a16:colId xmlns:a16="http://schemas.microsoft.com/office/drawing/2014/main" val="1961733599"/>
                    </a:ext>
                  </a:extLst>
                </a:gridCol>
                <a:gridCol w="2409665">
                  <a:extLst>
                    <a:ext uri="{9D8B030D-6E8A-4147-A177-3AD203B41FA5}">
                      <a16:colId xmlns:a16="http://schemas.microsoft.com/office/drawing/2014/main" val="665988923"/>
                    </a:ext>
                  </a:extLst>
                </a:gridCol>
              </a:tblGrid>
              <a:tr h="963703">
                <a:tc>
                  <a:txBody>
                    <a:bodyPr/>
                    <a:lstStyle/>
                    <a:p>
                      <a:r>
                        <a:rPr lang="en-US" dirty="0">
                          <a:latin typeface="Arial" panose="020B0604020202020204" pitchFamily="34" charset="0"/>
                          <a:cs typeface="Arial" panose="020B0604020202020204" pitchFamily="34" charset="0"/>
                        </a:rPr>
                        <a:t>Imaging modality</a:t>
                      </a:r>
                    </a:p>
                  </a:txBody>
                  <a:tcPr/>
                </a:tc>
                <a:tc>
                  <a:txBody>
                    <a:bodyPr/>
                    <a:lstStyle/>
                    <a:p>
                      <a:r>
                        <a:rPr lang="en-US" dirty="0">
                          <a:latin typeface="Arial" panose="020B0604020202020204" pitchFamily="34" charset="0"/>
                          <a:cs typeface="Arial" panose="020B0604020202020204" pitchFamily="34" charset="0"/>
                        </a:rPr>
                        <a:t>Contrast required?</a:t>
                      </a:r>
                    </a:p>
                  </a:txBody>
                  <a:tcPr/>
                </a:tc>
                <a:tc>
                  <a:txBody>
                    <a:bodyPr/>
                    <a:lstStyle/>
                    <a:p>
                      <a:r>
                        <a:rPr lang="en-US" dirty="0">
                          <a:latin typeface="Arial" panose="020B0604020202020204" pitchFamily="34" charset="0"/>
                          <a:cs typeface="Arial" panose="020B0604020202020204" pitchFamily="34" charset="0"/>
                        </a:rPr>
                        <a:t>Baseline</a:t>
                      </a:r>
                    </a:p>
                  </a:txBody>
                  <a:tcPr/>
                </a:tc>
                <a:tc>
                  <a:txBody>
                    <a:bodyPr/>
                    <a:lstStyle/>
                    <a:p>
                      <a:r>
                        <a:rPr lang="en-US" dirty="0">
                          <a:latin typeface="Arial" panose="020B0604020202020204" pitchFamily="34" charset="0"/>
                          <a:cs typeface="Arial" panose="020B0604020202020204" pitchFamily="34" charset="0"/>
                        </a:rPr>
                        <a:t>30 (+/-4) hours</a:t>
                      </a:r>
                    </a:p>
                  </a:txBody>
                  <a:tcPr/>
                </a:tc>
                <a:extLst>
                  <a:ext uri="{0D108BD9-81ED-4DB2-BD59-A6C34878D82A}">
                    <a16:rowId xmlns:a16="http://schemas.microsoft.com/office/drawing/2014/main" val="2045860603"/>
                  </a:ext>
                </a:extLst>
              </a:tr>
              <a:tr h="963703">
                <a:tc>
                  <a:txBody>
                    <a:bodyPr/>
                    <a:lstStyle/>
                    <a:p>
                      <a:r>
                        <a:rPr lang="en-US" dirty="0">
                          <a:latin typeface="Arial" panose="020B0604020202020204" pitchFamily="34" charset="0"/>
                          <a:cs typeface="Arial" panose="020B0604020202020204" pitchFamily="34" charset="0"/>
                        </a:rPr>
                        <a:t>CT brain</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Yes/No</a:t>
                      </a:r>
                    </a:p>
                  </a:txBody>
                  <a:tcPr/>
                </a:tc>
                <a:extLst>
                  <a:ext uri="{0D108BD9-81ED-4DB2-BD59-A6C34878D82A}">
                    <a16:rowId xmlns:a16="http://schemas.microsoft.com/office/drawing/2014/main" val="1296721789"/>
                  </a:ext>
                </a:extLst>
              </a:tr>
              <a:tr h="1590448">
                <a:tc>
                  <a:txBody>
                    <a:bodyPr/>
                    <a:lstStyle/>
                    <a:p>
                      <a:r>
                        <a:rPr lang="en-US" dirty="0">
                          <a:latin typeface="Arial" panose="020B0604020202020204" pitchFamily="34" charset="0"/>
                          <a:cs typeface="Arial" panose="020B0604020202020204" pitchFamily="34" charset="0"/>
                        </a:rPr>
                        <a:t>CTA head and neck</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No</a:t>
                      </a:r>
                    </a:p>
                    <a:p>
                      <a:r>
                        <a:rPr lang="en-US" dirty="0">
                          <a:latin typeface="Arial" panose="020B0604020202020204" pitchFamily="34" charset="0"/>
                          <a:cs typeface="Arial" panose="020B0604020202020204" pitchFamily="34" charset="0"/>
                        </a:rPr>
                        <a:t>***ONLY obtain if baseline CTA shows an intracranial vessel occlusion</a:t>
                      </a:r>
                    </a:p>
                  </a:txBody>
                  <a:tcPr/>
                </a:tc>
                <a:extLst>
                  <a:ext uri="{0D108BD9-81ED-4DB2-BD59-A6C34878D82A}">
                    <a16:rowId xmlns:a16="http://schemas.microsoft.com/office/drawing/2014/main" val="367392641"/>
                  </a:ext>
                </a:extLst>
              </a:tr>
              <a:tr h="1292239">
                <a:tc>
                  <a:txBody>
                    <a:bodyPr/>
                    <a:lstStyle/>
                    <a:p>
                      <a:r>
                        <a:rPr lang="en-US" dirty="0">
                          <a:latin typeface="Arial" panose="020B0604020202020204" pitchFamily="34" charset="0"/>
                          <a:cs typeface="Arial" panose="020B0604020202020204" pitchFamily="34" charset="0"/>
                        </a:rPr>
                        <a:t>CT Perfusion</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SOC= Yes/No</a:t>
                      </a:r>
                    </a:p>
                    <a:p>
                      <a:r>
                        <a:rPr lang="en-US" dirty="0">
                          <a:latin typeface="Arial" panose="020B0604020202020204" pitchFamily="34" charset="0"/>
                          <a:cs typeface="Arial" panose="020B0604020202020204" pitchFamily="34" charset="0"/>
                        </a:rPr>
                        <a:t>***Obtain after consent if not done as SOC</a:t>
                      </a:r>
                    </a:p>
                  </a:txBody>
                  <a:tcPr/>
                </a:tc>
                <a:tc>
                  <a:txBody>
                    <a:bodyPr/>
                    <a:lstStyle/>
                    <a:p>
                      <a:r>
                        <a:rPr lang="en-US" dirty="0">
                          <a:latin typeface="Arial" panose="020B0604020202020204" pitchFamily="34" charset="0"/>
                          <a:cs typeface="Arial" panose="020B0604020202020204" pitchFamily="34" charset="0"/>
                        </a:rPr>
                        <a:t>SOC=No</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9893159"/>
                  </a:ext>
                </a:extLst>
              </a:tr>
            </a:tbl>
          </a:graphicData>
        </a:graphic>
      </p:graphicFrame>
      <p:pic>
        <p:nvPicPr>
          <p:cNvPr id="7" name="Picture 6" descr="A close-up of a brain scan&#10;&#10;Description automatically generated">
            <a:extLst>
              <a:ext uri="{FF2B5EF4-FFF2-40B4-BE49-F238E27FC236}">
                <a16:creationId xmlns:a16="http://schemas.microsoft.com/office/drawing/2014/main" id="{F8CBF964-EA2A-CB7A-8B3A-2724BF823D4F}"/>
              </a:ext>
            </a:extLst>
          </p:cNvPr>
          <p:cNvPicPr>
            <a:picLocks noChangeAspect="1"/>
          </p:cNvPicPr>
          <p:nvPr/>
        </p:nvPicPr>
        <p:blipFill>
          <a:blip r:embed="rId4"/>
          <a:stretch>
            <a:fillRect/>
          </a:stretch>
        </p:blipFill>
        <p:spPr>
          <a:xfrm>
            <a:off x="1064871" y="2488179"/>
            <a:ext cx="1360667" cy="1123861"/>
          </a:xfrm>
          <a:prstGeom prst="rect">
            <a:avLst/>
          </a:prstGeom>
        </p:spPr>
      </p:pic>
      <p:pic>
        <p:nvPicPr>
          <p:cNvPr id="9" name="Picture 8" descr="A close-up of a brain scan&#10;&#10;Description automatically generated">
            <a:extLst>
              <a:ext uri="{FF2B5EF4-FFF2-40B4-BE49-F238E27FC236}">
                <a16:creationId xmlns:a16="http://schemas.microsoft.com/office/drawing/2014/main" id="{1BB32DF3-807B-59C3-A719-49DFCEC8EBA8}"/>
              </a:ext>
            </a:extLst>
          </p:cNvPr>
          <p:cNvPicPr>
            <a:picLocks noChangeAspect="1"/>
          </p:cNvPicPr>
          <p:nvPr/>
        </p:nvPicPr>
        <p:blipFill>
          <a:blip r:embed="rId5"/>
          <a:stretch>
            <a:fillRect/>
          </a:stretch>
        </p:blipFill>
        <p:spPr>
          <a:xfrm>
            <a:off x="965402" y="3704637"/>
            <a:ext cx="1457672" cy="1457672"/>
          </a:xfrm>
          <a:prstGeom prst="rect">
            <a:avLst/>
          </a:prstGeom>
        </p:spPr>
      </p:pic>
      <p:pic>
        <p:nvPicPr>
          <p:cNvPr id="11" name="Picture 10" descr="A screenshot of a brain scan&#10;&#10;Description automatically generated">
            <a:extLst>
              <a:ext uri="{FF2B5EF4-FFF2-40B4-BE49-F238E27FC236}">
                <a16:creationId xmlns:a16="http://schemas.microsoft.com/office/drawing/2014/main" id="{F1417924-3A04-C70C-5E11-13F4DE766B8F}"/>
              </a:ext>
            </a:extLst>
          </p:cNvPr>
          <p:cNvPicPr>
            <a:picLocks noChangeAspect="1"/>
          </p:cNvPicPr>
          <p:nvPr/>
        </p:nvPicPr>
        <p:blipFill>
          <a:blip r:embed="rId6"/>
          <a:stretch>
            <a:fillRect/>
          </a:stretch>
        </p:blipFill>
        <p:spPr>
          <a:xfrm>
            <a:off x="274911" y="5278056"/>
            <a:ext cx="2148163" cy="1174443"/>
          </a:xfrm>
          <a:prstGeom prst="rect">
            <a:avLst/>
          </a:prstGeom>
        </p:spPr>
      </p:pic>
    </p:spTree>
    <p:extLst>
      <p:ext uri="{BB962C8B-B14F-4D97-AF65-F5344CB8AC3E}">
        <p14:creationId xmlns:p14="http://schemas.microsoft.com/office/powerpoint/2010/main" val="298796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Imaging studies</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17033"/>
            <a:ext cx="866273" cy="822960"/>
          </a:xfrm>
          <a:prstGeom prst="rect">
            <a:avLst/>
          </a:prstGeom>
        </p:spPr>
      </p:pic>
      <p:graphicFrame>
        <p:nvGraphicFramePr>
          <p:cNvPr id="3" name="Table 2">
            <a:extLst>
              <a:ext uri="{FF2B5EF4-FFF2-40B4-BE49-F238E27FC236}">
                <a16:creationId xmlns:a16="http://schemas.microsoft.com/office/drawing/2014/main" id="{A727A3CD-F7B4-1886-219F-B0C18FA51B6B}"/>
              </a:ext>
            </a:extLst>
          </p:cNvPr>
          <p:cNvGraphicFramePr>
            <a:graphicFrameLocks noGrp="1"/>
          </p:cNvGraphicFramePr>
          <p:nvPr>
            <p:extLst>
              <p:ext uri="{D42A27DB-BD31-4B8C-83A1-F6EECF244321}">
                <p14:modId xmlns:p14="http://schemas.microsoft.com/office/powerpoint/2010/main" val="3309879082"/>
              </p:ext>
            </p:extLst>
          </p:nvPr>
        </p:nvGraphicFramePr>
        <p:xfrm>
          <a:off x="2466104" y="1707356"/>
          <a:ext cx="9638660" cy="4810093"/>
        </p:xfrm>
        <a:graphic>
          <a:graphicData uri="http://schemas.openxmlformats.org/drawingml/2006/table">
            <a:tbl>
              <a:tblPr firstRow="1" bandRow="1">
                <a:tableStyleId>{5C22544A-7EE6-4342-B048-85BDC9FD1C3A}</a:tableStyleId>
              </a:tblPr>
              <a:tblGrid>
                <a:gridCol w="2409665">
                  <a:extLst>
                    <a:ext uri="{9D8B030D-6E8A-4147-A177-3AD203B41FA5}">
                      <a16:colId xmlns:a16="http://schemas.microsoft.com/office/drawing/2014/main" val="1817141856"/>
                    </a:ext>
                  </a:extLst>
                </a:gridCol>
                <a:gridCol w="2409665">
                  <a:extLst>
                    <a:ext uri="{9D8B030D-6E8A-4147-A177-3AD203B41FA5}">
                      <a16:colId xmlns:a16="http://schemas.microsoft.com/office/drawing/2014/main" val="1522671751"/>
                    </a:ext>
                  </a:extLst>
                </a:gridCol>
                <a:gridCol w="2409665">
                  <a:extLst>
                    <a:ext uri="{9D8B030D-6E8A-4147-A177-3AD203B41FA5}">
                      <a16:colId xmlns:a16="http://schemas.microsoft.com/office/drawing/2014/main" val="1961733599"/>
                    </a:ext>
                  </a:extLst>
                </a:gridCol>
                <a:gridCol w="2409665">
                  <a:extLst>
                    <a:ext uri="{9D8B030D-6E8A-4147-A177-3AD203B41FA5}">
                      <a16:colId xmlns:a16="http://schemas.microsoft.com/office/drawing/2014/main" val="665988923"/>
                    </a:ext>
                  </a:extLst>
                </a:gridCol>
              </a:tblGrid>
              <a:tr h="963703">
                <a:tc>
                  <a:txBody>
                    <a:bodyPr/>
                    <a:lstStyle/>
                    <a:p>
                      <a:r>
                        <a:rPr lang="en-US" dirty="0">
                          <a:latin typeface="Arial" panose="020B0604020202020204" pitchFamily="34" charset="0"/>
                          <a:cs typeface="Arial" panose="020B0604020202020204" pitchFamily="34" charset="0"/>
                        </a:rPr>
                        <a:t>Imaging modality</a:t>
                      </a:r>
                    </a:p>
                  </a:txBody>
                  <a:tcPr/>
                </a:tc>
                <a:tc>
                  <a:txBody>
                    <a:bodyPr/>
                    <a:lstStyle/>
                    <a:p>
                      <a:r>
                        <a:rPr lang="en-US" dirty="0">
                          <a:latin typeface="Arial" panose="020B0604020202020204" pitchFamily="34" charset="0"/>
                          <a:cs typeface="Arial" panose="020B0604020202020204" pitchFamily="34" charset="0"/>
                        </a:rPr>
                        <a:t>Contrast required?</a:t>
                      </a:r>
                    </a:p>
                  </a:txBody>
                  <a:tcPr/>
                </a:tc>
                <a:tc>
                  <a:txBody>
                    <a:bodyPr/>
                    <a:lstStyle/>
                    <a:p>
                      <a:r>
                        <a:rPr lang="en-US" dirty="0">
                          <a:latin typeface="Arial" panose="020B0604020202020204" pitchFamily="34" charset="0"/>
                          <a:cs typeface="Arial" panose="020B0604020202020204" pitchFamily="34" charset="0"/>
                        </a:rPr>
                        <a:t>Baseline</a:t>
                      </a:r>
                    </a:p>
                  </a:txBody>
                  <a:tcPr/>
                </a:tc>
                <a:tc>
                  <a:txBody>
                    <a:bodyPr/>
                    <a:lstStyle/>
                    <a:p>
                      <a:r>
                        <a:rPr lang="en-US" dirty="0">
                          <a:latin typeface="Arial" panose="020B0604020202020204" pitchFamily="34" charset="0"/>
                          <a:cs typeface="Arial" panose="020B0604020202020204" pitchFamily="34" charset="0"/>
                        </a:rPr>
                        <a:t>30 (+/-4) hours</a:t>
                      </a:r>
                    </a:p>
                  </a:txBody>
                  <a:tcPr/>
                </a:tc>
                <a:extLst>
                  <a:ext uri="{0D108BD9-81ED-4DB2-BD59-A6C34878D82A}">
                    <a16:rowId xmlns:a16="http://schemas.microsoft.com/office/drawing/2014/main" val="2045860603"/>
                  </a:ext>
                </a:extLst>
              </a:tr>
              <a:tr h="963703">
                <a:tc>
                  <a:txBody>
                    <a:bodyPr/>
                    <a:lstStyle/>
                    <a:p>
                      <a:r>
                        <a:rPr lang="en-US" dirty="0">
                          <a:latin typeface="Arial" panose="020B0604020202020204" pitchFamily="34" charset="0"/>
                          <a:cs typeface="Arial" panose="020B0604020202020204" pitchFamily="34" charset="0"/>
                        </a:rPr>
                        <a:t>MRI brain</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Yes/No</a:t>
                      </a:r>
                    </a:p>
                  </a:txBody>
                  <a:tcPr/>
                </a:tc>
                <a:extLst>
                  <a:ext uri="{0D108BD9-81ED-4DB2-BD59-A6C34878D82A}">
                    <a16:rowId xmlns:a16="http://schemas.microsoft.com/office/drawing/2014/main" val="1296721789"/>
                  </a:ext>
                </a:extLst>
              </a:tr>
              <a:tr h="1590448">
                <a:tc>
                  <a:txBody>
                    <a:bodyPr/>
                    <a:lstStyle/>
                    <a:p>
                      <a:r>
                        <a:rPr lang="en-US" dirty="0">
                          <a:latin typeface="Arial" panose="020B0604020202020204" pitchFamily="34" charset="0"/>
                          <a:cs typeface="Arial" panose="020B0604020202020204" pitchFamily="34" charset="0"/>
                        </a:rPr>
                        <a:t>MRA head and neck</a:t>
                      </a:r>
                    </a:p>
                  </a:txBody>
                  <a:tcPr/>
                </a:tc>
                <a:tc>
                  <a:txBody>
                    <a:bodyPr/>
                    <a:lstStyle/>
                    <a:p>
                      <a:r>
                        <a:rPr lang="en-US" dirty="0">
                          <a:latin typeface="Arial" panose="020B0604020202020204" pitchFamily="34" charset="0"/>
                          <a:cs typeface="Arial" panose="020B0604020202020204" pitchFamily="34" charset="0"/>
                        </a:rPr>
                        <a:t>No</a:t>
                      </a:r>
                    </a:p>
                  </a:txBody>
                  <a:tcPr/>
                </a:tc>
                <a:tc>
                  <a:txBody>
                    <a:bodyPr/>
                    <a:lstStyle/>
                    <a:p>
                      <a:r>
                        <a:rPr lang="en-US" dirty="0">
                          <a:latin typeface="Arial" panose="020B0604020202020204" pitchFamily="34" charset="0"/>
                          <a:cs typeface="Arial" panose="020B0604020202020204" pitchFamily="34" charset="0"/>
                        </a:rPr>
                        <a:t>SOC= Yes</a:t>
                      </a:r>
                    </a:p>
                  </a:txBody>
                  <a:tcPr/>
                </a:tc>
                <a:tc>
                  <a:txBody>
                    <a:bodyPr/>
                    <a:lstStyle/>
                    <a:p>
                      <a:r>
                        <a:rPr lang="en-US" dirty="0">
                          <a:latin typeface="Arial" panose="020B0604020202020204" pitchFamily="34" charset="0"/>
                          <a:cs typeface="Arial" panose="020B0604020202020204" pitchFamily="34" charset="0"/>
                        </a:rPr>
                        <a:t>SOC= No</a:t>
                      </a:r>
                    </a:p>
                    <a:p>
                      <a:r>
                        <a:rPr lang="en-US" dirty="0">
                          <a:latin typeface="Arial" panose="020B0604020202020204" pitchFamily="34" charset="0"/>
                          <a:cs typeface="Arial" panose="020B0604020202020204" pitchFamily="34" charset="0"/>
                        </a:rPr>
                        <a:t>***ONLY obtain if baseline CTA shows an intracranial vessel occlusion</a:t>
                      </a:r>
                    </a:p>
                  </a:txBody>
                  <a:tcPr/>
                </a:tc>
                <a:extLst>
                  <a:ext uri="{0D108BD9-81ED-4DB2-BD59-A6C34878D82A}">
                    <a16:rowId xmlns:a16="http://schemas.microsoft.com/office/drawing/2014/main" val="367392641"/>
                  </a:ext>
                </a:extLst>
              </a:tr>
              <a:tr h="1292239">
                <a:tc>
                  <a:txBody>
                    <a:bodyPr/>
                    <a:lstStyle/>
                    <a:p>
                      <a:r>
                        <a:rPr lang="en-US" dirty="0">
                          <a:latin typeface="Arial" panose="020B0604020202020204" pitchFamily="34" charset="0"/>
                          <a:cs typeface="Arial" panose="020B0604020202020204" pitchFamily="34" charset="0"/>
                        </a:rPr>
                        <a:t>MR Perfusion</a:t>
                      </a:r>
                    </a:p>
                  </a:txBody>
                  <a:tcPr/>
                </a:tc>
                <a:tc>
                  <a:txBody>
                    <a:bodyPr/>
                    <a:lstStyle/>
                    <a:p>
                      <a:r>
                        <a:rPr lang="en-US" dirty="0">
                          <a:latin typeface="Arial" panose="020B0604020202020204" pitchFamily="34" charset="0"/>
                          <a:cs typeface="Arial" panose="020B0604020202020204" pitchFamily="34" charset="0"/>
                        </a:rPr>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SOC= Yes/No</a:t>
                      </a:r>
                    </a:p>
                    <a:p>
                      <a:r>
                        <a:rPr lang="en-US" dirty="0">
                          <a:latin typeface="Arial" panose="020B0604020202020204" pitchFamily="34" charset="0"/>
                          <a:cs typeface="Arial" panose="020B0604020202020204" pitchFamily="34" charset="0"/>
                        </a:rPr>
                        <a:t>***Obtain after consent if not done as SOC</a:t>
                      </a:r>
                    </a:p>
                  </a:txBody>
                  <a:tcPr/>
                </a:tc>
                <a:tc>
                  <a:txBody>
                    <a:bodyPr/>
                    <a:lstStyle/>
                    <a:p>
                      <a:r>
                        <a:rPr lang="en-US" dirty="0">
                          <a:latin typeface="Arial" panose="020B0604020202020204" pitchFamily="34" charset="0"/>
                          <a:cs typeface="Arial" panose="020B0604020202020204" pitchFamily="34" charset="0"/>
                        </a:rPr>
                        <a:t>SOC=No</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9893159"/>
                  </a:ext>
                </a:extLst>
              </a:tr>
            </a:tbl>
          </a:graphicData>
        </a:graphic>
      </p:graphicFrame>
      <p:pic>
        <p:nvPicPr>
          <p:cNvPr id="11" name="Picture 10" descr="A screenshot of a brain scan&#10;&#10;Description automatically generated">
            <a:extLst>
              <a:ext uri="{FF2B5EF4-FFF2-40B4-BE49-F238E27FC236}">
                <a16:creationId xmlns:a16="http://schemas.microsoft.com/office/drawing/2014/main" id="{F1417924-3A04-C70C-5E11-13F4DE766B8F}"/>
              </a:ext>
            </a:extLst>
          </p:cNvPr>
          <p:cNvPicPr>
            <a:picLocks noChangeAspect="1"/>
          </p:cNvPicPr>
          <p:nvPr/>
        </p:nvPicPr>
        <p:blipFill>
          <a:blip r:embed="rId4"/>
          <a:stretch>
            <a:fillRect/>
          </a:stretch>
        </p:blipFill>
        <p:spPr>
          <a:xfrm>
            <a:off x="274911" y="5278056"/>
            <a:ext cx="2148163" cy="1174443"/>
          </a:xfrm>
          <a:prstGeom prst="rect">
            <a:avLst/>
          </a:prstGeom>
        </p:spPr>
      </p:pic>
      <p:pic>
        <p:nvPicPr>
          <p:cNvPr id="6" name="Picture 5" descr="A close-up of a brain mri&#10;&#10;Description automatically generated">
            <a:extLst>
              <a:ext uri="{FF2B5EF4-FFF2-40B4-BE49-F238E27FC236}">
                <a16:creationId xmlns:a16="http://schemas.microsoft.com/office/drawing/2014/main" id="{FCF7CEAF-C05F-F7AF-FE53-8F28A9ED0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995" y="3669831"/>
            <a:ext cx="1264109" cy="1480813"/>
          </a:xfrm>
          <a:prstGeom prst="rect">
            <a:avLst/>
          </a:prstGeom>
        </p:spPr>
      </p:pic>
      <p:pic>
        <p:nvPicPr>
          <p:cNvPr id="15" name="Picture 14" descr="A close-up of a brain scan&#10;&#10;Description automatically generated">
            <a:extLst>
              <a:ext uri="{FF2B5EF4-FFF2-40B4-BE49-F238E27FC236}">
                <a16:creationId xmlns:a16="http://schemas.microsoft.com/office/drawing/2014/main" id="{B924B278-4F53-002E-485B-2E3839A9F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97" y="2647755"/>
            <a:ext cx="1796407" cy="1008941"/>
          </a:xfrm>
          <a:prstGeom prst="rect">
            <a:avLst/>
          </a:prstGeom>
        </p:spPr>
      </p:pic>
    </p:spTree>
    <p:extLst>
      <p:ext uri="{BB962C8B-B14F-4D97-AF65-F5344CB8AC3E}">
        <p14:creationId xmlns:p14="http://schemas.microsoft.com/office/powerpoint/2010/main" val="2536478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Study Workflow</a:t>
            </a: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3"/>
          <a:stretch>
            <a:fillRect/>
          </a:stretch>
        </p:blipFill>
        <p:spPr>
          <a:xfrm>
            <a:off x="10751712" y="278533"/>
            <a:ext cx="866273" cy="822960"/>
          </a:xfrm>
          <a:prstGeom prst="rect">
            <a:avLst/>
          </a:prstGeom>
        </p:spPr>
      </p:pic>
      <p:cxnSp>
        <p:nvCxnSpPr>
          <p:cNvPr id="13" name="Straight Arrow Connector 12">
            <a:extLst>
              <a:ext uri="{FF2B5EF4-FFF2-40B4-BE49-F238E27FC236}">
                <a16:creationId xmlns:a16="http://schemas.microsoft.com/office/drawing/2014/main" id="{760116F8-2F7B-8BE2-EA31-C879A8C920B5}"/>
              </a:ext>
            </a:extLst>
          </p:cNvPr>
          <p:cNvCxnSpPr>
            <a:cxnSpLocks/>
          </p:cNvCxnSpPr>
          <p:nvPr/>
        </p:nvCxnSpPr>
        <p:spPr>
          <a:xfrm flipH="1">
            <a:off x="5636067" y="3716864"/>
            <a:ext cx="9198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0C53403-AA13-CA2D-5D68-134BC3275D2D}"/>
              </a:ext>
            </a:extLst>
          </p:cNvPr>
          <p:cNvSpPr txBox="1"/>
          <p:nvPr/>
        </p:nvSpPr>
        <p:spPr>
          <a:xfrm>
            <a:off x="6555928" y="3482581"/>
            <a:ext cx="2337232" cy="369332"/>
          </a:xfrm>
          <a:prstGeom prst="rect">
            <a:avLst/>
          </a:prstGeom>
          <a:noFill/>
          <a:ln>
            <a:solidFill>
              <a:schemeClr val="tx1"/>
            </a:solidFill>
          </a:ln>
        </p:spPr>
        <p:txBody>
          <a:bodyPr wrap="square" rtlCol="0">
            <a:spAutoFit/>
          </a:bodyPr>
          <a:lstStyle/>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In person or remote</a:t>
            </a:r>
          </a:p>
        </p:txBody>
      </p:sp>
      <p:cxnSp>
        <p:nvCxnSpPr>
          <p:cNvPr id="19" name="Straight Arrow Connector 18">
            <a:extLst>
              <a:ext uri="{FF2B5EF4-FFF2-40B4-BE49-F238E27FC236}">
                <a16:creationId xmlns:a16="http://schemas.microsoft.com/office/drawing/2014/main" id="{FEAF74B4-EDEB-FFBB-2781-A4968067D31B}"/>
              </a:ext>
            </a:extLst>
          </p:cNvPr>
          <p:cNvCxnSpPr>
            <a:cxnSpLocks/>
          </p:cNvCxnSpPr>
          <p:nvPr/>
        </p:nvCxnSpPr>
        <p:spPr>
          <a:xfrm flipH="1">
            <a:off x="5636067" y="4647825"/>
            <a:ext cx="8851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9456C17-1EA8-8DE8-E30B-B3F91FEE7F05}"/>
              </a:ext>
            </a:extLst>
          </p:cNvPr>
          <p:cNvSpPr txBox="1"/>
          <p:nvPr/>
        </p:nvSpPr>
        <p:spPr>
          <a:xfrm>
            <a:off x="6525857" y="4314699"/>
            <a:ext cx="2371957" cy="2308324"/>
          </a:xfrm>
          <a:prstGeom prst="rect">
            <a:avLst/>
          </a:prstGeom>
          <a:noFill/>
          <a:ln>
            <a:solidFill>
              <a:schemeClr val="tx1"/>
            </a:solidFill>
          </a:ln>
        </p:spPr>
        <p:txBody>
          <a:bodyPr wrap="square" rtlCol="0">
            <a:spAutoFit/>
          </a:bodyPr>
          <a:lstStyle/>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In person visit</a:t>
            </a:r>
          </a:p>
          <a:p>
            <a:pPr marL="0" marR="0" lvl="2"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Arial" panose="020B0604020202020204" pitchFamily="34" charset="0"/>
              <a:cs typeface="Arial" panose="020B0604020202020204" pitchFamily="34" charset="0"/>
            </a:endParaRPr>
          </a:p>
          <a:p>
            <a:pPr marL="0" marR="0" lvl="2"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If in person visit is not possible then make all attempts to capture </a:t>
            </a:r>
            <a:r>
              <a:rPr lang="en-US" dirty="0" err="1">
                <a:solidFill>
                  <a:prstClr val="black"/>
                </a:solidFill>
                <a:latin typeface="Arial" panose="020B0604020202020204" pitchFamily="34" charset="0"/>
                <a:cs typeface="Arial" panose="020B0604020202020204" pitchFamily="34" charset="0"/>
              </a:rPr>
              <a:t>mRS</a:t>
            </a:r>
            <a:r>
              <a:rPr lang="en-US" dirty="0">
                <a:solidFill>
                  <a:prstClr val="black"/>
                </a:solidFill>
                <a:latin typeface="Arial" panose="020B0604020202020204" pitchFamily="34" charset="0"/>
                <a:cs typeface="Arial" panose="020B0604020202020204" pitchFamily="34" charset="0"/>
              </a:rPr>
              <a:t> and NIHSS remotely, or over telephone </a:t>
            </a:r>
          </a:p>
        </p:txBody>
      </p:sp>
      <p:pic>
        <p:nvPicPr>
          <p:cNvPr id="5" name="Picture 4" descr="Doctor talking to patient">
            <a:extLst>
              <a:ext uri="{FF2B5EF4-FFF2-40B4-BE49-F238E27FC236}">
                <a16:creationId xmlns:a16="http://schemas.microsoft.com/office/drawing/2014/main" id="{7B8C937E-E5FC-3991-1ED6-2D76E95FB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555" y="4406008"/>
            <a:ext cx="2308187" cy="1538791"/>
          </a:xfrm>
          <a:prstGeom prst="rect">
            <a:avLst/>
          </a:prstGeom>
        </p:spPr>
      </p:pic>
      <p:pic>
        <p:nvPicPr>
          <p:cNvPr id="7" name="Picture 6" descr="Telemedicine with four doctors">
            <a:extLst>
              <a:ext uri="{FF2B5EF4-FFF2-40B4-BE49-F238E27FC236}">
                <a16:creationId xmlns:a16="http://schemas.microsoft.com/office/drawing/2014/main" id="{5263D854-44E2-2A54-F251-26D7AE8EB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555" y="2361477"/>
            <a:ext cx="2308186" cy="1538791"/>
          </a:xfrm>
          <a:prstGeom prst="rect">
            <a:avLst/>
          </a:prstGeom>
        </p:spPr>
      </p:pic>
      <p:pic>
        <p:nvPicPr>
          <p:cNvPr id="6" name="Picture 5">
            <a:extLst>
              <a:ext uri="{FF2B5EF4-FFF2-40B4-BE49-F238E27FC236}">
                <a16:creationId xmlns:a16="http://schemas.microsoft.com/office/drawing/2014/main" id="{C4B8A65F-C9B0-AF58-1804-E10C7FA35136}"/>
              </a:ext>
            </a:extLst>
          </p:cNvPr>
          <p:cNvPicPr>
            <a:picLocks noChangeAspect="1"/>
          </p:cNvPicPr>
          <p:nvPr/>
        </p:nvPicPr>
        <p:blipFill>
          <a:blip r:embed="rId6"/>
          <a:stretch>
            <a:fillRect/>
          </a:stretch>
        </p:blipFill>
        <p:spPr>
          <a:xfrm>
            <a:off x="2275742" y="2361477"/>
            <a:ext cx="3563816" cy="2710775"/>
          </a:xfrm>
          <a:prstGeom prst="rect">
            <a:avLst/>
          </a:prstGeom>
        </p:spPr>
      </p:pic>
    </p:spTree>
    <p:extLst>
      <p:ext uri="{BB962C8B-B14F-4D97-AF65-F5344CB8AC3E}">
        <p14:creationId xmlns:p14="http://schemas.microsoft.com/office/powerpoint/2010/main" val="4270641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84B06-DA26-A6FE-8FC7-87F99C07E554}"/>
              </a:ext>
            </a:extLst>
          </p:cNvPr>
          <p:cNvSpPr>
            <a:spLocks noGrp="1"/>
          </p:cNvSpPr>
          <p:nvPr>
            <p:ph type="title"/>
          </p:nvPr>
        </p:nvSpPr>
        <p:spPr>
          <a:xfrm>
            <a:off x="418225" y="615430"/>
            <a:ext cx="3201366" cy="3387497"/>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Schedule of Events</a:t>
            </a:r>
          </a:p>
        </p:txBody>
      </p:sp>
      <p:graphicFrame>
        <p:nvGraphicFramePr>
          <p:cNvPr id="4" name="Content Placeholder 3">
            <a:extLst>
              <a:ext uri="{FF2B5EF4-FFF2-40B4-BE49-F238E27FC236}">
                <a16:creationId xmlns:a16="http://schemas.microsoft.com/office/drawing/2014/main" id="{C92E062D-6A52-5FC8-1073-5C5680CB93A7}"/>
              </a:ext>
            </a:extLst>
          </p:cNvPr>
          <p:cNvGraphicFramePr>
            <a:graphicFrameLocks noGrp="1"/>
          </p:cNvGraphicFramePr>
          <p:nvPr>
            <p:ph idx="1"/>
            <p:extLst>
              <p:ext uri="{D42A27DB-BD31-4B8C-83A1-F6EECF244321}">
                <p14:modId xmlns:p14="http://schemas.microsoft.com/office/powerpoint/2010/main" val="1014434340"/>
              </p:ext>
            </p:extLst>
          </p:nvPr>
        </p:nvGraphicFramePr>
        <p:xfrm>
          <a:off x="3900973" y="0"/>
          <a:ext cx="8287976" cy="6847869"/>
        </p:xfrm>
        <a:graphic>
          <a:graphicData uri="http://schemas.openxmlformats.org/drawingml/2006/table">
            <a:tbl>
              <a:tblPr firstRow="1" firstCol="1" bandRow="1">
                <a:tableStyleId>{7DF18680-E054-41AD-8BC1-D1AEF772440D}</a:tableStyleId>
              </a:tblPr>
              <a:tblGrid>
                <a:gridCol w="2207066">
                  <a:extLst>
                    <a:ext uri="{9D8B030D-6E8A-4147-A177-3AD203B41FA5}">
                      <a16:colId xmlns:a16="http://schemas.microsoft.com/office/drawing/2014/main" val="958392473"/>
                    </a:ext>
                  </a:extLst>
                </a:gridCol>
                <a:gridCol w="825100">
                  <a:extLst>
                    <a:ext uri="{9D8B030D-6E8A-4147-A177-3AD203B41FA5}">
                      <a16:colId xmlns:a16="http://schemas.microsoft.com/office/drawing/2014/main" val="1165024749"/>
                    </a:ext>
                  </a:extLst>
                </a:gridCol>
                <a:gridCol w="1104884">
                  <a:extLst>
                    <a:ext uri="{9D8B030D-6E8A-4147-A177-3AD203B41FA5}">
                      <a16:colId xmlns:a16="http://schemas.microsoft.com/office/drawing/2014/main" val="2603241682"/>
                    </a:ext>
                  </a:extLst>
                </a:gridCol>
                <a:gridCol w="650492">
                  <a:extLst>
                    <a:ext uri="{9D8B030D-6E8A-4147-A177-3AD203B41FA5}">
                      <a16:colId xmlns:a16="http://schemas.microsoft.com/office/drawing/2014/main" val="1296912475"/>
                    </a:ext>
                  </a:extLst>
                </a:gridCol>
                <a:gridCol w="636116">
                  <a:extLst>
                    <a:ext uri="{9D8B030D-6E8A-4147-A177-3AD203B41FA5}">
                      <a16:colId xmlns:a16="http://schemas.microsoft.com/office/drawing/2014/main" val="2063131932"/>
                    </a:ext>
                  </a:extLst>
                </a:gridCol>
                <a:gridCol w="718775">
                  <a:extLst>
                    <a:ext uri="{9D8B030D-6E8A-4147-A177-3AD203B41FA5}">
                      <a16:colId xmlns:a16="http://schemas.microsoft.com/office/drawing/2014/main" val="1927861178"/>
                    </a:ext>
                  </a:extLst>
                </a:gridCol>
                <a:gridCol w="715181">
                  <a:extLst>
                    <a:ext uri="{9D8B030D-6E8A-4147-A177-3AD203B41FA5}">
                      <a16:colId xmlns:a16="http://schemas.microsoft.com/office/drawing/2014/main" val="3412780396"/>
                    </a:ext>
                  </a:extLst>
                </a:gridCol>
                <a:gridCol w="715181">
                  <a:extLst>
                    <a:ext uri="{9D8B030D-6E8A-4147-A177-3AD203B41FA5}">
                      <a16:colId xmlns:a16="http://schemas.microsoft.com/office/drawing/2014/main" val="846016282"/>
                    </a:ext>
                  </a:extLst>
                </a:gridCol>
                <a:gridCol w="715181">
                  <a:extLst>
                    <a:ext uri="{9D8B030D-6E8A-4147-A177-3AD203B41FA5}">
                      <a16:colId xmlns:a16="http://schemas.microsoft.com/office/drawing/2014/main" val="2203144318"/>
                    </a:ext>
                  </a:extLst>
                </a:gridCol>
              </a:tblGrid>
              <a:tr h="351924">
                <a:tc gridSpan="9">
                  <a:txBody>
                    <a:bodyPr/>
                    <a:lstStyle/>
                    <a:p>
                      <a:pPr marL="0" marR="0" algn="ctr">
                        <a:spcBef>
                          <a:spcPts val="200"/>
                        </a:spcBef>
                        <a:spcAft>
                          <a:spcPts val="400"/>
                        </a:spcAft>
                      </a:pPr>
                      <a:r>
                        <a:rPr lang="en-US" sz="1200" b="1" dirty="0">
                          <a:solidFill>
                            <a:srgbClr val="000000"/>
                          </a:solidFill>
                          <a:effectLst/>
                          <a:latin typeface="Arial" panose="020B0604020202020204" pitchFamily="34" charset="0"/>
                          <a:cs typeface="Arial" panose="020B0604020202020204" pitchFamily="34" charset="0"/>
                        </a:rPr>
                        <a:t>Schedule of Events</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5899111"/>
                  </a:ext>
                </a:extLst>
              </a:tr>
              <a:tr h="225856">
                <a:tc>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gridSpan="2">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hMerge="1">
                  <a:txBody>
                    <a:bodyPr/>
                    <a:lstStyle/>
                    <a:p>
                      <a:endParaRPr lang="en-US"/>
                    </a:p>
                  </a:txBody>
                  <a:tcPr/>
                </a:tc>
                <a:tc gridSpan="6">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Time after initiation of study drug administration</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6620286"/>
                  </a:ext>
                </a:extLst>
              </a:tr>
              <a:tr h="920543">
                <a:tc>
                  <a:txBody>
                    <a:bodyPr/>
                    <a:lstStyle/>
                    <a:p>
                      <a:pPr marL="0" marR="0" algn="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Baseline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Study drug administration</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3 (</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1) hours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30 (</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4) hours**</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72 (</a:t>
                      </a:r>
                      <a:r>
                        <a:rPr lang="en-US" sz="1200" b="1" u="sng" dirty="0">
                          <a:effectLst/>
                          <a:latin typeface="Arial" panose="020B0604020202020204" pitchFamily="34" charset="0"/>
                          <a:cs typeface="Arial" panose="020B0604020202020204" pitchFamily="34" charset="0"/>
                        </a:rPr>
                        <a:t>+</a:t>
                      </a:r>
                      <a:r>
                        <a:rPr lang="en-US" sz="1200" b="1" dirty="0">
                          <a:effectLst/>
                          <a:latin typeface="Arial" panose="020B0604020202020204" pitchFamily="34" charset="0"/>
                          <a:cs typeface="Arial" panose="020B0604020202020204" pitchFamily="34" charset="0"/>
                        </a:rPr>
                        <a:t>12)/ Discharge Visit whichever is 1st</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Discharge Visit</a:t>
                      </a:r>
                    </a:p>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Day 30</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5</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b="1" dirty="0">
                          <a:effectLst/>
                          <a:latin typeface="Arial" panose="020B0604020202020204" pitchFamily="34" charset="0"/>
                          <a:cs typeface="Arial" panose="020B0604020202020204" pitchFamily="34" charset="0"/>
                        </a:rPr>
                        <a:t>Day 90</a:t>
                      </a:r>
                      <a:r>
                        <a:rPr lang="en-US" sz="1200" b="1" dirty="0">
                          <a:effectLst/>
                          <a:latin typeface="Arial" panose="020B0604020202020204" pitchFamily="34" charset="0"/>
                          <a:cs typeface="Arial" panose="020B0604020202020204" pitchFamily="34" charset="0"/>
                          <a:sym typeface="Symbol" panose="05050102010706020507" pitchFamily="18" charset="2"/>
                        </a:rPr>
                        <a:t></a:t>
                      </a:r>
                      <a:r>
                        <a:rPr lang="en-US" sz="1200" b="1" dirty="0">
                          <a:effectLst/>
                          <a:latin typeface="Arial" panose="020B0604020202020204" pitchFamily="34" charset="0"/>
                          <a:cs typeface="Arial" panose="020B0604020202020204" pitchFamily="34" charset="0"/>
                        </a:rPr>
                        <a:t>7</a:t>
                      </a:r>
                      <a:endParaRPr lang="en-US" sz="1200" b="1"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extLst>
                  <a:ext uri="{0D108BD9-81ED-4DB2-BD59-A6C34878D82A}">
                    <a16:rowId xmlns:a16="http://schemas.microsoft.com/office/drawing/2014/main" val="2187490166"/>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Screening &amp; Eligibility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513811877"/>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Medical History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S</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469232948"/>
                  </a:ext>
                </a:extLst>
              </a:tr>
              <a:tr h="368217">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Laboratory Studies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  </a:t>
                      </a:r>
                      <a:r>
                        <a:rPr lang="en-US" sz="1200" dirty="0">
                          <a:effectLst/>
                          <a:latin typeface="Arial" panose="020B0604020202020204" pitchFamily="34" charset="0"/>
                          <a:cs typeface="Arial" panose="020B0604020202020204" pitchFamily="34" charset="0"/>
                        </a:rPr>
                        <a:t>&amp;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&amp;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l">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70165050"/>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Pre-stroke </a:t>
                      </a:r>
                      <a:r>
                        <a:rPr lang="en-US" sz="1200" dirty="0" err="1">
                          <a:effectLst/>
                          <a:latin typeface="Arial" panose="020B0604020202020204" pitchFamily="34" charset="0"/>
                          <a:cs typeface="Arial" panose="020B0604020202020204" pitchFamily="34" charset="0"/>
                        </a:rPr>
                        <a:t>mRS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036598042"/>
                  </a:ext>
                </a:extLst>
              </a:tr>
              <a:tr h="184109">
                <a:tc>
                  <a:txBody>
                    <a:bodyPr/>
                    <a:lstStyle/>
                    <a:p>
                      <a:pPr marL="0" marR="0" algn="l">
                        <a:spcBef>
                          <a:spcPts val="200"/>
                        </a:spcBef>
                        <a:spcAft>
                          <a:spcPts val="400"/>
                        </a:spcAft>
                      </a:pPr>
                      <a:r>
                        <a:rPr lang="en-US" sz="1200">
                          <a:effectLst/>
                          <a:latin typeface="Arial" panose="020B0604020202020204" pitchFamily="34" charset="0"/>
                          <a:cs typeface="Arial" panose="020B0604020202020204" pitchFamily="34" charset="0"/>
                        </a:rPr>
                        <a:t>NIH stroke scale</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92961476"/>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Vital Signs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411955703"/>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 brain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S</a:t>
                      </a:r>
                      <a:r>
                        <a:rPr lang="en-US" sz="1200">
                          <a:effectLst/>
                          <a:latin typeface="Arial" panose="020B0604020202020204" pitchFamily="34" charset="0"/>
                          <a:cs typeface="Arial" panose="020B0604020202020204" pitchFamily="34" charset="0"/>
                        </a:rPr>
                        <a:t> or 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449040861"/>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CT/MR Perfusion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or 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369150277"/>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CTA/MRA Head &amp; Neck</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4275775909"/>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Informed Consent</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627767261"/>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Randomization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05642004"/>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Study drug administration</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2582470608"/>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Discharge Summary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037548110"/>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Concomitant Medications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65937199"/>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Adverse Events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23622649"/>
                  </a:ext>
                </a:extLst>
              </a:tr>
              <a:tr h="333474">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Serious Adverse Events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199771158"/>
                  </a:ext>
                </a:extLst>
              </a:tr>
              <a:tr h="184109">
                <a:tc>
                  <a:txBody>
                    <a:bodyPr/>
                    <a:lstStyle/>
                    <a:p>
                      <a:pPr marL="0" marR="0" algn="l">
                        <a:spcBef>
                          <a:spcPts val="200"/>
                        </a:spcBef>
                        <a:spcAft>
                          <a:spcPts val="400"/>
                        </a:spcAft>
                      </a:pPr>
                      <a:r>
                        <a:rPr lang="en-US" sz="1200" dirty="0" err="1">
                          <a:effectLst/>
                          <a:latin typeface="Arial" panose="020B0604020202020204" pitchFamily="34" charset="0"/>
                          <a:cs typeface="Arial" panose="020B0604020202020204" pitchFamily="34" charset="0"/>
                        </a:rPr>
                        <a:t>mRS</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nchor="ctr"/>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R</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3737772494"/>
                  </a:ext>
                </a:extLst>
              </a:tr>
              <a:tr h="184109">
                <a:tc>
                  <a:txBody>
                    <a:bodyPr/>
                    <a:lstStyle/>
                    <a:p>
                      <a:pPr marL="0" marR="0" algn="l">
                        <a:spcBef>
                          <a:spcPts val="200"/>
                        </a:spcBef>
                        <a:spcAft>
                          <a:spcPts val="400"/>
                        </a:spcAft>
                      </a:pPr>
                      <a:r>
                        <a:rPr lang="en-US" sz="1200" dirty="0">
                          <a:effectLst/>
                          <a:latin typeface="Arial" panose="020B0604020202020204" pitchFamily="34" charset="0"/>
                          <a:cs typeface="Arial" panose="020B0604020202020204" pitchFamily="34" charset="0"/>
                        </a:rPr>
                        <a:t>End of Study</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tc>
                  <a:txBody>
                    <a:bodyPr/>
                    <a:lstStyle/>
                    <a:p>
                      <a:pPr marL="0" marR="0" algn="ctr">
                        <a:spcBef>
                          <a:spcPts val="200"/>
                        </a:spcBef>
                        <a:spcAft>
                          <a:spcPts val="400"/>
                        </a:spcAft>
                      </a:pPr>
                      <a:r>
                        <a:rPr lang="en-US" sz="1200">
                          <a:effectLst/>
                          <a:latin typeface="Arial" panose="020B0604020202020204" pitchFamily="34" charset="0"/>
                          <a:cs typeface="Arial" panose="020B0604020202020204" pitchFamily="34" charset="0"/>
                        </a:rPr>
                        <a:t>X</a:t>
                      </a:r>
                      <a:r>
                        <a:rPr lang="en-US" sz="1200" baseline="30000">
                          <a:effectLst/>
                          <a:latin typeface="Arial" panose="020B0604020202020204" pitchFamily="34" charset="0"/>
                          <a:cs typeface="Arial" panose="020B0604020202020204" pitchFamily="34" charset="0"/>
                        </a:rPr>
                        <a:t>R</a:t>
                      </a:r>
                      <a:endParaRPr lang="en-US" sz="1200">
                        <a:effectLst/>
                        <a:latin typeface="Arial" panose="020B0604020202020204" pitchFamily="34" charset="0"/>
                        <a:ea typeface="Arial" panose="020B0604020202020204" pitchFamily="34" charset="0"/>
                        <a:cs typeface="Arial" panose="020B0604020202020204" pitchFamily="34" charset="0"/>
                      </a:endParaRPr>
                    </a:p>
                  </a:txBody>
                  <a:tcPr marL="18415" marR="18415" marT="0" marB="0"/>
                </a:tc>
                <a:extLst>
                  <a:ext uri="{0D108BD9-81ED-4DB2-BD59-A6C34878D82A}">
                    <a16:rowId xmlns:a16="http://schemas.microsoft.com/office/drawing/2014/main" val="765845710"/>
                  </a:ext>
                </a:extLst>
              </a:tr>
              <a:tr h="1104651">
                <a:tc gridSpan="9">
                  <a:txBody>
                    <a:bodyPr/>
                    <a:lstStyle/>
                    <a:p>
                      <a:pPr marL="0" marR="0" algn="l">
                        <a:spcBef>
                          <a:spcPts val="0"/>
                        </a:spcBef>
                        <a:spcAft>
                          <a:spcPts val="0"/>
                        </a:spcAft>
                      </a:pPr>
                      <a:r>
                        <a:rPr lang="en-US" sz="1200" dirty="0">
                          <a:effectLst/>
                          <a:latin typeface="Arial" panose="020B0604020202020204" pitchFamily="34" charset="0"/>
                          <a:cs typeface="Arial" panose="020B0604020202020204" pitchFamily="34" charset="0"/>
                        </a:rPr>
                        <a:t> </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X</a:t>
                      </a:r>
                      <a:r>
                        <a:rPr lang="en-US" sz="1200" baseline="30000" dirty="0">
                          <a:effectLst/>
                          <a:latin typeface="Arial" panose="020B0604020202020204" pitchFamily="34" charset="0"/>
                          <a:cs typeface="Arial" panose="020B0604020202020204" pitchFamily="34" charset="0"/>
                        </a:rPr>
                        <a:t>S</a:t>
                      </a:r>
                      <a:r>
                        <a:rPr lang="en-US" sz="1200" dirty="0">
                          <a:effectLst/>
                          <a:latin typeface="Arial" panose="020B0604020202020204" pitchFamily="34" charset="0"/>
                          <a:cs typeface="Arial" panose="020B0604020202020204" pitchFamily="34" charset="0"/>
                        </a:rPr>
                        <a:t>: Standard of Care; X</a:t>
                      </a:r>
                      <a:r>
                        <a:rPr lang="en-US" sz="1200" baseline="30000" dirty="0">
                          <a:effectLst/>
                          <a:latin typeface="Arial" panose="020B0604020202020204" pitchFamily="34" charset="0"/>
                          <a:cs typeface="Arial" panose="020B0604020202020204" pitchFamily="34" charset="0"/>
                        </a:rPr>
                        <a:t>R</a:t>
                      </a:r>
                      <a:r>
                        <a:rPr lang="en-US" sz="1200" dirty="0">
                          <a:effectLst/>
                          <a:latin typeface="Arial" panose="020B0604020202020204" pitchFamily="34" charset="0"/>
                          <a:cs typeface="Arial" panose="020B0604020202020204" pitchFamily="34" charset="0"/>
                        </a:rPr>
                        <a:t>: Research Procedure; D/C = Discharge; CTA/MRA = CT pr MR Angiogram; </a:t>
                      </a:r>
                      <a:r>
                        <a:rPr lang="en-US" sz="1200" dirty="0" err="1">
                          <a:effectLst/>
                          <a:latin typeface="Arial" panose="020B0604020202020204" pitchFamily="34" charset="0"/>
                          <a:cs typeface="Arial" panose="020B0604020202020204" pitchFamily="34" charset="0"/>
                        </a:rPr>
                        <a:t>mRS</a:t>
                      </a:r>
                      <a:r>
                        <a:rPr lang="en-US" sz="1200" dirty="0">
                          <a:effectLst/>
                          <a:latin typeface="Arial" panose="020B0604020202020204" pitchFamily="34" charset="0"/>
                          <a:cs typeface="Arial" panose="020B0604020202020204" pitchFamily="34" charset="0"/>
                        </a:rPr>
                        <a:t>: Modified Rankin Scale score</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*PK/PD lab draw before and 3(+/-1) hour after study drug administration</a:t>
                      </a:r>
                    </a:p>
                    <a:p>
                      <a:pPr marL="0" marR="0" algn="l">
                        <a:spcBef>
                          <a:spcPts val="0"/>
                        </a:spcBef>
                        <a:spcAft>
                          <a:spcPts val="0"/>
                        </a:spcAft>
                      </a:pPr>
                      <a:r>
                        <a:rPr lang="en-US" sz="1200" dirty="0">
                          <a:effectLst/>
                          <a:latin typeface="Arial" panose="020B0604020202020204" pitchFamily="34" charset="0"/>
                          <a:cs typeface="Arial" panose="020B0604020202020204" pitchFamily="34" charset="0"/>
                        </a:rPr>
                        <a:t>**PK/PD and CBC lab draw 30(+/-4) hour after study drug administration</a:t>
                      </a:r>
                    </a:p>
                    <a:p>
                      <a:pPr marL="0" marR="0" algn="l">
                        <a:spcBef>
                          <a:spcPts val="0"/>
                        </a:spcBef>
                        <a:spcAft>
                          <a:spcPts val="0"/>
                        </a:spcAft>
                      </a:pPr>
                      <a:r>
                        <a:rPr lang="en-US" sz="1200" baseline="30000" dirty="0">
                          <a:effectLst/>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Required only if visible vessel occlusion present on the baseline CTA or MRA per site read</a:t>
                      </a:r>
                    </a:p>
                  </a:txBody>
                  <a:tcPr marL="18415" marR="1841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8454692"/>
                  </a:ext>
                </a:extLst>
              </a:tr>
            </a:tbl>
          </a:graphicData>
        </a:graphic>
      </p:graphicFrame>
      <p:pic>
        <p:nvPicPr>
          <p:cNvPr id="17" name="Picture 16">
            <a:extLst>
              <a:ext uri="{FF2B5EF4-FFF2-40B4-BE49-F238E27FC236}">
                <a16:creationId xmlns:a16="http://schemas.microsoft.com/office/drawing/2014/main" id="{A8060749-B016-239B-3D9A-FC369AA686D7}"/>
              </a:ext>
            </a:extLst>
          </p:cNvPr>
          <p:cNvPicPr>
            <a:picLocks noChangeAspect="1"/>
          </p:cNvPicPr>
          <p:nvPr/>
        </p:nvPicPr>
        <p:blipFill>
          <a:blip r:embed="rId3"/>
          <a:stretch>
            <a:fillRect/>
          </a:stretch>
        </p:blipFill>
        <p:spPr>
          <a:xfrm>
            <a:off x="1393266" y="4356011"/>
            <a:ext cx="1251284" cy="1188720"/>
          </a:xfrm>
          <a:prstGeom prst="rect">
            <a:avLst/>
          </a:prstGeom>
        </p:spPr>
      </p:pic>
      <p:sp>
        <p:nvSpPr>
          <p:cNvPr id="19" name="Rectangle 18">
            <a:extLst>
              <a:ext uri="{FF2B5EF4-FFF2-40B4-BE49-F238E27FC236}">
                <a16:creationId xmlns:a16="http://schemas.microsoft.com/office/drawing/2014/main" id="{71D78A5A-F4AF-4FA8-031E-D186C0EAE6B6}"/>
              </a:ext>
            </a:extLst>
          </p:cNvPr>
          <p:cNvSpPr/>
          <p:nvPr/>
        </p:nvSpPr>
        <p:spPr>
          <a:xfrm>
            <a:off x="6096000" y="4514126"/>
            <a:ext cx="6092949" cy="844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0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Uncommon Scenarios and Answers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786973"/>
            <a:ext cx="10733951" cy="474431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Is fetal PCA considered anterior circulation?</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Yes</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If patient presented overnight but study team is seeing them in the morning, within 4.5-23 hours of LKW, can we still consent them?</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Yes, but only enroll if perfusion imaging criteria are met. This should be a rare scenario. SISTER should be treated as a hyperacute study where patient should be consented as soon as they undergo imaging and acute reperfusion decision is made.</a:t>
            </a:r>
          </a:p>
          <a:p>
            <a:pPr lvl="1">
              <a:lnSpc>
                <a:spcPct val="150000"/>
              </a:lnSpc>
              <a:defRPr/>
            </a:pPr>
            <a:endParaRPr lang="en-US"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buFont typeface="Wingdings" pitchFamily="2" charset="2"/>
              <a:buChar char="Ø"/>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99330"/>
            <a:ext cx="866273" cy="822960"/>
          </a:xfrm>
          <a:prstGeom prst="rect">
            <a:avLst/>
          </a:prstGeom>
        </p:spPr>
      </p:pic>
    </p:spTree>
    <p:extLst>
      <p:ext uri="{BB962C8B-B14F-4D97-AF65-F5344CB8AC3E}">
        <p14:creationId xmlns:p14="http://schemas.microsoft.com/office/powerpoint/2010/main" val="1549373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Uncommon Scenarios and Answers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4282647"/>
          </a:xfrm>
          <a:prstGeom prst="rect">
            <a:avLst/>
          </a:prstGeom>
          <a:noFill/>
        </p:spPr>
        <p:txBody>
          <a:bodyPr wrap="square">
            <a:spAutoFit/>
          </a:bodyPr>
          <a:lstStyle/>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If we have multiple automated imaging software, which software map should we go by?</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Go by RAPID map</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What if 120 minutes pass after perfusion imaging and drug was not administered?</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You are free to perform another perfusion imaging and administer drug (ASAP) if perfusion imaging criteria are met</a:t>
            </a:r>
          </a:p>
          <a:p>
            <a:pPr marL="342900" indent="-342900">
              <a:lnSpc>
                <a:spcPct val="150000"/>
              </a:lnSpc>
              <a:buFont typeface="Arial" panose="020B0604020202020204" pitchFamily="34" charset="0"/>
              <a:buChar char="•"/>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What if ASPECT is low but perfusion criteria are met?</a:t>
            </a:r>
          </a:p>
          <a:p>
            <a:pPr marL="800100" lvl="1" indent="-342900">
              <a:lnSpc>
                <a:spcPct val="150000"/>
              </a:lnSpc>
              <a:buFont typeface="Wingdings" pitchFamily="2" charset="2"/>
              <a:buChar char="Ø"/>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ASPECT needs to be 6 or greater to be in the study, regardless of perfusion criteria</a:t>
            </a:r>
          </a:p>
          <a:p>
            <a:pPr marL="342900" indent="-342900">
              <a:lnSpc>
                <a:spcPct val="150000"/>
              </a:lnSpc>
              <a:buFont typeface="Wingdings" pitchFamily="2" charset="2"/>
              <a:buChar char="Ø"/>
              <a:defRPr/>
            </a:pPr>
            <a:endParaRPr lang="en-US"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244765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1F8C1-1DFD-D2BD-DA08-94574B3735EA}"/>
              </a:ext>
            </a:extLst>
          </p:cNvPr>
          <p:cNvSpPr>
            <a:spLocks noGrp="1"/>
          </p:cNvSpPr>
          <p:nvPr>
            <p:ph type="title"/>
          </p:nvPr>
        </p:nvSpPr>
        <p:spPr>
          <a:xfrm>
            <a:off x="1134588" y="186741"/>
            <a:ext cx="5854155" cy="821485"/>
          </a:xfrm>
        </p:spPr>
        <p:txBody>
          <a:bodyPr anchor="ctr">
            <a:normAutofit fontScale="90000"/>
          </a:bodyPr>
          <a:lstStyle/>
          <a:p>
            <a:r>
              <a:rPr lang="en-US" sz="4000" dirty="0">
                <a:latin typeface="Arial" panose="020B0604020202020204" pitchFamily="34" charset="0"/>
                <a:cs typeface="Arial" panose="020B0604020202020204" pitchFamily="34" charset="0"/>
              </a:rPr>
              <a:t>SISTER Leadership Team</a:t>
            </a:r>
          </a:p>
        </p:txBody>
      </p:sp>
      <p:graphicFrame>
        <p:nvGraphicFramePr>
          <p:cNvPr id="5" name="Content Placeholder 4">
            <a:extLst>
              <a:ext uri="{FF2B5EF4-FFF2-40B4-BE49-F238E27FC236}">
                <a16:creationId xmlns:a16="http://schemas.microsoft.com/office/drawing/2014/main" id="{CAA0696B-AA3E-0C7A-D024-AECBC1E9D675}"/>
              </a:ext>
            </a:extLst>
          </p:cNvPr>
          <p:cNvGraphicFramePr>
            <a:graphicFrameLocks noGrp="1"/>
          </p:cNvGraphicFramePr>
          <p:nvPr>
            <p:ph idx="1"/>
            <p:extLst>
              <p:ext uri="{D42A27DB-BD31-4B8C-83A1-F6EECF244321}">
                <p14:modId xmlns:p14="http://schemas.microsoft.com/office/powerpoint/2010/main" val="306358999"/>
              </p:ext>
            </p:extLst>
          </p:nvPr>
        </p:nvGraphicFramePr>
        <p:xfrm>
          <a:off x="536103" y="683209"/>
          <a:ext cx="7051127" cy="5784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Rectangle 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1816D20-D8EF-AAC3-09C6-F8B297B3EA4C}"/>
              </a:ext>
            </a:extLst>
          </p:cNvPr>
          <p:cNvPicPr>
            <a:picLocks noChangeAspect="1"/>
          </p:cNvPicPr>
          <p:nvPr/>
        </p:nvPicPr>
        <p:blipFill>
          <a:blip r:embed="rId8"/>
          <a:stretch>
            <a:fillRect/>
          </a:stretch>
        </p:blipFill>
        <p:spPr>
          <a:xfrm>
            <a:off x="8546895" y="1342960"/>
            <a:ext cx="3245396" cy="3083125"/>
          </a:xfrm>
          <a:prstGeom prst="rect">
            <a:avLst/>
          </a:prstGeom>
        </p:spPr>
      </p:pic>
    </p:spTree>
    <p:extLst>
      <p:ext uri="{BB962C8B-B14F-4D97-AF65-F5344CB8AC3E}">
        <p14:creationId xmlns:p14="http://schemas.microsoft.com/office/powerpoint/2010/main" val="1220653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Recruitment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428264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300 patients recruited over 36 months at up to 50 active sties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Participants will be screened and enrolled in the ED</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Screen and enroll consecutive patients who meet the trial criteria.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Establish effective </a:t>
            </a:r>
            <a:r>
              <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screening strategies </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at your sites. For example:</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Screen stroke pages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Involve stroke fellows, residents, stroke attendings, mid-levels, ER staff</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Send weekly reminders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Screen perfusion imaging software outputs</a:t>
            </a: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8533"/>
            <a:ext cx="866273" cy="822960"/>
          </a:xfrm>
          <a:prstGeom prst="rect">
            <a:avLst/>
          </a:prstGeom>
        </p:spPr>
      </p:pic>
    </p:spTree>
    <p:extLst>
      <p:ext uri="{BB962C8B-B14F-4D97-AF65-F5344CB8AC3E}">
        <p14:creationId xmlns:p14="http://schemas.microsoft.com/office/powerpoint/2010/main" val="18802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Recruitment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30127351-C3FF-37B8-E3D7-36C5D03897CE}"/>
              </a:ext>
            </a:extLst>
          </p:cNvPr>
          <p:cNvSpPr txBox="1"/>
          <p:nvPr/>
        </p:nvSpPr>
        <p:spPr>
          <a:xfrm>
            <a:off x="729025" y="1869276"/>
            <a:ext cx="10733951" cy="349781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Establish effective </a:t>
            </a:r>
            <a:r>
              <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recruitment strategies </a:t>
            </a: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at your sites. For example:</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Only use REDCap consent module and prioritize using e-consent. </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Consent remote LARs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Hold mock consent sessions</a:t>
            </a:r>
          </a:p>
          <a:p>
            <a:pPr marL="914400" lvl="1" indent="-457200">
              <a:lnSpc>
                <a:spcPct val="150000"/>
              </a:lnSpc>
              <a:buFont typeface="Wingdings" pitchFamily="2" charset="2"/>
              <a:buChar char="ü"/>
              <a:defRPr/>
            </a:pPr>
            <a:r>
              <a:rPr lang="en-US" dirty="0">
                <a:solidFill>
                  <a:prstClr val="black"/>
                </a:solidFill>
                <a:latin typeface="Arial" panose="020B0604020202020204" pitchFamily="34" charset="0"/>
                <a:ea typeface="Times New Roman" panose="02020603050405020304" pitchFamily="18" charset="0"/>
                <a:cs typeface="Arial" panose="020B0604020202020204" pitchFamily="34" charset="0"/>
              </a:rPr>
              <a:t>Use consent translations that are available</a:t>
            </a: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914400" lvl="1" indent="-457200">
              <a:lnSpc>
                <a:spcPct val="150000"/>
              </a:lnSpc>
              <a:buFont typeface="+mj-lt"/>
              <a:buAutoNum type="arabicPeriod"/>
              <a:defRPr/>
            </a:pP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3A3CCB6-21F2-6A5D-A738-E656BE47D9F0}"/>
              </a:ext>
            </a:extLst>
          </p:cNvPr>
          <p:cNvPicPr>
            <a:picLocks noChangeAspect="1"/>
          </p:cNvPicPr>
          <p:nvPr/>
        </p:nvPicPr>
        <p:blipFill>
          <a:blip r:embed="rId2"/>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3127981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6849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Adaptive Randomization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6" name="TextBox 5">
            <a:extLst>
              <a:ext uri="{FF2B5EF4-FFF2-40B4-BE49-F238E27FC236}">
                <a16:creationId xmlns:a16="http://schemas.microsoft.com/office/drawing/2014/main" id="{DF823E07-DBE1-7AAD-DEAD-B93DEF110963}"/>
              </a:ext>
            </a:extLst>
          </p:cNvPr>
          <p:cNvSpPr txBox="1"/>
          <p:nvPr/>
        </p:nvSpPr>
        <p:spPr>
          <a:xfrm>
            <a:off x="777861" y="1865927"/>
            <a:ext cx="10636279" cy="375487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first 50 participants will be randomized in a dose escalation burn-in period ensuring equal allocation to each arm.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Response Adaptive Randomization updates will occur every 50 participants, thereafter, (favoring the best dose).</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Balancing of following variables will be conducted using the Minimal Sufficient Balance randomization algorithm.</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&lt;65y vs not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NIHSS 4-10, &gt;10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to drug 4.5-9h, &gt;9-24h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A9C67C6-4DE7-6649-6B1A-D0AA7076A279}"/>
              </a:ext>
            </a:extLst>
          </p:cNvPr>
          <p:cNvPicPr>
            <a:picLocks noChangeAspect="1"/>
          </p:cNvPicPr>
          <p:nvPr/>
        </p:nvPicPr>
        <p:blipFill>
          <a:blip r:embed="rId3"/>
          <a:stretch>
            <a:fillRect/>
          </a:stretch>
        </p:blipFill>
        <p:spPr>
          <a:xfrm>
            <a:off x="10742488" y="271105"/>
            <a:ext cx="866273" cy="822960"/>
          </a:xfrm>
          <a:prstGeom prst="rect">
            <a:avLst/>
          </a:prstGeom>
        </p:spPr>
      </p:pic>
    </p:spTree>
    <p:extLst>
      <p:ext uri="{BB962C8B-B14F-4D97-AF65-F5344CB8AC3E}">
        <p14:creationId xmlns:p14="http://schemas.microsoft.com/office/powerpoint/2010/main" val="2601659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56502"/>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Retention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176547" y="1729557"/>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0" indent="0">
              <a:buNone/>
            </a:pPr>
            <a:endParaRPr lang="en-US" sz="2000" dirty="0"/>
          </a:p>
        </p:txBody>
      </p:sp>
      <p:pic>
        <p:nvPicPr>
          <p:cNvPr id="4" name="Picture 3">
            <a:extLst>
              <a:ext uri="{FF2B5EF4-FFF2-40B4-BE49-F238E27FC236}">
                <a16:creationId xmlns:a16="http://schemas.microsoft.com/office/drawing/2014/main" id="{03BC7CA8-1830-570A-3A80-9C177DA91B20}"/>
              </a:ext>
            </a:extLst>
          </p:cNvPr>
          <p:cNvPicPr>
            <a:picLocks noChangeAspect="1"/>
          </p:cNvPicPr>
          <p:nvPr/>
        </p:nvPicPr>
        <p:blipFill>
          <a:blip r:embed="rId3"/>
          <a:stretch>
            <a:fillRect/>
          </a:stretch>
        </p:blipFill>
        <p:spPr>
          <a:xfrm>
            <a:off x="10751712" y="249811"/>
            <a:ext cx="866273" cy="822960"/>
          </a:xfrm>
          <a:prstGeom prst="rect">
            <a:avLst/>
          </a:prstGeom>
        </p:spPr>
      </p:pic>
      <p:sp>
        <p:nvSpPr>
          <p:cNvPr id="5" name="TextBox 4">
            <a:extLst>
              <a:ext uri="{FF2B5EF4-FFF2-40B4-BE49-F238E27FC236}">
                <a16:creationId xmlns:a16="http://schemas.microsoft.com/office/drawing/2014/main" id="{1D1E8E8A-1832-72E8-3E0F-09EEBEAE60B1}"/>
              </a:ext>
            </a:extLst>
          </p:cNvPr>
          <p:cNvSpPr txBox="1"/>
          <p:nvPr/>
        </p:nvSpPr>
        <p:spPr>
          <a:xfrm>
            <a:off x="777861" y="1962917"/>
            <a:ext cx="10636279" cy="2846933"/>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30 (+/-4) hour visit is the </a:t>
            </a: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primary outcomes visit</a:t>
            </a:r>
          </a:p>
          <a:p>
            <a:pPr marR="0" lvl="0" algn="l" defTabSz="914400" rtl="0" eaLnBrk="1" fontAlgn="auto" latinLnBrk="0" hangingPunct="1">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14400" lvl="1" indent="-457200">
              <a:spcBef>
                <a:spcPts val="0"/>
              </a:spcBef>
              <a:spcAft>
                <a:spcPts val="600"/>
              </a:spcAft>
              <a:buFont typeface="+mj-lt"/>
              <a:buAutoNum type="arabicPeriod"/>
            </a:pPr>
            <a:r>
              <a:rPr lang="en-US" kern="100" dirty="0">
                <a:effectLst/>
                <a:latin typeface="Arial" panose="020B0604020202020204" pitchFamily="34" charset="0"/>
                <a:ea typeface="Calibri" panose="020F0502020204030204" pitchFamily="34" charset="0"/>
                <a:cs typeface="Arial" panose="020B0604020202020204" pitchFamily="34" charset="0"/>
              </a:rPr>
              <a:t>The imaging and NIHSS score assessment should be scheduled </a:t>
            </a:r>
            <a:r>
              <a:rPr lang="en-US" u="sng" kern="100" dirty="0">
                <a:effectLst/>
                <a:latin typeface="Arial" panose="020B0604020202020204" pitchFamily="34" charset="0"/>
                <a:ea typeface="Calibri" panose="020F0502020204030204" pitchFamily="34" charset="0"/>
                <a:cs typeface="Arial" panose="020B0604020202020204" pitchFamily="34" charset="0"/>
              </a:rPr>
              <a:t>immediately</a:t>
            </a:r>
            <a:r>
              <a:rPr lang="en-US" kern="100" dirty="0">
                <a:effectLst/>
                <a:latin typeface="Arial" panose="020B0604020202020204" pitchFamily="34" charset="0"/>
                <a:ea typeface="Calibri" panose="020F0502020204030204" pitchFamily="34" charset="0"/>
                <a:cs typeface="Arial" panose="020B0604020202020204" pitchFamily="34" charset="0"/>
              </a:rPr>
              <a:t> after study drug administration.</a:t>
            </a:r>
          </a:p>
          <a:p>
            <a:pPr marL="914400" lvl="1" indent="-457200">
              <a:spcBef>
                <a:spcPts val="0"/>
              </a:spcBef>
              <a:spcAft>
                <a:spcPts val="600"/>
              </a:spcAft>
              <a:buFont typeface="+mj-lt"/>
              <a:buAutoNum type="arabicPeriod"/>
            </a:pPr>
            <a:r>
              <a:rPr lang="en-US" kern="100" dirty="0">
                <a:latin typeface="Arial" panose="020B0604020202020204" pitchFamily="34" charset="0"/>
                <a:cs typeface="Arial" panose="020B0604020202020204" pitchFamily="34" charset="0"/>
              </a:rPr>
              <a:t>The follow up imaging should be a part of the hospital electronic medical record study order-set.</a:t>
            </a:r>
          </a:p>
          <a:p>
            <a:pPr marL="914400" lvl="1" indent="-457200">
              <a:spcBef>
                <a:spcPts val="0"/>
              </a:spcBef>
              <a:spcAft>
                <a:spcPts val="600"/>
              </a:spcAft>
              <a:buFont typeface="+mj-lt"/>
              <a:buAutoNum type="arabicPeriod"/>
            </a:pPr>
            <a:r>
              <a:rPr lang="en-US" kern="100" dirty="0">
                <a:latin typeface="Arial" panose="020B0604020202020204" pitchFamily="34" charset="0"/>
                <a:cs typeface="Arial" panose="020B0604020202020204" pitchFamily="34" charset="0"/>
              </a:rPr>
              <a:t>The timing of the scan and assessment should be communicated and coordinated with bedside nursing staff and imaging technologist.</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5061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56502"/>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Participant Retention Plan</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176547" y="1729557"/>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0" indent="0">
              <a:buNone/>
            </a:pPr>
            <a:endParaRPr lang="en-US" sz="2000" dirty="0"/>
          </a:p>
        </p:txBody>
      </p:sp>
      <p:pic>
        <p:nvPicPr>
          <p:cNvPr id="4" name="Picture 3">
            <a:extLst>
              <a:ext uri="{FF2B5EF4-FFF2-40B4-BE49-F238E27FC236}">
                <a16:creationId xmlns:a16="http://schemas.microsoft.com/office/drawing/2014/main" id="{03BC7CA8-1830-570A-3A80-9C177DA91B20}"/>
              </a:ext>
            </a:extLst>
          </p:cNvPr>
          <p:cNvPicPr>
            <a:picLocks noChangeAspect="1"/>
          </p:cNvPicPr>
          <p:nvPr/>
        </p:nvPicPr>
        <p:blipFill>
          <a:blip r:embed="rId3"/>
          <a:stretch>
            <a:fillRect/>
          </a:stretch>
        </p:blipFill>
        <p:spPr>
          <a:xfrm>
            <a:off x="10751712" y="249811"/>
            <a:ext cx="866273" cy="822960"/>
          </a:xfrm>
          <a:prstGeom prst="rect">
            <a:avLst/>
          </a:prstGeom>
        </p:spPr>
      </p:pic>
      <p:sp>
        <p:nvSpPr>
          <p:cNvPr id="5" name="TextBox 4">
            <a:extLst>
              <a:ext uri="{FF2B5EF4-FFF2-40B4-BE49-F238E27FC236}">
                <a16:creationId xmlns:a16="http://schemas.microsoft.com/office/drawing/2014/main" id="{1D1E8E8A-1832-72E8-3E0F-09EEBEAE60B1}"/>
              </a:ext>
            </a:extLst>
          </p:cNvPr>
          <p:cNvSpPr txBox="1"/>
          <p:nvPr/>
        </p:nvSpPr>
        <p:spPr>
          <a:xfrm>
            <a:off x="777861" y="1885279"/>
            <a:ext cx="10636279" cy="3447098"/>
          </a:xfrm>
          <a:prstGeom prst="rect">
            <a:avLst/>
          </a:prstGeom>
          <a:noFill/>
        </p:spPr>
        <p:txBody>
          <a:bodyPr wrap="square">
            <a:spAutoFit/>
          </a:bodyPr>
          <a:lstStyle/>
          <a:p>
            <a:pPr lvl="1">
              <a:defRPr/>
            </a:pP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2 study visits following discharge, one at 30 and 90 days</a:t>
            </a:r>
          </a:p>
          <a:p>
            <a:pPr>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914400" lvl="1" indent="-457200">
              <a:buFont typeface="+mj-lt"/>
              <a:buAutoNum type="arabicPeriod"/>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rapport with each participant and their family/ caregivers </a:t>
            </a:r>
          </a:p>
          <a:p>
            <a:pPr marL="914400" lvl="1" indent="-457200">
              <a:buFont typeface="+mj-lt"/>
              <a:buAutoNum type="arabicPeriod"/>
              <a:defRPr/>
            </a:pPr>
            <a:r>
              <a:rPr lang="en-US" dirty="0">
                <a:solidFill>
                  <a:prstClr val="black"/>
                </a:solidFill>
                <a:latin typeface="Arial" panose="020B0604020202020204" pitchFamily="34" charset="0"/>
                <a:cs typeface="Arial" panose="020B0604020202020204" pitchFamily="34" charset="0"/>
              </a:rPr>
              <a:t>Follow-up visits should be scheduled prior to discharge</a:t>
            </a:r>
          </a:p>
          <a:p>
            <a:pPr marL="1371600" lvl="2" indent="-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Use Excel tool to determine dates of 2 follow-up visits</a:t>
            </a:r>
          </a:p>
          <a:p>
            <a:pPr marL="1371600" lvl="2" indent="-4572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Provide visit dates and times to participant prior to discharge</a:t>
            </a:r>
          </a:p>
          <a:p>
            <a:pPr marL="914400" lvl="1" indent="-457200">
              <a:buFont typeface="+mj-lt"/>
              <a:buAutoNum type="arabicPeriod"/>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should</a:t>
            </a:r>
            <a:r>
              <a:rPr lang="en-US" dirty="0">
                <a:solidFill>
                  <a:prstClr val="black"/>
                </a:solidFill>
                <a:latin typeface="Arial" panose="020B0604020202020204" pitchFamily="34" charset="0"/>
                <a:cs typeface="Arial" panose="020B0604020202020204" pitchFamily="34" charset="0"/>
              </a:rPr>
              <a:t> receive visit reminders at least 10 days prior to the appointment</a:t>
            </a:r>
          </a:p>
          <a:p>
            <a:pPr marL="914400" lvl="1" indent="-457200">
              <a:buFont typeface="+mj-lt"/>
              <a:buAutoNum type="arabicPeriod"/>
            </a:pPr>
            <a:r>
              <a:rPr lang="en-US" dirty="0">
                <a:effectLst/>
                <a:latin typeface="Arial" panose="020B0604020202020204" pitchFamily="34" charset="0"/>
                <a:cs typeface="Arial" panose="020B0604020202020204" pitchFamily="34" charset="0"/>
              </a:rPr>
              <a:t>Collect phone </a:t>
            </a:r>
            <a:r>
              <a:rPr lang="en-US" dirty="0">
                <a:latin typeface="Arial" panose="020B0604020202020204" pitchFamily="34" charset="0"/>
                <a:cs typeface="Arial" panose="020B0604020202020204" pitchFamily="34" charset="0"/>
              </a:rPr>
              <a:t>and fax numbers, mailing and email addresses </a:t>
            </a:r>
            <a:r>
              <a:rPr lang="en-US" dirty="0">
                <a:effectLst/>
                <a:latin typeface="Arial" panose="020B0604020202020204" pitchFamily="34" charset="0"/>
                <a:cs typeface="Arial" panose="020B0604020202020204" pitchFamily="34" charset="0"/>
              </a:rPr>
              <a:t>for patients, their legally authorized representatives, primary caregivers, and other close relatives at enrollment</a:t>
            </a:r>
          </a:p>
          <a:p>
            <a:pPr marL="914400" lvl="1" indent="-457200">
              <a:buFont typeface="+mj-lt"/>
              <a:buAutoNum type="arabicPeriod"/>
            </a:pPr>
            <a:r>
              <a:rPr lang="en-US" dirty="0">
                <a:latin typeface="Arial" panose="020B0604020202020204" pitchFamily="34" charset="0"/>
                <a:cs typeface="Arial" panose="020B0604020202020204" pitchFamily="34" charset="0"/>
              </a:rPr>
              <a:t>Efforts should be made for up to 150 days from randomization to retrospectively determine the participant’s 90-day status</a:t>
            </a:r>
          </a:p>
        </p:txBody>
      </p:sp>
    </p:spTree>
    <p:extLst>
      <p:ext uri="{BB962C8B-B14F-4D97-AF65-F5344CB8AC3E}">
        <p14:creationId xmlns:p14="http://schemas.microsoft.com/office/powerpoint/2010/main" val="3607729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Recruitment and Retention Monitoring</a:t>
            </a:r>
          </a:p>
        </p:txBody>
      </p:sp>
      <p:pic>
        <p:nvPicPr>
          <p:cNvPr id="4" name="Picture 3">
            <a:extLst>
              <a:ext uri="{FF2B5EF4-FFF2-40B4-BE49-F238E27FC236}">
                <a16:creationId xmlns:a16="http://schemas.microsoft.com/office/drawing/2014/main" id="{E430300C-9A50-3C1A-11E6-67253CB5D130}"/>
              </a:ext>
            </a:extLst>
          </p:cNvPr>
          <p:cNvPicPr>
            <a:picLocks noChangeAspect="1"/>
          </p:cNvPicPr>
          <p:nvPr/>
        </p:nvPicPr>
        <p:blipFill>
          <a:blip r:embed="rId3"/>
          <a:stretch>
            <a:fillRect/>
          </a:stretch>
        </p:blipFill>
        <p:spPr>
          <a:xfrm>
            <a:off x="10866377" y="185150"/>
            <a:ext cx="866273" cy="822960"/>
          </a:xfrm>
          <a:prstGeom prst="rect">
            <a:avLst/>
          </a:prstGeom>
        </p:spPr>
      </p:pic>
      <p:sp>
        <p:nvSpPr>
          <p:cNvPr id="6" name="Content Placeholder 5">
            <a:extLst>
              <a:ext uri="{FF2B5EF4-FFF2-40B4-BE49-F238E27FC236}">
                <a16:creationId xmlns:a16="http://schemas.microsoft.com/office/drawing/2014/main" id="{EC406B3D-F4DC-23F9-B190-CB46E722C12C}"/>
              </a:ext>
            </a:extLst>
          </p:cNvPr>
          <p:cNvSpPr>
            <a:spLocks noGrp="1"/>
          </p:cNvSpPr>
          <p:nvPr>
            <p:ph idx="1"/>
          </p:nvPr>
        </p:nvSpPr>
        <p:spPr>
          <a:xfrm>
            <a:off x="838200" y="1869276"/>
            <a:ext cx="10515600" cy="4351338"/>
          </a:xfrm>
        </p:spPr>
        <p:txBody>
          <a:bodyPr>
            <a:normAutofit/>
          </a:bodyPr>
          <a:lstStyle/>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Screen failure logs will be reviewed weekly.</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Non-enrollment call with the SISTER National Team no patient enrolled for 6 months</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 site may be place on probation if after an additional 6-month period no patients have been consented</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Sites may be suspended if after an additional 4-month probation period they still do not have any consented patients</a:t>
            </a:r>
          </a:p>
          <a:p>
            <a:pPr marL="285750" indent="-285750">
              <a:lnSpc>
                <a:spcPct val="160000"/>
              </a:lnSpc>
              <a:buFont typeface="Arial" panose="020B0604020202020204" pitchFamily="34" charset="0"/>
              <a:buChar char="•"/>
            </a:pPr>
            <a:r>
              <a:rPr lang="en-US" sz="1800" dirty="0">
                <a:latin typeface="Arial" panose="020B0604020202020204" pitchFamily="34" charset="0"/>
                <a:cs typeface="Arial" panose="020B0604020202020204" pitchFamily="34" charset="0"/>
              </a:rPr>
              <a:t>Sites may also be put on probation if they have 3 consecutive patients who meet randomization criteria based on the screening but are not randomized.</a:t>
            </a:r>
          </a:p>
          <a:p>
            <a:endParaRPr lang="en-US" dirty="0"/>
          </a:p>
        </p:txBody>
      </p:sp>
    </p:spTree>
    <p:extLst>
      <p:ext uri="{BB962C8B-B14F-4D97-AF65-F5344CB8AC3E}">
        <p14:creationId xmlns:p14="http://schemas.microsoft.com/office/powerpoint/2010/main" val="343819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80ED3-0174-9163-1403-2952075B91F1}"/>
              </a:ext>
            </a:extLst>
          </p:cNvPr>
          <p:cNvSpPr>
            <a:spLocks noGrp="1"/>
          </p:cNvSpPr>
          <p:nvPr>
            <p:ph type="title"/>
          </p:nvPr>
        </p:nvSpPr>
        <p:spPr>
          <a:xfrm>
            <a:off x="1148025" y="329499"/>
            <a:ext cx="9895951" cy="1033669"/>
          </a:xfrm>
        </p:spPr>
        <p:txBody>
          <a:bodyPr>
            <a:normAutofit fontScale="90000"/>
          </a:bodyPr>
          <a:lstStyle/>
          <a:p>
            <a:r>
              <a:rPr lang="en-US" sz="4000" dirty="0">
                <a:solidFill>
                  <a:srgbClr val="FFFFFF"/>
                </a:solidFill>
                <a:latin typeface="Arial" panose="020B0604020202020204" pitchFamily="34" charset="0"/>
                <a:cs typeface="Arial" panose="020B0604020202020204" pitchFamily="34" charset="0"/>
              </a:rPr>
              <a:t>Withdrawal of Consent:</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Replacement</a:t>
            </a:r>
          </a:p>
        </p:txBody>
      </p:sp>
      <p:graphicFrame>
        <p:nvGraphicFramePr>
          <p:cNvPr id="7" name="Content Placeholder 2">
            <a:extLst>
              <a:ext uri="{FF2B5EF4-FFF2-40B4-BE49-F238E27FC236}">
                <a16:creationId xmlns:a16="http://schemas.microsoft.com/office/drawing/2014/main" id="{366CB438-ED90-9313-9581-581FDA8A39E5}"/>
              </a:ext>
            </a:extLst>
          </p:cNvPr>
          <p:cNvGraphicFramePr>
            <a:graphicFrameLocks noGrp="1"/>
          </p:cNvGraphicFramePr>
          <p:nvPr>
            <p:ph idx="1"/>
            <p:extLst>
              <p:ext uri="{D42A27DB-BD31-4B8C-83A1-F6EECF244321}">
                <p14:modId xmlns:p14="http://schemas.microsoft.com/office/powerpoint/2010/main" val="422603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6EFD0C2A-0F6C-43D2-AC99-921377B956FC}"/>
              </a:ext>
            </a:extLst>
          </p:cNvPr>
          <p:cNvPicPr>
            <a:picLocks noChangeAspect="1"/>
          </p:cNvPicPr>
          <p:nvPr/>
        </p:nvPicPr>
        <p:blipFill>
          <a:blip r:embed="rId8"/>
          <a:stretch>
            <a:fillRect/>
          </a:stretch>
        </p:blipFill>
        <p:spPr>
          <a:xfrm>
            <a:off x="10751712" y="257689"/>
            <a:ext cx="866273" cy="822960"/>
          </a:xfrm>
          <a:prstGeom prst="rect">
            <a:avLst/>
          </a:prstGeom>
        </p:spPr>
      </p:pic>
    </p:spTree>
    <p:extLst>
      <p:ext uri="{BB962C8B-B14F-4D97-AF65-F5344CB8AC3E}">
        <p14:creationId xmlns:p14="http://schemas.microsoft.com/office/powerpoint/2010/main" val="1924120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71488-40F6-FD06-CF42-4F6084778F13}"/>
              </a:ext>
            </a:extLst>
          </p:cNvPr>
          <p:cNvSpPr>
            <a:spLocks noGrp="1"/>
          </p:cNvSpPr>
          <p:nvPr>
            <p:ph type="title"/>
          </p:nvPr>
        </p:nvSpPr>
        <p:spPr>
          <a:xfrm>
            <a:off x="1148025" y="278535"/>
            <a:ext cx="9895951" cy="1033669"/>
          </a:xfrm>
        </p:spPr>
        <p:txBody>
          <a:bodyPr>
            <a:normAutofit fontScale="90000"/>
          </a:bodyPr>
          <a:lstStyle/>
          <a:p>
            <a:r>
              <a:rPr lang="en-US" sz="4000" dirty="0">
                <a:solidFill>
                  <a:srgbClr val="FFFFFF"/>
                </a:solidFill>
                <a:latin typeface="Arial" panose="020B0604020202020204" pitchFamily="34" charset="0"/>
                <a:cs typeface="Arial" panose="020B0604020202020204" pitchFamily="34" charset="0"/>
              </a:rPr>
              <a:t>Lost to Follow up:</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Reasons and Documentation</a:t>
            </a:r>
          </a:p>
        </p:txBody>
      </p:sp>
      <p:sp>
        <p:nvSpPr>
          <p:cNvPr id="3" name="Content Placeholder 2">
            <a:extLst>
              <a:ext uri="{FF2B5EF4-FFF2-40B4-BE49-F238E27FC236}">
                <a16:creationId xmlns:a16="http://schemas.microsoft.com/office/drawing/2014/main" id="{0148BEFD-3AB3-B6C0-5A9F-EB3368F8D135}"/>
              </a:ext>
            </a:extLst>
          </p:cNvPr>
          <p:cNvSpPr>
            <a:spLocks noGrp="1"/>
          </p:cNvSpPr>
          <p:nvPr>
            <p:ph idx="1"/>
          </p:nvPr>
        </p:nvSpPr>
        <p:spPr>
          <a:xfrm>
            <a:off x="472452" y="1891970"/>
            <a:ext cx="11247096" cy="4349342"/>
          </a:xfrm>
        </p:spPr>
        <p:txBody>
          <a:bodyPr anchor="t">
            <a:normAutofit/>
          </a:bodyPr>
          <a:lstStyle/>
          <a:p>
            <a:r>
              <a:rPr lang="en-US" sz="1800" dirty="0">
                <a:effectLst/>
                <a:latin typeface="Arial" panose="020B0604020202020204" pitchFamily="34" charset="0"/>
                <a:ea typeface="Calibri" panose="020F0502020204030204" pitchFamily="34" charset="0"/>
                <a:cs typeface="Arial" panose="020B0604020202020204" pitchFamily="34" charset="0"/>
              </a:rPr>
              <a:t>A participant may be considered lost to follow-up if they cannot be reached for up to 150 days from randomization</a:t>
            </a:r>
          </a:p>
          <a:p>
            <a:r>
              <a:rPr lang="en-US" sz="1800" dirty="0">
                <a:latin typeface="Arial" panose="020B0604020202020204" pitchFamily="34" charset="0"/>
                <a:cs typeface="Arial" panose="020B0604020202020204" pitchFamily="34" charset="0"/>
              </a:rPr>
              <a:t>A participant can be lost to follow-up for the following reasons:</a:t>
            </a:r>
          </a:p>
          <a:p>
            <a:pPr lvl="1"/>
            <a:r>
              <a:rPr lang="en-US" sz="1800" dirty="0">
                <a:latin typeface="Arial" panose="020B0604020202020204" pitchFamily="34" charset="0"/>
                <a:cs typeface="Arial" panose="020B0604020202020204" pitchFamily="34" charset="0"/>
              </a:rPr>
              <a:t>Unable to contact for follow-up</a:t>
            </a:r>
          </a:p>
          <a:p>
            <a:pPr lvl="1"/>
            <a:r>
              <a:rPr lang="en-US" sz="1800" dirty="0">
                <a:latin typeface="Arial" panose="020B0604020202020204" pitchFamily="34" charset="0"/>
                <a:cs typeface="Arial" panose="020B0604020202020204" pitchFamily="34" charset="0"/>
              </a:rPr>
              <a:t>Opted to withdraw from the trial</a:t>
            </a:r>
          </a:p>
          <a:p>
            <a:pPr lvl="1"/>
            <a:r>
              <a:rPr lang="en-US" sz="1800" dirty="0">
                <a:latin typeface="Arial" panose="020B0604020202020204" pitchFamily="34" charset="0"/>
                <a:cs typeface="Arial" panose="020B0604020202020204" pitchFamily="34" charset="0"/>
              </a:rPr>
              <a:t>Moved away from and unable to return for follow-up visits</a:t>
            </a:r>
          </a:p>
          <a:p>
            <a:pPr lvl="1"/>
            <a:r>
              <a:rPr lang="en-US" sz="1800" dirty="0">
                <a:latin typeface="Arial" panose="020B0604020202020204" pitchFamily="34" charset="0"/>
                <a:cs typeface="Arial" panose="020B0604020202020204" pitchFamily="34" charset="0"/>
              </a:rPr>
              <a:t>Become ill and unable to communicate</a:t>
            </a:r>
          </a:p>
          <a:p>
            <a:r>
              <a:rPr lang="en-US" sz="1800" dirty="0">
                <a:latin typeface="Arial" panose="020B0604020202020204" pitchFamily="34" charset="0"/>
                <a:cs typeface="Arial" panose="020B0604020202020204" pitchFamily="34" charset="0"/>
              </a:rPr>
              <a:t>Appropriate documentation of lost to follow-up should be maintained in the participant’s record</a:t>
            </a:r>
          </a:p>
        </p:txBody>
      </p:sp>
      <p:pic>
        <p:nvPicPr>
          <p:cNvPr id="4" name="Picture 3">
            <a:extLst>
              <a:ext uri="{FF2B5EF4-FFF2-40B4-BE49-F238E27FC236}">
                <a16:creationId xmlns:a16="http://schemas.microsoft.com/office/drawing/2014/main" id="{BAD2DF0F-2EB0-88A4-C1C2-617198CA9DB4}"/>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2991998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BAE09-3E1B-3628-DE56-33F348CD1F96}"/>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Unblinding</a:t>
            </a:r>
          </a:p>
        </p:txBody>
      </p:sp>
      <p:sp>
        <p:nvSpPr>
          <p:cNvPr id="3" name="Content Placeholder 2">
            <a:extLst>
              <a:ext uri="{FF2B5EF4-FFF2-40B4-BE49-F238E27FC236}">
                <a16:creationId xmlns:a16="http://schemas.microsoft.com/office/drawing/2014/main" id="{41C75CEE-1DD2-83F6-BCD6-9DF7E0AC52D9}"/>
              </a:ext>
            </a:extLst>
          </p:cNvPr>
          <p:cNvSpPr>
            <a:spLocks noGrp="1"/>
          </p:cNvSpPr>
          <p:nvPr>
            <p:ph idx="1"/>
          </p:nvPr>
        </p:nvSpPr>
        <p:spPr>
          <a:xfrm>
            <a:off x="507367" y="1784041"/>
            <a:ext cx="11177266" cy="4795423"/>
          </a:xfrm>
        </p:spPr>
        <p:txBody>
          <a:bodyPr anchor="t">
            <a:normAutofit/>
          </a:bodyPr>
          <a:lstStyle/>
          <a:p>
            <a:pPr>
              <a:lnSpc>
                <a:spcPct val="100000"/>
              </a:lnSpc>
            </a:pPr>
            <a:r>
              <a:rPr lang="en-US" sz="1800" dirty="0">
                <a:latin typeface="Arial" panose="020B0604020202020204" pitchFamily="34" charset="0"/>
                <a:cs typeface="Arial" panose="020B0604020202020204" pitchFamily="34" charset="0"/>
              </a:rPr>
              <a:t>Unblinding can occur if there is an emergency clinical need to know the participant’s treatment assignment. These clinical emergencies include but are not limited to:</a:t>
            </a:r>
          </a:p>
          <a:p>
            <a:pPr lvl="1">
              <a:lnSpc>
                <a:spcPct val="100000"/>
              </a:lnSpc>
            </a:pPr>
            <a:r>
              <a:rPr lang="en-US" sz="1800" dirty="0">
                <a:latin typeface="Arial" panose="020B0604020202020204" pitchFamily="34" charset="0"/>
                <a:cs typeface="Arial" panose="020B0604020202020204" pitchFamily="34" charset="0"/>
              </a:rPr>
              <a:t>A severe allergic reaction</a:t>
            </a:r>
          </a:p>
          <a:p>
            <a:pPr lvl="1">
              <a:lnSpc>
                <a:spcPct val="100000"/>
              </a:lnSpc>
            </a:pPr>
            <a:r>
              <a:rPr lang="en-US" sz="1800" dirty="0">
                <a:latin typeface="Arial" panose="020B0604020202020204" pitchFamily="34" charset="0"/>
                <a:cs typeface="Arial" panose="020B0604020202020204" pitchFamily="34" charset="0"/>
              </a:rPr>
              <a:t>Recurrent ischemic stroke during the index hospital stay </a:t>
            </a:r>
          </a:p>
          <a:p>
            <a:pPr lvl="1">
              <a:lnSpc>
                <a:spcPct val="100000"/>
              </a:lnSpc>
            </a:pPr>
            <a:r>
              <a:rPr lang="en-US" sz="1800" dirty="0">
                <a:latin typeface="Arial" panose="020B0604020202020204" pitchFamily="34" charset="0"/>
                <a:cs typeface="Arial" panose="020B0604020202020204" pitchFamily="34" charset="0"/>
              </a:rPr>
              <a:t>A significant, continuing bleeding event, such as a major hemorrhage, that requires ongoing and urgent pharmacologic or surgical intervention</a:t>
            </a:r>
          </a:p>
          <a:p>
            <a:pPr lvl="1">
              <a:lnSpc>
                <a:spcPct val="100000"/>
              </a:lnSpc>
            </a:pPr>
            <a:r>
              <a:rPr lang="en-US" sz="1800" dirty="0">
                <a:latin typeface="Arial" panose="020B0604020202020204" pitchFamily="34" charset="0"/>
                <a:cs typeface="Arial" panose="020B0604020202020204" pitchFamily="34" charset="0"/>
              </a:rPr>
              <a:t>The need for emergency major surgery (for example, open cardiac procedures, open neurosurgical procedure, etc.)</a:t>
            </a:r>
          </a:p>
          <a:p>
            <a:pPr>
              <a:lnSpc>
                <a:spcPct val="100000"/>
              </a:lnSpc>
            </a:pPr>
            <a:r>
              <a:rPr lang="en-US" sz="1800" dirty="0">
                <a:latin typeface="Arial" panose="020B0604020202020204" pitchFamily="34" charset="0"/>
                <a:cs typeface="Arial" panose="020B0604020202020204" pitchFamily="34" charset="0"/>
              </a:rPr>
              <a:t>Unblinding may not be necessary for these emergencies if 15 days are passed since the administration of study intervention, because of the drug’s half life.</a:t>
            </a:r>
          </a:p>
          <a:p>
            <a:pPr>
              <a:lnSpc>
                <a:spcPct val="100000"/>
              </a:lnSpc>
            </a:pPr>
            <a:r>
              <a:rPr lang="en-US" sz="1800" dirty="0">
                <a:latin typeface="Arial" panose="020B0604020202020204" pitchFamily="34" charset="0"/>
                <a:cs typeface="Arial" panose="020B0604020202020204" pitchFamily="34" charset="0"/>
              </a:rPr>
              <a:t>Check for your local site’s ability to obtain alpha-2 antiplasmin level</a:t>
            </a:r>
          </a:p>
        </p:txBody>
      </p:sp>
      <p:pic>
        <p:nvPicPr>
          <p:cNvPr id="6" name="Picture 5" descr="A blue and white logo&#10;&#10;Description automatically generated">
            <a:extLst>
              <a:ext uri="{FF2B5EF4-FFF2-40B4-BE49-F238E27FC236}">
                <a16:creationId xmlns:a16="http://schemas.microsoft.com/office/drawing/2014/main" id="{A0CF1735-DAE4-F1C3-5968-B3E2B670E621}"/>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4269356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BAE09-3E1B-3628-DE56-33F348CD1F96}"/>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Unblinding</a:t>
            </a:r>
          </a:p>
        </p:txBody>
      </p:sp>
      <p:sp>
        <p:nvSpPr>
          <p:cNvPr id="3" name="Content Placeholder 2">
            <a:extLst>
              <a:ext uri="{FF2B5EF4-FFF2-40B4-BE49-F238E27FC236}">
                <a16:creationId xmlns:a16="http://schemas.microsoft.com/office/drawing/2014/main" id="{41C75CEE-1DD2-83F6-BCD6-9DF7E0AC52D9}"/>
              </a:ext>
            </a:extLst>
          </p:cNvPr>
          <p:cNvSpPr>
            <a:spLocks noGrp="1"/>
          </p:cNvSpPr>
          <p:nvPr>
            <p:ph idx="1"/>
          </p:nvPr>
        </p:nvSpPr>
        <p:spPr>
          <a:xfrm>
            <a:off x="851213" y="2107614"/>
            <a:ext cx="10489574" cy="5148839"/>
          </a:xfrm>
        </p:spPr>
        <p:txBody>
          <a:bodyPr anchor="t">
            <a:normAutofit/>
          </a:bodyPr>
          <a:lstStyle/>
          <a:p>
            <a:pPr marL="0" indent="0">
              <a:buNone/>
            </a:pPr>
            <a:r>
              <a:rPr lang="en-US" sz="1800" dirty="0">
                <a:latin typeface="Arial" panose="020B0604020202020204" pitchFamily="34" charset="0"/>
                <a:cs typeface="Arial" panose="020B0604020202020204" pitchFamily="34" charset="0"/>
              </a:rPr>
              <a:t>For any emergency request for unblinding, the site investigator or emergency care provider should:</a:t>
            </a:r>
          </a:p>
          <a:p>
            <a:r>
              <a:rPr lang="en-US" sz="1800" dirty="0">
                <a:latin typeface="Arial" panose="020B0604020202020204" pitchFamily="34" charset="0"/>
                <a:cs typeface="Arial" panose="020B0604020202020204" pitchFamily="34" charset="0"/>
              </a:rPr>
              <a:t>Call the SISTER clinical hotline 1-866-212-7187. </a:t>
            </a:r>
          </a:p>
          <a:p>
            <a:r>
              <a:rPr lang="en-US" sz="1800" dirty="0">
                <a:latin typeface="Arial" panose="020B0604020202020204" pitchFamily="34" charset="0"/>
                <a:cs typeface="Arial" panose="020B0604020202020204" pitchFamily="34" charset="0"/>
              </a:rPr>
              <a:t>Discuss the case with the SISTER PI on call, who will evaluate the clinical scenario promptly, including review of conditions whereby unblinding may not be necessary</a:t>
            </a:r>
          </a:p>
          <a:p>
            <a:r>
              <a:rPr lang="en-US" sz="1800" dirty="0">
                <a:latin typeface="Arial" panose="020B0604020202020204" pitchFamily="34" charset="0"/>
                <a:cs typeface="Arial" panose="020B0604020202020204" pitchFamily="34" charset="0"/>
              </a:rPr>
              <a:t>If unblinding occurs due to a major bleeding event for a patient who received active drug, the SISTER PI on the hotline call may discuss potential drugs for hemostasis with the site PI.</a:t>
            </a:r>
          </a:p>
          <a:p>
            <a:endParaRPr lang="en-US" sz="2000" dirty="0">
              <a:latin typeface="Arial" panose="020B0604020202020204" pitchFamily="34" charset="0"/>
              <a:cs typeface="Arial" panose="020B0604020202020204" pitchFamily="34" charset="0"/>
            </a:endParaRPr>
          </a:p>
        </p:txBody>
      </p:sp>
      <p:pic>
        <p:nvPicPr>
          <p:cNvPr id="6" name="Picture 5" descr="A blue and white logo&#10;&#10;Description automatically generated">
            <a:extLst>
              <a:ext uri="{FF2B5EF4-FFF2-40B4-BE49-F238E27FC236}">
                <a16:creationId xmlns:a16="http://schemas.microsoft.com/office/drawing/2014/main" id="{A0CF1735-DAE4-F1C3-5968-B3E2B670E621}"/>
              </a:ext>
            </a:extLst>
          </p:cNvPr>
          <p:cNvPicPr>
            <a:picLocks noChangeAspect="1"/>
          </p:cNvPicPr>
          <p:nvPr/>
        </p:nvPicPr>
        <p:blipFill>
          <a:blip r:embed="rId3"/>
          <a:stretch>
            <a:fillRect/>
          </a:stretch>
        </p:blipFill>
        <p:spPr>
          <a:xfrm>
            <a:off x="10751712" y="271844"/>
            <a:ext cx="866273" cy="822960"/>
          </a:xfrm>
          <a:prstGeom prst="rect">
            <a:avLst/>
          </a:prstGeom>
        </p:spPr>
      </p:pic>
    </p:spTree>
    <p:extLst>
      <p:ext uri="{BB962C8B-B14F-4D97-AF65-F5344CB8AC3E}">
        <p14:creationId xmlns:p14="http://schemas.microsoft.com/office/powerpoint/2010/main" val="362600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274E7-A973-82DB-3677-7610CA4B57FF}"/>
              </a:ext>
            </a:extLst>
          </p:cNvPr>
          <p:cNvSpPr>
            <a:spLocks noGrp="1"/>
          </p:cNvSpPr>
          <p:nvPr>
            <p:ph type="title"/>
          </p:nvPr>
        </p:nvSpPr>
        <p:spPr>
          <a:xfrm>
            <a:off x="2564140" y="345818"/>
            <a:ext cx="7063721" cy="1016713"/>
          </a:xfrm>
        </p:spPr>
        <p:txBody>
          <a:bodyPr vert="horz" lIns="91440" tIns="45720" rIns="91440" bIns="45720" rtlCol="0" anchor="ctr">
            <a:normAutofit/>
          </a:bodyPr>
          <a:lstStyle/>
          <a:p>
            <a:r>
              <a:rPr lang="en-US" sz="3600" kern="1200" dirty="0">
                <a:solidFill>
                  <a:srgbClr val="FFFFFF"/>
                </a:solidFill>
                <a:latin typeface="Arial" panose="020B0604020202020204" pitchFamily="34" charset="0"/>
                <a:cs typeface="Arial" panose="020B0604020202020204" pitchFamily="34" charset="0"/>
              </a:rPr>
              <a:t>SISTER Sites</a:t>
            </a:r>
          </a:p>
        </p:txBody>
      </p:sp>
      <p:pic>
        <p:nvPicPr>
          <p:cNvPr id="3" name="Picture 2">
            <a:extLst>
              <a:ext uri="{FF2B5EF4-FFF2-40B4-BE49-F238E27FC236}">
                <a16:creationId xmlns:a16="http://schemas.microsoft.com/office/drawing/2014/main" id="{B33A2005-B14D-CDBD-6131-119B2C9F31AE}"/>
              </a:ext>
            </a:extLst>
          </p:cNvPr>
          <p:cNvPicPr>
            <a:picLocks noChangeAspect="1"/>
          </p:cNvPicPr>
          <p:nvPr/>
        </p:nvPicPr>
        <p:blipFill>
          <a:blip r:embed="rId3"/>
          <a:stretch>
            <a:fillRect/>
          </a:stretch>
        </p:blipFill>
        <p:spPr>
          <a:xfrm>
            <a:off x="10972800" y="228600"/>
            <a:ext cx="865707" cy="823031"/>
          </a:xfrm>
          <a:prstGeom prst="rect">
            <a:avLst/>
          </a:prstGeom>
        </p:spPr>
      </p:pic>
      <p:pic>
        <p:nvPicPr>
          <p:cNvPr id="6" name="Picture 5">
            <a:extLst>
              <a:ext uri="{FF2B5EF4-FFF2-40B4-BE49-F238E27FC236}">
                <a16:creationId xmlns:a16="http://schemas.microsoft.com/office/drawing/2014/main" id="{AA41DBC2-1375-65D8-49A0-DB3E54B69217}"/>
              </a:ext>
            </a:extLst>
          </p:cNvPr>
          <p:cNvPicPr>
            <a:picLocks noChangeAspect="1"/>
          </p:cNvPicPr>
          <p:nvPr/>
        </p:nvPicPr>
        <p:blipFill>
          <a:blip r:embed="rId4"/>
          <a:stretch>
            <a:fillRect/>
          </a:stretch>
        </p:blipFill>
        <p:spPr>
          <a:xfrm>
            <a:off x="1053392" y="1574310"/>
            <a:ext cx="9627860" cy="5162450"/>
          </a:xfrm>
          <a:prstGeom prst="rect">
            <a:avLst/>
          </a:prstGeom>
        </p:spPr>
      </p:pic>
    </p:spTree>
    <p:extLst>
      <p:ext uri="{BB962C8B-B14F-4D97-AF65-F5344CB8AC3E}">
        <p14:creationId xmlns:p14="http://schemas.microsoft.com/office/powerpoint/2010/main" val="3990125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D28303-994C-D4CB-1487-00ACE1466462}"/>
              </a:ext>
            </a:extLst>
          </p:cNvPr>
          <p:cNvSpPr>
            <a:spLocks noGrp="1"/>
          </p:cNvSpPr>
          <p:nvPr>
            <p:ph type="title"/>
          </p:nvPr>
        </p:nvSpPr>
        <p:spPr>
          <a:xfrm>
            <a:off x="358998" y="369414"/>
            <a:ext cx="9718111" cy="1576446"/>
          </a:xfrm>
        </p:spPr>
        <p:txBody>
          <a:bodyPr anchor="ctr">
            <a:normAutofit/>
          </a:bodyPr>
          <a:lstStyle/>
          <a:p>
            <a:r>
              <a:rPr lang="en-US" sz="3600" dirty="0">
                <a:solidFill>
                  <a:srgbClr val="FFFFFF"/>
                </a:solidFill>
                <a:latin typeface="Arial" panose="020B0604020202020204" pitchFamily="34" charset="0"/>
                <a:cs typeface="Arial" panose="020B0604020202020204" pitchFamily="34" charset="0"/>
              </a:rPr>
              <a:t>Primary Staff Roles and Responsibilities </a:t>
            </a:r>
          </a:p>
        </p:txBody>
      </p:sp>
      <p:pic>
        <p:nvPicPr>
          <p:cNvPr id="3" name="Picture 2">
            <a:extLst>
              <a:ext uri="{FF2B5EF4-FFF2-40B4-BE49-F238E27FC236}">
                <a16:creationId xmlns:a16="http://schemas.microsoft.com/office/drawing/2014/main" id="{473CCD8F-B06D-32F3-9FF3-0A19C07C0F7E}"/>
              </a:ext>
            </a:extLst>
          </p:cNvPr>
          <p:cNvPicPr>
            <a:picLocks noChangeAspect="1"/>
          </p:cNvPicPr>
          <p:nvPr/>
        </p:nvPicPr>
        <p:blipFill>
          <a:blip r:embed="rId3"/>
          <a:stretch>
            <a:fillRect/>
          </a:stretch>
        </p:blipFill>
        <p:spPr>
          <a:xfrm>
            <a:off x="10705612" y="673535"/>
            <a:ext cx="866273" cy="822960"/>
          </a:xfrm>
          <a:prstGeom prst="rect">
            <a:avLst/>
          </a:prstGeom>
        </p:spPr>
      </p:pic>
      <p:graphicFrame>
        <p:nvGraphicFramePr>
          <p:cNvPr id="20" name="Content Placeholder 2">
            <a:extLst>
              <a:ext uri="{FF2B5EF4-FFF2-40B4-BE49-F238E27FC236}">
                <a16:creationId xmlns:a16="http://schemas.microsoft.com/office/drawing/2014/main" id="{47743456-A270-987B-1C8B-32C137959642}"/>
              </a:ext>
            </a:extLst>
          </p:cNvPr>
          <p:cNvGraphicFramePr>
            <a:graphicFrameLocks noGrp="1"/>
          </p:cNvGraphicFramePr>
          <p:nvPr>
            <p:ph idx="1"/>
            <p:extLst>
              <p:ext uri="{D42A27DB-BD31-4B8C-83A1-F6EECF244321}">
                <p14:modId xmlns:p14="http://schemas.microsoft.com/office/powerpoint/2010/main" val="466232288"/>
              </p:ext>
            </p:extLst>
          </p:nvPr>
        </p:nvGraphicFramePr>
        <p:xfrm>
          <a:off x="63208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7001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CD199-9088-9253-7B62-814AC46D2A00}"/>
              </a:ext>
            </a:extLst>
          </p:cNvPr>
          <p:cNvSpPr>
            <a:spLocks noGrp="1"/>
          </p:cNvSpPr>
          <p:nvPr>
            <p:ph type="title"/>
          </p:nvPr>
        </p:nvSpPr>
        <p:spPr>
          <a:xfrm>
            <a:off x="-8590" y="1367152"/>
            <a:ext cx="3869790" cy="2501979"/>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Site PI</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Responsibilities</a:t>
            </a:r>
          </a:p>
        </p:txBody>
      </p:sp>
      <p:graphicFrame>
        <p:nvGraphicFramePr>
          <p:cNvPr id="5" name="Content Placeholder 2">
            <a:extLst>
              <a:ext uri="{FF2B5EF4-FFF2-40B4-BE49-F238E27FC236}">
                <a16:creationId xmlns:a16="http://schemas.microsoft.com/office/drawing/2014/main" id="{AF818CA2-971A-82BA-3395-490B62BBC389}"/>
              </a:ext>
            </a:extLst>
          </p:cNvPr>
          <p:cNvGraphicFramePr>
            <a:graphicFrameLocks noGrp="1"/>
          </p:cNvGraphicFramePr>
          <p:nvPr>
            <p:ph idx="1"/>
            <p:extLst>
              <p:ext uri="{D42A27DB-BD31-4B8C-83A1-F6EECF244321}">
                <p14:modId xmlns:p14="http://schemas.microsoft.com/office/powerpoint/2010/main" val="167748822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47C7E79-3993-DAF3-9AF2-27CE932377D2}"/>
              </a:ext>
            </a:extLst>
          </p:cNvPr>
          <p:cNvPicPr>
            <a:picLocks noChangeAspect="1"/>
          </p:cNvPicPr>
          <p:nvPr/>
        </p:nvPicPr>
        <p:blipFill>
          <a:blip r:embed="rId8"/>
          <a:stretch>
            <a:fillRect/>
          </a:stretch>
        </p:blipFill>
        <p:spPr>
          <a:xfrm>
            <a:off x="1300663" y="4309429"/>
            <a:ext cx="1251284" cy="1188720"/>
          </a:xfrm>
          <a:prstGeom prst="rect">
            <a:avLst/>
          </a:prstGeom>
        </p:spPr>
      </p:pic>
    </p:spTree>
    <p:extLst>
      <p:ext uri="{BB962C8B-B14F-4D97-AF65-F5344CB8AC3E}">
        <p14:creationId xmlns:p14="http://schemas.microsoft.com/office/powerpoint/2010/main" val="2369017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Screening and Publicity</a:t>
            </a:r>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17801" y="261256"/>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83817" y="2166035"/>
            <a:ext cx="10424366" cy="4823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Screening eligible patients for the trial</a:t>
            </a:r>
          </a:p>
          <a:p>
            <a:r>
              <a:rPr lang="en-US" sz="1800" dirty="0">
                <a:latin typeface="Arial" panose="020B0604020202020204" pitchFamily="34" charset="0"/>
                <a:cs typeface="Arial" panose="020B0604020202020204" pitchFamily="34" charset="0"/>
              </a:rPr>
              <a:t>Generate enthusiasm for the trial at your site</a:t>
            </a:r>
          </a:p>
          <a:p>
            <a:r>
              <a:rPr lang="en-US" sz="1800" dirty="0">
                <a:latin typeface="Arial" panose="020B0604020202020204" pitchFamily="34" charset="0"/>
                <a:cs typeface="Arial" panose="020B0604020202020204" pitchFamily="34" charset="0"/>
              </a:rPr>
              <a:t>Work with coordinator to develop a system for screening and recruiting participants</a:t>
            </a:r>
          </a:p>
          <a:p>
            <a:r>
              <a:rPr lang="en-US" sz="1800" dirty="0">
                <a:latin typeface="Arial" panose="020B0604020202020204" pitchFamily="34" charset="0"/>
                <a:cs typeface="Arial" panose="020B0604020202020204" pitchFamily="34" charset="0"/>
              </a:rPr>
              <a:t>Ensure participants meet all inclusion and no exclusion criteria for enrollment </a:t>
            </a:r>
          </a:p>
        </p:txBody>
      </p:sp>
    </p:spTree>
    <p:extLst>
      <p:ext uri="{BB962C8B-B14F-4D97-AF65-F5344CB8AC3E}">
        <p14:creationId xmlns:p14="http://schemas.microsoft.com/office/powerpoint/2010/main" val="1338786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Enrolling and Participant Follow- up</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2227766" y="5872279"/>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834414" y="224397"/>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83817" y="1858690"/>
            <a:ext cx="10424366"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Conduct or delegate the responsibility to conduct the neurological exam at enrollment and as required during follow-up</a:t>
            </a:r>
          </a:p>
          <a:p>
            <a:r>
              <a:rPr lang="en-US" sz="1800" dirty="0">
                <a:latin typeface="Arial" panose="020B0604020202020204" pitchFamily="34" charset="0"/>
                <a:cs typeface="Arial" panose="020B0604020202020204" pitchFamily="34" charset="0"/>
              </a:rPr>
              <a:t>Assist the coordinator in uploading the protocol-required images to the online portal</a:t>
            </a:r>
          </a:p>
          <a:p>
            <a:r>
              <a:rPr lang="en-US" sz="1800" dirty="0">
                <a:latin typeface="Arial" panose="020B0604020202020204" pitchFamily="34" charset="0"/>
                <a:cs typeface="Arial" panose="020B0604020202020204" pitchFamily="34" charset="0"/>
              </a:rPr>
              <a:t>Assist the coordinator with completion of clinical baseline and follow-up CRF worksheets and sign relevant source documents.</a:t>
            </a:r>
          </a:p>
          <a:p>
            <a:r>
              <a:rPr lang="en-US" sz="1800" dirty="0">
                <a:latin typeface="Arial" panose="020B0604020202020204" pitchFamily="34" charset="0"/>
                <a:cs typeface="Arial" panose="020B0604020202020204" pitchFamily="34" charset="0"/>
              </a:rPr>
              <a:t>Ensure adherence to the study protocol by all one site study personnel.</a:t>
            </a:r>
          </a:p>
          <a:p>
            <a:r>
              <a:rPr lang="en-US" sz="1800" dirty="0">
                <a:latin typeface="Arial" panose="020B0604020202020204" pitchFamily="34" charset="0"/>
                <a:cs typeface="Arial" panose="020B0604020202020204" pitchFamily="34" charset="0"/>
              </a:rPr>
              <a:t>Monitor and respond to any adverse events as outlined in the protocol.</a:t>
            </a:r>
          </a:p>
          <a:p>
            <a:endParaRPr lang="en-US" sz="2000" dirty="0"/>
          </a:p>
        </p:txBody>
      </p:sp>
    </p:spTree>
    <p:extLst>
      <p:ext uri="{BB962C8B-B14F-4D97-AF65-F5344CB8AC3E}">
        <p14:creationId xmlns:p14="http://schemas.microsoft.com/office/powerpoint/2010/main" val="3734210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End Point or Adverse Event</a:t>
            </a:r>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17801" y="269657"/>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69468" y="1821762"/>
            <a:ext cx="10453065"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Determine if an endpoint or adverse event has occurred.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Work with primary coordinator for AE reporting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9912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607926" y="261258"/>
            <a:ext cx="10976148" cy="1066950"/>
          </a:xfrm>
        </p:spPr>
        <p:txBody>
          <a:bodyPr>
            <a:noAutofit/>
          </a:bodyPr>
          <a:lstStyle/>
          <a:p>
            <a:r>
              <a:rPr lang="en-US" sz="3600" dirty="0">
                <a:solidFill>
                  <a:srgbClr val="FFFFFF"/>
                </a:solidFill>
                <a:latin typeface="Arial" panose="020B0604020202020204" pitchFamily="34" charset="0"/>
                <a:cs typeface="Arial" panose="020B0604020202020204" pitchFamily="34" charset="0"/>
              </a:rPr>
              <a:t>Site PI Responsibilities:</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Communication with Coordinating Centers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CF79F4C-E82B-F85B-BBFD-3F5A7AD48FB3}"/>
              </a:ext>
            </a:extLst>
          </p:cNvPr>
          <p:cNvPicPr>
            <a:picLocks noChangeAspect="1"/>
          </p:cNvPicPr>
          <p:nvPr/>
        </p:nvPicPr>
        <p:blipFill>
          <a:blip r:embed="rId2"/>
          <a:stretch>
            <a:fillRect/>
          </a:stretch>
        </p:blipFill>
        <p:spPr>
          <a:xfrm>
            <a:off x="10761597" y="261256"/>
            <a:ext cx="866273" cy="822960"/>
          </a:xfrm>
          <a:prstGeom prst="rect">
            <a:avLst/>
          </a:prstGeom>
        </p:spPr>
      </p:pic>
      <p:sp>
        <p:nvSpPr>
          <p:cNvPr id="5" name="Content Placeholder 2">
            <a:extLst>
              <a:ext uri="{FF2B5EF4-FFF2-40B4-BE49-F238E27FC236}">
                <a16:creationId xmlns:a16="http://schemas.microsoft.com/office/drawing/2014/main" id="{958723CC-89A7-CB7A-CB8A-B62F3D4B9387}"/>
              </a:ext>
            </a:extLst>
          </p:cNvPr>
          <p:cNvSpPr txBox="1">
            <a:spLocks/>
          </p:cNvSpPr>
          <p:nvPr/>
        </p:nvSpPr>
        <p:spPr>
          <a:xfrm>
            <a:off x="843185" y="1686426"/>
            <a:ext cx="9868611" cy="4766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50000"/>
              </a:lnSpc>
              <a:spcBef>
                <a:spcPts val="0"/>
              </a:spcBef>
              <a:spcAft>
                <a:spcPts val="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Maintain an open line of communication with local and national study staff.</a:t>
            </a:r>
          </a:p>
          <a:p>
            <a:pPr marL="342900" marR="0" lvl="0" indent="-342900">
              <a:lnSpc>
                <a:spcPct val="150000"/>
              </a:lnSpc>
              <a:spcBef>
                <a:spcPts val="0"/>
              </a:spcBef>
              <a:spcAft>
                <a:spcPts val="800"/>
              </a:spcAft>
              <a:buFont typeface="Symbol" panose="05050102010706020507" pitchFamily="18" charset="2"/>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Attend investigator meetings and study webinars.</a:t>
            </a:r>
          </a:p>
        </p:txBody>
      </p:sp>
    </p:spTree>
    <p:extLst>
      <p:ext uri="{BB962C8B-B14F-4D97-AF65-F5344CB8AC3E}">
        <p14:creationId xmlns:p14="http://schemas.microsoft.com/office/powerpoint/2010/main" val="453204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62BD0-BFCA-09F1-A416-938EA1DC65D1}"/>
              </a:ext>
            </a:extLst>
          </p:cNvPr>
          <p:cNvSpPr>
            <a:spLocks noGrp="1"/>
          </p:cNvSpPr>
          <p:nvPr>
            <p:ph type="title"/>
          </p:nvPr>
        </p:nvSpPr>
        <p:spPr>
          <a:xfrm>
            <a:off x="388621" y="589958"/>
            <a:ext cx="3201366" cy="3387497"/>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Safety Monitoring Plan </a:t>
            </a:r>
          </a:p>
        </p:txBody>
      </p:sp>
      <p:pic>
        <p:nvPicPr>
          <p:cNvPr id="3" name="Picture 2">
            <a:extLst>
              <a:ext uri="{FF2B5EF4-FFF2-40B4-BE49-F238E27FC236}">
                <a16:creationId xmlns:a16="http://schemas.microsoft.com/office/drawing/2014/main" id="{D086DEBB-AB94-76F1-170A-1ABF7C7A5904}"/>
              </a:ext>
            </a:extLst>
          </p:cNvPr>
          <p:cNvPicPr>
            <a:picLocks noChangeAspect="1"/>
          </p:cNvPicPr>
          <p:nvPr/>
        </p:nvPicPr>
        <p:blipFill>
          <a:blip r:embed="rId2"/>
          <a:stretch>
            <a:fillRect/>
          </a:stretch>
        </p:blipFill>
        <p:spPr>
          <a:xfrm>
            <a:off x="1362254" y="4345873"/>
            <a:ext cx="1254100" cy="1188720"/>
          </a:xfrm>
          <a:prstGeom prst="rect">
            <a:avLst/>
          </a:prstGeom>
        </p:spPr>
      </p:pic>
      <p:graphicFrame>
        <p:nvGraphicFramePr>
          <p:cNvPr id="22" name="Content Placeholder 2">
            <a:extLst>
              <a:ext uri="{FF2B5EF4-FFF2-40B4-BE49-F238E27FC236}">
                <a16:creationId xmlns:a16="http://schemas.microsoft.com/office/drawing/2014/main" id="{E0203DB6-55AD-EC63-A329-45FF8B21831C}"/>
              </a:ext>
            </a:extLst>
          </p:cNvPr>
          <p:cNvGraphicFramePr>
            <a:graphicFrameLocks noGrp="1"/>
          </p:cNvGraphicFramePr>
          <p:nvPr>
            <p:ph idx="1"/>
            <p:extLst>
              <p:ext uri="{D42A27DB-BD31-4B8C-83A1-F6EECF244321}">
                <p14:modId xmlns:p14="http://schemas.microsoft.com/office/powerpoint/2010/main" val="4072926002"/>
              </p:ext>
            </p:extLst>
          </p:nvPr>
        </p:nvGraphicFramePr>
        <p:xfrm>
          <a:off x="4581727" y="649480"/>
          <a:ext cx="7305473" cy="55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05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Serious Adverse Events and Reporting</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777860" y="1609853"/>
            <a:ext cx="10636280" cy="5137563"/>
          </a:xfrm>
        </p:spPr>
        <p:txBody>
          <a:bodyPr anchor="t">
            <a:noAutofit/>
          </a:bodyPr>
          <a:lstStyle/>
          <a:p>
            <a:pPr marL="285750" indent="-285750"/>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SAE is any untoward medical occurrence that:</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Results in death,</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life-threatening,</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Requires inpatient hospitalization or prolongation of existing hospitalization,</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Results in persistent or significant disability/incapacity,</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a congenital anomaly/birth defect, or</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Is an important medical event.</a:t>
            </a:r>
          </a:p>
          <a:p>
            <a:pPr marL="457200" lvl="1" indent="0">
              <a:buNone/>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SAEs are reportable within 24 hours of awareness of the event, including:</a:t>
            </a:r>
          </a:p>
          <a:p>
            <a:pPr marL="800100" lvl="1" indent="-342900">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Severity</a:t>
            </a:r>
          </a:p>
          <a:p>
            <a:pPr marL="800100" lvl="1" indent="-342900">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Action taken regarding study drug</a:t>
            </a:r>
          </a:p>
          <a:p>
            <a:pPr marL="800100" lvl="1" indent="-342900">
              <a:buFont typeface="Wingdings" pitchFamily="2" charset="2"/>
              <a:buChar char="ü"/>
            </a:pPr>
            <a:endPar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Combined elevations of aminotransferases and bilirubin, either serious or nonserious and whether or not causally related, meeting the criteria of a potential Hy’s Law case (total bilirubin level ≥ 2 × upper limit of normal (ULN) with simultaneously ALT or AST ≥ 3 × ULN) should always be reported as soon as possible </a:t>
            </a:r>
          </a:p>
          <a:p>
            <a:pPr lvl="1">
              <a:buFont typeface="Wingdings" pitchFamily="2" charset="2"/>
              <a:buChar char="ü"/>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These are identified on SOC labs. Study specific liver panel is not required</a:t>
            </a:r>
          </a:p>
        </p:txBody>
      </p:sp>
      <p:pic>
        <p:nvPicPr>
          <p:cNvPr id="9" name="Picture 8">
            <a:extLst>
              <a:ext uri="{FF2B5EF4-FFF2-40B4-BE49-F238E27FC236}">
                <a16:creationId xmlns:a16="http://schemas.microsoft.com/office/drawing/2014/main" id="{BE39E50F-B3AB-DA49-EF8E-7D41E213E983}"/>
              </a:ext>
            </a:extLst>
          </p:cNvPr>
          <p:cNvPicPr>
            <a:picLocks noChangeAspect="1"/>
          </p:cNvPicPr>
          <p:nvPr/>
        </p:nvPicPr>
        <p:blipFill>
          <a:blip r:embed="rId3"/>
          <a:stretch>
            <a:fillRect/>
          </a:stretch>
        </p:blipFill>
        <p:spPr>
          <a:xfrm>
            <a:off x="10749762" y="253223"/>
            <a:ext cx="868223" cy="822960"/>
          </a:xfrm>
          <a:prstGeom prst="rect">
            <a:avLst/>
          </a:prstGeom>
        </p:spPr>
      </p:pic>
    </p:spTree>
    <p:extLst>
      <p:ext uri="{BB962C8B-B14F-4D97-AF65-F5344CB8AC3E}">
        <p14:creationId xmlns:p14="http://schemas.microsoft.com/office/powerpoint/2010/main" val="2860162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6043"/>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Independent Medical Monitor</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4" name="TextBox 3">
            <a:extLst>
              <a:ext uri="{FF2B5EF4-FFF2-40B4-BE49-F238E27FC236}">
                <a16:creationId xmlns:a16="http://schemas.microsoft.com/office/drawing/2014/main" id="{F2C2ACE0-CE6E-062C-B825-DDD60852EB3E}"/>
              </a:ext>
            </a:extLst>
          </p:cNvPr>
          <p:cNvSpPr txBox="1"/>
          <p:nvPr/>
        </p:nvSpPr>
        <p:spPr>
          <a:xfrm>
            <a:off x="407696" y="2030476"/>
            <a:ext cx="1063627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The Independent Medical Monitor (IMM) will monitor the study with regard to safety on an ongoing basis to identify any safety concerns. </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Review all SAEs</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Determine relatedness to study intervention </a:t>
            </a:r>
            <a:r>
              <a:rPr lang="en-US" dirty="0">
                <a:solidFill>
                  <a:prstClr val="black"/>
                </a:solidFill>
                <a:latin typeface="Arial" panose="020B0604020202020204" pitchFamily="34" charset="0"/>
                <a:ea typeface="Arial" panose="020B0604020202020204" pitchFamily="34" charset="0"/>
                <a:cs typeface="Arial" panose="020B0604020202020204" pitchFamily="34" charset="0"/>
              </a:rPr>
              <a:t>and expectedness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Communicate with the investigators for any questions or clarifications regarding an event. </a:t>
            </a:r>
          </a:p>
          <a:p>
            <a:pPr marL="457200" marR="0" lvl="1" indent="0" algn="l" defTabSz="914400" rtl="0" eaLnBrk="1" fontAlgn="auto" latinLnBrk="0" hangingPunct="1">
              <a:lnSpc>
                <a:spcPct val="100000"/>
              </a:lnSpc>
              <a:spcBef>
                <a:spcPts val="120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A person in a suit and tie&#10;&#10;Description automatically generated">
            <a:extLst>
              <a:ext uri="{FF2B5EF4-FFF2-40B4-BE49-F238E27FC236}">
                <a16:creationId xmlns:a16="http://schemas.microsoft.com/office/drawing/2014/main" id="{A238DE7C-D892-27BE-0E6E-462719CFA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3980" y="1597432"/>
            <a:ext cx="1678016" cy="1678016"/>
          </a:xfrm>
          <a:prstGeom prst="rect">
            <a:avLst/>
          </a:prstGeom>
        </p:spPr>
      </p:pic>
      <p:sp>
        <p:nvSpPr>
          <p:cNvPr id="7" name="TextBox 6">
            <a:extLst>
              <a:ext uri="{FF2B5EF4-FFF2-40B4-BE49-F238E27FC236}">
                <a16:creationId xmlns:a16="http://schemas.microsoft.com/office/drawing/2014/main" id="{4B6D208C-698E-497B-F2F5-6110A1F3D8A0}"/>
              </a:ext>
            </a:extLst>
          </p:cNvPr>
          <p:cNvSpPr txBox="1"/>
          <p:nvPr/>
        </p:nvSpPr>
        <p:spPr>
          <a:xfrm>
            <a:off x="10362823" y="3244334"/>
            <a:ext cx="1855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 Wade Smith</a:t>
            </a:r>
          </a:p>
        </p:txBody>
      </p:sp>
      <p:pic>
        <p:nvPicPr>
          <p:cNvPr id="5" name="Picture 4">
            <a:extLst>
              <a:ext uri="{FF2B5EF4-FFF2-40B4-BE49-F238E27FC236}">
                <a16:creationId xmlns:a16="http://schemas.microsoft.com/office/drawing/2014/main" id="{127F60A8-A3BA-8E9F-2514-79E10A87EFF9}"/>
              </a:ext>
            </a:extLst>
          </p:cNvPr>
          <p:cNvPicPr>
            <a:picLocks noChangeAspect="1"/>
          </p:cNvPicPr>
          <p:nvPr/>
        </p:nvPicPr>
        <p:blipFill>
          <a:blip r:embed="rId3"/>
          <a:stretch>
            <a:fillRect/>
          </a:stretch>
        </p:blipFill>
        <p:spPr>
          <a:xfrm>
            <a:off x="11043975" y="296838"/>
            <a:ext cx="868223" cy="822960"/>
          </a:xfrm>
          <a:prstGeom prst="rect">
            <a:avLst/>
          </a:prstGeom>
        </p:spPr>
      </p:pic>
    </p:spTree>
    <p:extLst>
      <p:ext uri="{BB962C8B-B14F-4D97-AF65-F5344CB8AC3E}">
        <p14:creationId xmlns:p14="http://schemas.microsoft.com/office/powerpoint/2010/main" val="2812534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94537"/>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Safety Stopping Rule</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6FA182AC-BF23-2323-EAB7-5DADDFCD5CD8}"/>
              </a:ext>
            </a:extLst>
          </p:cNvPr>
          <p:cNvSpPr txBox="1"/>
          <p:nvPr/>
        </p:nvSpPr>
        <p:spPr>
          <a:xfrm>
            <a:off x="777860" y="1988339"/>
            <a:ext cx="1063628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for a given arm, the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that symptomatic ICH rate is &gt;5% exceeds 90%,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then enrollment may be shut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will be reviewed by the DSMB on a monthly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F97760FF-A706-6725-726A-55FB045E32F0}"/>
              </a:ext>
            </a:extLst>
          </p:cNvPr>
          <p:cNvPicPr>
            <a:picLocks noChangeAspect="1"/>
          </p:cNvPicPr>
          <p:nvPr/>
        </p:nvPicPr>
        <p:blipFill>
          <a:blip r:embed="rId2"/>
          <a:stretch>
            <a:fillRect/>
          </a:stretch>
        </p:blipFill>
        <p:spPr>
          <a:xfrm>
            <a:off x="10749762" y="287846"/>
            <a:ext cx="868223" cy="822960"/>
          </a:xfrm>
          <a:prstGeom prst="rect">
            <a:avLst/>
          </a:prstGeom>
        </p:spPr>
      </p:pic>
    </p:spTree>
    <p:extLst>
      <p:ext uri="{BB962C8B-B14F-4D97-AF65-F5344CB8AC3E}">
        <p14:creationId xmlns:p14="http://schemas.microsoft.com/office/powerpoint/2010/main" val="1231321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A180-F710-C854-6A18-A97090D24E2B}"/>
              </a:ext>
            </a:extLst>
          </p:cNvPr>
          <p:cNvSpPr>
            <a:spLocks noGrp="1"/>
          </p:cNvSpPr>
          <p:nvPr>
            <p:ph type="title"/>
          </p:nvPr>
        </p:nvSpPr>
        <p:spPr>
          <a:xfrm>
            <a:off x="1007925" y="228600"/>
            <a:ext cx="10176151" cy="1097519"/>
          </a:xfrm>
        </p:spPr>
        <p:txBody>
          <a:bodyPr anchor="ctr">
            <a:normAutofit/>
          </a:bodyPr>
          <a:lstStyle/>
          <a:p>
            <a:r>
              <a:rPr lang="en-US" sz="3600" dirty="0">
                <a:latin typeface="Arial" panose="020B0604020202020204" pitchFamily="34" charset="0"/>
                <a:cs typeface="Arial" panose="020B0604020202020204" pitchFamily="34" charset="0"/>
              </a:rPr>
              <a:t>SISTER Timeline</a:t>
            </a:r>
          </a:p>
        </p:txBody>
      </p:sp>
      <p:sp>
        <p:nvSpPr>
          <p:cNvPr id="49" name="Rectangle 41">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3">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 name="Content Placeholder 2">
            <a:extLst>
              <a:ext uri="{FF2B5EF4-FFF2-40B4-BE49-F238E27FC236}">
                <a16:creationId xmlns:a16="http://schemas.microsoft.com/office/drawing/2014/main" id="{B15717A3-7F0A-E260-456A-B4D3DF6D3B47}"/>
              </a:ext>
            </a:extLst>
          </p:cNvPr>
          <p:cNvGraphicFramePr/>
          <p:nvPr>
            <p:extLst>
              <p:ext uri="{D42A27DB-BD31-4B8C-83A1-F6EECF244321}">
                <p14:modId xmlns:p14="http://schemas.microsoft.com/office/powerpoint/2010/main" val="3779164021"/>
              </p:ext>
            </p:extLst>
          </p:nvPr>
        </p:nvGraphicFramePr>
        <p:xfrm>
          <a:off x="233362" y="1051560"/>
          <a:ext cx="11725275" cy="3927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84A7A48-0AA8-DB51-75E2-6B5528220324}"/>
              </a:ext>
            </a:extLst>
          </p:cNvPr>
          <p:cNvPicPr>
            <a:picLocks noChangeAspect="1"/>
          </p:cNvPicPr>
          <p:nvPr/>
        </p:nvPicPr>
        <p:blipFill>
          <a:blip r:embed="rId8"/>
          <a:stretch>
            <a:fillRect/>
          </a:stretch>
        </p:blipFill>
        <p:spPr>
          <a:xfrm>
            <a:off x="10750938" y="131315"/>
            <a:ext cx="866273" cy="822960"/>
          </a:xfrm>
          <a:prstGeom prst="rect">
            <a:avLst/>
          </a:prstGeom>
        </p:spPr>
      </p:pic>
      <p:sp>
        <p:nvSpPr>
          <p:cNvPr id="4" name="TextBox 3">
            <a:extLst>
              <a:ext uri="{FF2B5EF4-FFF2-40B4-BE49-F238E27FC236}">
                <a16:creationId xmlns:a16="http://schemas.microsoft.com/office/drawing/2014/main" id="{427B781A-266F-839E-F423-EC4FF7B1E4E7}"/>
              </a:ext>
            </a:extLst>
          </p:cNvPr>
          <p:cNvSpPr txBox="1"/>
          <p:nvPr/>
        </p:nvSpPr>
        <p:spPr>
          <a:xfrm>
            <a:off x="2912165" y="4899991"/>
            <a:ext cx="6758609" cy="830997"/>
          </a:xfrm>
          <a:prstGeom prst="rect">
            <a:avLst/>
          </a:prstGeom>
          <a:noFill/>
        </p:spPr>
        <p:txBody>
          <a:bodyPr wrap="square" rtlCol="0">
            <a:spAutoFit/>
          </a:bodyPr>
          <a:lstStyle/>
          <a:p>
            <a:pPr algn="ctr"/>
            <a:r>
              <a:rPr lang="en-US" sz="2400" dirty="0"/>
              <a:t>Update: May 2, 2025</a:t>
            </a:r>
          </a:p>
          <a:p>
            <a:pPr algn="ctr"/>
            <a:r>
              <a:rPr lang="en-US" sz="2400" dirty="0"/>
              <a:t>  44 Sites/48 open with 34 participants randomized</a:t>
            </a:r>
            <a:r>
              <a:rPr lang="en-US" dirty="0"/>
              <a:t>	</a:t>
            </a:r>
          </a:p>
        </p:txBody>
      </p:sp>
    </p:spTree>
    <p:extLst>
      <p:ext uri="{BB962C8B-B14F-4D97-AF65-F5344CB8AC3E}">
        <p14:creationId xmlns:p14="http://schemas.microsoft.com/office/powerpoint/2010/main" val="1606698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278535"/>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Formal Interim Stopping rule for Safety</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sp>
        <p:nvSpPr>
          <p:cNvPr id="5" name="TextBox 4">
            <a:extLst>
              <a:ext uri="{FF2B5EF4-FFF2-40B4-BE49-F238E27FC236}">
                <a16:creationId xmlns:a16="http://schemas.microsoft.com/office/drawing/2014/main" id="{5F5E451A-E6F3-1A94-9A4A-4FC77F8ECFE4}"/>
              </a:ext>
            </a:extLst>
          </p:cNvPr>
          <p:cNvSpPr txBox="1"/>
          <p:nvPr/>
        </p:nvSpPr>
        <p:spPr>
          <a:xfrm>
            <a:off x="652878" y="2222284"/>
            <a:ext cx="10886244" cy="32624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the bleeding rate for the best dose too high?</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trial will stop early if there is &gt; 90% probability that the best dose has a higher than 60% rate of any 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Formal interim analysis for safety will occur after N=150 participants have been enrolled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and every 50 participants, thereafter.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F01F9A81-2CFF-309E-8EC6-ED008C4069C1}"/>
              </a:ext>
            </a:extLst>
          </p:cNvPr>
          <p:cNvPicPr>
            <a:picLocks noChangeAspect="1"/>
          </p:cNvPicPr>
          <p:nvPr/>
        </p:nvPicPr>
        <p:blipFill>
          <a:blip r:embed="rId2"/>
          <a:stretch>
            <a:fillRect/>
          </a:stretch>
        </p:blipFill>
        <p:spPr>
          <a:xfrm>
            <a:off x="10749762" y="299330"/>
            <a:ext cx="868223" cy="822960"/>
          </a:xfrm>
          <a:prstGeom prst="rect">
            <a:avLst/>
          </a:prstGeom>
        </p:spPr>
      </p:pic>
    </p:spTree>
    <p:extLst>
      <p:ext uri="{BB962C8B-B14F-4D97-AF65-F5344CB8AC3E}">
        <p14:creationId xmlns:p14="http://schemas.microsoft.com/office/powerpoint/2010/main" val="3684774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A71CB-B87D-7BB0-6DC5-B7F64E58E174}"/>
              </a:ext>
            </a:extLst>
          </p:cNvPr>
          <p:cNvSpPr>
            <a:spLocks noGrp="1"/>
          </p:cNvSpPr>
          <p:nvPr>
            <p:ph type="title"/>
          </p:nvPr>
        </p:nvSpPr>
        <p:spPr>
          <a:xfrm>
            <a:off x="1148025" y="305997"/>
            <a:ext cx="9895951" cy="1033669"/>
          </a:xfrm>
        </p:spPr>
        <p:txBody>
          <a:bodyPr>
            <a:normAutofit/>
          </a:bodyPr>
          <a:lstStyle/>
          <a:p>
            <a:r>
              <a:rPr lang="en-US" sz="3600" dirty="0">
                <a:solidFill>
                  <a:srgbClr val="FFFFFF"/>
                </a:solidFill>
                <a:latin typeface="Arial" panose="020B0604020202020204" pitchFamily="34" charset="0"/>
                <a:cs typeface="Arial" panose="020B0604020202020204" pitchFamily="34" charset="0"/>
              </a:rPr>
              <a:t>Final Analysis</a:t>
            </a:r>
          </a:p>
        </p:txBody>
      </p:sp>
      <p:sp>
        <p:nvSpPr>
          <p:cNvPr id="3" name="Content Placeholder 2">
            <a:extLst>
              <a:ext uri="{FF2B5EF4-FFF2-40B4-BE49-F238E27FC236}">
                <a16:creationId xmlns:a16="http://schemas.microsoft.com/office/drawing/2014/main" id="{F53EDABE-1689-E694-E6CE-1F41A869FFCE}"/>
              </a:ext>
            </a:extLst>
          </p:cNvPr>
          <p:cNvSpPr>
            <a:spLocks noGrp="1"/>
          </p:cNvSpPr>
          <p:nvPr>
            <p:ph idx="1"/>
          </p:nvPr>
        </p:nvSpPr>
        <p:spPr>
          <a:xfrm>
            <a:off x="459351" y="2318196"/>
            <a:ext cx="10636280" cy="4982936"/>
          </a:xfrm>
        </p:spPr>
        <p:txBody>
          <a:bodyPr anchor="ctr">
            <a:normAutofit/>
          </a:bodyPr>
          <a:lstStyle/>
          <a:p>
            <a:pPr marL="0" indent="0">
              <a:spcBef>
                <a:spcPts val="1200"/>
              </a:spcBef>
              <a:buNone/>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spcBef>
                <a:spcPts val="1200"/>
              </a:spcBef>
              <a:buFont typeface="+mj-lt"/>
              <a:buAutoNum type="arabicPeriod"/>
              <a:tabLst>
                <a:tab pos="228600" algn="l"/>
              </a:tabLst>
            </a:pPr>
            <a:endParaRPr lang="en-US" sz="2000" dirty="0">
              <a:effectLst/>
              <a:ea typeface="Arial" panose="020B0604020202020204" pitchFamily="34" charset="0"/>
            </a:endParaRPr>
          </a:p>
          <a:p>
            <a:pPr marL="457200" indent="-457200">
              <a:buFont typeface="+mj-lt"/>
              <a:buAutoNum type="arabicPeriod"/>
            </a:pPr>
            <a:endParaRPr lang="en-US" sz="2000" dirty="0"/>
          </a:p>
        </p:txBody>
      </p:sp>
      <p:pic>
        <p:nvPicPr>
          <p:cNvPr id="4" name="Picture 3">
            <a:extLst>
              <a:ext uri="{FF2B5EF4-FFF2-40B4-BE49-F238E27FC236}">
                <a16:creationId xmlns:a16="http://schemas.microsoft.com/office/drawing/2014/main" id="{70CC8353-79AE-5C4B-9B52-4B82495C2750}"/>
              </a:ext>
            </a:extLst>
          </p:cNvPr>
          <p:cNvPicPr>
            <a:picLocks noChangeAspect="1"/>
          </p:cNvPicPr>
          <p:nvPr/>
        </p:nvPicPr>
        <p:blipFill>
          <a:blip r:embed="rId2"/>
          <a:stretch>
            <a:fillRect/>
          </a:stretch>
        </p:blipFill>
        <p:spPr>
          <a:xfrm>
            <a:off x="8724900" y="3860800"/>
            <a:ext cx="3467100" cy="2997200"/>
          </a:xfrm>
          <a:prstGeom prst="rect">
            <a:avLst/>
          </a:prstGeom>
        </p:spPr>
      </p:pic>
      <p:sp>
        <p:nvSpPr>
          <p:cNvPr id="6" name="TextBox 5">
            <a:extLst>
              <a:ext uri="{FF2B5EF4-FFF2-40B4-BE49-F238E27FC236}">
                <a16:creationId xmlns:a16="http://schemas.microsoft.com/office/drawing/2014/main" id="{76119091-4D7F-D442-EC0B-5547099E22D7}"/>
              </a:ext>
            </a:extLst>
          </p:cNvPr>
          <p:cNvSpPr txBox="1"/>
          <p:nvPr/>
        </p:nvSpPr>
        <p:spPr>
          <a:xfrm>
            <a:off x="870657" y="2128951"/>
            <a:ext cx="1045068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final analysis, criteria for trial to be a success (‘Go’):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trial is a success if the best dose has 0.25 utility or higher with at least 80% probability.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(Utility &gt;0.25| Greatest </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Umax</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&gt;80%]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pic>
        <p:nvPicPr>
          <p:cNvPr id="5" name="Picture 4">
            <a:extLst>
              <a:ext uri="{FF2B5EF4-FFF2-40B4-BE49-F238E27FC236}">
                <a16:creationId xmlns:a16="http://schemas.microsoft.com/office/drawing/2014/main" id="{9CF81E46-262B-E442-7CB5-02EC4F19504B}"/>
              </a:ext>
            </a:extLst>
          </p:cNvPr>
          <p:cNvPicPr>
            <a:picLocks noChangeAspect="1"/>
          </p:cNvPicPr>
          <p:nvPr/>
        </p:nvPicPr>
        <p:blipFill>
          <a:blip r:embed="rId3"/>
          <a:stretch>
            <a:fillRect/>
          </a:stretch>
        </p:blipFill>
        <p:spPr>
          <a:xfrm>
            <a:off x="10749762" y="299306"/>
            <a:ext cx="868223" cy="822960"/>
          </a:xfrm>
          <a:prstGeom prst="rect">
            <a:avLst/>
          </a:prstGeom>
        </p:spPr>
      </p:pic>
    </p:spTree>
    <p:extLst>
      <p:ext uri="{BB962C8B-B14F-4D97-AF65-F5344CB8AC3E}">
        <p14:creationId xmlns:p14="http://schemas.microsoft.com/office/powerpoint/2010/main" val="197176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75124-5E52-FAFD-1856-2B9C53F219E1}"/>
              </a:ext>
            </a:extLst>
          </p:cNvPr>
          <p:cNvSpPr>
            <a:spLocks noGrp="1"/>
          </p:cNvSpPr>
          <p:nvPr>
            <p:ph type="title"/>
          </p:nvPr>
        </p:nvSpPr>
        <p:spPr>
          <a:xfrm>
            <a:off x="461271" y="1703960"/>
            <a:ext cx="3115265" cy="2396359"/>
          </a:xfrm>
        </p:spPr>
        <p:txBody>
          <a:bodyPr anchor="b">
            <a:normAutofit/>
          </a:bodyPr>
          <a:lstStyle/>
          <a:p>
            <a:pPr algn="ctr"/>
            <a:r>
              <a:rPr lang="en-US" sz="3600" dirty="0">
                <a:solidFill>
                  <a:srgbClr val="FFFFFF"/>
                </a:solidFill>
                <a:latin typeface="Arial" panose="020B0604020202020204" pitchFamily="34" charset="0"/>
                <a:cs typeface="Arial" panose="020B0604020202020204" pitchFamily="34" charset="0"/>
              </a:rPr>
              <a:t>Other required trainings</a:t>
            </a:r>
          </a:p>
        </p:txBody>
      </p:sp>
      <p:graphicFrame>
        <p:nvGraphicFramePr>
          <p:cNvPr id="22" name="Content Placeholder 2">
            <a:extLst>
              <a:ext uri="{FF2B5EF4-FFF2-40B4-BE49-F238E27FC236}">
                <a16:creationId xmlns:a16="http://schemas.microsoft.com/office/drawing/2014/main" id="{40DF2CC3-88C8-2C75-7A70-E030CC6A68DB}"/>
              </a:ext>
            </a:extLst>
          </p:cNvPr>
          <p:cNvGraphicFramePr>
            <a:graphicFrameLocks noGrp="1"/>
          </p:cNvGraphicFramePr>
          <p:nvPr>
            <p:ph idx="1"/>
            <p:extLst>
              <p:ext uri="{D42A27DB-BD31-4B8C-83A1-F6EECF244321}">
                <p14:modId xmlns:p14="http://schemas.microsoft.com/office/powerpoint/2010/main" val="112011229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22C91BA-77C0-0495-25A6-3530EFFAA3C5}"/>
              </a:ext>
            </a:extLst>
          </p:cNvPr>
          <p:cNvPicPr>
            <a:picLocks noChangeAspect="1"/>
          </p:cNvPicPr>
          <p:nvPr/>
        </p:nvPicPr>
        <p:blipFill>
          <a:blip r:embed="rId8"/>
          <a:stretch>
            <a:fillRect/>
          </a:stretch>
        </p:blipFill>
        <p:spPr>
          <a:xfrm>
            <a:off x="1375721" y="4345876"/>
            <a:ext cx="1286367" cy="1219306"/>
          </a:xfrm>
          <a:prstGeom prst="rect">
            <a:avLst/>
          </a:prstGeom>
        </p:spPr>
      </p:pic>
    </p:spTree>
    <p:extLst>
      <p:ext uri="{BB962C8B-B14F-4D97-AF65-F5344CB8AC3E}">
        <p14:creationId xmlns:p14="http://schemas.microsoft.com/office/powerpoint/2010/main" val="229408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1CE7C4-6156-E1BD-E4C7-0ADD4FA80E04}"/>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5781144-B8B4-203A-7F03-147102E1E1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C3AED76-2E7E-7057-F3D8-349781B1E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B01215B-A1D5-C595-DEAB-7E85F768A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1733D80-748B-C59D-F0C8-83BDF32D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874BB25F-8113-2DBD-B6E0-D3096D15E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63BC24F-3879-8253-FF69-553E87DC3FC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600" kern="1200" dirty="0">
                <a:solidFill>
                  <a:srgbClr val="FFFFFF"/>
                </a:solidFill>
                <a:latin typeface="Arial" panose="020B0604020202020204" pitchFamily="34" charset="0"/>
                <a:cs typeface="Arial" panose="020B0604020202020204" pitchFamily="34" charset="0"/>
              </a:rPr>
              <a:t>SISTER Site Status</a:t>
            </a:r>
          </a:p>
        </p:txBody>
      </p:sp>
      <p:pic>
        <p:nvPicPr>
          <p:cNvPr id="3" name="Picture 2">
            <a:extLst>
              <a:ext uri="{FF2B5EF4-FFF2-40B4-BE49-F238E27FC236}">
                <a16:creationId xmlns:a16="http://schemas.microsoft.com/office/drawing/2014/main" id="{B0CA3FFA-AEB6-0DCB-3A0B-61C575221D7E}"/>
              </a:ext>
            </a:extLst>
          </p:cNvPr>
          <p:cNvPicPr>
            <a:picLocks noChangeAspect="1"/>
          </p:cNvPicPr>
          <p:nvPr/>
        </p:nvPicPr>
        <p:blipFill>
          <a:blip r:embed="rId3"/>
          <a:stretch>
            <a:fillRect/>
          </a:stretch>
        </p:blipFill>
        <p:spPr>
          <a:xfrm>
            <a:off x="1214777" y="3959560"/>
            <a:ext cx="1155032" cy="1097280"/>
          </a:xfrm>
          <a:prstGeom prst="rect">
            <a:avLst/>
          </a:prstGeom>
        </p:spPr>
      </p:pic>
      <p:pic>
        <p:nvPicPr>
          <p:cNvPr id="6" name="Content Placeholder 5">
            <a:extLst>
              <a:ext uri="{FF2B5EF4-FFF2-40B4-BE49-F238E27FC236}">
                <a16:creationId xmlns:a16="http://schemas.microsoft.com/office/drawing/2014/main" id="{7BD5EC34-8266-B2FF-F849-5DA7C1E578B7}"/>
              </a:ext>
            </a:extLst>
          </p:cNvPr>
          <p:cNvPicPr>
            <a:picLocks noGrp="1" noChangeAspect="1"/>
          </p:cNvPicPr>
          <p:nvPr>
            <p:ph idx="1"/>
          </p:nvPr>
        </p:nvPicPr>
        <p:blipFill>
          <a:blip r:embed="rId4"/>
          <a:stretch>
            <a:fillRect/>
          </a:stretch>
        </p:blipFill>
        <p:spPr>
          <a:xfrm>
            <a:off x="4192441" y="616226"/>
            <a:ext cx="7845721" cy="5533866"/>
          </a:xfrm>
        </p:spPr>
      </p:pic>
    </p:spTree>
    <p:extLst>
      <p:ext uri="{BB962C8B-B14F-4D97-AF65-F5344CB8AC3E}">
        <p14:creationId xmlns:p14="http://schemas.microsoft.com/office/powerpoint/2010/main" val="241364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103AB0-4CD2-0FF8-309C-EAACC14207D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600" kern="1200" dirty="0">
                <a:solidFill>
                  <a:srgbClr val="FFFFFF"/>
                </a:solidFill>
                <a:latin typeface="Arial" panose="020B0604020202020204" pitchFamily="34" charset="0"/>
                <a:cs typeface="Arial" panose="020B0604020202020204" pitchFamily="34" charset="0"/>
              </a:rPr>
              <a:t>SISTER Site Status</a:t>
            </a:r>
          </a:p>
        </p:txBody>
      </p:sp>
      <p:pic>
        <p:nvPicPr>
          <p:cNvPr id="3" name="Picture 2">
            <a:extLst>
              <a:ext uri="{FF2B5EF4-FFF2-40B4-BE49-F238E27FC236}">
                <a16:creationId xmlns:a16="http://schemas.microsoft.com/office/drawing/2014/main" id="{F514F863-7DA3-BFF0-F5A1-EA899DC0F14A}"/>
              </a:ext>
            </a:extLst>
          </p:cNvPr>
          <p:cNvPicPr>
            <a:picLocks noChangeAspect="1"/>
          </p:cNvPicPr>
          <p:nvPr/>
        </p:nvPicPr>
        <p:blipFill>
          <a:blip r:embed="rId3"/>
          <a:stretch>
            <a:fillRect/>
          </a:stretch>
        </p:blipFill>
        <p:spPr>
          <a:xfrm>
            <a:off x="1214777" y="3959560"/>
            <a:ext cx="1155032" cy="1097280"/>
          </a:xfrm>
          <a:prstGeom prst="rect">
            <a:avLst/>
          </a:prstGeom>
        </p:spPr>
      </p:pic>
      <p:pic>
        <p:nvPicPr>
          <p:cNvPr id="8" name="Content Placeholder 7">
            <a:extLst>
              <a:ext uri="{FF2B5EF4-FFF2-40B4-BE49-F238E27FC236}">
                <a16:creationId xmlns:a16="http://schemas.microsoft.com/office/drawing/2014/main" id="{D7F7FCF7-6395-2082-5422-17817F36FB6D}"/>
              </a:ext>
            </a:extLst>
          </p:cNvPr>
          <p:cNvPicPr>
            <a:picLocks noGrp="1" noChangeAspect="1"/>
          </p:cNvPicPr>
          <p:nvPr>
            <p:ph idx="1"/>
          </p:nvPr>
        </p:nvPicPr>
        <p:blipFill>
          <a:blip r:embed="rId4"/>
          <a:stretch>
            <a:fillRect/>
          </a:stretch>
        </p:blipFill>
        <p:spPr>
          <a:xfrm>
            <a:off x="4215473" y="472925"/>
            <a:ext cx="7665378" cy="5912149"/>
          </a:xfrm>
        </p:spPr>
      </p:pic>
    </p:spTree>
    <p:extLst>
      <p:ext uri="{BB962C8B-B14F-4D97-AF65-F5344CB8AC3E}">
        <p14:creationId xmlns:p14="http://schemas.microsoft.com/office/powerpoint/2010/main" val="122277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274E7-A973-82DB-3677-7610CA4B57FF}"/>
              </a:ext>
            </a:extLst>
          </p:cNvPr>
          <p:cNvSpPr>
            <a:spLocks noGrp="1"/>
          </p:cNvSpPr>
          <p:nvPr>
            <p:ph type="ctrTitle"/>
          </p:nvPr>
        </p:nvSpPr>
        <p:spPr>
          <a:xfrm>
            <a:off x="798415" y="1062544"/>
            <a:ext cx="4747280" cy="3098061"/>
          </a:xfrm>
        </p:spPr>
        <p:txBody>
          <a:bodyPr vert="horz" lIns="91440" tIns="45720" rIns="91440" bIns="45720" rtlCol="0" anchor="b">
            <a:normAutofit/>
          </a:bodyPr>
          <a:lstStyle/>
          <a:p>
            <a:pPr algn="l"/>
            <a:r>
              <a:rPr lang="en-US" sz="3600" kern="1200" dirty="0">
                <a:solidFill>
                  <a:srgbClr val="FFFFFF"/>
                </a:solidFill>
                <a:latin typeface="Arial" panose="020B0604020202020204" pitchFamily="34" charset="0"/>
                <a:cs typeface="Arial" panose="020B0604020202020204" pitchFamily="34" charset="0"/>
              </a:rPr>
              <a:t>TS23 Study Drug Background</a:t>
            </a:r>
          </a:p>
        </p:txBody>
      </p:sp>
      <p:sp>
        <p:nvSpPr>
          <p:cNvPr id="19" name="Rectangle 1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58F9509C-1511-1C7C-1ED6-972F6035A99C}"/>
              </a:ext>
            </a:extLst>
          </p:cNvPr>
          <p:cNvSpPr>
            <a:spLocks noGrp="1"/>
          </p:cNvSpPr>
          <p:nvPr>
            <p:ph type="subTitle" idx="1"/>
          </p:nvPr>
        </p:nvSpPr>
        <p:spPr>
          <a:xfrm>
            <a:off x="798415" y="4695678"/>
            <a:ext cx="4393278" cy="1244483"/>
          </a:xfrm>
        </p:spPr>
        <p:txBody>
          <a:bodyPr anchor="t">
            <a:normAutofit/>
          </a:bodyPr>
          <a:lstStyle/>
          <a:p>
            <a:pPr algn="l"/>
            <a:r>
              <a:rPr lang="en-US" sz="1800" dirty="0">
                <a:solidFill>
                  <a:srgbClr val="FFFFFF"/>
                </a:solidFill>
                <a:latin typeface="Arial" panose="020B0604020202020204" pitchFamily="34" charset="0"/>
                <a:cs typeface="Arial" panose="020B0604020202020204" pitchFamily="34" charset="0"/>
              </a:rPr>
              <a:t>Guy Reed, MD, MS</a:t>
            </a:r>
          </a:p>
          <a:p>
            <a:pPr algn="l"/>
            <a:r>
              <a:rPr lang="en-US" sz="1800" dirty="0">
                <a:solidFill>
                  <a:srgbClr val="FFFFFF"/>
                </a:solidFill>
                <a:latin typeface="Arial" panose="020B0604020202020204" pitchFamily="34" charset="0"/>
                <a:cs typeface="Arial" panose="020B0604020202020204" pitchFamily="34" charset="0"/>
              </a:rPr>
              <a:t>TS23 Inventor and IND holder</a:t>
            </a:r>
          </a:p>
        </p:txBody>
      </p:sp>
      <p:sp>
        <p:nvSpPr>
          <p:cNvPr id="21" name="Oval 2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with low confidence">
            <a:extLst>
              <a:ext uri="{FF2B5EF4-FFF2-40B4-BE49-F238E27FC236}">
                <a16:creationId xmlns:a16="http://schemas.microsoft.com/office/drawing/2014/main" id="{D011392F-162C-2E7D-0057-A9854570C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32" y="2108877"/>
            <a:ext cx="2801618" cy="2654533"/>
          </a:xfrm>
          <a:prstGeom prst="rect">
            <a:avLst/>
          </a:prstGeom>
        </p:spPr>
      </p:pic>
    </p:spTree>
    <p:extLst>
      <p:ext uri="{BB962C8B-B14F-4D97-AF65-F5344CB8AC3E}">
        <p14:creationId xmlns:p14="http://schemas.microsoft.com/office/powerpoint/2010/main" val="2950765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11846</TotalTime>
  <Words>4658</Words>
  <Application>Microsoft Office PowerPoint</Application>
  <PresentationFormat>Widescreen</PresentationFormat>
  <Paragraphs>844</Paragraphs>
  <Slides>62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Abadi Extra Light</vt:lpstr>
      <vt:lpstr>Arial</vt:lpstr>
      <vt:lpstr>Calibri</vt:lpstr>
      <vt:lpstr>Calibri Light</vt:lpstr>
      <vt:lpstr>Helvetica</vt:lpstr>
      <vt:lpstr>Symbol</vt:lpstr>
      <vt:lpstr>Wingdings</vt:lpstr>
      <vt:lpstr>Office Theme</vt:lpstr>
      <vt:lpstr>Strategy for Improving Stroke Treatment Response Protocol Version 3.0</vt:lpstr>
      <vt:lpstr>SISTER Leadership Team: Principal Investigators</vt:lpstr>
      <vt:lpstr>SISTER Leadership Team: Trial Managers</vt:lpstr>
      <vt:lpstr>SISTER Leadership Team</vt:lpstr>
      <vt:lpstr>SISTER Sites</vt:lpstr>
      <vt:lpstr>SISTER Timeline</vt:lpstr>
      <vt:lpstr>SISTER Site Status</vt:lpstr>
      <vt:lpstr>SISTER Site Status</vt:lpstr>
      <vt:lpstr>TS23 Study Drug Background</vt:lpstr>
      <vt:lpstr>Thrombus dissolution improves outcomes in AIS</vt:lpstr>
      <vt:lpstr>Thrombus dissolution improves outcomes in AIS</vt:lpstr>
      <vt:lpstr>Limitations of TPA/TNK therapy</vt:lpstr>
      <vt:lpstr>Targeting a2AP to dissolve thrombi</vt:lpstr>
      <vt:lpstr>Experimental Evidence for targeting a2AP</vt:lpstr>
      <vt:lpstr>Targeting a2AP- similar findings in labs worldwide</vt:lpstr>
      <vt:lpstr>Development of TS23- novel a2AP-I</vt:lpstr>
      <vt:lpstr>SISTER Protocol</vt:lpstr>
      <vt:lpstr>Study Description</vt:lpstr>
      <vt:lpstr>SISTER: Basic Study Information</vt:lpstr>
      <vt:lpstr>Study Objective</vt:lpstr>
      <vt:lpstr>Study Population</vt:lpstr>
      <vt:lpstr>Key Inclusion Criteria</vt:lpstr>
      <vt:lpstr>Key Exclusion Criteria</vt:lpstr>
      <vt:lpstr>Primary Endpoints</vt:lpstr>
      <vt:lpstr>Secondary Endpoints</vt:lpstr>
      <vt:lpstr>Secondary Endpoints Continued</vt:lpstr>
      <vt:lpstr>Study Workflow</vt:lpstr>
      <vt:lpstr>Study Workflow</vt:lpstr>
      <vt:lpstr>Study Workflow</vt:lpstr>
      <vt:lpstr>Study Workflow</vt:lpstr>
      <vt:lpstr>Study Workflow</vt:lpstr>
      <vt:lpstr>Study Workflow</vt:lpstr>
      <vt:lpstr>Study Workflow</vt:lpstr>
      <vt:lpstr>Imaging studies</vt:lpstr>
      <vt:lpstr>Imaging studies</vt:lpstr>
      <vt:lpstr>Study Workflow</vt:lpstr>
      <vt:lpstr>Schedule of Events</vt:lpstr>
      <vt:lpstr>Uncommon Scenarios and Answers</vt:lpstr>
      <vt:lpstr>Uncommon Scenarios and Answers</vt:lpstr>
      <vt:lpstr>Participant Recruitment Plan</vt:lpstr>
      <vt:lpstr>Participant Recruitment Plan</vt:lpstr>
      <vt:lpstr>Adaptive Randomization</vt:lpstr>
      <vt:lpstr>Participant Retention Plan</vt:lpstr>
      <vt:lpstr>Participant Retention Plan</vt:lpstr>
      <vt:lpstr>Recruitment and Retention Monitoring</vt:lpstr>
      <vt:lpstr>Withdrawal of Consent: Replacement</vt:lpstr>
      <vt:lpstr>Lost to Follow up: Reasons and Documentation</vt:lpstr>
      <vt:lpstr>Unblinding</vt:lpstr>
      <vt:lpstr>Unblinding</vt:lpstr>
      <vt:lpstr>Primary Staff Roles and Responsibilities </vt:lpstr>
      <vt:lpstr>Site PI Responsibilities</vt:lpstr>
      <vt:lpstr>Site PI Responsibilities: Screening and Publicity</vt:lpstr>
      <vt:lpstr>Site PI Responsibilities: Enrolling and Participant Follow- up</vt:lpstr>
      <vt:lpstr>Site PI Responsibilities: End Point or Adverse Event</vt:lpstr>
      <vt:lpstr>Site PI Responsibilities: Communication with Coordinating Centers</vt:lpstr>
      <vt:lpstr>Safety Monitoring Plan </vt:lpstr>
      <vt:lpstr>Serious Adverse Events and Reporting</vt:lpstr>
      <vt:lpstr>Independent Medical Monitor</vt:lpstr>
      <vt:lpstr>Safety Stopping Rule</vt:lpstr>
      <vt:lpstr>Formal Interim Stopping rule for Safety</vt:lpstr>
      <vt:lpstr>Final Analysis</vt:lpstr>
      <vt:lpstr>Other required trainings</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for Improving Stroke Treatment Response</dc:title>
  <dc:creator>Bailey, Sarah (baile2sh)</dc:creator>
  <cp:lastModifiedBy>Aragon Garcia, Rebeca (aragonra)</cp:lastModifiedBy>
  <cp:revision>175</cp:revision>
  <dcterms:created xsi:type="dcterms:W3CDTF">2023-06-14T14:46:05Z</dcterms:created>
  <dcterms:modified xsi:type="dcterms:W3CDTF">2025-05-02T15:50:23Z</dcterms:modified>
</cp:coreProperties>
</file>