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65"/>
  </p:notesMasterIdLst>
  <p:sldIdLst>
    <p:sldId id="284" r:id="rId2"/>
    <p:sldId id="285" r:id="rId3"/>
    <p:sldId id="305" r:id="rId4"/>
    <p:sldId id="306" r:id="rId5"/>
    <p:sldId id="289" r:id="rId6"/>
    <p:sldId id="290" r:id="rId7"/>
    <p:sldId id="313" r:id="rId8"/>
    <p:sldId id="331" r:id="rId9"/>
    <p:sldId id="291" r:id="rId10"/>
    <p:sldId id="292" r:id="rId11"/>
    <p:sldId id="307" r:id="rId12"/>
    <p:sldId id="332" r:id="rId13"/>
    <p:sldId id="314" r:id="rId14"/>
    <p:sldId id="315" r:id="rId15"/>
    <p:sldId id="312" r:id="rId16"/>
    <p:sldId id="308" r:id="rId17"/>
    <p:sldId id="336" r:id="rId18"/>
    <p:sldId id="486" r:id="rId19"/>
    <p:sldId id="309" r:id="rId20"/>
    <p:sldId id="334" r:id="rId21"/>
    <p:sldId id="484" r:id="rId22"/>
    <p:sldId id="316" r:id="rId23"/>
    <p:sldId id="310" r:id="rId24"/>
    <p:sldId id="338" r:id="rId25"/>
    <p:sldId id="317" r:id="rId26"/>
    <p:sldId id="339" r:id="rId27"/>
    <p:sldId id="318" r:id="rId28"/>
    <p:sldId id="319" r:id="rId29"/>
    <p:sldId id="351" r:id="rId30"/>
    <p:sldId id="320" r:id="rId31"/>
    <p:sldId id="340" r:id="rId32"/>
    <p:sldId id="321" r:id="rId33"/>
    <p:sldId id="322" r:id="rId34"/>
    <p:sldId id="323" r:id="rId35"/>
    <p:sldId id="481" r:id="rId36"/>
    <p:sldId id="425" r:id="rId37"/>
    <p:sldId id="330" r:id="rId38"/>
    <p:sldId id="353" r:id="rId39"/>
    <p:sldId id="324" r:id="rId40"/>
    <p:sldId id="325" r:id="rId41"/>
    <p:sldId id="326" r:id="rId42"/>
    <p:sldId id="477" r:id="rId43"/>
    <p:sldId id="479" r:id="rId44"/>
    <p:sldId id="412" r:id="rId45"/>
    <p:sldId id="480" r:id="rId46"/>
    <p:sldId id="345" r:id="rId47"/>
    <p:sldId id="482" r:id="rId48"/>
    <p:sldId id="335" r:id="rId49"/>
    <p:sldId id="485" r:id="rId50"/>
    <p:sldId id="349" r:id="rId51"/>
    <p:sldId id="328" r:id="rId52"/>
    <p:sldId id="329" r:id="rId53"/>
    <p:sldId id="293" r:id="rId54"/>
    <p:sldId id="296" r:id="rId55"/>
    <p:sldId id="297" r:id="rId56"/>
    <p:sldId id="333" r:id="rId57"/>
    <p:sldId id="341" r:id="rId58"/>
    <p:sldId id="347" r:id="rId59"/>
    <p:sldId id="483" r:id="rId60"/>
    <p:sldId id="327" r:id="rId61"/>
    <p:sldId id="342" r:id="rId62"/>
    <p:sldId id="344" r:id="rId63"/>
    <p:sldId id="350" r:id="rId6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wn, Devin" initials="BD" lastIdx="5" clrIdx="0">
    <p:extLst>
      <p:ext uri="{19B8F6BF-5375-455C-9EA6-DF929625EA0E}">
        <p15:presenceInfo xmlns:p15="http://schemas.microsoft.com/office/powerpoint/2012/main" userId="Brown, Devin" providerId="None"/>
      </p:ext>
    </p:extLst>
  </p:cmAuthor>
  <p:cmAuthor id="2" name="Valerie Durkalski" initials="VD" lastIdx="15" clrIdx="1">
    <p:extLst>
      <p:ext uri="{19B8F6BF-5375-455C-9EA6-DF929625EA0E}">
        <p15:presenceInfo xmlns:p15="http://schemas.microsoft.com/office/powerpoint/2012/main" userId="S-1-5-21-1828411792-3969674943-3904035976-11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04" autoAdjust="0"/>
    <p:restoredTop sz="75102" autoAdjust="0"/>
  </p:normalViewPr>
  <p:slideViewPr>
    <p:cSldViewPr>
      <p:cViewPr varScale="1">
        <p:scale>
          <a:sx n="85" d="100"/>
          <a:sy n="85" d="100"/>
        </p:scale>
        <p:origin x="2208" y="96"/>
      </p:cViewPr>
      <p:guideLst>
        <p:guide orient="horz" pos="2160"/>
        <p:guide pos="2880"/>
      </p:guideLst>
    </p:cSldViewPr>
  </p:slideViewPr>
  <p:outlineViewPr>
    <p:cViewPr>
      <p:scale>
        <a:sx n="33" d="100"/>
        <a:sy n="33" d="100"/>
      </p:scale>
      <p:origin x="0" y="-3279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98" d="100"/>
          <a:sy n="98" d="100"/>
        </p:scale>
        <p:origin x="3306"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00F0C47-AB35-4DAB-95C6-A92279B3F31A}" type="datetimeFigureOut">
              <a:rPr lang="en-US" smtClean="0"/>
              <a:pPr/>
              <a:t>2/2/2022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3AF0056-6AE8-4EEF-8FE3-7467EFE5C115}" type="slidenum">
              <a:rPr lang="en-US" smtClean="0"/>
              <a:pPr/>
              <a:t>‹#›</a:t>
            </a:fld>
            <a:endParaRPr lang="en-US"/>
          </a:p>
        </p:txBody>
      </p:sp>
    </p:spTree>
    <p:extLst>
      <p:ext uri="{BB962C8B-B14F-4D97-AF65-F5344CB8AC3E}">
        <p14:creationId xmlns:p14="http://schemas.microsoft.com/office/powerpoint/2010/main" val="2195384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Sleep SMART! We’ve tried to put together</a:t>
            </a:r>
            <a:r>
              <a:rPr lang="en-US" baseline="0" dirty="0"/>
              <a:t> a presentation that will help provide you with an overview of the study protocol highlights.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1</a:t>
            </a:fld>
            <a:endParaRPr lang="en-US"/>
          </a:p>
        </p:txBody>
      </p:sp>
    </p:spTree>
    <p:extLst>
      <p:ext uri="{BB962C8B-B14F-4D97-AF65-F5344CB8AC3E}">
        <p14:creationId xmlns:p14="http://schemas.microsoft.com/office/powerpoint/2010/main" val="1906709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exclusion</a:t>
            </a:r>
            <a:r>
              <a:rPr lang="en-US" baseline="0" dirty="0"/>
              <a:t> criteria for consent are found in this slide. Characteristics that could increase the risks of </a:t>
            </a:r>
            <a:r>
              <a:rPr lang="en-US" baseline="0" dirty="0" err="1"/>
              <a:t>aCPAP</a:t>
            </a:r>
            <a:r>
              <a:rPr lang="en-US" baseline="0" dirty="0"/>
              <a:t> are exclusions. The MOP elaborates on these exclusions.</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10</a:t>
            </a:fld>
            <a:endParaRPr lang="en-US"/>
          </a:p>
        </p:txBody>
      </p:sp>
    </p:spTree>
    <p:extLst>
      <p:ext uri="{BB962C8B-B14F-4D97-AF65-F5344CB8AC3E}">
        <p14:creationId xmlns:p14="http://schemas.microsoft.com/office/powerpoint/2010/main" val="3343839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MOP elaborates on these exclusions.</a:t>
            </a:r>
            <a:endParaRPr lang="en-US" dirty="0"/>
          </a:p>
        </p:txBody>
      </p:sp>
      <p:sp>
        <p:nvSpPr>
          <p:cNvPr id="4" name="Slide Number Placeholder 3"/>
          <p:cNvSpPr>
            <a:spLocks noGrp="1"/>
          </p:cNvSpPr>
          <p:nvPr>
            <p:ph type="sldNum" sz="quarter" idx="5"/>
          </p:nvPr>
        </p:nvSpPr>
        <p:spPr/>
        <p:txBody>
          <a:bodyPr/>
          <a:lstStyle/>
          <a:p>
            <a:fld id="{33AF0056-6AE8-4EEF-8FE3-7467EFE5C115}" type="slidenum">
              <a:rPr lang="en-US" smtClean="0"/>
              <a:pPr/>
              <a:t>11</a:t>
            </a:fld>
            <a:endParaRPr lang="en-US"/>
          </a:p>
        </p:txBody>
      </p:sp>
    </p:spTree>
    <p:extLst>
      <p:ext uri="{BB962C8B-B14F-4D97-AF65-F5344CB8AC3E}">
        <p14:creationId xmlns:p14="http://schemas.microsoft.com/office/powerpoint/2010/main" val="1743908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some of the exclusions, resolution of the condition can make the patients eligible. For this reason, repeated assessment of eligibility of patients initially ineligible is important.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12</a:t>
            </a:fld>
            <a:endParaRPr lang="en-US"/>
          </a:p>
        </p:txBody>
      </p:sp>
    </p:spTree>
    <p:extLst>
      <p:ext uri="{BB962C8B-B14F-4D97-AF65-F5344CB8AC3E}">
        <p14:creationId xmlns:p14="http://schemas.microsoft.com/office/powerpoint/2010/main" val="339381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Sleep</a:t>
            </a:r>
            <a:r>
              <a:rPr lang="en-US" baseline="0" dirty="0"/>
              <a:t> SMART intends to enroll patients with cerebral dysfunction due to arterial ischemia. Venous sinus thrombosis with venous infarction does not qualify. A primary </a:t>
            </a:r>
            <a:r>
              <a:rPr lang="en-US" baseline="0" dirty="0" err="1"/>
              <a:t>intraparenchymal</a:t>
            </a:r>
            <a:r>
              <a:rPr lang="en-US" baseline="0" dirty="0"/>
              <a:t> hemorrhage also does not qualify.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13</a:t>
            </a:fld>
            <a:endParaRPr lang="en-US"/>
          </a:p>
        </p:txBody>
      </p:sp>
    </p:spTree>
    <p:extLst>
      <p:ext uri="{BB962C8B-B14F-4D97-AF65-F5344CB8AC3E}">
        <p14:creationId xmlns:p14="http://schemas.microsoft.com/office/powerpoint/2010/main" val="3909935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an ischemic infarction</a:t>
            </a:r>
            <a:r>
              <a:rPr lang="en-US" baseline="0" dirty="0"/>
              <a:t> with hemorrhagic transformation is not exclusionary. Also not exclusionary are a prior diagnosis of OSA, current use of supplemental O2=&lt;4 liters, and those with aphasia, cognitive dysfunction, and altered level of consciousness. We mention these because of frequent queries.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14</a:t>
            </a:fld>
            <a:endParaRPr lang="en-US"/>
          </a:p>
        </p:txBody>
      </p:sp>
    </p:spTree>
    <p:extLst>
      <p:ext uri="{BB962C8B-B14F-4D97-AF65-F5344CB8AC3E}">
        <p14:creationId xmlns:p14="http://schemas.microsoft.com/office/powerpoint/2010/main" val="3144578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Eligibility for Sleep</a:t>
            </a:r>
            <a:r>
              <a:rPr lang="en-US" baseline="0" dirty="0"/>
              <a:t> SMART consent is determine by the local study team. The MOP includes helpful hints and should be consulted. However, if questions remain, the University of Michigan team is happy to help answer questions.  Please send an email to the email address listed on this slide. Someone will likely get back to you within a matter of hours.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15</a:t>
            </a:fld>
            <a:endParaRPr lang="en-US"/>
          </a:p>
        </p:txBody>
      </p:sp>
    </p:spTree>
    <p:extLst>
      <p:ext uri="{BB962C8B-B14F-4D97-AF65-F5344CB8AC3E}">
        <p14:creationId xmlns:p14="http://schemas.microsoft.com/office/powerpoint/2010/main" val="162103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enrollment is considered,</a:t>
            </a:r>
            <a:r>
              <a:rPr lang="en-US" baseline="0" dirty="0"/>
              <a:t> please first apply the consent eligibility criteria. If the patient appears eligible, approach the patient to confirm eligibility and provide information about the trial. Use the recruitment video to introduce the study to the patient and/or LAR. If the patient remains interested, have an informed consent conversation with the patient and/or LAR. Signed consent is required to perform any Sleep SMART procedure. Please use the mandatory consent process checklist to avoid any errors. This must be uploaded along with the informed consent document for randomized subjects.</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16</a:t>
            </a:fld>
            <a:endParaRPr lang="en-US"/>
          </a:p>
        </p:txBody>
      </p:sp>
    </p:spTree>
    <p:extLst>
      <p:ext uri="{BB962C8B-B14F-4D97-AF65-F5344CB8AC3E}">
        <p14:creationId xmlns:p14="http://schemas.microsoft.com/office/powerpoint/2010/main" val="323665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speaking with potential subjects, certain benefits of Sleep</a:t>
            </a:r>
            <a:r>
              <a:rPr lang="en-US" baseline="0" dirty="0"/>
              <a:t> SMART may be emphasized. Stroke patients are often motivated by altruism. Sleep SMART provides an opportunity to make a contribution to medical science and may result in better ways to treat future stroke patients. Results could change the way stroke patients are treated in the subject’s community and even around the globe. Next, every subject enrolled will be provided with sleep apnea testing, at no charge to the subject or insurance company. Each subject will receive the results of the testing at the conclusion of his/her participation in Sleep SMART. Although we don’t know if CPAP will benefit stroke patients, subjects randomized to the intervention group will receive state-of-the-art management of their </a:t>
            </a:r>
            <a:r>
              <a:rPr lang="en-US" baseline="0" dirty="0" err="1"/>
              <a:t>aCPAP</a:t>
            </a:r>
            <a:r>
              <a:rPr lang="en-US" baseline="0" dirty="0"/>
              <a:t> through telemedicine – so convenience has been optimized for each treatment group. This trial also includes no risky activities, and uses an FDA approved treatment in the intervention group.</a:t>
            </a:r>
          </a:p>
          <a:p>
            <a:endParaRPr lang="en-US" baseline="0" dirty="0"/>
          </a:p>
          <a:p>
            <a:r>
              <a:rPr lang="en-US" baseline="0" dirty="0"/>
              <a:t>Although these factors may also be considered benefits by some, we have not described these as benefits in the consent form: monetary incentives are provide to compensate subjects for their time and travel. Subjects randomized to the </a:t>
            </a:r>
            <a:r>
              <a:rPr lang="en-US" baseline="0" dirty="0" err="1"/>
              <a:t>aCPAP</a:t>
            </a:r>
            <a:r>
              <a:rPr lang="en-US" baseline="0" dirty="0"/>
              <a:t> group may keep their </a:t>
            </a:r>
            <a:r>
              <a:rPr lang="en-US" baseline="0" dirty="0" err="1"/>
              <a:t>aCPAP</a:t>
            </a:r>
            <a:r>
              <a:rPr lang="en-US" baseline="0" dirty="0"/>
              <a:t> device and related supplies at the end of the trial.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17</a:t>
            </a:fld>
            <a:endParaRPr lang="en-US"/>
          </a:p>
        </p:txBody>
      </p:sp>
    </p:spTree>
    <p:extLst>
      <p:ext uri="{BB962C8B-B14F-4D97-AF65-F5344CB8AC3E}">
        <p14:creationId xmlns:p14="http://schemas.microsoft.com/office/powerpoint/2010/main" val="1215255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review the recruitment challenges and responses document found on our website. This document will help prepare you to address questions and comments patients may make as you introduce the study. Some specific examples are found on this slide. </a:t>
            </a:r>
          </a:p>
        </p:txBody>
      </p:sp>
      <p:sp>
        <p:nvSpPr>
          <p:cNvPr id="4" name="Slide Number Placeholder 3"/>
          <p:cNvSpPr>
            <a:spLocks noGrp="1"/>
          </p:cNvSpPr>
          <p:nvPr>
            <p:ph type="sldNum" sz="quarter" idx="5"/>
          </p:nvPr>
        </p:nvSpPr>
        <p:spPr/>
        <p:txBody>
          <a:bodyPr/>
          <a:lstStyle/>
          <a:p>
            <a:fld id="{33AF0056-6AE8-4EEF-8FE3-7467EFE5C115}" type="slidenum">
              <a:rPr lang="en-US" smtClean="0"/>
              <a:pPr/>
              <a:t>18</a:t>
            </a:fld>
            <a:endParaRPr lang="en-US"/>
          </a:p>
        </p:txBody>
      </p:sp>
    </p:spTree>
    <p:extLst>
      <p:ext uri="{BB962C8B-B14F-4D97-AF65-F5344CB8AC3E}">
        <p14:creationId xmlns:p14="http://schemas.microsoft.com/office/powerpoint/2010/main" val="3446721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a:t>
            </a:r>
            <a:r>
              <a:rPr lang="en-US" baseline="0" dirty="0"/>
              <a:t> some specific aspects of the Sleep SMART consent procedures. For patients who have capacity to consent themselves, have them do so. </a:t>
            </a:r>
            <a:r>
              <a:rPr lang="en-US" sz="1200" kern="1200" dirty="0">
                <a:solidFill>
                  <a:schemeClr val="tx1"/>
                </a:solidFill>
                <a:effectLst/>
                <a:latin typeface="+mn-lt"/>
                <a:ea typeface="+mn-ea"/>
                <a:cs typeface="+mn-cs"/>
              </a:rPr>
              <a:t>For those patients who lack capacity to provide their own consent, an LAR may provide consent. When appropriate, </a:t>
            </a:r>
            <a:r>
              <a:rPr lang="en-US" sz="1200" b="1" kern="1200" dirty="0">
                <a:solidFill>
                  <a:schemeClr val="tx1"/>
                </a:solidFill>
                <a:effectLst/>
                <a:latin typeface="+mn-lt"/>
                <a:ea typeface="+mn-ea"/>
                <a:cs typeface="+mn-cs"/>
              </a:rPr>
              <a:t>assent </a:t>
            </a:r>
            <a:r>
              <a:rPr lang="en-US" sz="1200" kern="1200" dirty="0">
                <a:solidFill>
                  <a:schemeClr val="tx1"/>
                </a:solidFill>
                <a:effectLst/>
                <a:latin typeface="+mn-lt"/>
                <a:ea typeface="+mn-ea"/>
                <a:cs typeface="+mn-cs"/>
              </a:rPr>
              <a:t>is also sought from the participant. Sleep</a:t>
            </a:r>
            <a:r>
              <a:rPr lang="en-US" sz="1200" kern="1200" baseline="0" dirty="0">
                <a:solidFill>
                  <a:schemeClr val="tx1"/>
                </a:solidFill>
                <a:effectLst/>
                <a:latin typeface="+mn-lt"/>
                <a:ea typeface="+mn-ea"/>
                <a:cs typeface="+mn-cs"/>
              </a:rPr>
              <a:t> SMART includes </a:t>
            </a:r>
            <a:r>
              <a:rPr lang="en-US" sz="1200" b="1" kern="1200" baseline="0" dirty="0">
                <a:solidFill>
                  <a:schemeClr val="tx1"/>
                </a:solidFill>
                <a:effectLst/>
                <a:latin typeface="+mn-lt"/>
                <a:ea typeface="+mn-ea"/>
                <a:cs typeface="+mn-cs"/>
              </a:rPr>
              <a:t>verbal assent </a:t>
            </a:r>
            <a:r>
              <a:rPr lang="en-US" sz="1200" kern="1200" baseline="0" dirty="0">
                <a:solidFill>
                  <a:schemeClr val="tx1"/>
                </a:solidFill>
                <a:effectLst/>
                <a:latin typeface="+mn-lt"/>
                <a:ea typeface="+mn-ea"/>
                <a:cs typeface="+mn-cs"/>
              </a:rPr>
              <a:t>and </a:t>
            </a:r>
            <a:r>
              <a:rPr lang="en-US" sz="1200" b="1" kern="1200" baseline="0" dirty="0">
                <a:solidFill>
                  <a:schemeClr val="tx1"/>
                </a:solidFill>
                <a:effectLst/>
                <a:latin typeface="+mn-lt"/>
                <a:ea typeface="+mn-ea"/>
                <a:cs typeface="+mn-cs"/>
              </a:rPr>
              <a:t>does not </a:t>
            </a:r>
            <a:r>
              <a:rPr lang="en-US" sz="1200" kern="1200" baseline="0" dirty="0">
                <a:solidFill>
                  <a:schemeClr val="tx1"/>
                </a:solidFill>
                <a:effectLst/>
                <a:latin typeface="+mn-lt"/>
                <a:ea typeface="+mn-ea"/>
                <a:cs typeface="+mn-cs"/>
              </a:rPr>
              <a:t>require written assent. </a:t>
            </a:r>
          </a:p>
          <a:p>
            <a:endParaRPr lang="en-US" sz="1200" kern="1200" baseline="0" dirty="0">
              <a:solidFill>
                <a:schemeClr val="tx1"/>
              </a:solidFill>
              <a:effectLst/>
              <a:latin typeface="+mn-lt"/>
              <a:ea typeface="+mn-ea"/>
              <a:cs typeface="+mn-cs"/>
            </a:endParaRPr>
          </a:p>
          <a:p>
            <a:r>
              <a:rPr lang="en-US" sz="1200" kern="1200" baseline="0" dirty="0" err="1">
                <a:solidFill>
                  <a:schemeClr val="tx1"/>
                </a:solidFill>
                <a:effectLst/>
                <a:latin typeface="+mn-lt"/>
                <a:ea typeface="+mn-ea"/>
                <a:cs typeface="+mn-cs"/>
              </a:rPr>
              <a:t>eConsent</a:t>
            </a:r>
            <a:r>
              <a:rPr lang="en-US" sz="1200" kern="1200" baseline="0" dirty="0">
                <a:solidFill>
                  <a:schemeClr val="tx1"/>
                </a:solidFill>
                <a:effectLst/>
                <a:latin typeface="+mn-lt"/>
                <a:ea typeface="+mn-ea"/>
                <a:cs typeface="+mn-cs"/>
              </a:rPr>
              <a:t> through </a:t>
            </a:r>
            <a:r>
              <a:rPr lang="en-US" sz="1200" kern="1200" baseline="0" dirty="0" err="1">
                <a:solidFill>
                  <a:schemeClr val="tx1"/>
                </a:solidFill>
                <a:effectLst/>
                <a:latin typeface="+mn-lt"/>
                <a:ea typeface="+mn-ea"/>
                <a:cs typeface="+mn-cs"/>
              </a:rPr>
              <a:t>REDCap</a:t>
            </a:r>
            <a:r>
              <a:rPr lang="en-US" sz="1200" kern="1200" baseline="0" dirty="0">
                <a:solidFill>
                  <a:schemeClr val="tx1"/>
                </a:solidFill>
                <a:effectLst/>
                <a:latin typeface="+mn-lt"/>
                <a:ea typeface="+mn-ea"/>
                <a:cs typeface="+mn-cs"/>
              </a:rPr>
              <a:t> is available. Please complete the IC implementation form and refer to the Sleep SMART remote consent procedure.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If the LAR is not physically available, faxed consent procedures are available for Sleep SMART if approved locally. The consent conversation may occur with the LAR by phone. The informed consent document is then sent to the LAR by email or fax. The LAR is then given the opportunity to have his/her questions addressed. The signed IC document is then returned by fax.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Regarding consent form languages, if a language is estimated to affect &gt;10% of the patient population, a full version of the informed consent (approved) should be provided in that language. If the language is thought to be the language of choice of &lt;10% of the patient population, a short form in that language may be used with the consent conversation and full consent facilitated by a translator. The short form should be signed by a witness. Within 30 days of consent, a translated full consent document must be provided to the subject or LAR.</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original signed and dated copy of the consent form is kept by the study team. A copy is provided to the subject/LAR and another is placed in the medical record if allowable by institutional standards.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19</a:t>
            </a:fld>
            <a:endParaRPr lang="en-US"/>
          </a:p>
        </p:txBody>
      </p:sp>
    </p:spTree>
    <p:extLst>
      <p:ext uri="{BB962C8B-B14F-4D97-AF65-F5344CB8AC3E}">
        <p14:creationId xmlns:p14="http://schemas.microsoft.com/office/powerpoint/2010/main" val="3258189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Sleep</a:t>
            </a:r>
            <a:r>
              <a:rPr lang="en-US" baseline="0" dirty="0"/>
              <a:t> SMART’s work force is divided across the University of Michigan, NCC, NDMC, and elsewhere. Of course it takes a lot of people to get a trial this size up and running.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2</a:t>
            </a:fld>
            <a:endParaRPr lang="en-US"/>
          </a:p>
        </p:txBody>
      </p:sp>
    </p:spTree>
    <p:extLst>
      <p:ext uri="{BB962C8B-B14F-4D97-AF65-F5344CB8AC3E}">
        <p14:creationId xmlns:p14="http://schemas.microsoft.com/office/powerpoint/2010/main" val="3885344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Sleep SMART, a change in consent capacity triggers re-consent. If the consent was originally signed by the subject but he/she later lacks consent capacity, the LAR should be consented and the subject should assent if appropriate. If the original consent was provided by an LAR but the subject then gains the capacity to consent, the subject should be consented. </a:t>
            </a:r>
          </a:p>
          <a:p>
            <a:endParaRPr lang="en-US" baseline="0" dirty="0"/>
          </a:p>
          <a:p>
            <a:r>
              <a:rPr lang="en-US" baseline="0" dirty="0"/>
              <a:t>At the time of consent, we suggest that sites have subjects/LARs sign a release of medical record form (using the site’s institutional form), leaving the releasing hospital name blank, and covering dates from consent until 6 months hence. This should help sites acquire records should the subject have a potential outcome event during enrollment in the trial.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20</a:t>
            </a:fld>
            <a:endParaRPr lang="en-US"/>
          </a:p>
        </p:txBody>
      </p:sp>
    </p:spTree>
    <p:extLst>
      <p:ext uri="{BB962C8B-B14F-4D97-AF65-F5344CB8AC3E}">
        <p14:creationId xmlns:p14="http://schemas.microsoft.com/office/powerpoint/2010/main" val="3712504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Sleep</a:t>
            </a:r>
            <a:r>
              <a:rPr lang="en-US" baseline="0" dirty="0"/>
              <a:t> SMART has a simple pre-consent screen failure log for patients who appear to be eligible for consent but decline to consent. For these patients, we collect age, sex, race/ethnicity, reason for lack of consent, and date consent declined.</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22</a:t>
            </a:fld>
            <a:endParaRPr lang="en-US"/>
          </a:p>
        </p:txBody>
      </p:sp>
    </p:spTree>
    <p:extLst>
      <p:ext uri="{BB962C8B-B14F-4D97-AF65-F5344CB8AC3E}">
        <p14:creationId xmlns:p14="http://schemas.microsoft.com/office/powerpoint/2010/main" val="3390097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Baseline information is collected on </a:t>
            </a:r>
            <a:r>
              <a:rPr lang="en-US" b="1" dirty="0"/>
              <a:t>all </a:t>
            </a:r>
            <a:r>
              <a:rPr lang="en-US" dirty="0"/>
              <a:t>consented subjects. This includes information</a:t>
            </a:r>
            <a:r>
              <a:rPr lang="en-US" baseline="0" dirty="0"/>
              <a:t> abstracted from the medical records such as stroke risk factors, weight, height, and blood pressure. A few questionnaires are also administered to the subject (or proxy) with respect to the </a:t>
            </a:r>
            <a:r>
              <a:rPr lang="en-US" b="1" baseline="0" dirty="0"/>
              <a:t>pre</a:t>
            </a:r>
            <a:r>
              <a:rPr lang="en-US" baseline="0" dirty="0"/>
              <a:t>-stroke state. These include the STOP-BANG questionnaire, HADS-D depression inventory, a single question about pre-stroke sleep duration, and the Epworth Sleepiness Scale. Finally, one questionnaire is administered to a person who knows the subject well about his/her cognitive function prior to stroke called the IQCODE.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23</a:t>
            </a:fld>
            <a:endParaRPr lang="en-US"/>
          </a:p>
        </p:txBody>
      </p:sp>
    </p:spTree>
    <p:extLst>
      <p:ext uri="{BB962C8B-B14F-4D97-AF65-F5344CB8AC3E}">
        <p14:creationId xmlns:p14="http://schemas.microsoft.com/office/powerpoint/2010/main" val="59318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now focus on the first step that follows consent and</a:t>
            </a:r>
            <a:r>
              <a:rPr lang="en-US" baseline="0" dirty="0"/>
              <a:t> baseline information collection: the sleep apnea test night.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24</a:t>
            </a:fld>
            <a:endParaRPr lang="en-US"/>
          </a:p>
        </p:txBody>
      </p:sp>
    </p:spTree>
    <p:extLst>
      <p:ext uri="{BB962C8B-B14F-4D97-AF65-F5344CB8AC3E}">
        <p14:creationId xmlns:p14="http://schemas.microsoft.com/office/powerpoint/2010/main" val="2607441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Ideally on the first night</a:t>
            </a:r>
            <a:r>
              <a:rPr lang="en-US" baseline="0" dirty="0"/>
              <a:t> that occurs after the consent is signed, a sleep apnea test is performed with the Nox T3 device to identify qualifying OSA. The coordinator sets up the device within </a:t>
            </a:r>
            <a:r>
              <a:rPr lang="en-US" baseline="0" dirty="0" err="1"/>
              <a:t>FusionHealth’s</a:t>
            </a:r>
            <a:r>
              <a:rPr lang="en-US" baseline="0" dirty="0"/>
              <a:t> KOEO system, applies the device in the evening, and collects the device the following morning. The data collected are uploaded to Fusion Health where the tracings are reviewed and edited where appropriate, and scored by an automated process. On that same day, Fusion Health enters an indicator for qualifying OSA </a:t>
            </a:r>
            <a:r>
              <a:rPr lang="en-US" u="sng" dirty="0"/>
              <a:t>in their KOEO system</a:t>
            </a:r>
            <a:r>
              <a:rPr lang="en-US" baseline="0" dirty="0"/>
              <a:t>. Qualifying OSA is an AHI based on the T3 device that is &gt;=10. The central apnea index must be &lt;50% of the total AHI. This means that most events were obstructive rather than central. Central apnea is uncommon after stroke. If the subject does not have qualifying OSA, the coordinator downloads the Nox T3 sleep apnea test report and provides a copy to the subject and the clinical team. If the subject has qualifying OSA, the report is not provided to the subject or clinical team </a:t>
            </a:r>
            <a:r>
              <a:rPr lang="en-US" b="1" baseline="0" dirty="0"/>
              <a:t>until participation in Sleep SMART has concluded</a:t>
            </a:r>
            <a:r>
              <a:rPr lang="en-US" baseline="0" dirty="0"/>
              <a:t>. This keeps the subject, clinical team, and local research team blinded to the severity of OSA.</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25</a:t>
            </a:fld>
            <a:endParaRPr lang="en-US"/>
          </a:p>
        </p:txBody>
      </p:sp>
    </p:spTree>
    <p:extLst>
      <p:ext uri="{BB962C8B-B14F-4D97-AF65-F5344CB8AC3E}">
        <p14:creationId xmlns:p14="http://schemas.microsoft.com/office/powerpoint/2010/main" val="2409496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focus on the </a:t>
            </a:r>
            <a:r>
              <a:rPr lang="en-US" dirty="0" err="1"/>
              <a:t>aCPAP</a:t>
            </a:r>
            <a:r>
              <a:rPr lang="en-US" baseline="0" dirty="0"/>
              <a:t> run-in night that determines randomization eligibility after OSA is diagnosed.</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26</a:t>
            </a:fld>
            <a:endParaRPr lang="en-US"/>
          </a:p>
        </p:txBody>
      </p:sp>
    </p:spTree>
    <p:extLst>
      <p:ext uri="{BB962C8B-B14F-4D97-AF65-F5344CB8AC3E}">
        <p14:creationId xmlns:p14="http://schemas.microsoft.com/office/powerpoint/2010/main" val="505837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subject has qualifying OSA,</a:t>
            </a:r>
            <a:r>
              <a:rPr lang="en-US" baseline="0" dirty="0"/>
              <a:t> the next major step is the </a:t>
            </a:r>
            <a:r>
              <a:rPr lang="en-US" baseline="0" dirty="0" err="1"/>
              <a:t>aCPAP</a:t>
            </a:r>
            <a:r>
              <a:rPr lang="en-US" baseline="0" dirty="0"/>
              <a:t> run-in night. Prior to the conduct of the run-in night, the subject should be fit with a mask and be provided training and practice in how to place and remove the mask. This is especially important in those with hand dysfunction. The learning curve is very steep, so </a:t>
            </a:r>
            <a:r>
              <a:rPr lang="en-US" b="1" baseline="0" dirty="0"/>
              <a:t>practice</a:t>
            </a:r>
            <a:r>
              <a:rPr lang="en-US" baseline="0" dirty="0"/>
              <a:t> can make </a:t>
            </a:r>
            <a:r>
              <a:rPr lang="en-US" b="1" baseline="0" dirty="0"/>
              <a:t>a big difference</a:t>
            </a:r>
            <a:r>
              <a:rPr lang="en-US" baseline="0" dirty="0"/>
              <a:t>. Also, to help the subject get used to </a:t>
            </a:r>
            <a:r>
              <a:rPr lang="en-US" baseline="0" dirty="0" err="1"/>
              <a:t>aCPAP</a:t>
            </a:r>
            <a:r>
              <a:rPr lang="en-US" baseline="0" dirty="0"/>
              <a:t>, have him/her wear it while resting in bed, watching TV, </a:t>
            </a:r>
            <a:r>
              <a:rPr lang="en-US" baseline="0" dirty="0" err="1"/>
              <a:t>etc</a:t>
            </a:r>
            <a:r>
              <a:rPr lang="en-US" baseline="0" dirty="0"/>
              <a:t> for 15-20 minutes. This also provides an additional opportunity for troubleshooting.</a:t>
            </a:r>
          </a:p>
          <a:p>
            <a:endParaRPr lang="en-US" baseline="0" dirty="0"/>
          </a:p>
          <a:p>
            <a:r>
              <a:rPr lang="en-US" baseline="0" dirty="0" err="1"/>
              <a:t>aCPAP</a:t>
            </a:r>
            <a:r>
              <a:rPr lang="en-US" baseline="0" dirty="0"/>
              <a:t> is provided for one night to determine randomization eligibility. The RT checks on the subject during the night to assure comfortable mask fit with little leak and helps troubleshoot any issues. After the run-in night, the coordinator should document the </a:t>
            </a:r>
            <a:r>
              <a:rPr lang="en-US" baseline="0" dirty="0" err="1"/>
              <a:t>aCPAP</a:t>
            </a:r>
            <a:r>
              <a:rPr lang="en-US" baseline="0" dirty="0"/>
              <a:t> results found on the device screen in </a:t>
            </a:r>
            <a:r>
              <a:rPr lang="en-US" baseline="0" dirty="0" err="1"/>
              <a:t>WebDCU</a:t>
            </a:r>
            <a:r>
              <a:rPr lang="en-US" baseline="0" dirty="0"/>
              <a:t>.</a:t>
            </a:r>
          </a:p>
          <a:p>
            <a:endParaRPr lang="en-US" baseline="0" dirty="0"/>
          </a:p>
          <a:p>
            <a:r>
              <a:rPr lang="en-US" baseline="0" dirty="0"/>
              <a:t>If the subject’s use of </a:t>
            </a:r>
            <a:r>
              <a:rPr lang="en-US" baseline="0" dirty="0" err="1"/>
              <a:t>aCPAP</a:t>
            </a:r>
            <a:r>
              <a:rPr lang="en-US" baseline="0" dirty="0"/>
              <a:t> is 4.0 or greater hours (read from device), the central apnea index is below 10 (suggesting against treatment-emergent central sleep apnea, read from device), and the subject agrees to continue, he/she is eligible for randomization. </a:t>
            </a:r>
          </a:p>
          <a:p>
            <a:endParaRPr lang="en-US" baseline="0" dirty="0"/>
          </a:p>
          <a:p>
            <a:r>
              <a:rPr lang="en-US" baseline="0" dirty="0"/>
              <a:t>Subjects who are not eligible for randomization are provided the results of their sleep apnea test and discharged from Sleep SMART.</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27</a:t>
            </a:fld>
            <a:endParaRPr lang="en-US"/>
          </a:p>
        </p:txBody>
      </p:sp>
    </p:spTree>
    <p:extLst>
      <p:ext uri="{BB962C8B-B14F-4D97-AF65-F5344CB8AC3E}">
        <p14:creationId xmlns:p14="http://schemas.microsoft.com/office/powerpoint/2010/main" val="2950539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certain circumstances, the sleep apnea test may be repeated. The Nox T3 sleep apnea test may be repeated up to two additional nights (for a total of 3 attempts) for any reason sufficient data were not obtained: e.g. technical failures, interruptions of the test by clinical activity (e.g. overnight MRI). Also, the </a:t>
            </a:r>
            <a:r>
              <a:rPr lang="en-US" baseline="0" dirty="0" err="1"/>
              <a:t>Nox</a:t>
            </a:r>
            <a:r>
              <a:rPr lang="en-US" baseline="0" dirty="0"/>
              <a:t> T3 sleep apnea test may be repeated if it failed to show OSA and the subject: denies sleeping at least 4 hours during the test, used supplemental O2, or the study likely captured hours of wakefulness. </a:t>
            </a:r>
          </a:p>
        </p:txBody>
      </p:sp>
      <p:sp>
        <p:nvSpPr>
          <p:cNvPr id="4" name="Slide Number Placeholder 3"/>
          <p:cNvSpPr>
            <a:spLocks noGrp="1"/>
          </p:cNvSpPr>
          <p:nvPr>
            <p:ph type="sldNum" sz="quarter" idx="10"/>
          </p:nvPr>
        </p:nvSpPr>
        <p:spPr/>
        <p:txBody>
          <a:bodyPr/>
          <a:lstStyle/>
          <a:p>
            <a:fld id="{33AF0056-6AE8-4EEF-8FE3-7467EFE5C115}" type="slidenum">
              <a:rPr lang="en-US" smtClean="0"/>
              <a:pPr/>
              <a:t>28</a:t>
            </a:fld>
            <a:endParaRPr lang="en-US"/>
          </a:p>
        </p:txBody>
      </p:sp>
    </p:spTree>
    <p:extLst>
      <p:ext uri="{BB962C8B-B14F-4D97-AF65-F5344CB8AC3E}">
        <p14:creationId xmlns:p14="http://schemas.microsoft.com/office/powerpoint/2010/main" val="446945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a:t>
            </a:r>
            <a:r>
              <a:rPr lang="en-US" baseline="0" dirty="0" err="1"/>
              <a:t>aCPAP</a:t>
            </a:r>
            <a:r>
              <a:rPr lang="en-US" baseline="0" dirty="0"/>
              <a:t> run-in night may be repeated twice (for a total of 3 attempts) for the following reasons if use was &lt;4 hours: </a:t>
            </a:r>
            <a:r>
              <a:rPr lang="en-US" baseline="0" dirty="0" err="1"/>
              <a:t>aCPAP</a:t>
            </a:r>
            <a:r>
              <a:rPr lang="en-US" baseline="0" dirty="0"/>
              <a:t> use was interrupted or limited by clinical care or other external interruptions, or is p</a:t>
            </a:r>
            <a:r>
              <a:rPr lang="en-US" dirty="0"/>
              <a:t>oorly tolerated due to specific situation not likely to recur (e.g. failure to use humidifier). </a:t>
            </a:r>
            <a:r>
              <a:rPr lang="en-US" sz="1200" b="0" i="0" u="none" strike="noStrike" baseline="0" dirty="0">
                <a:solidFill>
                  <a:srgbClr val="000000"/>
                </a:solidFill>
              </a:rPr>
              <a:t>If the CAI was &lt;10 but usage hours were &lt;4.0 for any reason, and the subject would like to repeat the run-in night, it may be repeated once.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AF0056-6AE8-4EEF-8FE3-7467EFE5C115}" type="slidenum">
              <a:rPr lang="en-US" smtClean="0"/>
              <a:pPr/>
              <a:t>29</a:t>
            </a:fld>
            <a:endParaRPr lang="en-US"/>
          </a:p>
        </p:txBody>
      </p:sp>
    </p:spTree>
    <p:extLst>
      <p:ext uri="{BB962C8B-B14F-4D97-AF65-F5344CB8AC3E}">
        <p14:creationId xmlns:p14="http://schemas.microsoft.com/office/powerpoint/2010/main" val="2005190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Nox T3 sleep apnea test results are provided to subjects and study team at the time their Sleep SMART participation concludes. This can occur when:</a:t>
            </a:r>
          </a:p>
          <a:p>
            <a:r>
              <a:rPr lang="en-US" baseline="0" dirty="0"/>
              <a:t>The Nox T3 is non qualifying</a:t>
            </a:r>
          </a:p>
          <a:p>
            <a:r>
              <a:rPr lang="en-US" baseline="0" dirty="0"/>
              <a:t>The subject fails the run-in night</a:t>
            </a:r>
          </a:p>
          <a:p>
            <a:r>
              <a:rPr lang="en-US" baseline="0" dirty="0"/>
              <a:t>The subject withdraws from participation</a:t>
            </a:r>
          </a:p>
          <a:p>
            <a:r>
              <a:rPr lang="en-US" baseline="0" dirty="0"/>
              <a:t>At the end of the 6 month visit</a:t>
            </a:r>
          </a:p>
          <a:p>
            <a:endParaRPr lang="en-US" baseline="0" dirty="0"/>
          </a:p>
          <a:p>
            <a:r>
              <a:rPr lang="en-US" baseline="0" dirty="0"/>
              <a:t>The study team </a:t>
            </a:r>
            <a:r>
              <a:rPr lang="en-US" b="1" baseline="0" dirty="0"/>
              <a:t>may not </a:t>
            </a:r>
            <a:r>
              <a:rPr lang="en-US" baseline="0" dirty="0"/>
              <a:t>review or provide the Nox T3 results to the subject at the request of the provider, a study team member, or the subject. Subject participation must be concluded. Should the study team review the results or provide results prematurely, this constitutes a protocol violation and must be reported.</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30</a:t>
            </a:fld>
            <a:endParaRPr lang="en-US"/>
          </a:p>
        </p:txBody>
      </p:sp>
    </p:spTree>
    <p:extLst>
      <p:ext uri="{BB962C8B-B14F-4D97-AF65-F5344CB8AC3E}">
        <p14:creationId xmlns:p14="http://schemas.microsoft.com/office/powerpoint/2010/main" val="3975325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Sleep</a:t>
            </a:r>
            <a:r>
              <a:rPr lang="en-US" baseline="0" dirty="0"/>
              <a:t> SMART is generally organized similarly to most StrokeNet trials. The main addition is Fusion Health, a sleep medicine technology company that provides support for the diagnostic testing and treatment of sleep apnea. They also have a robust care management program for intervention subjects to help with their </a:t>
            </a:r>
            <a:r>
              <a:rPr lang="en-US" baseline="0" dirty="0" err="1"/>
              <a:t>aCPAP</a:t>
            </a:r>
            <a:r>
              <a:rPr lang="en-US" baseline="0" dirty="0"/>
              <a:t> use. Each device has a modem that transmits information about </a:t>
            </a:r>
            <a:r>
              <a:rPr lang="en-US" baseline="0" dirty="0" err="1"/>
              <a:t>aCPAP</a:t>
            </a:r>
            <a:r>
              <a:rPr lang="en-US" baseline="0" dirty="0"/>
              <a:t> use to Fusion Health so that they can proactively assist intervention subjects with adherence.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3</a:t>
            </a:fld>
            <a:endParaRPr lang="en-US"/>
          </a:p>
        </p:txBody>
      </p:sp>
    </p:spTree>
    <p:extLst>
      <p:ext uri="{BB962C8B-B14F-4D97-AF65-F5344CB8AC3E}">
        <p14:creationId xmlns:p14="http://schemas.microsoft.com/office/powerpoint/2010/main" val="11277370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now focus on randomization</a:t>
            </a:r>
            <a:r>
              <a:rPr lang="en-US" baseline="0" dirty="0"/>
              <a:t> to the two treatment groups.</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31</a:t>
            </a:fld>
            <a:endParaRPr lang="en-US"/>
          </a:p>
        </p:txBody>
      </p:sp>
    </p:spTree>
    <p:extLst>
      <p:ext uri="{BB962C8B-B14F-4D97-AF65-F5344CB8AC3E}">
        <p14:creationId xmlns:p14="http://schemas.microsoft.com/office/powerpoint/2010/main" val="1434782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subject has qualifying OSA,</a:t>
            </a:r>
            <a:r>
              <a:rPr lang="en-US" baseline="0" dirty="0"/>
              <a:t> passes the run-in night, and continue to be willing to participate in Sleep SMART, randomization occurs. The study team logs into </a:t>
            </a:r>
            <a:r>
              <a:rPr lang="en-US" baseline="0" dirty="0" err="1"/>
              <a:t>WebDCU</a:t>
            </a:r>
            <a:r>
              <a:rPr lang="en-US" baseline="0" dirty="0"/>
              <a:t> and randomizes the subject, after confirmation of randomization eligibility within </a:t>
            </a:r>
            <a:r>
              <a:rPr lang="en-US" baseline="0" dirty="0" err="1"/>
              <a:t>WebDCU</a:t>
            </a:r>
            <a:r>
              <a:rPr lang="en-US" baseline="0" dirty="0"/>
              <a:t>. The study team then logs into Fusion Health’s KOEO system and enters the subject‘s identifiers, the equipment provided, the run-in night results, and the randomization assignment. </a:t>
            </a:r>
          </a:p>
          <a:p>
            <a:endParaRPr lang="en-US" baseline="0" dirty="0"/>
          </a:p>
          <a:p>
            <a:r>
              <a:rPr lang="en-US" baseline="0" dirty="0"/>
              <a:t>If the subject does not qualify for randomization, the study team completes the end of study form.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32</a:t>
            </a:fld>
            <a:endParaRPr lang="en-US"/>
          </a:p>
        </p:txBody>
      </p:sp>
    </p:spTree>
    <p:extLst>
      <p:ext uri="{BB962C8B-B14F-4D97-AF65-F5344CB8AC3E}">
        <p14:creationId xmlns:p14="http://schemas.microsoft.com/office/powerpoint/2010/main" val="2610660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Several features of Sleep SMART help recruitment and retention of study subjects.</a:t>
            </a:r>
          </a:p>
          <a:p>
            <a:endParaRPr lang="en-US" baseline="0" dirty="0"/>
          </a:p>
          <a:p>
            <a:r>
              <a:rPr lang="en-US" baseline="0" dirty="0"/>
              <a:t>Recruitment is facilitated by a recruitment video and study brochure. There is also a script that can be used during the initial patient approach.</a:t>
            </a:r>
          </a:p>
          <a:p>
            <a:endParaRPr lang="en-US" baseline="0" dirty="0"/>
          </a:p>
          <a:p>
            <a:r>
              <a:rPr lang="en-US" baseline="0" dirty="0"/>
              <a:t>Subjects are provided compensation as follows:</a:t>
            </a:r>
          </a:p>
          <a:p>
            <a:r>
              <a:rPr lang="en-US" baseline="0" dirty="0"/>
              <a:t>Baseline info + T3: $25</a:t>
            </a:r>
          </a:p>
          <a:p>
            <a:r>
              <a:rPr lang="en-US" baseline="0" dirty="0"/>
              <a:t>Run-in night: $25</a:t>
            </a:r>
          </a:p>
          <a:p>
            <a:r>
              <a:rPr lang="en-US" baseline="0" dirty="0"/>
              <a:t>3 month outcomes: $75</a:t>
            </a:r>
          </a:p>
          <a:p>
            <a:r>
              <a:rPr lang="en-US" baseline="0" dirty="0"/>
              <a:t>6 month outcomes: $75</a:t>
            </a:r>
          </a:p>
          <a:p>
            <a:endParaRPr lang="en-US" baseline="0" dirty="0"/>
          </a:p>
          <a:p>
            <a:r>
              <a:rPr lang="en-US" baseline="0" dirty="0"/>
              <a:t>Fusion Health monitors </a:t>
            </a:r>
            <a:r>
              <a:rPr lang="en-US" baseline="0" dirty="0" err="1"/>
              <a:t>aCPAP</a:t>
            </a:r>
            <a:r>
              <a:rPr lang="en-US" baseline="0" dirty="0"/>
              <a:t> use remotely and provides care management via telemedicine. Outcomes are obtained in person, but home visits, and as a last resort, telephone follow-up are options. The consent form asks for alternative contact information to help study teams get in touch with subjects.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33</a:t>
            </a:fld>
            <a:endParaRPr lang="en-US"/>
          </a:p>
        </p:txBody>
      </p:sp>
    </p:spTree>
    <p:extLst>
      <p:ext uri="{BB962C8B-B14F-4D97-AF65-F5344CB8AC3E}">
        <p14:creationId xmlns:p14="http://schemas.microsoft.com/office/powerpoint/2010/main" val="3712141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intervention</a:t>
            </a:r>
            <a:r>
              <a:rPr lang="en-US" baseline="0" dirty="0"/>
              <a:t> arm receives 6 months of </a:t>
            </a:r>
            <a:r>
              <a:rPr lang="en-US" baseline="0" dirty="0" err="1"/>
              <a:t>aCPAP</a:t>
            </a:r>
            <a:r>
              <a:rPr lang="en-US" baseline="0" dirty="0"/>
              <a:t> plus guideline-concordant care. Regarding </a:t>
            </a:r>
            <a:r>
              <a:rPr lang="en-US" baseline="0" dirty="0" err="1"/>
              <a:t>aCPAP</a:t>
            </a:r>
            <a:r>
              <a:rPr lang="en-US" baseline="0" dirty="0"/>
              <a:t>, assistance with its use should be provided by an RT during the subject’s hospitalization. The RT should check in during each night of use. The subject and caregiver should be shown the Sleep SMART training materials and all questions should be answered. </a:t>
            </a:r>
          </a:p>
          <a:p>
            <a:endParaRPr lang="en-US" baseline="0" dirty="0"/>
          </a:p>
          <a:p>
            <a:r>
              <a:rPr lang="en-US" baseline="0" dirty="0"/>
              <a:t>Following discharge from the hospitalization, Fusion Health assumes support for the </a:t>
            </a:r>
            <a:r>
              <a:rPr lang="en-US" baseline="0" dirty="0" err="1"/>
              <a:t>aCPAP</a:t>
            </a:r>
            <a:r>
              <a:rPr lang="en-US" baseline="0" dirty="0"/>
              <a:t> management. Fusion has a wealth of experience in remote </a:t>
            </a:r>
            <a:r>
              <a:rPr lang="en-US" baseline="0" dirty="0" err="1"/>
              <a:t>aCPAP</a:t>
            </a:r>
            <a:r>
              <a:rPr lang="en-US" baseline="0" dirty="0"/>
              <a:t> care management and will apply its proven support methods to the Sleep SMART intervention population. A care manager will proactively monitor each intervention subject’s use of </a:t>
            </a:r>
            <a:r>
              <a:rPr lang="en-US" baseline="0" dirty="0" err="1"/>
              <a:t>aCPAP</a:t>
            </a:r>
            <a:r>
              <a:rPr lang="en-US" baseline="0" dirty="0"/>
              <a:t>. This includes amount of use, air leak through the mask, and how well the treatment alleviates sleep apnea based on the residual AHI. The care manager will attempt to intervene to address any issues but is also able to escalate any issue to a technology team, respiratory therapy team, or a sleep medicine physician within Fusion Health. This comprehensive service will optimize </a:t>
            </a:r>
            <a:r>
              <a:rPr lang="en-US" baseline="0" dirty="0" err="1"/>
              <a:t>aCPAP</a:t>
            </a:r>
            <a:r>
              <a:rPr lang="en-US" baseline="0" dirty="0"/>
              <a:t> use and effectiveness in a manner convenient for stroke patients. Fusion Health also has the ability to replace masks and other supplies by mail and can even replace the </a:t>
            </a:r>
            <a:r>
              <a:rPr lang="en-US" baseline="0" dirty="0" err="1"/>
              <a:t>aCPAP</a:t>
            </a:r>
            <a:r>
              <a:rPr lang="en-US" baseline="0" dirty="0"/>
              <a:t> machine with a </a:t>
            </a:r>
            <a:r>
              <a:rPr lang="en-US" baseline="0" dirty="0" err="1"/>
              <a:t>bilevel</a:t>
            </a:r>
            <a:r>
              <a:rPr lang="en-US" baseline="0" dirty="0"/>
              <a:t> PAP machine if needed. If another type of device is thought to be needed, the help of a local sleep medicine physician may be requested outside the protocol for the trial. In these cases, intent-to-treat principles will be followed and these subjects will continue to be followed.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34</a:t>
            </a:fld>
            <a:endParaRPr lang="en-US"/>
          </a:p>
        </p:txBody>
      </p:sp>
    </p:spTree>
    <p:extLst>
      <p:ext uri="{BB962C8B-B14F-4D97-AF65-F5344CB8AC3E}">
        <p14:creationId xmlns:p14="http://schemas.microsoft.com/office/powerpoint/2010/main" val="3660736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CIRB approved scripts provide language to use to communicate with subjects at each stage: before consent, prior to </a:t>
            </a:r>
            <a:r>
              <a:rPr lang="en-US" dirty="0" err="1"/>
              <a:t>Nox</a:t>
            </a:r>
            <a:r>
              <a:rPr lang="en-US" dirty="0"/>
              <a:t> T3,  after </a:t>
            </a:r>
            <a:r>
              <a:rPr lang="en-US" dirty="0" err="1"/>
              <a:t>Nox</a:t>
            </a:r>
            <a:r>
              <a:rPr lang="en-US" dirty="0"/>
              <a:t> T3 testing, after run-in night, after randomization. The instructions include when to show the Fusion Care Management video and a description of the </a:t>
            </a:r>
            <a:r>
              <a:rPr lang="en-US" dirty="0" err="1"/>
              <a:t>myAir</a:t>
            </a:r>
            <a:r>
              <a:rPr lang="en-US" dirty="0"/>
              <a:t> app which the subjects can use (for free) to track his/her CPAP use. </a:t>
            </a:r>
          </a:p>
          <a:p>
            <a:endParaRPr lang="en-US" dirty="0"/>
          </a:p>
          <a:p>
            <a:r>
              <a:rPr lang="en-US" dirty="0"/>
              <a:t>If the subject is discharged to anywhere but home, please provide a CPAP order. A template for this is found on our website: www.nihstrokenet.org/sleep-smart-trial/research-team</a:t>
            </a:r>
          </a:p>
        </p:txBody>
      </p:sp>
      <p:sp>
        <p:nvSpPr>
          <p:cNvPr id="4" name="Slide Number Placeholder 3"/>
          <p:cNvSpPr>
            <a:spLocks noGrp="1"/>
          </p:cNvSpPr>
          <p:nvPr>
            <p:ph type="sldNum" sz="quarter" idx="5"/>
          </p:nvPr>
        </p:nvSpPr>
        <p:spPr/>
        <p:txBody>
          <a:bodyPr/>
          <a:lstStyle/>
          <a:p>
            <a:fld id="{33AF0056-6AE8-4EEF-8FE3-7467EFE5C115}" type="slidenum">
              <a:rPr lang="en-US" smtClean="0"/>
              <a:pPr/>
              <a:t>35</a:t>
            </a:fld>
            <a:endParaRPr lang="en-US"/>
          </a:p>
        </p:txBody>
      </p:sp>
    </p:spTree>
    <p:extLst>
      <p:ext uri="{BB962C8B-B14F-4D97-AF65-F5344CB8AC3E}">
        <p14:creationId xmlns:p14="http://schemas.microsoft.com/office/powerpoint/2010/main" val="38440424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subjects’ initial experience with CPAP may determine their use for months to come, during the inpatient stay, please encourage CPAP use and help troubleshoot any issues. Check in daily with the intervention subjects to ask about any difficulties, check the device to determine usage hours, offer positive feedback to subjects, and engage the RT or sleep tech for additional assistance. </a:t>
            </a:r>
          </a:p>
          <a:p>
            <a:endParaRPr lang="en-US" dirty="0"/>
          </a:p>
          <a:p>
            <a:r>
              <a:rPr lang="en-US" dirty="0"/>
              <a:t>The FH sleep coaches are available to discuss any issues with you so please feel free to reach out to them. </a:t>
            </a:r>
          </a:p>
          <a:p>
            <a:endParaRPr lang="en-US" dirty="0"/>
          </a:p>
          <a:p>
            <a:pPr marL="0" marR="0">
              <a:spcBef>
                <a:spcPts val="0"/>
              </a:spcBef>
              <a:spcAft>
                <a:spcPts val="0"/>
              </a:spcAft>
            </a:pPr>
            <a:r>
              <a:rPr lang="en-US" dirty="0"/>
              <a:t>Please also offer to help the subject enroll in </a:t>
            </a:r>
            <a:r>
              <a:rPr lang="en-US" dirty="0" err="1"/>
              <a:t>myAir</a:t>
            </a:r>
            <a:r>
              <a:rPr lang="en-US" dirty="0"/>
              <a:t> to make self tracking available. And </a:t>
            </a:r>
            <a:r>
              <a:rPr lang="en-US" sz="1800" dirty="0">
                <a:effectLst/>
                <a:latin typeface="Arial" panose="020B0604020202020204" pitchFamily="34" charset="0"/>
              </a:rPr>
              <a:t>p</a:t>
            </a:r>
            <a:r>
              <a:rPr lang="en-US" sz="1800" dirty="0">
                <a:effectLst/>
                <a:latin typeface="Arial" panose="020B0604020202020204" pitchFamily="34" charset="0"/>
                <a:ea typeface="Times New Roman" panose="02020603050405020304" pitchFamily="18" charset="0"/>
              </a:rPr>
              <a:t>rovide the appropriate chatbot info sheet (for intervention or control); write subject ID on sheet; help subject text chatbot. Tess the Chatbot is available to intervention and control subjects.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3AF0056-6AE8-4EEF-8FE3-7467EFE5C115}" type="slidenum">
              <a:rPr lang="en-US" smtClean="0"/>
              <a:pPr/>
              <a:t>36</a:t>
            </a:fld>
            <a:endParaRPr lang="en-US"/>
          </a:p>
        </p:txBody>
      </p:sp>
    </p:spTree>
    <p:extLst>
      <p:ext uri="{BB962C8B-B14F-4D97-AF65-F5344CB8AC3E}">
        <p14:creationId xmlns:p14="http://schemas.microsoft.com/office/powerpoint/2010/main" val="9712006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Infrequently,</a:t>
            </a:r>
            <a:r>
              <a:rPr lang="en-US" baseline="0" dirty="0"/>
              <a:t> a contraindication to </a:t>
            </a:r>
            <a:r>
              <a:rPr lang="en-US" baseline="0" dirty="0" err="1"/>
              <a:t>aCPAP</a:t>
            </a:r>
            <a:r>
              <a:rPr lang="en-US" baseline="0" dirty="0"/>
              <a:t> will arise after randomization to the intervention group. In these circumstances, </a:t>
            </a:r>
            <a:r>
              <a:rPr lang="en-US" baseline="0" dirty="0" err="1"/>
              <a:t>aCPAP</a:t>
            </a:r>
            <a:r>
              <a:rPr lang="en-US" baseline="0" dirty="0"/>
              <a:t> should be held until the contraindication resolves. Intent-to-treat principles again will be applied and these subjects will continue to be followed and then analyzed as an intervention subject.</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37</a:t>
            </a:fld>
            <a:endParaRPr lang="en-US"/>
          </a:p>
        </p:txBody>
      </p:sp>
    </p:spTree>
    <p:extLst>
      <p:ext uri="{BB962C8B-B14F-4D97-AF65-F5344CB8AC3E}">
        <p14:creationId xmlns:p14="http://schemas.microsoft.com/office/powerpoint/2010/main" val="1211317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facilitate the transition from CPAP management by the inpatient team to </a:t>
            </a:r>
            <a:r>
              <a:rPr lang="en-US" dirty="0" err="1"/>
              <a:t>FusionHealth’s</a:t>
            </a:r>
            <a:r>
              <a:rPr lang="en-US" dirty="0"/>
              <a:t> sleep coaches, please help facilitate what we call a “warm transition.” This entails three things:</a:t>
            </a:r>
          </a:p>
          <a:p>
            <a:endParaRPr lang="en-US" dirty="0"/>
          </a:p>
          <a:p>
            <a:r>
              <a:rPr lang="en-US" dirty="0"/>
              <a:t>1. With the subject’s permission, store the Fusion sleep coach number in the subject/partner’s cell phone (470-655-6688).</a:t>
            </a:r>
          </a:p>
          <a:p>
            <a:r>
              <a:rPr lang="en-US" dirty="0"/>
              <a:t>2. After randomization and before discharge, help the subject make an initial introductory call to Fusion. Leave a message and the team will return the call if the call is not answered initially.</a:t>
            </a:r>
          </a:p>
          <a:p>
            <a:r>
              <a:rPr lang="en-US" dirty="0"/>
              <a:t>3. Remind the subject that he/she will be eligible for a $10 amazon gift card if he/she completes a call with a Fusion sleep coach within the first week of hospital discharge (if he/she provides an email address). </a:t>
            </a:r>
          </a:p>
        </p:txBody>
      </p:sp>
      <p:sp>
        <p:nvSpPr>
          <p:cNvPr id="4" name="Slide Number Placeholder 3"/>
          <p:cNvSpPr>
            <a:spLocks noGrp="1"/>
          </p:cNvSpPr>
          <p:nvPr>
            <p:ph type="sldNum" sz="quarter" idx="5"/>
          </p:nvPr>
        </p:nvSpPr>
        <p:spPr/>
        <p:txBody>
          <a:bodyPr/>
          <a:lstStyle/>
          <a:p>
            <a:fld id="{33AF0056-6AE8-4EEF-8FE3-7467EFE5C115}" type="slidenum">
              <a:rPr lang="en-US" smtClean="0"/>
              <a:pPr/>
              <a:t>38</a:t>
            </a:fld>
            <a:endParaRPr lang="en-US"/>
          </a:p>
        </p:txBody>
      </p:sp>
    </p:spTree>
    <p:extLst>
      <p:ext uri="{BB962C8B-B14F-4D97-AF65-F5344CB8AC3E}">
        <p14:creationId xmlns:p14="http://schemas.microsoft.com/office/powerpoint/2010/main" val="34615185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a:t>
            </a:r>
            <a:r>
              <a:rPr lang="en-US" baseline="0" dirty="0"/>
              <a:t> randomized to the control group receive 6 months of guideline-concordant care. They do not receive </a:t>
            </a:r>
            <a:r>
              <a:rPr lang="en-US" baseline="0" dirty="0" err="1"/>
              <a:t>aCPAP</a:t>
            </a:r>
            <a:r>
              <a:rPr lang="en-US" baseline="0" dirty="0"/>
              <a:t>. If </a:t>
            </a:r>
            <a:r>
              <a:rPr lang="en-US" baseline="0" dirty="0" err="1"/>
              <a:t>aCPAP</a:t>
            </a:r>
            <a:r>
              <a:rPr lang="en-US" baseline="0" dirty="0"/>
              <a:t> is provided outside of the Sleep SMART trial, the subjects are still followed and analyzed as control subjects, in accordance with intent-to-treat principles. The </a:t>
            </a:r>
            <a:r>
              <a:rPr lang="en-US" baseline="0" dirty="0" err="1"/>
              <a:t>aCPAP</a:t>
            </a:r>
            <a:r>
              <a:rPr lang="en-US" baseline="0" dirty="0"/>
              <a:t> treatment should be documented and reported as a protocol violation.</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39</a:t>
            </a:fld>
            <a:endParaRPr lang="en-US"/>
          </a:p>
        </p:txBody>
      </p:sp>
    </p:spTree>
    <p:extLst>
      <p:ext uri="{BB962C8B-B14F-4D97-AF65-F5344CB8AC3E}">
        <p14:creationId xmlns:p14="http://schemas.microsoft.com/office/powerpoint/2010/main" val="3190345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all subjects irrespective</a:t>
            </a:r>
            <a:r>
              <a:rPr lang="en-US" baseline="0" dirty="0"/>
              <a:t> of treatment assignment should receive best medical therapy, the site PI should assure that care delivered during the hospitalization is guideline-concordant. At discharge, the site PI or stroke provider should send a letter to the subject’s PCP to provide recommendations about secondary stroke prophylaxis. Each site may already have ways to communicate this information. However, for sites that do not, we have created a sample letter that may be used as a template and edited. All subjects should be counseled about healthy lifestyle recommendations from the AHA.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40</a:t>
            </a:fld>
            <a:endParaRPr lang="en-US"/>
          </a:p>
        </p:txBody>
      </p:sp>
    </p:spTree>
    <p:extLst>
      <p:ext uri="{BB962C8B-B14F-4D97-AF65-F5344CB8AC3E}">
        <p14:creationId xmlns:p14="http://schemas.microsoft.com/office/powerpoint/2010/main" val="4286432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and most</a:t>
            </a:r>
            <a:r>
              <a:rPr lang="en-US" baseline="0" dirty="0"/>
              <a:t> important component of the Sleep SMART infrastructure is you. This map shows the 110 clinical enrollment sites that are the backbone of Sleep SMART. We are excited that you are on the team.</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4</a:t>
            </a:fld>
            <a:endParaRPr lang="en-US"/>
          </a:p>
        </p:txBody>
      </p:sp>
    </p:spTree>
    <p:extLst>
      <p:ext uri="{BB962C8B-B14F-4D97-AF65-F5344CB8AC3E}">
        <p14:creationId xmlns:p14="http://schemas.microsoft.com/office/powerpoint/2010/main" val="33344415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Outcomes are assessed</a:t>
            </a:r>
            <a:r>
              <a:rPr lang="en-US" baseline="0" dirty="0"/>
              <a:t> at 3 and 6 months after randomization by study personnel masked to treatment assignment. The study team member should remind the subject not to provide information that could disclose treatment assignment. The 3 month outcome has a window of -4 weeks and +4 weeks. The 6 month outcome has a window of -2 weeks and +8 weeks. Subjects are expected to return for </a:t>
            </a:r>
            <a:r>
              <a:rPr lang="en-US" b="1" baseline="0" dirty="0"/>
              <a:t>in-person</a:t>
            </a:r>
            <a:r>
              <a:rPr lang="en-US" baseline="0" dirty="0"/>
              <a:t> assessments at both time points. If this is not possible, a home visit by the study team is the next best option. If this is not possible, then as a last resort, a telephone outcome assessments should be performed. Less compensation is provided to sites for telephone assessments as fewer components can be accomplished. </a:t>
            </a:r>
          </a:p>
          <a:p>
            <a:endParaRPr lang="en-US" baseline="0" dirty="0"/>
          </a:p>
          <a:p>
            <a:r>
              <a:rPr lang="en-US" baseline="0" dirty="0"/>
              <a:t>The 3 month assessment includes the primary outcome of the </a:t>
            </a:r>
            <a:r>
              <a:rPr lang="en-US" baseline="0" dirty="0" err="1"/>
              <a:t>mRS</a:t>
            </a:r>
            <a:r>
              <a:rPr lang="en-US" baseline="0" dirty="0"/>
              <a:t> (measured by the mRS-9Q). Other outcomes at that time point include the NIHSS, stroke-specific QOL scale, cognitive outcome, global QOL scale, sleepiness assessment, a depression scale, 10-meter walk test, assessment of medication adherence, and assessment for recurrent stroke, ACS, and death. The same assessments are repeated at 6 month with the exception of the 10-meter walk test that is performed only at 3 months. The composite outcome of recurrent stroke/ACS/mortality is primary at 6 months. We were quite mindful of the duration of the assessments and selected, when possible, shorter versions of scales to decrease subject and study team fatigue.</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41</a:t>
            </a:fld>
            <a:endParaRPr lang="en-US"/>
          </a:p>
        </p:txBody>
      </p:sp>
    </p:spTree>
    <p:extLst>
      <p:ext uri="{BB962C8B-B14F-4D97-AF65-F5344CB8AC3E}">
        <p14:creationId xmlns:p14="http://schemas.microsoft.com/office/powerpoint/2010/main" val="25368744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schedule the 3 month follow up assessment prior to discharge and document this within the discharge paperwork. </a:t>
            </a:r>
            <a:r>
              <a:rPr lang="en-US" dirty="0" err="1"/>
              <a:t>WebDCU</a:t>
            </a:r>
            <a:r>
              <a:rPr lang="en-US" dirty="0"/>
              <a:t> or the website above can be used to calculate the window. Please try to schedule early in the window in case it must be rescheduled.</a:t>
            </a:r>
          </a:p>
        </p:txBody>
      </p:sp>
      <p:sp>
        <p:nvSpPr>
          <p:cNvPr id="4" name="Slide Number Placeholder 3"/>
          <p:cNvSpPr>
            <a:spLocks noGrp="1"/>
          </p:cNvSpPr>
          <p:nvPr>
            <p:ph type="sldNum" sz="quarter" idx="5"/>
          </p:nvPr>
        </p:nvSpPr>
        <p:spPr/>
        <p:txBody>
          <a:bodyPr/>
          <a:lstStyle/>
          <a:p>
            <a:fld id="{33AF0056-6AE8-4EEF-8FE3-7467EFE5C115}" type="slidenum">
              <a:rPr lang="en-US" smtClean="0"/>
              <a:pPr/>
              <a:t>42</a:t>
            </a:fld>
            <a:endParaRPr lang="en-US"/>
          </a:p>
        </p:txBody>
      </p:sp>
    </p:spTree>
    <p:extLst>
      <p:ext uri="{BB962C8B-B14F-4D97-AF65-F5344CB8AC3E}">
        <p14:creationId xmlns:p14="http://schemas.microsoft.com/office/powerpoint/2010/main" val="9820771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Mail the subject a reminder letter about the scheduled follow-up appointments.</a:t>
            </a:r>
          </a:p>
        </p:txBody>
      </p:sp>
      <p:sp>
        <p:nvSpPr>
          <p:cNvPr id="4" name="Slide Number Placeholder 3"/>
          <p:cNvSpPr>
            <a:spLocks noGrp="1"/>
          </p:cNvSpPr>
          <p:nvPr>
            <p:ph type="sldNum" sz="quarter" idx="5"/>
          </p:nvPr>
        </p:nvSpPr>
        <p:spPr/>
        <p:txBody>
          <a:bodyPr/>
          <a:lstStyle/>
          <a:p>
            <a:fld id="{33AF0056-6AE8-4EEF-8FE3-7467EFE5C115}" type="slidenum">
              <a:rPr lang="en-US" smtClean="0"/>
              <a:pPr/>
              <a:t>43</a:t>
            </a:fld>
            <a:endParaRPr lang="en-US"/>
          </a:p>
        </p:txBody>
      </p:sp>
    </p:spTree>
    <p:extLst>
      <p:ext uri="{BB962C8B-B14F-4D97-AF65-F5344CB8AC3E}">
        <p14:creationId xmlns:p14="http://schemas.microsoft.com/office/powerpoint/2010/main" val="2838383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hierarchy to try to reach subjects for their outcome assessment, if not scheduled during the hospitalization. The letter templates can be found on our website: www.nihstrokenet.org/sleep-smart-trial/research-team</a:t>
            </a:r>
          </a:p>
          <a:p>
            <a:endParaRPr lang="en-US" dirty="0"/>
          </a:p>
          <a:p>
            <a:endParaRPr lang="en-US" dirty="0"/>
          </a:p>
        </p:txBody>
      </p:sp>
      <p:sp>
        <p:nvSpPr>
          <p:cNvPr id="4" name="Slide Number Placeholder 3"/>
          <p:cNvSpPr>
            <a:spLocks noGrp="1"/>
          </p:cNvSpPr>
          <p:nvPr>
            <p:ph type="sldNum" sz="quarter" idx="5"/>
          </p:nvPr>
        </p:nvSpPr>
        <p:spPr/>
        <p:txBody>
          <a:bodyPr/>
          <a:lstStyle/>
          <a:p>
            <a:fld id="{33AF0056-6AE8-4EEF-8FE3-7467EFE5C115}" type="slidenum">
              <a:rPr lang="en-US" smtClean="0"/>
              <a:pPr/>
              <a:t>44</a:t>
            </a:fld>
            <a:endParaRPr lang="en-US"/>
          </a:p>
        </p:txBody>
      </p:sp>
    </p:spTree>
    <p:extLst>
      <p:ext uri="{BB962C8B-B14F-4D97-AF65-F5344CB8AC3E}">
        <p14:creationId xmlns:p14="http://schemas.microsoft.com/office/powerpoint/2010/main" val="21672843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AF0056-6AE8-4EEF-8FE3-7467EFE5C115}" type="slidenum">
              <a:rPr lang="en-US" smtClean="0"/>
              <a:pPr/>
              <a:t>45</a:t>
            </a:fld>
            <a:endParaRPr lang="en-US"/>
          </a:p>
        </p:txBody>
      </p:sp>
    </p:spTree>
    <p:extLst>
      <p:ext uri="{BB962C8B-B14F-4D97-AF65-F5344CB8AC3E}">
        <p14:creationId xmlns:p14="http://schemas.microsoft.com/office/powerpoint/2010/main" val="1670442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prevention outcome is the composite</a:t>
            </a:r>
            <a:r>
              <a:rPr lang="en-US" baseline="0" dirty="0"/>
              <a:t> of ischemic stroke, ACS, and all-cause mortality. Ischemic stroke includes three definitions: focal neurological symptoms thought to be due to cerebral ischemia that last at least 24 hours, irrespective of the identification of a brain infarction, (2) so called “aborted stroke”: f</a:t>
            </a:r>
            <a:r>
              <a:rPr lang="en-US" dirty="0"/>
              <a:t>ocal neuro symptoms thought to be from cerebral ischemia that last&lt;24 hours, if in the setting of thrombolytic or endovascular treatment, irrespective of presence of acute infarction,</a:t>
            </a:r>
            <a:r>
              <a:rPr lang="en-US" baseline="0" dirty="0"/>
              <a:t> (3) so called “TIA with infarction”: f</a:t>
            </a:r>
            <a:r>
              <a:rPr lang="en-US" dirty="0"/>
              <a:t>ocal neurological symptoms thought to be from cerebral ischemia that last&lt;24 hours, but with a plausibly associated brain infarction.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ACS includes ST segment</a:t>
            </a:r>
            <a:r>
              <a:rPr lang="en-US" baseline="0" dirty="0"/>
              <a:t> elevation MI, non-ST segment elevation MI, and unstable angina.</a:t>
            </a:r>
            <a:endParaRPr lang="en-US" dirty="0"/>
          </a:p>
          <a:p>
            <a:endParaRPr lang="en-US" dirty="0"/>
          </a:p>
          <a:p>
            <a:r>
              <a:rPr lang="en-US" dirty="0"/>
              <a:t>The third outcome is mortality. If a death occurs, the study team should</a:t>
            </a:r>
            <a:r>
              <a:rPr lang="en-US" baseline="0" dirty="0"/>
              <a:t> acquire medical records to identify any preceding stroke or ACS not otherwise known.</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46</a:t>
            </a:fld>
            <a:endParaRPr lang="en-US"/>
          </a:p>
        </p:txBody>
      </p:sp>
    </p:spTree>
    <p:extLst>
      <p:ext uri="{BB962C8B-B14F-4D97-AF65-F5344CB8AC3E}">
        <p14:creationId xmlns:p14="http://schemas.microsoft.com/office/powerpoint/2010/main" val="40294717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use this worksheet at 3 and 6-month assessments to help determine if a primary outcome occurred. This document is not uploaded into </a:t>
            </a:r>
            <a:r>
              <a:rPr lang="en-US" dirty="0" err="1"/>
              <a:t>WebDCU</a:t>
            </a:r>
            <a:r>
              <a:rPr lang="en-US" dirty="0"/>
              <a:t> but will be reviewed during monitoring visits.</a:t>
            </a:r>
          </a:p>
        </p:txBody>
      </p:sp>
      <p:sp>
        <p:nvSpPr>
          <p:cNvPr id="4" name="Slide Number Placeholder 3"/>
          <p:cNvSpPr>
            <a:spLocks noGrp="1"/>
          </p:cNvSpPr>
          <p:nvPr>
            <p:ph type="sldNum" sz="quarter" idx="5"/>
          </p:nvPr>
        </p:nvSpPr>
        <p:spPr/>
        <p:txBody>
          <a:bodyPr/>
          <a:lstStyle/>
          <a:p>
            <a:fld id="{33AF0056-6AE8-4EEF-8FE3-7467EFE5C115}" type="slidenum">
              <a:rPr lang="en-US" smtClean="0"/>
              <a:pPr/>
              <a:t>47</a:t>
            </a:fld>
            <a:endParaRPr lang="en-US"/>
          </a:p>
        </p:txBody>
      </p:sp>
    </p:spTree>
    <p:extLst>
      <p:ext uri="{BB962C8B-B14F-4D97-AF65-F5344CB8AC3E}">
        <p14:creationId xmlns:p14="http://schemas.microsoft.com/office/powerpoint/2010/main" val="8229940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an in-person assessment is not possible, most of the outcomes can be assessed by telephone. BP, the 10-meter walk test, and the NIHSS cannot be administered by phone. The remainder of the outcomes, the ones that are questionnaire-based, can.</a:t>
            </a:r>
          </a:p>
          <a:p>
            <a:endParaRPr lang="en-US" baseline="0" dirty="0"/>
          </a:p>
          <a:p>
            <a:r>
              <a:rPr lang="en-US" baseline="0" dirty="0"/>
              <a:t>A proxy may be used to complete some outcomes if the subject is not able to respond for him/herself, as may occur if the subject has significant aphasia. A proxy may be used for the mRS-9Q, Epworth Sleepiness Scale, short Stroke-Specific QOL scale, and to assist in determination of the recurrence endpoint. The NIHSS and BP can always be performed, irrespective of subject participation. The 10-meter walk test may or may not be possible in the setting of aphasia, but cannot be performed by a proxy.</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48</a:t>
            </a:fld>
            <a:endParaRPr lang="en-US"/>
          </a:p>
        </p:txBody>
      </p:sp>
    </p:spTree>
    <p:extLst>
      <p:ext uri="{BB962C8B-B14F-4D97-AF65-F5344CB8AC3E}">
        <p14:creationId xmlns:p14="http://schemas.microsoft.com/office/powerpoint/2010/main" val="22805828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best succeed with the 3 </a:t>
            </a:r>
            <a:r>
              <a:rPr lang="en-US" dirty="0" err="1"/>
              <a:t>mos</a:t>
            </a:r>
            <a:r>
              <a:rPr lang="en-US" dirty="0"/>
              <a:t> assessments, </a:t>
            </a:r>
          </a:p>
          <a:p>
            <a:pPr marL="228600" indent="-228600">
              <a:buAutoNum type="arabicPeriod"/>
            </a:pPr>
            <a:r>
              <a:rPr lang="en-US" dirty="0"/>
              <a:t>Schedule the 3 </a:t>
            </a:r>
            <a:r>
              <a:rPr lang="en-US" dirty="0" err="1"/>
              <a:t>mos</a:t>
            </a:r>
            <a:r>
              <a:rPr lang="en-US" dirty="0"/>
              <a:t> outcome before the subject leaves the inpatient setting</a:t>
            </a:r>
          </a:p>
          <a:p>
            <a:pPr marL="228600" indent="-228600">
              <a:buAutoNum type="arabicPeriod"/>
            </a:pPr>
            <a:r>
              <a:rPr lang="en-US" dirty="0"/>
              <a:t>Have multiple avenues to reach the subject and family members</a:t>
            </a:r>
          </a:p>
          <a:p>
            <a:pPr marL="228600" indent="-228600">
              <a:buAutoNum type="arabicPeriod"/>
            </a:pPr>
            <a:r>
              <a:rPr lang="en-US" dirty="0"/>
              <a:t>Combine 3 </a:t>
            </a:r>
            <a:r>
              <a:rPr lang="en-US" dirty="0" err="1"/>
              <a:t>mos</a:t>
            </a:r>
            <a:r>
              <a:rPr lang="en-US" dirty="0"/>
              <a:t> assessments with a clinical visit if possible</a:t>
            </a:r>
          </a:p>
          <a:p>
            <a:pPr marL="228600" indent="-228600">
              <a:buAutoNum type="arabicPeriod"/>
            </a:pPr>
            <a:r>
              <a:rPr lang="en-US" dirty="0"/>
              <a:t>Schedule the assessment early in the 3 </a:t>
            </a:r>
            <a:r>
              <a:rPr lang="en-US" dirty="0" err="1"/>
              <a:t>mos</a:t>
            </a:r>
            <a:r>
              <a:rPr lang="en-US" dirty="0"/>
              <a:t> window in case it must be rescheduled</a:t>
            </a:r>
          </a:p>
        </p:txBody>
      </p:sp>
      <p:sp>
        <p:nvSpPr>
          <p:cNvPr id="4" name="Slide Number Placeholder 3"/>
          <p:cNvSpPr>
            <a:spLocks noGrp="1"/>
          </p:cNvSpPr>
          <p:nvPr>
            <p:ph type="sldNum" sz="quarter" idx="5"/>
          </p:nvPr>
        </p:nvSpPr>
        <p:spPr/>
        <p:txBody>
          <a:bodyPr/>
          <a:lstStyle/>
          <a:p>
            <a:fld id="{33AF0056-6AE8-4EEF-8FE3-7467EFE5C115}" type="slidenum">
              <a:rPr lang="en-US" smtClean="0"/>
              <a:pPr/>
              <a:t>49</a:t>
            </a:fld>
            <a:endParaRPr lang="en-US"/>
          </a:p>
        </p:txBody>
      </p:sp>
    </p:spTree>
    <p:extLst>
      <p:ext uri="{BB962C8B-B14F-4D97-AF65-F5344CB8AC3E}">
        <p14:creationId xmlns:p14="http://schemas.microsoft.com/office/powerpoint/2010/main" val="20195427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many trials, all AEs are collected from</a:t>
            </a:r>
            <a:r>
              <a:rPr lang="en-US" baseline="0" dirty="0"/>
              <a:t> the time of consent. Because Sleep SMART is no more than minimal risk, and uses FDA-approved devices for their intended purposes, we limit the AE collection and reporting by sites. Between the time of consent and randomization, sites must only report SAEs and AEs of special interest that are definitely or plausibly related to the sleep apnea testing or </a:t>
            </a:r>
            <a:r>
              <a:rPr lang="en-US" baseline="0" dirty="0" err="1"/>
              <a:t>aCPAP</a:t>
            </a:r>
            <a:r>
              <a:rPr lang="en-US" baseline="0" dirty="0"/>
              <a:t> run-in night procedures. They must also report recurrent stroke and ACS.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After randomization, all SAEs must be reported in addition to non serious AEs of special interest.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select AEs that should be reported even if they may sometimes be non-serious are: COVID-19 (symptomatic or asymptomatic), pneumonia, pneumothorax, car crash or other physical injury related to sleepiness, or skin infection on face.</a:t>
            </a:r>
          </a:p>
          <a:p>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50</a:t>
            </a:fld>
            <a:endParaRPr lang="en-US"/>
          </a:p>
        </p:txBody>
      </p:sp>
    </p:spTree>
    <p:extLst>
      <p:ext uri="{BB962C8B-B14F-4D97-AF65-F5344CB8AC3E}">
        <p14:creationId xmlns:p14="http://schemas.microsoft.com/office/powerpoint/2010/main" val="4074791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Sleep</a:t>
            </a:r>
            <a:r>
              <a:rPr lang="en-US" baseline="0" dirty="0"/>
              <a:t> SMART is a late phase, RCT with a PROBE design. Subjects are recruited from an acute stroke or rehabilitation hospitalization from a participating center. We will require about 3,000 subjects to be randomized to achieve the Sleep SMART aims. To accomplish this, we anticipate having to consent about 15,000 subjects to screen for OSA. Enrollment is scheduled to continue for 4 years.</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5</a:t>
            </a:fld>
            <a:endParaRPr lang="en-US"/>
          </a:p>
        </p:txBody>
      </p:sp>
    </p:spTree>
    <p:extLst>
      <p:ext uri="{BB962C8B-B14F-4D97-AF65-F5344CB8AC3E}">
        <p14:creationId xmlns:p14="http://schemas.microsoft.com/office/powerpoint/2010/main" val="36222393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reminders</a:t>
            </a:r>
            <a:r>
              <a:rPr lang="en-US" baseline="0" dirty="0"/>
              <a:t> pertaining to assessments and follow-up: </a:t>
            </a:r>
          </a:p>
          <a:p>
            <a:r>
              <a:rPr lang="en-US" baseline="0" dirty="0"/>
              <a:t>(1) Based on our prior work and the work of others, we anticipate very little crossover from control to intervention. Use of CPAP by a control subject does not constitute study withdrawal. </a:t>
            </a:r>
          </a:p>
          <a:p>
            <a:r>
              <a:rPr lang="en-US" baseline="0" dirty="0"/>
              <a:t>(2) A subject has withdrawn only if the subject withdraws consent. If a subject in the </a:t>
            </a:r>
            <a:r>
              <a:rPr lang="en-US" baseline="0" dirty="0" err="1"/>
              <a:t>aCPAP</a:t>
            </a:r>
            <a:r>
              <a:rPr lang="en-US" baseline="0" dirty="0"/>
              <a:t> group stops use of the machine, outcome assessments are still performed. </a:t>
            </a:r>
          </a:p>
          <a:p>
            <a:r>
              <a:rPr lang="en-US" baseline="0" dirty="0"/>
              <a:t>(3) If a new stroke or ACS occurs before the 6 month assessment, the subject should still continue in the assigned treatment group until the 6 month assessment. Each stroke and ACS event will be adjudicated by a blinded adjudicator and secondary outcomes are assessed at 6 months. </a:t>
            </a:r>
          </a:p>
          <a:p>
            <a:r>
              <a:rPr lang="en-US" baseline="0" dirty="0"/>
              <a:t>(4) Intervention subjects should be instructed to take their </a:t>
            </a:r>
            <a:r>
              <a:rPr lang="en-US" baseline="0" dirty="0" err="1"/>
              <a:t>aCPAP</a:t>
            </a:r>
            <a:r>
              <a:rPr lang="en-US" baseline="0" dirty="0"/>
              <a:t> with them for subsequent hospitalizations, travel, etc. A CPAP vacation is the best type of vacation.</a:t>
            </a:r>
          </a:p>
          <a:p>
            <a:r>
              <a:rPr lang="en-US" baseline="0" dirty="0"/>
              <a:t>(5) MRI brain, for those compatible, should be considered standard of care for new focal neurological findings</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51</a:t>
            </a:fld>
            <a:endParaRPr lang="en-US"/>
          </a:p>
        </p:txBody>
      </p:sp>
    </p:spTree>
    <p:extLst>
      <p:ext uri="{BB962C8B-B14F-4D97-AF65-F5344CB8AC3E}">
        <p14:creationId xmlns:p14="http://schemas.microsoft.com/office/powerpoint/2010/main" val="33276847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when</a:t>
            </a:r>
            <a:r>
              <a:rPr lang="en-US" baseline="0" dirty="0"/>
              <a:t> a subject completes Sleep SMART?</a:t>
            </a:r>
          </a:p>
          <a:p>
            <a:r>
              <a:rPr lang="en-US" baseline="0" dirty="0"/>
              <a:t>Intervention subjects may keep their Sleep SMART </a:t>
            </a:r>
            <a:r>
              <a:rPr lang="en-US" baseline="0" dirty="0" err="1"/>
              <a:t>aCPAP</a:t>
            </a:r>
            <a:r>
              <a:rPr lang="en-US" baseline="0" dirty="0"/>
              <a:t> and supplies. If they intend to continue to use their </a:t>
            </a:r>
            <a:r>
              <a:rPr lang="en-US" baseline="0" dirty="0" err="1"/>
              <a:t>aCPAP</a:t>
            </a:r>
            <a:r>
              <a:rPr lang="en-US" baseline="0" dirty="0"/>
              <a:t>, they should do so under the care of a sleep medicine practitioner.</a:t>
            </a:r>
          </a:p>
          <a:p>
            <a:r>
              <a:rPr lang="en-US" baseline="0" dirty="0"/>
              <a:t>Both intervention and control subjects should be offered referrals to sleep medicine providers at the conclusion of their participation in Sleep SMART </a:t>
            </a:r>
            <a:r>
              <a:rPr lang="en-US" sz="1200" kern="1200" dirty="0">
                <a:solidFill>
                  <a:schemeClr val="tx1"/>
                </a:solidFill>
                <a:effectLst/>
                <a:latin typeface="+mn-lt"/>
                <a:ea typeface="+mn-ea"/>
                <a:cs typeface="+mn-cs"/>
              </a:rPr>
              <a:t>to assess whether OSA treatment for clinical purposes, or continuation of treatment, should be considered.</a:t>
            </a:r>
            <a:endParaRPr lang="en-US" baseline="0"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52</a:t>
            </a:fld>
            <a:endParaRPr lang="en-US"/>
          </a:p>
        </p:txBody>
      </p:sp>
    </p:spTree>
    <p:extLst>
      <p:ext uri="{BB962C8B-B14F-4D97-AF65-F5344CB8AC3E}">
        <p14:creationId xmlns:p14="http://schemas.microsoft.com/office/powerpoint/2010/main" val="17038894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compares</a:t>
            </a:r>
            <a:r>
              <a:rPr lang="en-US" baseline="0" dirty="0"/>
              <a:t> automatically adjusting CPAP (delivered with the </a:t>
            </a:r>
            <a:r>
              <a:rPr lang="en-US" baseline="0" dirty="0" err="1"/>
              <a:t>ResMed</a:t>
            </a:r>
            <a:r>
              <a:rPr lang="en-US" baseline="0" dirty="0"/>
              <a:t> </a:t>
            </a:r>
            <a:r>
              <a:rPr lang="en-US" baseline="0" dirty="0" err="1"/>
              <a:t>Airsense</a:t>
            </a:r>
            <a:r>
              <a:rPr lang="en-US" baseline="0" dirty="0"/>
              <a:t> 10 device) plus usual care with just usual care. If </a:t>
            </a:r>
            <a:r>
              <a:rPr lang="en-US" baseline="0" dirty="0" err="1"/>
              <a:t>aCPAP</a:t>
            </a:r>
            <a:r>
              <a:rPr lang="en-US" baseline="0" dirty="0"/>
              <a:t> needs to be replaced by a </a:t>
            </a:r>
            <a:r>
              <a:rPr lang="en-US" baseline="0" dirty="0" err="1"/>
              <a:t>bilevel</a:t>
            </a:r>
            <a:r>
              <a:rPr lang="en-US" baseline="0" dirty="0"/>
              <a:t> device, Fusion Health can manage this as an outpatient. If alternative PAP devices are needed, </a:t>
            </a:r>
            <a:r>
              <a:rPr lang="en-US" baseline="0" dirty="0" err="1"/>
              <a:t>FusionHealth</a:t>
            </a:r>
            <a:r>
              <a:rPr lang="en-US" baseline="0" dirty="0"/>
              <a:t> may recommend referral for local sleep medicine assistance.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53</a:t>
            </a:fld>
            <a:endParaRPr lang="en-US"/>
          </a:p>
        </p:txBody>
      </p:sp>
    </p:spTree>
    <p:extLst>
      <p:ext uri="{BB962C8B-B14F-4D97-AF65-F5344CB8AC3E}">
        <p14:creationId xmlns:p14="http://schemas.microsoft.com/office/powerpoint/2010/main" val="10454239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Nox T3 device, shown</a:t>
            </a:r>
            <a:r>
              <a:rPr lang="en-US" baseline="0" dirty="0"/>
              <a:t> in this slide, includes the </a:t>
            </a:r>
            <a:r>
              <a:rPr lang="en-US" sz="1200" kern="1200" dirty="0">
                <a:solidFill>
                  <a:schemeClr val="tx1"/>
                </a:solidFill>
                <a:effectLst/>
                <a:latin typeface="+mn-lt"/>
                <a:ea typeface="+mn-ea"/>
                <a:cs typeface="+mn-cs"/>
              </a:rPr>
              <a:t>device that clips onto a night shirt, a nasal cannula</a:t>
            </a:r>
            <a:r>
              <a:rPr lang="en-US" sz="1200" kern="1200" baseline="0" dirty="0">
                <a:solidFill>
                  <a:schemeClr val="tx1"/>
                </a:solidFill>
                <a:effectLst/>
                <a:latin typeface="+mn-lt"/>
                <a:ea typeface="+mn-ea"/>
                <a:cs typeface="+mn-cs"/>
              </a:rPr>
              <a:t> that measures nasal pressure</a:t>
            </a:r>
            <a:r>
              <a:rPr lang="en-US" sz="1200" kern="1200" dirty="0">
                <a:solidFill>
                  <a:schemeClr val="tx1"/>
                </a:solidFill>
                <a:effectLst/>
                <a:latin typeface="+mn-lt"/>
                <a:ea typeface="+mn-ea"/>
                <a:cs typeface="+mn-cs"/>
              </a:rPr>
              <a:t>, chest sensor, a wrist unit with finger oximetry probe, 3 ECG leads, and two bands that fit around the chest and abdomen</a:t>
            </a:r>
            <a:r>
              <a:rPr lang="en-US" sz="1200" kern="1200" baseline="0" dirty="0">
                <a:solidFill>
                  <a:schemeClr val="tx1"/>
                </a:solidFill>
                <a:effectLst/>
                <a:latin typeface="+mn-lt"/>
                <a:ea typeface="+mn-ea"/>
                <a:cs typeface="+mn-cs"/>
              </a:rPr>
              <a:t> to assess respiratory effort. You will learn more about this device in the Nox T3 training.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Please consult the Fusion MOPs (on our website: www.nihstrokenet.org/sleep-smart-trial/research-team) for more details. Please follow these instructions.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 </a:t>
            </a:r>
            <a:r>
              <a:rPr lang="en-US" sz="1200" kern="1200" baseline="0" dirty="0" err="1">
                <a:solidFill>
                  <a:schemeClr val="tx1"/>
                </a:solidFill>
                <a:effectLst/>
                <a:latin typeface="+mn-lt"/>
                <a:ea typeface="+mn-ea"/>
                <a:cs typeface="+mn-cs"/>
              </a:rPr>
              <a:t>FusionHealth</a:t>
            </a:r>
            <a:r>
              <a:rPr lang="en-US" sz="1200" kern="1200" baseline="0" dirty="0">
                <a:solidFill>
                  <a:schemeClr val="tx1"/>
                </a:solidFill>
                <a:effectLst/>
                <a:latin typeface="+mn-lt"/>
                <a:ea typeface="+mn-ea"/>
                <a:cs typeface="+mn-cs"/>
              </a:rPr>
              <a:t> virtual workshop is also found on our website.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54</a:t>
            </a:fld>
            <a:endParaRPr lang="en-US"/>
          </a:p>
        </p:txBody>
      </p:sp>
    </p:spTree>
    <p:extLst>
      <p:ext uri="{BB962C8B-B14F-4D97-AF65-F5344CB8AC3E}">
        <p14:creationId xmlns:p14="http://schemas.microsoft.com/office/powerpoint/2010/main" val="25399792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Airsense</a:t>
            </a:r>
            <a:r>
              <a:rPr lang="en-US" dirty="0"/>
              <a:t> </a:t>
            </a:r>
            <a:r>
              <a:rPr lang="en-US" dirty="0" err="1"/>
              <a:t>aCPAP</a:t>
            </a:r>
            <a:r>
              <a:rPr lang="en-US" dirty="0"/>
              <a:t> device is shown in this slide The device is plugged</a:t>
            </a:r>
            <a:r>
              <a:rPr lang="en-US" baseline="0" dirty="0"/>
              <a:t> into an electrical outlet, has a humidifier, and a tube that provides air under pressure to the mask. You will learn more about this device in the </a:t>
            </a:r>
            <a:r>
              <a:rPr lang="en-US" baseline="0" dirty="0" err="1"/>
              <a:t>aCPAP</a:t>
            </a:r>
            <a:r>
              <a:rPr lang="en-US" baseline="0" dirty="0"/>
              <a:t> training. </a:t>
            </a:r>
          </a:p>
          <a:p>
            <a:endParaRPr lang="en-US" baseline="0" dirty="0"/>
          </a:p>
          <a:p>
            <a:r>
              <a:rPr lang="en-US" sz="1200" kern="1200" baseline="0" dirty="0">
                <a:solidFill>
                  <a:schemeClr val="tx1"/>
                </a:solidFill>
                <a:effectLst/>
                <a:latin typeface="+mn-lt"/>
                <a:ea typeface="+mn-ea"/>
                <a:cs typeface="+mn-cs"/>
              </a:rPr>
              <a:t>Please consult the Fusion MOPs (on our website: www.nihstrokenet.org/sleep-smart-trial/research-team) for more details. Please follow these instructions.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 </a:t>
            </a:r>
            <a:r>
              <a:rPr lang="en-US" sz="1200" kern="1200" baseline="0" dirty="0" err="1">
                <a:solidFill>
                  <a:schemeClr val="tx1"/>
                </a:solidFill>
                <a:effectLst/>
                <a:latin typeface="+mn-lt"/>
                <a:ea typeface="+mn-ea"/>
                <a:cs typeface="+mn-cs"/>
              </a:rPr>
              <a:t>FusionHealth</a:t>
            </a:r>
            <a:r>
              <a:rPr lang="en-US" sz="1200" kern="1200" baseline="0" dirty="0">
                <a:solidFill>
                  <a:schemeClr val="tx1"/>
                </a:solidFill>
                <a:effectLst/>
                <a:latin typeface="+mn-lt"/>
                <a:ea typeface="+mn-ea"/>
                <a:cs typeface="+mn-cs"/>
              </a:rPr>
              <a:t> virtual workshop is also found on our website. </a:t>
            </a:r>
            <a:endParaRPr lang="en-US" dirty="0"/>
          </a:p>
          <a:p>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55</a:t>
            </a:fld>
            <a:endParaRPr lang="en-US"/>
          </a:p>
        </p:txBody>
      </p:sp>
    </p:spTree>
    <p:extLst>
      <p:ext uri="{BB962C8B-B14F-4D97-AF65-F5344CB8AC3E}">
        <p14:creationId xmlns:p14="http://schemas.microsoft.com/office/powerpoint/2010/main" val="113404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details about</a:t>
            </a:r>
            <a:r>
              <a:rPr lang="en-US" baseline="0" dirty="0"/>
              <a:t> mask selection are found in the mask fit training. We do want to point out here though that a full face mask should not be used for subjects with decreased mental status, those on tube feeds, and those unable to remove the mask without assistance. A chin strap may be used in these circumstances and probably should for those who are mouth breathers. Additionally, if </a:t>
            </a:r>
            <a:r>
              <a:rPr lang="en-US" baseline="0" dirty="0" err="1"/>
              <a:t>aCPAP</a:t>
            </a:r>
            <a:r>
              <a:rPr lang="en-US" baseline="0" dirty="0"/>
              <a:t> is to be administered for &gt;12 hours at a time (such as for those with decreased level of consciousness who appear to be asleep for long time periods), the study team should alternate between nasal pillows and a nasal mask. An initial period of no greater than 48 hours should be attempted with intermittent inspection of skin and mask fit.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56</a:t>
            </a:fld>
            <a:endParaRPr lang="en-US"/>
          </a:p>
        </p:txBody>
      </p:sp>
    </p:spTree>
    <p:extLst>
      <p:ext uri="{BB962C8B-B14F-4D97-AF65-F5344CB8AC3E}">
        <p14:creationId xmlns:p14="http://schemas.microsoft.com/office/powerpoint/2010/main" val="2752078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word about personnel required to implement Sleep SMART. Of course the site PI holds the overall responsibility for the conduct of the trial at that site. As part of this, he or she provides oversight of SAE collection. Furthermore the site PI should assure guideline concordance of inpatient care and assure that a letter is sent to the PCP with secondary prevention recommendations. </a:t>
            </a:r>
          </a:p>
          <a:p>
            <a:br>
              <a:rPr lang="en-US" baseline="0" dirty="0"/>
            </a:br>
            <a:r>
              <a:rPr lang="en-US" baseline="0" dirty="0"/>
              <a:t>A primary study coordinator for each subject is helpful for all aspects of the study with the exception of outcome assessment since this individual will be </a:t>
            </a:r>
            <a:r>
              <a:rPr lang="en-US" baseline="0" dirty="0" err="1"/>
              <a:t>unblinded</a:t>
            </a:r>
            <a:r>
              <a:rPr lang="en-US" baseline="0" dirty="0"/>
              <a:t> to the treatment assignment. Therefore, a secondary study coordinator or other investigator will be needed who is masked to treatment allocation for performance of blinded outcome assessments. </a:t>
            </a:r>
          </a:p>
          <a:p>
            <a:endParaRPr lang="en-US" baseline="0" dirty="0"/>
          </a:p>
          <a:p>
            <a:r>
              <a:rPr lang="en-US" baseline="0" dirty="0"/>
              <a:t>A respiratory therapist (or sleep technologist if that works better for your site) should perform the initial mask fit, and help troubleshoot </a:t>
            </a:r>
            <a:r>
              <a:rPr lang="en-US" baseline="0" dirty="0" err="1"/>
              <a:t>aCPAP</a:t>
            </a:r>
            <a:r>
              <a:rPr lang="en-US" baseline="0" dirty="0"/>
              <a:t> use each night the subject uses </a:t>
            </a:r>
            <a:r>
              <a:rPr lang="en-US" baseline="0" dirty="0" err="1"/>
              <a:t>aCPAP</a:t>
            </a:r>
            <a:r>
              <a:rPr lang="en-US" baseline="0" dirty="0"/>
              <a:t>. Roles will include a primary RT who is listed on the DOA log and will complete some Sleep SMART training, as well as secondary RTs who may also help.</a:t>
            </a:r>
          </a:p>
          <a:p>
            <a:endParaRPr lang="en-US" baseline="0" dirty="0"/>
          </a:p>
          <a:p>
            <a:r>
              <a:rPr lang="en-US" baseline="0" dirty="0"/>
              <a:t>A sleep medicine physician investigator is not required. However, such a person may be helpful if adherence is particularly challenging or to help coordinate transition to clinical care should device requirements extend beyond Fusion Health’s purview.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57</a:t>
            </a:fld>
            <a:endParaRPr lang="en-US"/>
          </a:p>
        </p:txBody>
      </p:sp>
    </p:spTree>
    <p:extLst>
      <p:ext uri="{BB962C8B-B14F-4D97-AF65-F5344CB8AC3E}">
        <p14:creationId xmlns:p14="http://schemas.microsoft.com/office/powerpoint/2010/main" val="12189095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provided tools to try to help you</a:t>
            </a:r>
            <a:r>
              <a:rPr lang="en-US" baseline="0" dirty="0"/>
              <a:t> with many aspects of Sleep SMART. As reminders, here are some of the tools included: study brochures in English and Spanish; a 6-minute recruitment video to provide an overview of the study to potential subjects – also available in English and Spanish; a pocket card that includes the enrollment criteria and a card that reviews the step-by-step process from enrollment to outcomes; a slide set that can serve as the basis to educate nursing about Sleep SMART; written mask fit, Nox T3 sleep apnea test, </a:t>
            </a:r>
            <a:r>
              <a:rPr lang="en-US" baseline="0" dirty="0" err="1"/>
              <a:t>aCPAP</a:t>
            </a:r>
            <a:r>
              <a:rPr lang="en-US" baseline="0" dirty="0"/>
              <a:t>, and KOEO guides found on </a:t>
            </a:r>
            <a:r>
              <a:rPr lang="en-US" baseline="0" dirty="0" err="1"/>
              <a:t>WebDCU</a:t>
            </a:r>
            <a:r>
              <a:rPr lang="en-US" baseline="0" dirty="0"/>
              <a:t>; videos produced by </a:t>
            </a:r>
            <a:r>
              <a:rPr lang="en-US" baseline="0" dirty="0" err="1"/>
              <a:t>FusionHealth</a:t>
            </a:r>
            <a:r>
              <a:rPr lang="en-US" baseline="0" dirty="0"/>
              <a:t> for Sleep SMART; a FAQ document; and a document that reviews some anticipated questions by patients during the recruitment process and potential responses.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58</a:t>
            </a:fld>
            <a:endParaRPr lang="en-US"/>
          </a:p>
        </p:txBody>
      </p:sp>
    </p:spTree>
    <p:extLst>
      <p:ext uri="{BB962C8B-B14F-4D97-AF65-F5344CB8AC3E}">
        <p14:creationId xmlns:p14="http://schemas.microsoft.com/office/powerpoint/2010/main" val="6235984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AF0056-6AE8-4EEF-8FE3-7467EFE5C115}" type="slidenum">
              <a:rPr lang="en-US" smtClean="0"/>
              <a:pPr/>
              <a:t>59</a:t>
            </a:fld>
            <a:endParaRPr lang="en-US"/>
          </a:p>
        </p:txBody>
      </p:sp>
    </p:spTree>
    <p:extLst>
      <p:ext uri="{BB962C8B-B14F-4D97-AF65-F5344CB8AC3E}">
        <p14:creationId xmlns:p14="http://schemas.microsoft.com/office/powerpoint/2010/main" val="19943273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a:t>
            </a:r>
            <a:r>
              <a:rPr lang="en-US" baseline="0" dirty="0"/>
              <a:t> is just a call or email away! For assistance with </a:t>
            </a:r>
            <a:r>
              <a:rPr lang="en-US" baseline="0" dirty="0" err="1"/>
              <a:t>WebDCU</a:t>
            </a:r>
            <a:r>
              <a:rPr lang="en-US" baseline="0" dirty="0"/>
              <a:t>, the Nox T3 or </a:t>
            </a:r>
            <a:r>
              <a:rPr lang="en-US" baseline="0" dirty="0" err="1"/>
              <a:t>aCPAP</a:t>
            </a:r>
            <a:r>
              <a:rPr lang="en-US" baseline="0" dirty="0"/>
              <a:t> use, KOEO system, or determination of eligibility, please seek out the appropriate assistance as found in the slide.</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60</a:t>
            </a:fld>
            <a:endParaRPr lang="en-US"/>
          </a:p>
        </p:txBody>
      </p:sp>
    </p:spTree>
    <p:extLst>
      <p:ext uri="{BB962C8B-B14F-4D97-AF65-F5344CB8AC3E}">
        <p14:creationId xmlns:p14="http://schemas.microsoft.com/office/powerpoint/2010/main" val="3792409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objectives</a:t>
            </a:r>
            <a:r>
              <a:rPr lang="en-US" baseline="0" dirty="0"/>
              <a:t> of Sleep SMART are to determine whether </a:t>
            </a:r>
            <a:r>
              <a:rPr lang="en-US" dirty="0"/>
              <a:t>treatment of obstructive sleep apnea (OSA) with positive airway pressure started shortly after acute ischemic stroke or high risk TIA (1) reduces recurrent stroke, acute coronary syndrome, and all-cause mortality 6 months after the event, and (2) improves stroke outcomes at 3 months in patients who experienced an ischemic stroke. The primary</a:t>
            </a:r>
            <a:r>
              <a:rPr lang="en-US" baseline="0" dirty="0"/>
              <a:t> endpoint for prevention is the composite outcome of recurrent ischemic stroke, acute coronary syndrome, and all-cause mortality. These are assessed at 6 months. The primary endpoint for the recovery aim is functional outcome, measured by the mRS-9Q at 3 months. Other important outcomes assessed include neurological, cognitive, and quality of life.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6</a:t>
            </a:fld>
            <a:endParaRPr lang="en-US"/>
          </a:p>
        </p:txBody>
      </p:sp>
    </p:spTree>
    <p:extLst>
      <p:ext uri="{BB962C8B-B14F-4D97-AF65-F5344CB8AC3E}">
        <p14:creationId xmlns:p14="http://schemas.microsoft.com/office/powerpoint/2010/main" val="2366474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summarize the procedure: Step</a:t>
            </a:r>
            <a:r>
              <a:rPr lang="en-US" baseline="0" dirty="0"/>
              <a:t> </a:t>
            </a:r>
            <a:r>
              <a:rPr lang="en-US" dirty="0"/>
              <a:t>1: assess for eligibility</a:t>
            </a:r>
            <a:r>
              <a:rPr lang="en-US" baseline="0" dirty="0"/>
              <a:t>, Step 2: consent – remember about the video, Step 3: collect baseline information, Step 4: night of OSA testing – if has qualifying OSA (based on Fusion Health’s assessment) </a:t>
            </a:r>
            <a:r>
              <a:rPr lang="en-US" baseline="0" dirty="0">
                <a:sym typeface="Wingdings" panose="05000000000000000000" pitchFamily="2" charset="2"/>
              </a:rPr>
              <a:t></a:t>
            </a:r>
            <a:r>
              <a:rPr lang="en-US" baseline="0" dirty="0"/>
              <a:t> Step 4: </a:t>
            </a:r>
            <a:r>
              <a:rPr lang="en-US" baseline="0" dirty="0" err="1"/>
              <a:t>aCPAP</a:t>
            </a:r>
            <a:r>
              <a:rPr lang="en-US" baseline="0" dirty="0"/>
              <a:t> run-in night – if used &gt;=4 hours (cumulatively) and CAI &lt;10 – based on machine interrogation - and agrees to move forward </a:t>
            </a:r>
            <a:r>
              <a:rPr lang="en-US" baseline="0" dirty="0">
                <a:sym typeface="Wingdings" panose="05000000000000000000" pitchFamily="2" charset="2"/>
              </a:rPr>
              <a:t></a:t>
            </a:r>
            <a:r>
              <a:rPr lang="en-US" baseline="0" dirty="0"/>
              <a:t> Step 5: randomization </a:t>
            </a:r>
            <a:r>
              <a:rPr lang="en-US" baseline="0" dirty="0">
                <a:sym typeface="Wingdings" panose="05000000000000000000" pitchFamily="2" charset="2"/>
              </a:rPr>
              <a:t></a:t>
            </a:r>
            <a:r>
              <a:rPr lang="en-US" baseline="0" dirty="0"/>
              <a:t> Step 6: three and six month outcomes by blinded study personnel. </a:t>
            </a:r>
          </a:p>
        </p:txBody>
      </p:sp>
      <p:sp>
        <p:nvSpPr>
          <p:cNvPr id="4" name="Slide Number Placeholder 3"/>
          <p:cNvSpPr>
            <a:spLocks noGrp="1"/>
          </p:cNvSpPr>
          <p:nvPr>
            <p:ph type="sldNum" sz="quarter" idx="10"/>
          </p:nvPr>
        </p:nvSpPr>
        <p:spPr/>
        <p:txBody>
          <a:bodyPr/>
          <a:lstStyle/>
          <a:p>
            <a:fld id="{33AF0056-6AE8-4EEF-8FE3-7467EFE5C115}" type="slidenum">
              <a:rPr lang="en-US" smtClean="0"/>
              <a:pPr/>
              <a:t>61</a:t>
            </a:fld>
            <a:endParaRPr lang="en-US"/>
          </a:p>
        </p:txBody>
      </p:sp>
    </p:spTree>
    <p:extLst>
      <p:ext uri="{BB962C8B-B14F-4D97-AF65-F5344CB8AC3E}">
        <p14:creationId xmlns:p14="http://schemas.microsoft.com/office/powerpoint/2010/main" val="14437368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a:t>
            </a:r>
            <a:r>
              <a:rPr lang="en-US" baseline="0" dirty="0"/>
              <a:t> forward to the completion of data collection…</a:t>
            </a:r>
          </a:p>
          <a:p>
            <a:endParaRPr lang="en-US" baseline="0" dirty="0"/>
          </a:p>
          <a:p>
            <a:r>
              <a:rPr lang="en-US" baseline="0" dirty="0"/>
              <a:t>Although Sleep SMART operates as a single trial from the enrollment sites’ perspective, at the time of analysis, it essentially separates into two trials. All subjects (that is ischemic stroke or high risk TIAs enrolled within 14 days of stroke onset) will contribute to the prevention aim. However, only ischemic stroke subjects enrolled within 7 days of stroke onset and with an NIHSS at least 1 at the time of enrollment will contribute to the primary analysis of the recovery endpoint (the </a:t>
            </a:r>
            <a:r>
              <a:rPr lang="en-US" baseline="0" dirty="0" err="1"/>
              <a:t>mRS</a:t>
            </a:r>
            <a:r>
              <a:rPr lang="en-US" baseline="0" dirty="0"/>
              <a:t> scale at 3 months). We anticipate that we will need 3,062 randomized subjects for the prevention aim and 1,362 for the recovery aim; however one interim analysis is planned. </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62</a:t>
            </a:fld>
            <a:endParaRPr lang="en-US"/>
          </a:p>
        </p:txBody>
      </p:sp>
    </p:spTree>
    <p:extLst>
      <p:ext uri="{BB962C8B-B14F-4D97-AF65-F5344CB8AC3E}">
        <p14:creationId xmlns:p14="http://schemas.microsoft.com/office/powerpoint/2010/main" val="3165475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depicts</a:t>
            </a:r>
            <a:r>
              <a:rPr lang="en-US" baseline="0" dirty="0"/>
              <a:t> the Sleep SMART flow. Patients are assessed for eligibility based on their clinical characteristics. Eligible patients who consent have a sleep apnea test the first night after consent. If qualifying OSA is identified, and without an abundance of central apneas, the subject then uses </a:t>
            </a:r>
            <a:r>
              <a:rPr lang="en-US" baseline="0" dirty="0" err="1"/>
              <a:t>aCPAP</a:t>
            </a:r>
            <a:r>
              <a:rPr lang="en-US" baseline="0" dirty="0"/>
              <a:t> for one night: the run-in night. If the subject uses the </a:t>
            </a:r>
            <a:r>
              <a:rPr lang="en-US" baseline="0" dirty="0" err="1"/>
              <a:t>aCPAP</a:t>
            </a:r>
            <a:r>
              <a:rPr lang="en-US" baseline="0" dirty="0"/>
              <a:t> for &gt;=4 hours that night, does not have treatment emergent central sleep apnea (defined as a central apnea index of &gt;10), and agrees to move forward after this CPAP experience, the subject is randomized. Subjects are followed for 6 months with in-person assessments at 3 and 6 months.</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7</a:t>
            </a:fld>
            <a:endParaRPr lang="en-US"/>
          </a:p>
        </p:txBody>
      </p:sp>
    </p:spTree>
    <p:extLst>
      <p:ext uri="{BB962C8B-B14F-4D97-AF65-F5344CB8AC3E}">
        <p14:creationId xmlns:p14="http://schemas.microsoft.com/office/powerpoint/2010/main" val="2167142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r>
              <a:rPr lang="en-US" baseline="0" dirty="0"/>
              <a:t> a site starts to enroll subjects, we recommend a few things to expedite study start. First, please check with your hospital’s biomedical/clinical engineering unit about the plans for sleep apnea test and </a:t>
            </a:r>
            <a:r>
              <a:rPr lang="en-US" baseline="0" dirty="0" err="1"/>
              <a:t>aCPAP</a:t>
            </a:r>
            <a:r>
              <a:rPr lang="en-US" baseline="0" dirty="0"/>
              <a:t> use. Your site may have local requirements for inspection and </a:t>
            </a:r>
            <a:r>
              <a:rPr lang="en-US" baseline="0" dirty="0" err="1"/>
              <a:t>stickering</a:t>
            </a:r>
            <a:r>
              <a:rPr lang="en-US" baseline="0" dirty="0"/>
              <a:t> of devices. </a:t>
            </a:r>
          </a:p>
          <a:p>
            <a:endParaRPr lang="en-US" baseline="0" dirty="0"/>
          </a:p>
          <a:p>
            <a:r>
              <a:rPr lang="en-US" baseline="0" dirty="0"/>
              <a:t>We also recommend that you work out your local procedures for incentive payments. Tracking of payments and mode of incentive (cash, card, </a:t>
            </a:r>
            <a:r>
              <a:rPr lang="en-US" baseline="0" dirty="0" err="1"/>
              <a:t>etc</a:t>
            </a:r>
            <a:r>
              <a:rPr lang="en-US" baseline="0" dirty="0"/>
              <a:t>) often differ by site.</a:t>
            </a:r>
          </a:p>
          <a:p>
            <a:endParaRPr lang="en-US" baseline="0" dirty="0"/>
          </a:p>
          <a:p>
            <a:r>
              <a:rPr lang="en-US" baseline="0" dirty="0"/>
              <a:t>Next, we recommend that you develop a relationship with the RTs serving your unit. A single RT must be designated on the DOA log, but Sleep SMART will likely involve multiple RTs. A sleep tech may be substituted for an RT if this works better in your setting. </a:t>
            </a:r>
          </a:p>
          <a:p>
            <a:endParaRPr lang="en-US" baseline="0" dirty="0"/>
          </a:p>
          <a:p>
            <a:r>
              <a:rPr lang="en-US" baseline="0" dirty="0"/>
              <a:t>We recommend that you educate the nurses of the relevant unit (typically a stroke unit) about Sleep SMART. Their encouragement of subjects can substantially influence your success in randomization. Try to generate enthusiasm for the trial. We have provided a slide set as a starting place for your talks with the nurses that’s available on </a:t>
            </a:r>
            <a:r>
              <a:rPr lang="en-US" baseline="0" dirty="0" err="1"/>
              <a:t>WebDCU</a:t>
            </a:r>
            <a:r>
              <a:rPr lang="en-US" baseline="0" dirty="0"/>
              <a:t>.</a:t>
            </a:r>
          </a:p>
          <a:p>
            <a:endParaRPr lang="en-US" baseline="0" dirty="0"/>
          </a:p>
          <a:p>
            <a:r>
              <a:rPr lang="en-US" baseline="0" dirty="0"/>
              <a:t>Study staff should take and pass the appropriate Sleep SMART quizzes prior to enrollment.</a:t>
            </a:r>
          </a:p>
          <a:p>
            <a:endParaRPr lang="en-US" baseline="0" dirty="0"/>
          </a:p>
          <a:p>
            <a:r>
              <a:rPr lang="en-US" baseline="0" dirty="0"/>
              <a:t>The </a:t>
            </a:r>
            <a:r>
              <a:rPr lang="en-US" baseline="0" dirty="0" err="1"/>
              <a:t>FusionHealth</a:t>
            </a:r>
            <a:r>
              <a:rPr lang="en-US" baseline="0" dirty="0"/>
              <a:t> software (KOEO KIT) must be installed on a computer to set up the sleep apnea tests and download the data. This may required assistance from your local IT.</a:t>
            </a:r>
          </a:p>
          <a:p>
            <a:endParaRPr lang="en-US" baseline="0" dirty="0"/>
          </a:p>
          <a:p>
            <a:r>
              <a:rPr lang="en-US" baseline="0" dirty="0"/>
              <a:t>Perhaps most importantly, please try to push forward the execution of the </a:t>
            </a:r>
            <a:r>
              <a:rPr lang="en-US" baseline="0" dirty="0" err="1"/>
              <a:t>FusionHealth</a:t>
            </a:r>
            <a:r>
              <a:rPr lang="en-US" baseline="0" dirty="0"/>
              <a:t> DUA and Consignment agreements. These are needed prior to subject enrollment.</a:t>
            </a:r>
            <a:endParaRPr lang="en-US" dirty="0"/>
          </a:p>
        </p:txBody>
      </p:sp>
      <p:sp>
        <p:nvSpPr>
          <p:cNvPr id="4" name="Slide Number Placeholder 3"/>
          <p:cNvSpPr>
            <a:spLocks noGrp="1"/>
          </p:cNvSpPr>
          <p:nvPr>
            <p:ph type="sldNum" sz="quarter" idx="10"/>
          </p:nvPr>
        </p:nvSpPr>
        <p:spPr/>
        <p:txBody>
          <a:bodyPr/>
          <a:lstStyle/>
          <a:p>
            <a:fld id="{33AF0056-6AE8-4EEF-8FE3-7467EFE5C115}" type="slidenum">
              <a:rPr lang="en-US" smtClean="0"/>
              <a:pPr/>
              <a:t>8</a:t>
            </a:fld>
            <a:endParaRPr lang="en-US"/>
          </a:p>
        </p:txBody>
      </p:sp>
    </p:spTree>
    <p:extLst>
      <p:ext uri="{BB962C8B-B14F-4D97-AF65-F5344CB8AC3E}">
        <p14:creationId xmlns:p14="http://schemas.microsoft.com/office/powerpoint/2010/main" val="4291782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eligibility</a:t>
            </a:r>
            <a:r>
              <a:rPr lang="en-US" baseline="0" dirty="0"/>
              <a:t> criteria for Sleep SMART are quite broad. To be eligible, age must be at least 18, the patients must have an ischemic stroke or a high risk TIA defined by an ABCD^2 score of 4 or greater. Last known well time must be within 14 days of consent.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While all subjects based on these criteria are included in the prevention analysis, only those with an </a:t>
            </a:r>
            <a:r>
              <a:rPr lang="en-US" dirty="0"/>
              <a:t>NIHSS ≥1</a:t>
            </a:r>
            <a:r>
              <a:rPr lang="en-US" baseline="0" dirty="0"/>
              <a:t> and</a:t>
            </a:r>
            <a:r>
              <a:rPr lang="en-US" dirty="0"/>
              <a:t> consented within 7 days are included in the recovery analysis. Sites do not need to keep track of this, and can just use the broad inclusion criteria</a:t>
            </a:r>
            <a:r>
              <a:rPr lang="en-US" baseline="0" dirty="0"/>
              <a:t> for enrollment</a:t>
            </a:r>
            <a:r>
              <a:rPr lang="en-US" dirty="0"/>
              <a:t>;</a:t>
            </a:r>
            <a:r>
              <a:rPr lang="en-US" baseline="0" dirty="0"/>
              <a:t> however, we encourage sites to enroll subjects as soon as possible to increase those available for inclusion in the recovery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Ischemic stroke is defined as: </a:t>
            </a:r>
            <a:r>
              <a:rPr lang="en-US" sz="1200" kern="1200" dirty="0">
                <a:solidFill>
                  <a:schemeClr val="tx1"/>
                </a:solidFill>
                <a:effectLst/>
                <a:latin typeface="+mn-lt"/>
                <a:ea typeface="+mn-ea"/>
                <a:cs typeface="+mn-cs"/>
              </a:rPr>
              <a:t>Focal neurological deficits ≥24 hours thought to be due to cerebral ischemia, irrespective of infarction identification; focal neurological deficits &lt;24 hours with associated new infarction on imaging;</a:t>
            </a:r>
            <a:r>
              <a:rPr lang="en-US" sz="1200" kern="1200" baseline="0" dirty="0">
                <a:solidFill>
                  <a:schemeClr val="tx1"/>
                </a:solidFill>
                <a:effectLst/>
                <a:latin typeface="+mn-lt"/>
                <a:ea typeface="+mn-ea"/>
                <a:cs typeface="+mn-cs"/>
              </a:rPr>
              <a:t> and f</a:t>
            </a:r>
            <a:r>
              <a:rPr lang="en-US" sz="1200" kern="1200" dirty="0">
                <a:solidFill>
                  <a:schemeClr val="tx1"/>
                </a:solidFill>
                <a:effectLst/>
                <a:latin typeface="+mn-lt"/>
                <a:ea typeface="+mn-ea"/>
                <a:cs typeface="+mn-cs"/>
              </a:rPr>
              <a:t>ocal neurological deficits &lt;24 hours thought to be due to cerebral ischemia, in the setting of IV thrombolysis or an endovascular procedure for stroke. If the patient has symptoms that last &lt;24 hours and no associated infarction on brain</a:t>
            </a:r>
            <a:r>
              <a:rPr lang="en-US" sz="1200" kern="1200" baseline="0" dirty="0">
                <a:solidFill>
                  <a:schemeClr val="tx1"/>
                </a:solidFill>
                <a:effectLst/>
                <a:latin typeface="+mn-lt"/>
                <a:ea typeface="+mn-ea"/>
                <a:cs typeface="+mn-cs"/>
              </a:rPr>
              <a:t> imaging, the ABCD^2 score must be 4 or greater to be considered eligible.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3AF0056-6AE8-4EEF-8FE3-7467EFE5C115}" type="slidenum">
              <a:rPr lang="en-US" smtClean="0"/>
              <a:pPr/>
              <a:t>9</a:t>
            </a:fld>
            <a:endParaRPr lang="en-US"/>
          </a:p>
        </p:txBody>
      </p:sp>
    </p:spTree>
    <p:extLst>
      <p:ext uri="{BB962C8B-B14F-4D97-AF65-F5344CB8AC3E}">
        <p14:creationId xmlns:p14="http://schemas.microsoft.com/office/powerpoint/2010/main" val="3116239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6BE6076-36A8-471E-A2A9-2434A71A66B6}" type="datetimeFigureOut">
              <a:rPr lang="en-US" smtClean="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9C90F-46FB-4299-B0AB-C6FD08FCE102}" type="slidenum">
              <a:rPr lang="en-US" smtClean="0"/>
              <a:pPr/>
              <a:t>‹#›</a:t>
            </a:fld>
            <a:endParaRPr lang="en-US"/>
          </a:p>
        </p:txBody>
      </p:sp>
    </p:spTree>
    <p:extLst>
      <p:ext uri="{BB962C8B-B14F-4D97-AF65-F5344CB8AC3E}">
        <p14:creationId xmlns:p14="http://schemas.microsoft.com/office/powerpoint/2010/main" val="168079764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E222620-6C75-41C4-BA2C-9167EF6E0246}" type="datetimeFigureOut">
              <a:rPr lang="en-US" smtClean="0"/>
              <a:t>2/2/2022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921765-5593-4422-9F5A-70A2CAFFC534}" type="slidenum">
              <a:rPr lang="en-US" smtClean="0"/>
              <a:t>‹#›</a:t>
            </a:fld>
            <a:endParaRPr lang="en-US"/>
          </a:p>
        </p:txBody>
      </p:sp>
    </p:spTree>
    <p:extLst>
      <p:ext uri="{BB962C8B-B14F-4D97-AF65-F5344CB8AC3E}">
        <p14:creationId xmlns:p14="http://schemas.microsoft.com/office/powerpoint/2010/main" val="3996566494"/>
      </p:ext>
    </p:extLst>
  </p:cSld>
  <p:clrMap bg1="lt1" tx1="dk1" bg2="lt2" tx2="dk2" accent1="accent1" accent2="accent2" accent3="accent3" accent4="accent4" accent5="accent5" accent6="accent6" hlink="hlink" folHlink="folHlink"/>
  <p:sldLayoutIdLst>
    <p:sldLayoutId id="214748370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hyperlink" Target="mailto:sleepsmart@umich.edu"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hyperlink" Target="https://www.nihstrokenet.org/docs/default-source/sleepsmart/research-team/recruitment-challenges-and-responses.pdf?sfvrsn=0"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4.tiff"/><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4.tiff"/><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4.tiff"/><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9.png"/><Relationship Id="rId5" Type="http://schemas.openxmlformats.org/officeDocument/2006/relationships/hyperlink" Target="https://www.timeanddate.com/date/dateadd.html" TargetMode="External"/><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2.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2.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2.pn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2.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2.png"/><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2.pn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2.pn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hyperlink" Target="mailto:khattak@musc.edu" TargetMode="External"/><Relationship Id="rId3" Type="http://schemas.openxmlformats.org/officeDocument/2006/relationships/slideLayout" Target="../slideLayouts/slideLayout1.xml"/><Relationship Id="rId7" Type="http://schemas.openxmlformats.org/officeDocument/2006/relationships/hyperlink" Target="mailto:anderjoc@musc.edu" TargetMode="Externa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hyperlink" Target="mailto:sleepsmart@umich.edu" TargetMode="External"/><Relationship Id="rId11" Type="http://schemas.openxmlformats.org/officeDocument/2006/relationships/image" Target="../media/image2.png"/><Relationship Id="rId5" Type="http://schemas.openxmlformats.org/officeDocument/2006/relationships/hyperlink" Target="mailto:sleepsmarttechsupport@noxhealth.com" TargetMode="External"/><Relationship Id="rId10" Type="http://schemas.openxmlformats.org/officeDocument/2006/relationships/hyperlink" Target="mailto:sicklejb@ucmail.uc.edu" TargetMode="External"/><Relationship Id="rId4" Type="http://schemas.openxmlformats.org/officeDocument/2006/relationships/notesSlide" Target="../notesSlides/notesSlide59.xml"/><Relationship Id="rId9" Type="http://schemas.openxmlformats.org/officeDocument/2006/relationships/hyperlink" Target="mailto:kcgossel@umich.edu" TargetMode="Externa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19.tiff"/><Relationship Id="rId5" Type="http://schemas.openxmlformats.org/officeDocument/2006/relationships/image" Target="../media/image2.png"/><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2" Type="http://schemas.openxmlformats.org/officeDocument/2006/relationships/hyperlink" Target="https://goo.gl/forms/p8j0hvYBqea3dYiK2"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4.tif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028699" y="1752600"/>
            <a:ext cx="7086600" cy="3810000"/>
          </a:xfrm>
          <a:prstGeom prst="rect">
            <a:avLst/>
          </a:prstGeom>
          <a:ln w="19050">
            <a:noFill/>
          </a:ln>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750"/>
              </a:spcBef>
            </a:pPr>
            <a:endParaRPr lang="en-US" sz="2800" dirty="0">
              <a:solidFill>
                <a:prstClr val="black"/>
              </a:solidFill>
              <a:latin typeface="+mn-lt"/>
            </a:endParaRPr>
          </a:p>
          <a:p>
            <a:pPr>
              <a:spcBef>
                <a:spcPts val="750"/>
              </a:spcBef>
            </a:pPr>
            <a:endParaRPr lang="en-US" sz="2800" dirty="0">
              <a:solidFill>
                <a:prstClr val="black"/>
              </a:solidFill>
              <a:latin typeface="+mn-lt"/>
            </a:endParaRPr>
          </a:p>
          <a:p>
            <a:pPr>
              <a:spcBef>
                <a:spcPts val="750"/>
              </a:spcBef>
            </a:pPr>
            <a:endParaRPr lang="en-US" sz="2800" dirty="0">
              <a:solidFill>
                <a:prstClr val="black"/>
              </a:solidFill>
              <a:latin typeface="+mn-lt"/>
            </a:endParaRPr>
          </a:p>
          <a:p>
            <a:pPr algn="ctr">
              <a:spcBef>
                <a:spcPts val="750"/>
              </a:spcBef>
            </a:pPr>
            <a:r>
              <a:rPr lang="en-US" sz="2800" u="sng" dirty="0">
                <a:solidFill>
                  <a:prstClr val="black"/>
                </a:solidFill>
                <a:latin typeface="Arial" panose="020B0604020202020204" pitchFamily="34" charset="0"/>
                <a:cs typeface="Arial" panose="020B0604020202020204" pitchFamily="34" charset="0"/>
              </a:rPr>
              <a:t>Sleep</a:t>
            </a:r>
            <a:r>
              <a:rPr lang="en-US" sz="2800" dirty="0">
                <a:solidFill>
                  <a:prstClr val="black"/>
                </a:solidFill>
                <a:latin typeface="Arial" panose="020B0604020202020204" pitchFamily="34" charset="0"/>
                <a:cs typeface="Arial" panose="020B0604020202020204" pitchFamily="34" charset="0"/>
              </a:rPr>
              <a:t> for </a:t>
            </a:r>
            <a:r>
              <a:rPr lang="en-US" sz="2800" u="sng" dirty="0">
                <a:solidFill>
                  <a:prstClr val="black"/>
                </a:solidFill>
                <a:latin typeface="Arial" panose="020B0604020202020204" pitchFamily="34" charset="0"/>
                <a:cs typeface="Arial" panose="020B0604020202020204" pitchFamily="34" charset="0"/>
              </a:rPr>
              <a:t>S</a:t>
            </a:r>
            <a:r>
              <a:rPr lang="en-US" sz="2800" dirty="0">
                <a:solidFill>
                  <a:prstClr val="black"/>
                </a:solidFill>
                <a:latin typeface="Arial" panose="020B0604020202020204" pitchFamily="34" charset="0"/>
                <a:cs typeface="Arial" panose="020B0604020202020204" pitchFamily="34" charset="0"/>
              </a:rPr>
              <a:t>troke </a:t>
            </a:r>
            <a:r>
              <a:rPr lang="en-US" sz="2800" u="sng" dirty="0">
                <a:solidFill>
                  <a:prstClr val="black"/>
                </a:solidFill>
                <a:latin typeface="Arial" panose="020B0604020202020204" pitchFamily="34" charset="0"/>
                <a:cs typeface="Arial" panose="020B0604020202020204" pitchFamily="34" charset="0"/>
              </a:rPr>
              <a:t>M</a:t>
            </a:r>
            <a:r>
              <a:rPr lang="en-US" sz="2800" dirty="0">
                <a:solidFill>
                  <a:prstClr val="black"/>
                </a:solidFill>
                <a:latin typeface="Arial" panose="020B0604020202020204" pitchFamily="34" charset="0"/>
                <a:cs typeface="Arial" panose="020B0604020202020204" pitchFamily="34" charset="0"/>
              </a:rPr>
              <a:t>anagement </a:t>
            </a:r>
            <a:r>
              <a:rPr lang="en-US" sz="2800" u="sng" dirty="0">
                <a:solidFill>
                  <a:prstClr val="black"/>
                </a:solidFill>
                <a:latin typeface="Arial" panose="020B0604020202020204" pitchFamily="34" charset="0"/>
                <a:cs typeface="Arial" panose="020B0604020202020204" pitchFamily="34" charset="0"/>
              </a:rPr>
              <a:t>A</a:t>
            </a:r>
            <a:r>
              <a:rPr lang="en-US" sz="2800" dirty="0">
                <a:solidFill>
                  <a:prstClr val="black"/>
                </a:solidFill>
                <a:latin typeface="Arial" panose="020B0604020202020204" pitchFamily="34" charset="0"/>
                <a:cs typeface="Arial" panose="020B0604020202020204" pitchFamily="34" charset="0"/>
              </a:rPr>
              <a:t>nd </a:t>
            </a:r>
            <a:r>
              <a:rPr lang="en-US" sz="2800" u="sng" dirty="0">
                <a:solidFill>
                  <a:prstClr val="black"/>
                </a:solidFill>
                <a:latin typeface="Arial" panose="020B0604020202020204" pitchFamily="34" charset="0"/>
                <a:cs typeface="Arial" panose="020B0604020202020204" pitchFamily="34" charset="0"/>
              </a:rPr>
              <a:t>R</a:t>
            </a:r>
            <a:r>
              <a:rPr lang="en-US" sz="2800" dirty="0">
                <a:solidFill>
                  <a:prstClr val="black"/>
                </a:solidFill>
                <a:latin typeface="Arial" panose="020B0604020202020204" pitchFamily="34" charset="0"/>
                <a:cs typeface="Arial" panose="020B0604020202020204" pitchFamily="34" charset="0"/>
              </a:rPr>
              <a:t>ecovery </a:t>
            </a:r>
            <a:r>
              <a:rPr lang="en-US" sz="2800" u="sng" dirty="0">
                <a:solidFill>
                  <a:prstClr val="black"/>
                </a:solidFill>
                <a:latin typeface="Arial" panose="020B0604020202020204" pitchFamily="34" charset="0"/>
                <a:cs typeface="Arial" panose="020B0604020202020204" pitchFamily="34" charset="0"/>
              </a:rPr>
              <a:t>T</a:t>
            </a:r>
            <a:r>
              <a:rPr lang="en-US" sz="2800" dirty="0">
                <a:solidFill>
                  <a:prstClr val="black"/>
                </a:solidFill>
                <a:latin typeface="Arial" panose="020B0604020202020204" pitchFamily="34" charset="0"/>
                <a:cs typeface="Arial" panose="020B0604020202020204" pitchFamily="34" charset="0"/>
              </a:rPr>
              <a:t>rial</a:t>
            </a:r>
          </a:p>
          <a:p>
            <a:pPr algn="ctr">
              <a:spcBef>
                <a:spcPts val="750"/>
              </a:spcBef>
            </a:pPr>
            <a:r>
              <a:rPr lang="en-US" sz="2800" dirty="0">
                <a:latin typeface="Arial" panose="020B0604020202020204" pitchFamily="34" charset="0"/>
                <a:cs typeface="Arial" panose="020B0604020202020204" pitchFamily="34" charset="0"/>
              </a:rPr>
              <a:t>NINDS U01NS099043</a:t>
            </a:r>
          </a:p>
          <a:p>
            <a:pPr algn="ctr">
              <a:spcBef>
                <a:spcPts val="750"/>
              </a:spcBef>
            </a:pPr>
            <a:endParaRPr lang="en-US" sz="2800" dirty="0">
              <a:solidFill>
                <a:prstClr val="black"/>
              </a:solidFill>
              <a:latin typeface="Arial" panose="020B0604020202020204" pitchFamily="34" charset="0"/>
              <a:cs typeface="Arial" panose="020B0604020202020204" pitchFamily="34" charset="0"/>
            </a:endParaRPr>
          </a:p>
          <a:p>
            <a:pPr algn="ctr">
              <a:spcBef>
                <a:spcPts val="750"/>
              </a:spcBef>
            </a:pPr>
            <a:r>
              <a:rPr lang="en-US" sz="2800" dirty="0">
                <a:solidFill>
                  <a:prstClr val="black"/>
                </a:solidFill>
                <a:latin typeface="Arial" panose="020B0604020202020204" pitchFamily="34" charset="0"/>
                <a:cs typeface="Arial" panose="020B0604020202020204" pitchFamily="34" charset="0"/>
              </a:rPr>
              <a:t>Protocol training</a:t>
            </a:r>
            <a:br>
              <a:rPr lang="en-US" sz="2100" dirty="0">
                <a:solidFill>
                  <a:prstClr val="black"/>
                </a:solidFill>
                <a:latin typeface="+mn-lt"/>
                <a:ea typeface="+mn-ea"/>
                <a:cs typeface="+mn-cs"/>
              </a:rPr>
            </a:br>
            <a:endParaRPr lang="en-US" sz="2100" dirty="0">
              <a:latin typeface="+mn-lt"/>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566" y="1600200"/>
            <a:ext cx="4382867" cy="101602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4854825"/>
      </p:ext>
    </p:extLst>
  </p:cSld>
  <p:clrMapOvr>
    <a:masterClrMapping/>
  </p:clrMapOvr>
  <mc:AlternateContent xmlns:mc="http://schemas.openxmlformats.org/markup-compatibility/2006" xmlns:p14="http://schemas.microsoft.com/office/powerpoint/2010/main">
    <mc:Choice Requires="p14">
      <p:transition spd="slow" p14:dur="2000" advTm="11579"/>
    </mc:Choice>
    <mc:Fallback xmlns="">
      <p:transition spd="slow" advTm="11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1325563"/>
          </a:xfrm>
        </p:spPr>
        <p:txBody>
          <a:bodyPr/>
          <a:lstStyle/>
          <a:p>
            <a:r>
              <a:rPr lang="en-US" b="1" dirty="0"/>
              <a:t>Exclusion Criteria </a:t>
            </a:r>
          </a:p>
        </p:txBody>
      </p:sp>
      <p:sp>
        <p:nvSpPr>
          <p:cNvPr id="3" name="Content Placeholder 2"/>
          <p:cNvSpPr>
            <a:spLocks noGrp="1"/>
          </p:cNvSpPr>
          <p:nvPr>
            <p:ph idx="1"/>
          </p:nvPr>
        </p:nvSpPr>
        <p:spPr>
          <a:xfrm>
            <a:off x="484710" y="1447800"/>
            <a:ext cx="8125890" cy="5257800"/>
          </a:xfrm>
        </p:spPr>
        <p:txBody>
          <a:bodyPr>
            <a:normAutofit/>
          </a:bodyPr>
          <a:lstStyle/>
          <a:p>
            <a:r>
              <a:rPr lang="en-US" sz="2300" dirty="0"/>
              <a:t>Pre-event inability to perform all of own basic ADLs </a:t>
            </a:r>
          </a:p>
          <a:p>
            <a:r>
              <a:rPr lang="en-US" sz="2300" dirty="0"/>
              <a:t>Unable to obtain informed consent from subject or legally authorized representative</a:t>
            </a:r>
          </a:p>
          <a:p>
            <a:r>
              <a:rPr lang="en-US" sz="2300" dirty="0"/>
              <a:t>Incarcerated </a:t>
            </a:r>
          </a:p>
          <a:p>
            <a:r>
              <a:rPr lang="en-US" sz="2300" dirty="0"/>
              <a:t>Known pregnancy</a:t>
            </a:r>
          </a:p>
          <a:p>
            <a:r>
              <a:rPr lang="en-US" sz="2300" dirty="0"/>
              <a:t>Current mechanical ventilation (can enroll later if this resolves) or tracheostomy </a:t>
            </a:r>
          </a:p>
          <a:p>
            <a:r>
              <a:rPr lang="en-US" sz="2300" dirty="0"/>
              <a:t>Current use of PAP, or use within one month prior to stroke</a:t>
            </a:r>
          </a:p>
          <a:p>
            <a:r>
              <a:rPr lang="en-US" sz="2300" dirty="0"/>
              <a:t>Anatomical or dermatologic anomaly that makes use of CPAP interface unfeasible</a:t>
            </a:r>
          </a:p>
          <a:p>
            <a:r>
              <a:rPr lang="en-US" sz="2300" dirty="0"/>
              <a:t>Severe bullous lung disease </a:t>
            </a:r>
          </a:p>
          <a:p>
            <a:r>
              <a:rPr lang="en-US" sz="2300" dirty="0"/>
              <a:t>Prior or current spontaneous pneumothorax</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40919570"/>
      </p:ext>
    </p:extLst>
  </p:cSld>
  <p:clrMapOvr>
    <a:masterClrMapping/>
  </p:clrMapOvr>
  <mc:AlternateContent xmlns:mc="http://schemas.openxmlformats.org/markup-compatibility/2006" xmlns:p14="http://schemas.microsoft.com/office/powerpoint/2010/main">
    <mc:Choice Requires="p14">
      <p:transition spd="slow" p14:dur="2000" advTm="16589"/>
    </mc:Choice>
    <mc:Fallback xmlns="">
      <p:transition spd="slow" advTm="16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Exclusion criteria (2)</a:t>
            </a:r>
          </a:p>
        </p:txBody>
      </p:sp>
      <p:sp>
        <p:nvSpPr>
          <p:cNvPr id="3" name="Content Placeholder 2"/>
          <p:cNvSpPr>
            <a:spLocks noGrp="1"/>
          </p:cNvSpPr>
          <p:nvPr>
            <p:ph idx="1"/>
          </p:nvPr>
        </p:nvSpPr>
        <p:spPr/>
        <p:txBody>
          <a:bodyPr>
            <a:normAutofit/>
          </a:bodyPr>
          <a:lstStyle/>
          <a:p>
            <a:r>
              <a:rPr lang="en-US" dirty="0"/>
              <a:t>Hypotension requiring current treatment with </a:t>
            </a:r>
            <a:r>
              <a:rPr lang="en-US" dirty="0" err="1"/>
              <a:t>pressors</a:t>
            </a:r>
            <a:r>
              <a:rPr lang="en-US" dirty="0"/>
              <a:t> (can enroll later if this resolves) </a:t>
            </a:r>
          </a:p>
          <a:p>
            <a:r>
              <a:rPr lang="en-US" dirty="0"/>
              <a:t>Other specific medical circumstances that could, in the opinion of the site PI, render the patient at risk of harm from use of CPAP</a:t>
            </a:r>
          </a:p>
          <a:p>
            <a:r>
              <a:rPr lang="en-US" dirty="0"/>
              <a:t>Previous or current massive epistaxis </a:t>
            </a:r>
          </a:p>
          <a:p>
            <a:r>
              <a:rPr lang="en-US" dirty="0"/>
              <a:t>Cranial surgery or head trauma within the past 6 months, with known or possible CSF leak or </a:t>
            </a:r>
            <a:r>
              <a:rPr lang="en-US" dirty="0" err="1"/>
              <a:t>pneumocephalus</a:t>
            </a:r>
            <a:r>
              <a:rPr lang="en-US" dirty="0"/>
              <a:t> </a:t>
            </a:r>
          </a:p>
          <a:p>
            <a:r>
              <a:rPr lang="en-US" dirty="0"/>
              <a:t>Recent </a:t>
            </a:r>
            <a:r>
              <a:rPr lang="en-US" dirty="0" err="1"/>
              <a:t>hemicraniectomy</a:t>
            </a:r>
            <a:r>
              <a:rPr lang="en-US" dirty="0"/>
              <a:t> or </a:t>
            </a:r>
            <a:r>
              <a:rPr lang="en-US" dirty="0" err="1"/>
              <a:t>suboccipital</a:t>
            </a:r>
            <a:r>
              <a:rPr lang="en-US" dirty="0"/>
              <a:t> </a:t>
            </a:r>
            <a:r>
              <a:rPr lang="en-US" dirty="0" err="1"/>
              <a:t>craniectomy</a:t>
            </a:r>
            <a:r>
              <a:rPr lang="en-US" dirty="0"/>
              <a:t> (i.e. those whose bone has not yet been replaced), or any other recent bone removal procedure for relief of intracranial pressure</a:t>
            </a:r>
          </a:p>
          <a:p>
            <a:r>
              <a:rPr lang="en-US" dirty="0"/>
              <a:t>Current receipt of O</a:t>
            </a:r>
            <a:r>
              <a:rPr lang="en-US" baseline="-25000" dirty="0"/>
              <a:t>2</a:t>
            </a:r>
            <a:r>
              <a:rPr lang="en-US" dirty="0"/>
              <a:t> supplementation &gt;4 liters per minute</a:t>
            </a:r>
          </a:p>
          <a:p>
            <a:r>
              <a:rPr lang="en-US" dirty="0"/>
              <a:t>Current contact, droplet, or respiratory/airborne precautions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7653345"/>
      </p:ext>
    </p:extLst>
  </p:cSld>
  <p:clrMapOvr>
    <a:masterClrMapping/>
  </p:clrMapOvr>
  <mc:AlternateContent xmlns:mc="http://schemas.openxmlformats.org/markup-compatibility/2006" xmlns:p14="http://schemas.microsoft.com/office/powerpoint/2010/main">
    <mc:Choice Requires="p14">
      <p:transition spd="slow" p14:dur="2000" advTm="8616"/>
    </mc:Choice>
    <mc:Fallback xmlns="">
      <p:transition spd="slow" advTm="8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Eligibility</a:t>
            </a:r>
          </a:p>
        </p:txBody>
      </p:sp>
      <p:sp>
        <p:nvSpPr>
          <p:cNvPr id="3" name="Content Placeholder 2"/>
          <p:cNvSpPr>
            <a:spLocks noGrp="1"/>
          </p:cNvSpPr>
          <p:nvPr>
            <p:ph idx="1"/>
          </p:nvPr>
        </p:nvSpPr>
        <p:spPr/>
        <p:txBody>
          <a:bodyPr/>
          <a:lstStyle/>
          <a:p>
            <a:r>
              <a:rPr lang="en-US" dirty="0"/>
              <a:t>Determined to be eligible for consent if eligibility met at any time within the first 14 days of stroke symptom onset</a:t>
            </a:r>
          </a:p>
          <a:p>
            <a:pPr lvl="1"/>
            <a:r>
              <a:rPr lang="en-US" dirty="0"/>
              <a:t>Exclusions may resolve</a:t>
            </a:r>
          </a:p>
          <a:p>
            <a:pPr lvl="1"/>
            <a:r>
              <a:rPr lang="en-US" dirty="0"/>
              <a:t>If a contraindication to CPAP develops during the pre-randomization phase, the subject should be withdrawn and end of study paperwork completed.</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6506834"/>
      </p:ext>
    </p:extLst>
  </p:cSld>
  <p:clrMapOvr>
    <a:masterClrMapping/>
  </p:clrMapOvr>
  <mc:AlternateContent xmlns:mc="http://schemas.openxmlformats.org/markup-compatibility/2006" xmlns:p14="http://schemas.microsoft.com/office/powerpoint/2010/main">
    <mc:Choice Requires="p14">
      <p:transition spd="slow" p14:dur="2000" advTm="14517"/>
    </mc:Choice>
    <mc:Fallback xmlns="">
      <p:transition spd="slow" advTm="14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Who’s not eligible</a:t>
            </a:r>
          </a:p>
        </p:txBody>
      </p:sp>
      <p:sp>
        <p:nvSpPr>
          <p:cNvPr id="3" name="Content Placeholder 2"/>
          <p:cNvSpPr>
            <a:spLocks noGrp="1"/>
          </p:cNvSpPr>
          <p:nvPr>
            <p:ph idx="1"/>
          </p:nvPr>
        </p:nvSpPr>
        <p:spPr/>
        <p:txBody>
          <a:bodyPr/>
          <a:lstStyle/>
          <a:p>
            <a:r>
              <a:rPr lang="en-US" dirty="0"/>
              <a:t>Venous infarction from DVST</a:t>
            </a:r>
          </a:p>
          <a:p>
            <a:r>
              <a:rPr lang="en-US" dirty="0"/>
              <a:t>Primary ICH</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55928418"/>
      </p:ext>
    </p:extLst>
  </p:cSld>
  <p:clrMapOvr>
    <a:masterClrMapping/>
  </p:clrMapOvr>
  <mc:AlternateContent xmlns:mc="http://schemas.openxmlformats.org/markup-compatibility/2006" xmlns:p14="http://schemas.microsoft.com/office/powerpoint/2010/main">
    <mc:Choice Requires="p14">
      <p:transition spd="slow" p14:dur="2000" advTm="15997"/>
    </mc:Choice>
    <mc:Fallback xmlns="">
      <p:transition spd="slow" advTm="15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Who is eligible (these are not exclusionary)</a:t>
            </a:r>
          </a:p>
        </p:txBody>
      </p:sp>
      <p:sp>
        <p:nvSpPr>
          <p:cNvPr id="3" name="Content Placeholder 2"/>
          <p:cNvSpPr>
            <a:spLocks noGrp="1"/>
          </p:cNvSpPr>
          <p:nvPr>
            <p:ph idx="1"/>
          </p:nvPr>
        </p:nvSpPr>
        <p:spPr/>
        <p:txBody>
          <a:bodyPr/>
          <a:lstStyle/>
          <a:p>
            <a:r>
              <a:rPr lang="en-US" dirty="0"/>
              <a:t>Any amount of hemorrhagic conversion into ischemic infarction </a:t>
            </a:r>
          </a:p>
          <a:p>
            <a:r>
              <a:rPr lang="en-US" dirty="0"/>
              <a:t>Prior diagnosis of OSA </a:t>
            </a:r>
          </a:p>
          <a:p>
            <a:r>
              <a:rPr lang="en-US" dirty="0"/>
              <a:t>Supplemental O</a:t>
            </a:r>
            <a:r>
              <a:rPr lang="en-US" baseline="-25000" dirty="0"/>
              <a:t>2 </a:t>
            </a:r>
            <a:r>
              <a:rPr lang="en-US" dirty="0"/>
              <a:t>(≤4 liters)</a:t>
            </a:r>
          </a:p>
          <a:p>
            <a:r>
              <a:rPr lang="en-US" dirty="0"/>
              <a:t>Those with aphasia, cognitive dysfunction, altered LOC</a:t>
            </a:r>
          </a:p>
          <a:p>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1209480"/>
      </p:ext>
    </p:extLst>
  </p:cSld>
  <p:clrMapOvr>
    <a:masterClrMapping/>
  </p:clrMapOvr>
  <mc:AlternateContent xmlns:mc="http://schemas.openxmlformats.org/markup-compatibility/2006" xmlns:p14="http://schemas.microsoft.com/office/powerpoint/2010/main">
    <mc:Choice Requires="p14">
      <p:transition spd="slow" p14:dur="2000" advTm="25329"/>
    </mc:Choice>
    <mc:Fallback xmlns="">
      <p:transition spd="slow" advTm="25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 about eligibility of specific patient</a:t>
            </a: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Email: </a:t>
            </a:r>
            <a:r>
              <a:rPr lang="en-US" dirty="0">
                <a:hlinkClick r:id="rId5"/>
              </a:rPr>
              <a:t>sleepsmart@umich.edu</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*Please do not include any PHI</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5" name="Rectangle 4">
            <a:extLst>
              <a:ext uri="{FF2B5EF4-FFF2-40B4-BE49-F238E27FC236}">
                <a16:creationId xmlns:a16="http://schemas.microsoft.com/office/drawing/2014/main" id="{F51DD633-3CFB-45EF-BB76-96059F3C7179}"/>
              </a:ext>
            </a:extLst>
          </p:cNvPr>
          <p:cNvSpPr/>
          <p:nvPr/>
        </p:nvSpPr>
        <p:spPr>
          <a:xfrm>
            <a:off x="2819400" y="3238149"/>
            <a:ext cx="3714750" cy="747711"/>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225885"/>
      </p:ext>
    </p:extLst>
  </p:cSld>
  <p:clrMapOvr>
    <a:masterClrMapping/>
  </p:clrMapOvr>
  <mc:AlternateContent xmlns:mc="http://schemas.openxmlformats.org/markup-compatibility/2006" xmlns:p14="http://schemas.microsoft.com/office/powerpoint/2010/main">
    <mc:Choice Requires="p14">
      <p:transition spd="slow" p14:dur="2000" advTm="22772"/>
    </mc:Choice>
    <mc:Fallback xmlns="">
      <p:transition spd="slow" advTm="22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Patient approach</a:t>
            </a:r>
          </a:p>
        </p:txBody>
      </p:sp>
      <p:sp>
        <p:nvSpPr>
          <p:cNvPr id="3" name="Content Placeholder 2"/>
          <p:cNvSpPr>
            <a:spLocks noGrp="1"/>
          </p:cNvSpPr>
          <p:nvPr>
            <p:ph idx="1"/>
          </p:nvPr>
        </p:nvSpPr>
        <p:spPr/>
        <p:txBody>
          <a:bodyPr/>
          <a:lstStyle/>
          <a:p>
            <a:r>
              <a:rPr lang="en-US" dirty="0"/>
              <a:t>Apply eligibility criteria</a:t>
            </a:r>
          </a:p>
          <a:p>
            <a:r>
              <a:rPr lang="en-US" dirty="0"/>
              <a:t>Study team approach (use script)</a:t>
            </a:r>
          </a:p>
          <a:p>
            <a:r>
              <a:rPr lang="en-US" u="sng" dirty="0"/>
              <a:t>Use recruitment video </a:t>
            </a:r>
            <a:r>
              <a:rPr lang="en-US" dirty="0"/>
              <a:t>to introduce study</a:t>
            </a:r>
          </a:p>
          <a:p>
            <a:r>
              <a:rPr lang="en-US" dirty="0"/>
              <a:t>Informed consent process – use mandatory checklist (upload with consent for randomized subjects)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B4B70518-50D5-4911-B060-E2DA8A09B295}"/>
              </a:ext>
            </a:extLst>
          </p:cNvPr>
          <p:cNvPicPr>
            <a:picLocks noChangeAspect="1"/>
          </p:cNvPicPr>
          <p:nvPr/>
        </p:nvPicPr>
        <p:blipFill rotWithShape="1">
          <a:blip r:embed="rId6"/>
          <a:srcRect l="63333" t="25785" r="13333" b="10705"/>
          <a:stretch/>
        </p:blipFill>
        <p:spPr>
          <a:xfrm>
            <a:off x="3810000" y="3591253"/>
            <a:ext cx="4095750" cy="3135368"/>
          </a:xfrm>
          <a:prstGeom prst="rect">
            <a:avLst/>
          </a:prstGeom>
        </p:spPr>
      </p:pic>
    </p:spTree>
    <p:extLst>
      <p:ext uri="{BB962C8B-B14F-4D97-AF65-F5344CB8AC3E}">
        <p14:creationId xmlns:p14="http://schemas.microsoft.com/office/powerpoint/2010/main" val="2771090499"/>
      </p:ext>
    </p:extLst>
  </p:cSld>
  <p:clrMapOvr>
    <a:masterClrMapping/>
  </p:clrMapOvr>
  <mc:AlternateContent xmlns:mc="http://schemas.openxmlformats.org/markup-compatibility/2006" xmlns:p14="http://schemas.microsoft.com/office/powerpoint/2010/main">
    <mc:Choice Requires="p14">
      <p:transition spd="slow" p14:dur="2000" advTm="30469"/>
    </mc:Choice>
    <mc:Fallback xmlns="">
      <p:transition spd="slow" advTm="30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Rah, rah, rah, sis, boom, bah!</a:t>
            </a:r>
          </a:p>
        </p:txBody>
      </p:sp>
      <p:sp>
        <p:nvSpPr>
          <p:cNvPr id="3" name="Content Placeholder 2"/>
          <p:cNvSpPr>
            <a:spLocks noGrp="1"/>
          </p:cNvSpPr>
          <p:nvPr>
            <p:ph idx="1"/>
          </p:nvPr>
        </p:nvSpPr>
        <p:spPr>
          <a:xfrm>
            <a:off x="628650" y="1524000"/>
            <a:ext cx="7886700" cy="4351338"/>
          </a:xfrm>
        </p:spPr>
        <p:txBody>
          <a:bodyPr>
            <a:normAutofit/>
          </a:bodyPr>
          <a:lstStyle/>
          <a:p>
            <a:r>
              <a:rPr lang="en-US" dirty="0"/>
              <a:t>Why might patients be excited about Sleep SMART?</a:t>
            </a:r>
          </a:p>
          <a:p>
            <a:pPr lvl="1"/>
            <a:r>
              <a:rPr lang="en-US" dirty="0"/>
              <a:t>Altruism – sense of purpose – improve health of stroke patients, advance medical science</a:t>
            </a:r>
          </a:p>
          <a:p>
            <a:pPr lvl="1"/>
            <a:r>
              <a:rPr lang="en-US" dirty="0"/>
              <a:t>Opportunity for OSA screening – no charge to patient or insurance company</a:t>
            </a:r>
          </a:p>
          <a:p>
            <a:pPr lvl="1"/>
            <a:r>
              <a:rPr lang="en-US" dirty="0"/>
              <a:t>State-of-the-art, treatment (for half of subjects) of OSA via telemedicine – convenience</a:t>
            </a:r>
          </a:p>
          <a:p>
            <a:pPr lvl="1"/>
            <a:r>
              <a:rPr lang="en-US" dirty="0"/>
              <a:t>No risky activities in trial – FDA-approved treatment</a:t>
            </a:r>
          </a:p>
          <a:p>
            <a:r>
              <a:rPr lang="en-US" dirty="0"/>
              <a:t>We have de-emphasized:</a:t>
            </a:r>
          </a:p>
          <a:p>
            <a:pPr lvl="1"/>
            <a:r>
              <a:rPr lang="en-US" dirty="0"/>
              <a:t>Monetary incentives to compensate for time and travel</a:t>
            </a:r>
          </a:p>
          <a:p>
            <a:pPr lvl="1"/>
            <a:r>
              <a:rPr lang="en-US" dirty="0"/>
              <a:t>Subjects randomized to </a:t>
            </a:r>
            <a:r>
              <a:rPr lang="en-US" dirty="0" err="1"/>
              <a:t>aCPAP</a:t>
            </a:r>
            <a:r>
              <a:rPr lang="en-US" dirty="0"/>
              <a:t> group able to keep their </a:t>
            </a:r>
            <a:r>
              <a:rPr lang="en-US" dirty="0" err="1"/>
              <a:t>aCPAP</a:t>
            </a:r>
            <a:r>
              <a:rPr lang="en-US" dirty="0"/>
              <a:t> machine and supplies at the end of the trial</a:t>
            </a:r>
          </a:p>
          <a:p>
            <a:r>
              <a:rPr lang="en-US" dirty="0"/>
              <a:t>Once the </a:t>
            </a:r>
            <a:r>
              <a:rPr lang="en-US" b="1" u="sng" dirty="0"/>
              <a:t>scripts</a:t>
            </a:r>
            <a:r>
              <a:rPr lang="en-US" dirty="0"/>
              <a:t> are acknowledged by your site’s IRB (if needed), please use these to communicate with patients/subjects at each stage of the process.</a:t>
            </a:r>
          </a:p>
          <a:p>
            <a:pPr lvl="1"/>
            <a:endParaRPr lang="en-US" dirty="0"/>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15738429"/>
      </p:ext>
    </p:extLst>
  </p:cSld>
  <p:clrMapOvr>
    <a:masterClrMapping/>
  </p:clrMapOvr>
  <mc:AlternateContent xmlns:mc="http://schemas.openxmlformats.org/markup-compatibility/2006" xmlns:p14="http://schemas.microsoft.com/office/powerpoint/2010/main">
    <mc:Choice Requires="p14">
      <p:transition spd="slow" p14:dur="2000" advTm="82589"/>
    </mc:Choice>
    <mc:Fallback xmlns="">
      <p:transition spd="slow" advTm="82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9A68-F913-4F97-AC17-9693E95445E3}"/>
              </a:ext>
            </a:extLst>
          </p:cNvPr>
          <p:cNvSpPr>
            <a:spLocks noGrp="1"/>
          </p:cNvSpPr>
          <p:nvPr>
            <p:ph type="title"/>
          </p:nvPr>
        </p:nvSpPr>
        <p:spPr/>
        <p:txBody>
          <a:bodyPr/>
          <a:lstStyle/>
          <a:p>
            <a:r>
              <a:rPr lang="en-US" b="1" dirty="0"/>
              <a:t>Learned with experience: recruitment barriers and possible response</a:t>
            </a:r>
          </a:p>
        </p:txBody>
      </p:sp>
      <p:sp>
        <p:nvSpPr>
          <p:cNvPr id="3" name="Content Placeholder 2">
            <a:extLst>
              <a:ext uri="{FF2B5EF4-FFF2-40B4-BE49-F238E27FC236}">
                <a16:creationId xmlns:a16="http://schemas.microsoft.com/office/drawing/2014/main" id="{32B77B68-E89A-415A-9F38-DFD7BED93DD5}"/>
              </a:ext>
            </a:extLst>
          </p:cNvPr>
          <p:cNvSpPr>
            <a:spLocks noGrp="1"/>
          </p:cNvSpPr>
          <p:nvPr>
            <p:ph idx="1"/>
          </p:nvPr>
        </p:nvSpPr>
        <p:spPr/>
        <p:txBody>
          <a:bodyPr/>
          <a:lstStyle/>
          <a:p>
            <a:r>
              <a:rPr lang="en-US" dirty="0"/>
              <a:t>Review </a:t>
            </a:r>
            <a:r>
              <a:rPr lang="en-US" b="0" i="0" u="none" strike="noStrike" dirty="0">
                <a:solidFill>
                  <a:srgbClr val="105CB6"/>
                </a:solidFill>
                <a:effectLst/>
                <a:latin typeface="Arial" panose="020B0604020202020204" pitchFamily="34" charset="0"/>
                <a:hlinkClick r:id="rId5" tooltip="Recruitment challenges and responses"/>
              </a:rPr>
              <a:t>Recruitment challenges and responses</a:t>
            </a:r>
            <a:r>
              <a:rPr lang="en-US" u="none" strike="noStrike" dirty="0">
                <a:solidFill>
                  <a:srgbClr val="000000"/>
                </a:solidFill>
                <a:latin typeface="Arial" panose="020B0604020202020204" pitchFamily="34" charset="0"/>
              </a:rPr>
              <a:t> </a:t>
            </a:r>
            <a:r>
              <a:rPr lang="en-US" u="none" strike="noStrike" dirty="0">
                <a:solidFill>
                  <a:srgbClr val="000000"/>
                </a:solidFill>
              </a:rPr>
              <a:t>on our website</a:t>
            </a:r>
          </a:p>
          <a:p>
            <a:r>
              <a:rPr lang="en-US" dirty="0">
                <a:solidFill>
                  <a:srgbClr val="000000"/>
                </a:solidFill>
              </a:rPr>
              <a:t>Feeling overwhelmed: better sleep at night could leave you better able to deal with challenges during the day</a:t>
            </a:r>
            <a:r>
              <a:rPr lang="en-US" dirty="0"/>
              <a:t> </a:t>
            </a:r>
          </a:p>
          <a:p>
            <a:r>
              <a:rPr lang="en-US" dirty="0"/>
              <a:t>Didn’t like CPAP in the past: technology has evolved; new equipment may make easier to use; careful assistance from sleep coach to optimize changes CPAP will work for you</a:t>
            </a:r>
          </a:p>
          <a:p>
            <a:r>
              <a:rPr lang="en-US" dirty="0"/>
              <a:t>Not able to return in person for outcome assessments: can be done by phone when needed</a:t>
            </a:r>
          </a:p>
          <a:p>
            <a:r>
              <a:rPr lang="en-US" dirty="0"/>
              <a:t>I don’t have sleep issues: most stroke patients with sleep apnea don’t know they have sleep apnea because they don’t all snore, feel tired, or have know sleep trouble</a:t>
            </a:r>
          </a:p>
          <a:p>
            <a:endParaRPr lang="en-US" dirty="0"/>
          </a:p>
        </p:txBody>
      </p:sp>
      <p:pic>
        <p:nvPicPr>
          <p:cNvPr id="4" name="Audio 3">
            <a:hlinkClick r:id="" action="ppaction://media"/>
            <a:extLst>
              <a:ext uri="{FF2B5EF4-FFF2-40B4-BE49-F238E27FC236}">
                <a16:creationId xmlns:a16="http://schemas.microsoft.com/office/drawing/2014/main" id="{7CA4861E-2EE4-4206-8C23-ECAA38BF11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56233022"/>
      </p:ext>
    </p:extLst>
  </p:cSld>
  <p:clrMapOvr>
    <a:masterClrMapping/>
  </p:clrMapOvr>
  <mc:AlternateContent xmlns:mc="http://schemas.openxmlformats.org/markup-compatibility/2006">
    <mc:Choice xmlns:p14="http://schemas.microsoft.com/office/powerpoint/2010/main" Requires="p14">
      <p:transition spd="slow" p14:dur="2000" advTm="16746"/>
    </mc:Choice>
    <mc:Fallback>
      <p:transition spd="slow" advTm="16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Consent issues</a:t>
            </a:r>
          </a:p>
        </p:txBody>
      </p:sp>
      <p:sp>
        <p:nvSpPr>
          <p:cNvPr id="3" name="Content Placeholder 2"/>
          <p:cNvSpPr>
            <a:spLocks noGrp="1"/>
          </p:cNvSpPr>
          <p:nvPr>
            <p:ph idx="1"/>
          </p:nvPr>
        </p:nvSpPr>
        <p:spPr/>
        <p:txBody>
          <a:bodyPr>
            <a:normAutofit/>
          </a:bodyPr>
          <a:lstStyle/>
          <a:p>
            <a:r>
              <a:rPr lang="en-US" dirty="0"/>
              <a:t>LAR consent allowed when appropriate</a:t>
            </a:r>
          </a:p>
          <a:p>
            <a:r>
              <a:rPr lang="en-US" dirty="0"/>
              <a:t>Assent when appropriate (not documented)</a:t>
            </a:r>
          </a:p>
          <a:p>
            <a:r>
              <a:rPr lang="en-US" dirty="0" err="1"/>
              <a:t>eConsent</a:t>
            </a:r>
            <a:r>
              <a:rPr lang="en-US" dirty="0"/>
              <a:t> via </a:t>
            </a:r>
            <a:r>
              <a:rPr lang="en-US" dirty="0" err="1"/>
              <a:t>REDCap</a:t>
            </a:r>
            <a:r>
              <a:rPr lang="en-US" dirty="0"/>
              <a:t> is available (once set up by NCC) </a:t>
            </a:r>
          </a:p>
          <a:p>
            <a:r>
              <a:rPr lang="en-US" dirty="0"/>
              <a:t>Faxed consent approved by CIRB, may use if ok with local IRB</a:t>
            </a:r>
          </a:p>
          <a:p>
            <a:pPr lvl="1"/>
            <a:r>
              <a:rPr lang="en-US" dirty="0"/>
              <a:t>Telephone consent conversation</a:t>
            </a:r>
          </a:p>
          <a:p>
            <a:pPr lvl="1"/>
            <a:r>
              <a:rPr lang="en-US" dirty="0"/>
              <a:t>IC sent to LAR by fax or email – opportunity for questions</a:t>
            </a:r>
          </a:p>
          <a:p>
            <a:pPr lvl="1"/>
            <a:r>
              <a:rPr lang="en-US" dirty="0"/>
              <a:t>Signed IC returned by fax</a:t>
            </a:r>
          </a:p>
          <a:p>
            <a:r>
              <a:rPr lang="en-US" dirty="0"/>
              <a:t>Language of choice</a:t>
            </a:r>
          </a:p>
          <a:p>
            <a:pPr lvl="1"/>
            <a:r>
              <a:rPr lang="en-US" dirty="0"/>
              <a:t>language ≥10% of the patient population, full-version provided </a:t>
            </a:r>
          </a:p>
          <a:p>
            <a:pPr lvl="1"/>
            <a:r>
              <a:rPr lang="en-US" dirty="0"/>
              <a:t>language &lt;10%, short form with translator for conversation/full IC translation, provide a translated copy of the full consent to the subject/LAR within 30 days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7465555"/>
      </p:ext>
    </p:extLst>
  </p:cSld>
  <p:clrMapOvr>
    <a:masterClrMapping/>
  </p:clrMapOvr>
  <mc:AlternateContent xmlns:mc="http://schemas.openxmlformats.org/markup-compatibility/2006" xmlns:p14="http://schemas.microsoft.com/office/powerpoint/2010/main">
    <mc:Choice Requires="p14">
      <p:transition spd="slow" p14:dur="2000" advTm="109827"/>
    </mc:Choice>
    <mc:Fallback xmlns="">
      <p:transition spd="slow" advTm="109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b="1" dirty="0"/>
              <a:t>Study Team</a:t>
            </a:r>
          </a:p>
        </p:txBody>
      </p:sp>
      <p:sp>
        <p:nvSpPr>
          <p:cNvPr id="48131" name="Text Placeholder 2"/>
          <p:cNvSpPr>
            <a:spLocks noGrp="1"/>
          </p:cNvSpPr>
          <p:nvPr>
            <p:ph idx="1"/>
          </p:nvPr>
        </p:nvSpPr>
        <p:spPr>
          <a:xfrm>
            <a:off x="886785" y="1295400"/>
            <a:ext cx="6711654" cy="4195481"/>
          </a:xfrm>
        </p:spPr>
        <p:txBody>
          <a:bodyPr/>
          <a:lstStyle/>
          <a:p>
            <a:pPr marL="0" indent="0">
              <a:buNone/>
            </a:pPr>
            <a:r>
              <a:rPr lang="en-US" altLang="en-US" dirty="0"/>
              <a:t>Key roles:</a:t>
            </a:r>
          </a:p>
          <a:p>
            <a:pPr marL="0" indent="0">
              <a:buNone/>
            </a:pPr>
            <a:endParaRPr lang="en-US" altLang="en-US" dirty="0"/>
          </a:p>
        </p:txBody>
      </p:sp>
      <p:sp>
        <p:nvSpPr>
          <p:cNvPr id="48132" name="Content Placeholder 3"/>
          <p:cNvSpPr>
            <a:spLocks noGrp="1"/>
          </p:cNvSpPr>
          <p:nvPr>
            <p:ph sz="half" idx="4294967295"/>
          </p:nvPr>
        </p:nvSpPr>
        <p:spPr>
          <a:xfrm>
            <a:off x="628650" y="1981200"/>
            <a:ext cx="3962400" cy="3886200"/>
          </a:xfrm>
        </p:spPr>
        <p:txBody>
          <a:bodyPr>
            <a:noAutofit/>
          </a:bodyPr>
          <a:lstStyle/>
          <a:p>
            <a:r>
              <a:rPr lang="en-US" altLang="en-US" sz="1600" b="1" dirty="0"/>
              <a:t>Project PIs: </a:t>
            </a:r>
            <a:r>
              <a:rPr lang="en-US" altLang="en-US" sz="1600" dirty="0"/>
              <a:t>Devin Brown, Ronald </a:t>
            </a:r>
            <a:r>
              <a:rPr lang="en-US" altLang="en-US" sz="1600" dirty="0" err="1"/>
              <a:t>Chervin</a:t>
            </a:r>
            <a:endParaRPr lang="en-US" altLang="en-US" sz="1600" dirty="0"/>
          </a:p>
          <a:p>
            <a:r>
              <a:rPr lang="en-US" altLang="en-US" sz="1600" b="1" dirty="0"/>
              <a:t>Project managers</a:t>
            </a:r>
            <a:r>
              <a:rPr lang="en-US" altLang="en-US" sz="1600" dirty="0"/>
              <a:t>: Kayla Novitski (UM), Joelle Sickler (UC)</a:t>
            </a:r>
          </a:p>
          <a:p>
            <a:r>
              <a:rPr lang="en-US" altLang="en-US" sz="1600" b="1" dirty="0" err="1"/>
              <a:t>StrokeNet</a:t>
            </a:r>
            <a:r>
              <a:rPr lang="en-US" altLang="en-US" sz="1600" b="1" dirty="0"/>
              <a:t> National Data Management Center (NDMC) Project PI</a:t>
            </a:r>
            <a:r>
              <a:rPr lang="en-US" altLang="en-US" sz="1600" dirty="0"/>
              <a:t>: Valerie </a:t>
            </a:r>
            <a:r>
              <a:rPr lang="en-US" altLang="en-US" sz="1600" dirty="0" err="1"/>
              <a:t>Durkalski</a:t>
            </a:r>
            <a:endParaRPr lang="en-US" altLang="en-US" sz="1600" dirty="0"/>
          </a:p>
          <a:p>
            <a:r>
              <a:rPr lang="en-US" altLang="en-US" sz="1600" b="1" dirty="0" err="1"/>
              <a:t>StrokeNet</a:t>
            </a:r>
            <a:r>
              <a:rPr lang="en-US" altLang="en-US" sz="1600" b="1" dirty="0"/>
              <a:t> National Coordinating Center (NCC) PI</a:t>
            </a:r>
            <a:r>
              <a:rPr lang="en-US" altLang="en-US" sz="1600" dirty="0"/>
              <a:t>: Joseph Broderick</a:t>
            </a:r>
          </a:p>
          <a:p>
            <a:r>
              <a:rPr lang="en-US" altLang="en-US" sz="1600" b="1" dirty="0" err="1"/>
              <a:t>StrokeNet</a:t>
            </a:r>
            <a:r>
              <a:rPr lang="en-US" altLang="en-US" sz="1600" b="1" dirty="0"/>
              <a:t> NDMC PI</a:t>
            </a:r>
            <a:r>
              <a:rPr lang="en-US" altLang="en-US" sz="1600" dirty="0"/>
              <a:t>: Jordan Elm, Catherine Dillon, </a:t>
            </a:r>
            <a:r>
              <a:rPr lang="en-US" altLang="en-US" sz="1600" dirty="0" err="1"/>
              <a:t>Wenle</a:t>
            </a:r>
            <a:r>
              <a:rPr lang="en-US" altLang="en-US" sz="1600" dirty="0"/>
              <a:t> Zhao</a:t>
            </a:r>
          </a:p>
          <a:p>
            <a:r>
              <a:rPr lang="en-US" altLang="en-US" sz="1600" b="1" dirty="0"/>
              <a:t>Event Adjudicators:</a:t>
            </a:r>
            <a:r>
              <a:rPr lang="en-US" altLang="en-US" sz="1600" dirty="0"/>
              <a:t> Darin </a:t>
            </a:r>
            <a:r>
              <a:rPr lang="en-US" altLang="en-US" sz="1600" dirty="0" err="1"/>
              <a:t>Zahuranec</a:t>
            </a:r>
            <a:r>
              <a:rPr lang="en-US" altLang="en-US" sz="1600" dirty="0"/>
              <a:t>, Deborah Levine</a:t>
            </a:r>
          </a:p>
          <a:p>
            <a:r>
              <a:rPr lang="en-US" altLang="en-US" sz="1600" b="1" dirty="0"/>
              <a:t>Telemedicine partner</a:t>
            </a:r>
            <a:r>
              <a:rPr lang="en-US" altLang="en-US" sz="1600" dirty="0"/>
              <a:t>: Jeff </a:t>
            </a:r>
            <a:r>
              <a:rPr lang="en-US" altLang="en-US" sz="1600" dirty="0" err="1"/>
              <a:t>Durmer</a:t>
            </a:r>
            <a:r>
              <a:rPr lang="en-US" altLang="en-US" sz="1600" dirty="0"/>
              <a:t> (</a:t>
            </a:r>
            <a:r>
              <a:rPr lang="en-US" altLang="en-US" sz="1600" dirty="0" err="1"/>
              <a:t>FusionHealth</a:t>
            </a:r>
            <a:r>
              <a:rPr lang="en-US" altLang="en-US" sz="1600" dirty="0"/>
              <a:t>, Chief Medical Officer), Helgi Helgason (Director of Clinical Operations)</a:t>
            </a:r>
          </a:p>
          <a:p>
            <a:r>
              <a:rPr lang="en-US" altLang="en-US" sz="1600" dirty="0"/>
              <a:t>Lewis Morgenstern (Co-I)</a:t>
            </a:r>
          </a:p>
          <a:p>
            <a:endParaRPr lang="en-US" altLang="en-US" sz="1600" dirty="0"/>
          </a:p>
        </p:txBody>
      </p:sp>
      <p:sp>
        <p:nvSpPr>
          <p:cNvPr id="48133" name="Content Placeholder 5"/>
          <p:cNvSpPr>
            <a:spLocks noGrp="1"/>
          </p:cNvSpPr>
          <p:nvPr>
            <p:ph sz="quarter" idx="4294967295"/>
          </p:nvPr>
        </p:nvSpPr>
        <p:spPr>
          <a:xfrm>
            <a:off x="4953000" y="1981200"/>
            <a:ext cx="3886200" cy="2963863"/>
          </a:xfrm>
        </p:spPr>
        <p:txBody>
          <a:bodyPr>
            <a:noAutofit/>
          </a:bodyPr>
          <a:lstStyle/>
          <a:p>
            <a:r>
              <a:rPr lang="en-US" altLang="en-US" sz="1600" b="1" dirty="0"/>
              <a:t>NCC</a:t>
            </a:r>
            <a:r>
              <a:rPr lang="en-US" altLang="en-US" sz="1600" dirty="0"/>
              <a:t>: Jamey Frasure, Diane Sparks, Emily Stinson</a:t>
            </a:r>
          </a:p>
          <a:p>
            <a:r>
              <a:rPr lang="en-US" altLang="en-US" sz="1600" b="1" dirty="0"/>
              <a:t>NDMC</a:t>
            </a:r>
            <a:r>
              <a:rPr lang="en-US" altLang="en-US" sz="1600" dirty="0"/>
              <a:t>: Jessica Griffin, Catherine Dillon, Faria Khattak, Jocelyn Anderson,</a:t>
            </a:r>
            <a:r>
              <a:rPr lang="en-US" sz="1600" dirty="0"/>
              <a:t> Katherine </a:t>
            </a:r>
            <a:r>
              <a:rPr lang="en-US" sz="1600" dirty="0" err="1"/>
              <a:t>Trosclair</a:t>
            </a:r>
            <a:r>
              <a:rPr lang="en-US" sz="1600" dirty="0"/>
              <a:t>, Renee Martin, Sherry Livingston, Daniel Huang</a:t>
            </a:r>
            <a:endParaRPr lang="en-US" altLang="en-US" sz="1600" dirty="0"/>
          </a:p>
          <a:p>
            <a:r>
              <a:rPr lang="en-US" altLang="en-US" sz="1600" b="1" dirty="0"/>
              <a:t>Consultants</a:t>
            </a:r>
            <a:r>
              <a:rPr lang="en-US" altLang="en-US" sz="1600" dirty="0"/>
              <a:t>: Craig Anderson, Dawn </a:t>
            </a:r>
            <a:r>
              <a:rPr lang="en-US" altLang="en-US" sz="1600" dirty="0" err="1"/>
              <a:t>Bravata</a:t>
            </a:r>
            <a:r>
              <a:rPr lang="en-US" altLang="en-US" sz="1600" dirty="0"/>
              <a:t>, and </a:t>
            </a:r>
            <a:r>
              <a:rPr lang="en-US" altLang="en-US" sz="1600" dirty="0" err="1"/>
              <a:t>Klar</a:t>
            </a:r>
            <a:r>
              <a:rPr lang="en-US" altLang="en-US" sz="1600" dirty="0"/>
              <a:t> Yaggi</a:t>
            </a:r>
          </a:p>
          <a:p>
            <a:r>
              <a:rPr lang="en-US" altLang="en-US" sz="1600" b="1" dirty="0"/>
              <a:t>Independent Medical Safety Monitors</a:t>
            </a:r>
            <a:r>
              <a:rPr lang="en-US" altLang="en-US" sz="1600" dirty="0"/>
              <a:t>: Kingman </a:t>
            </a:r>
            <a:r>
              <a:rPr lang="en-US" altLang="en-US" sz="1600" dirty="0" err="1"/>
              <a:t>Strohl</a:t>
            </a:r>
            <a:r>
              <a:rPr lang="en-US" altLang="en-US" sz="1600" dirty="0"/>
              <a:t>, Anna May</a:t>
            </a:r>
          </a:p>
          <a:p>
            <a:r>
              <a:rPr lang="en-US" altLang="en-US" sz="1600" b="1" dirty="0"/>
              <a:t>NINDS</a:t>
            </a:r>
            <a:r>
              <a:rPr lang="en-US" altLang="en-US" sz="1600" dirty="0"/>
              <a:t>: Robin </a:t>
            </a:r>
            <a:r>
              <a:rPr lang="en-US" altLang="en-US" sz="1600" dirty="0" err="1"/>
              <a:t>Conwit</a:t>
            </a:r>
            <a:r>
              <a:rPr lang="en-US" altLang="en-US" sz="1600" dirty="0"/>
              <a:t>, Joanna Vivalda, Scott Janis</a:t>
            </a:r>
          </a:p>
          <a:p>
            <a:endParaRPr lang="en-US" altLang="en-US" sz="16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9112513"/>
      </p:ext>
    </p:extLst>
  </p:cSld>
  <p:clrMapOvr>
    <a:masterClrMapping/>
  </p:clrMapOvr>
  <mc:AlternateContent xmlns:mc="http://schemas.openxmlformats.org/markup-compatibility/2006" xmlns:p14="http://schemas.microsoft.com/office/powerpoint/2010/main">
    <mc:Choice Requires="p14">
      <p:transition spd="slow" p14:dur="2000" advTm="14371"/>
    </mc:Choice>
    <mc:Fallback xmlns="">
      <p:transition spd="slow" advTm="14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Consent (2)</a:t>
            </a:r>
          </a:p>
        </p:txBody>
      </p:sp>
      <p:sp>
        <p:nvSpPr>
          <p:cNvPr id="3" name="Content Placeholder 2"/>
          <p:cNvSpPr>
            <a:spLocks noGrp="1"/>
          </p:cNvSpPr>
          <p:nvPr>
            <p:ph idx="1"/>
          </p:nvPr>
        </p:nvSpPr>
        <p:spPr/>
        <p:txBody>
          <a:bodyPr/>
          <a:lstStyle/>
          <a:p>
            <a:r>
              <a:rPr lang="en-US" dirty="0"/>
              <a:t>Keep original signed/dated copy place another signed/dated copy in the medical record (if allowed by institutional standards), and a copy to the subject/LAR</a:t>
            </a:r>
          </a:p>
          <a:p>
            <a:r>
              <a:rPr lang="en-US" dirty="0"/>
              <a:t>If change in capacity, need to reconsent</a:t>
            </a:r>
          </a:p>
          <a:p>
            <a:pPr lvl="1"/>
            <a:r>
              <a:rPr lang="en-US" dirty="0"/>
              <a:t>Originally subject consented, now lacks capacity: consent LAR +/- assent</a:t>
            </a:r>
          </a:p>
          <a:p>
            <a:pPr lvl="1"/>
            <a:r>
              <a:rPr lang="en-US" dirty="0"/>
              <a:t>Originally LAR consent, but capacity regained: consent subject</a:t>
            </a:r>
          </a:p>
          <a:p>
            <a:r>
              <a:rPr lang="en-US" dirty="0"/>
              <a:t>At the time of consent, sign local medical record release</a:t>
            </a:r>
          </a:p>
          <a:p>
            <a:pPr lvl="1"/>
            <a:r>
              <a:rPr lang="en-US" dirty="0"/>
              <a:t>Facilitates acquisition of records if SAE occurs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0415805"/>
      </p:ext>
    </p:extLst>
  </p:cSld>
  <p:clrMapOvr>
    <a:masterClrMapping/>
  </p:clrMapOvr>
  <mc:AlternateContent xmlns:mc="http://schemas.openxmlformats.org/markup-compatibility/2006" xmlns:p14="http://schemas.microsoft.com/office/powerpoint/2010/main">
    <mc:Choice Requires="p14">
      <p:transition spd="slow" p14:dur="2000" advTm="49894"/>
    </mc:Choice>
    <mc:Fallback xmlns="">
      <p:transition spd="slow" advTm="49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C7A2-2302-41E0-AFB5-A8141D2EB5CA}"/>
              </a:ext>
            </a:extLst>
          </p:cNvPr>
          <p:cNvSpPr>
            <a:spLocks noGrp="1"/>
          </p:cNvSpPr>
          <p:nvPr>
            <p:ph type="title"/>
          </p:nvPr>
        </p:nvSpPr>
        <p:spPr/>
        <p:txBody>
          <a:bodyPr/>
          <a:lstStyle/>
          <a:p>
            <a:r>
              <a:rPr lang="en-US" b="1" dirty="0"/>
              <a:t>Learned with experience: IC process</a:t>
            </a:r>
          </a:p>
        </p:txBody>
      </p:sp>
      <p:sp>
        <p:nvSpPr>
          <p:cNvPr id="3" name="Content Placeholder 2">
            <a:extLst>
              <a:ext uri="{FF2B5EF4-FFF2-40B4-BE49-F238E27FC236}">
                <a16:creationId xmlns:a16="http://schemas.microsoft.com/office/drawing/2014/main" id="{531F2097-0119-4058-AEBA-287BD7A0DDC9}"/>
              </a:ext>
            </a:extLst>
          </p:cNvPr>
          <p:cNvSpPr>
            <a:spLocks noGrp="1"/>
          </p:cNvSpPr>
          <p:nvPr>
            <p:ph idx="1"/>
          </p:nvPr>
        </p:nvSpPr>
        <p:spPr/>
        <p:txBody>
          <a:bodyPr/>
          <a:lstStyle/>
          <a:p>
            <a:r>
              <a:rPr lang="en-US" dirty="0"/>
              <a:t>Do not use LAR if subject able to consent for self</a:t>
            </a:r>
          </a:p>
          <a:p>
            <a:r>
              <a:rPr lang="en-US" dirty="0"/>
              <a:t>Make sure to use approved, stamped (pdf) current consent version</a:t>
            </a:r>
          </a:p>
          <a:p>
            <a:r>
              <a:rPr lang="en-US" dirty="0"/>
              <a:t>Use impartial witness (to process and signature) if subject unable to sign, illiterate, visually impaired, or used short form</a:t>
            </a:r>
          </a:p>
          <a:p>
            <a:r>
              <a:rPr lang="en-US" dirty="0"/>
              <a:t>Use consent process checklist to “stay out of trouble”</a:t>
            </a:r>
          </a:p>
          <a:p>
            <a:r>
              <a:rPr lang="en-US" dirty="0"/>
              <a:t>Use assent process</a:t>
            </a:r>
          </a:p>
        </p:txBody>
      </p:sp>
      <p:pic>
        <p:nvPicPr>
          <p:cNvPr id="7" name="Audio 6">
            <a:hlinkClick r:id="" action="ppaction://media"/>
            <a:extLst>
              <a:ext uri="{FF2B5EF4-FFF2-40B4-BE49-F238E27FC236}">
                <a16:creationId xmlns:a16="http://schemas.microsoft.com/office/drawing/2014/main" id="{01572A1A-1BEC-4F1C-9CDD-0E39B05B9A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71024511"/>
      </p:ext>
    </p:extLst>
  </p:cSld>
  <p:clrMapOvr>
    <a:masterClrMapping/>
  </p:clrMapOvr>
  <mc:AlternateContent xmlns:mc="http://schemas.openxmlformats.org/markup-compatibility/2006">
    <mc:Choice xmlns:p14="http://schemas.microsoft.com/office/powerpoint/2010/main" Requires="p14">
      <p:transition spd="slow" p14:dur="2000" advTm="43481"/>
    </mc:Choice>
    <mc:Fallback>
      <p:transition spd="slow" advTm="43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Eligible patients who do not consent</a:t>
            </a:r>
          </a:p>
        </p:txBody>
      </p:sp>
      <p:sp>
        <p:nvSpPr>
          <p:cNvPr id="3" name="Content Placeholder 2"/>
          <p:cNvSpPr>
            <a:spLocks noGrp="1"/>
          </p:cNvSpPr>
          <p:nvPr>
            <p:ph idx="1"/>
          </p:nvPr>
        </p:nvSpPr>
        <p:spPr/>
        <p:txBody>
          <a:bodyPr/>
          <a:lstStyle/>
          <a:p>
            <a:r>
              <a:rPr lang="en-US" dirty="0"/>
              <a:t>Document in screen failure log: only for those who appear eligible </a:t>
            </a:r>
            <a:r>
              <a:rPr lang="en-US" u="sng" dirty="0"/>
              <a:t>but decline consent</a:t>
            </a:r>
            <a:r>
              <a:rPr lang="en-US" dirty="0"/>
              <a:t>. Collect:</a:t>
            </a:r>
          </a:p>
          <a:p>
            <a:pPr lvl="1"/>
            <a:r>
              <a:rPr lang="en-US" dirty="0"/>
              <a:t>Age</a:t>
            </a:r>
          </a:p>
          <a:p>
            <a:pPr lvl="1"/>
            <a:r>
              <a:rPr lang="en-US" dirty="0"/>
              <a:t>Sex</a:t>
            </a:r>
          </a:p>
          <a:p>
            <a:pPr lvl="1"/>
            <a:r>
              <a:rPr lang="en-US" dirty="0"/>
              <a:t>Race/ethnicity</a:t>
            </a:r>
          </a:p>
          <a:p>
            <a:pPr lvl="1"/>
            <a:r>
              <a:rPr lang="en-US" dirty="0"/>
              <a:t>Reason not consent</a:t>
            </a:r>
          </a:p>
          <a:p>
            <a:pPr lvl="1"/>
            <a:r>
              <a:rPr lang="en-US" dirty="0"/>
              <a:t>Date consent declined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0149679"/>
      </p:ext>
    </p:extLst>
  </p:cSld>
  <p:clrMapOvr>
    <a:masterClrMapping/>
  </p:clrMapOvr>
  <mc:AlternateContent xmlns:mc="http://schemas.openxmlformats.org/markup-compatibility/2006" xmlns:p14="http://schemas.microsoft.com/office/powerpoint/2010/main">
    <mc:Choice Requires="p14">
      <p:transition spd="slow" p14:dur="2000" advTm="20536"/>
    </mc:Choice>
    <mc:Fallback xmlns="">
      <p:transition spd="slow" advTm="20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Baseline information – collect prior to OSA testing</a:t>
            </a:r>
          </a:p>
        </p:txBody>
      </p:sp>
      <p:sp>
        <p:nvSpPr>
          <p:cNvPr id="3" name="Content Placeholder 2"/>
          <p:cNvSpPr>
            <a:spLocks noGrp="1"/>
          </p:cNvSpPr>
          <p:nvPr>
            <p:ph idx="1"/>
          </p:nvPr>
        </p:nvSpPr>
        <p:spPr/>
        <p:txBody>
          <a:bodyPr/>
          <a:lstStyle/>
          <a:p>
            <a:r>
              <a:rPr lang="en-US" dirty="0"/>
              <a:t>Obtain baseline information on all consented subjects</a:t>
            </a:r>
          </a:p>
          <a:p>
            <a:r>
              <a:rPr lang="en-US" dirty="0"/>
              <a:t>Medical history (risk factors, </a:t>
            </a:r>
            <a:r>
              <a:rPr lang="en-US" dirty="0" err="1"/>
              <a:t>etc</a:t>
            </a:r>
            <a:r>
              <a:rPr lang="en-US" dirty="0"/>
              <a:t>), blood pressure</a:t>
            </a:r>
          </a:p>
          <a:p>
            <a:r>
              <a:rPr lang="en-US" dirty="0"/>
              <a:t>Pre-stroke modified Rankin</a:t>
            </a:r>
          </a:p>
          <a:p>
            <a:r>
              <a:rPr lang="en-US" dirty="0"/>
              <a:t>Pre-stroke depression, sleep apnea, sleep duration, sleepiness questions</a:t>
            </a:r>
          </a:p>
          <a:p>
            <a:r>
              <a:rPr lang="en-US" dirty="0"/>
              <a:t>Informant based cognitive status assessment – from person who knows subject best</a:t>
            </a:r>
          </a:p>
        </p:txBody>
      </p:sp>
      <p:graphicFrame>
        <p:nvGraphicFramePr>
          <p:cNvPr id="4" name="Table 3"/>
          <p:cNvGraphicFramePr>
            <a:graphicFrameLocks noGrp="1"/>
          </p:cNvGraphicFramePr>
          <p:nvPr>
            <p:extLst>
              <p:ext uri="{D42A27DB-BD31-4B8C-83A1-F6EECF244321}">
                <p14:modId xmlns:p14="http://schemas.microsoft.com/office/powerpoint/2010/main" val="4171278007"/>
              </p:ext>
            </p:extLst>
          </p:nvPr>
        </p:nvGraphicFramePr>
        <p:xfrm>
          <a:off x="914400" y="4419600"/>
          <a:ext cx="7162800" cy="2062925"/>
        </p:xfrm>
        <a:graphic>
          <a:graphicData uri="http://schemas.openxmlformats.org/drawingml/2006/table">
            <a:tbl>
              <a:tblPr firstRow="1" firstCol="1" bandRow="1"/>
              <a:tblGrid>
                <a:gridCol w="4867329">
                  <a:extLst>
                    <a:ext uri="{9D8B030D-6E8A-4147-A177-3AD203B41FA5}">
                      <a16:colId xmlns:a16="http://schemas.microsoft.com/office/drawing/2014/main" val="2133694816"/>
                    </a:ext>
                  </a:extLst>
                </a:gridCol>
                <a:gridCol w="1381071">
                  <a:extLst>
                    <a:ext uri="{9D8B030D-6E8A-4147-A177-3AD203B41FA5}">
                      <a16:colId xmlns:a16="http://schemas.microsoft.com/office/drawing/2014/main" val="1465411804"/>
                    </a:ext>
                  </a:extLst>
                </a:gridCol>
                <a:gridCol w="914400">
                  <a:extLst>
                    <a:ext uri="{9D8B030D-6E8A-4147-A177-3AD203B41FA5}">
                      <a16:colId xmlns:a16="http://schemas.microsoft.com/office/drawing/2014/main" val="3417115957"/>
                    </a:ext>
                  </a:extLst>
                </a:gridCol>
              </a:tblGrid>
              <a:tr h="190500">
                <a:tc>
                  <a:txBody>
                    <a:bodyPr/>
                    <a:lstStyle/>
                    <a:p>
                      <a:pPr marL="0" marR="0">
                        <a:lnSpc>
                          <a:spcPct val="115000"/>
                        </a:lnSpc>
                        <a:spcBef>
                          <a:spcPts val="0"/>
                        </a:spcBef>
                        <a:spcAft>
                          <a:spcPts val="0"/>
                        </a:spcAf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Baseline with reference to pre-stroke period</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Baseline</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377720"/>
                  </a:ext>
                </a:extLst>
              </a:tr>
              <a:tr h="200025">
                <a:tc>
                  <a:txBody>
                    <a:bodyPr/>
                    <a:lstStyle/>
                    <a:p>
                      <a:pPr marL="0" marR="0">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Stroke risk factors</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0980098"/>
                  </a:ext>
                </a:extLst>
              </a:tr>
              <a:tr h="190500">
                <a:tc>
                  <a:txBody>
                    <a:bodyPr/>
                    <a:lstStyle/>
                    <a:p>
                      <a:pPr marL="0" marR="0">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Medical history (height, weight, etc)</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4582151"/>
                  </a:ext>
                </a:extLst>
              </a:tr>
              <a:tr h="190500">
                <a:tc>
                  <a:txBody>
                    <a:bodyPr/>
                    <a:lstStyle/>
                    <a:p>
                      <a:pPr marL="0" marR="0">
                        <a:lnSpc>
                          <a:spcPct val="115000"/>
                        </a:lnSpc>
                        <a:spcBef>
                          <a:spcPts val="0"/>
                        </a:spcBef>
                        <a:spcAft>
                          <a:spcPts val="0"/>
                        </a:spcAf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Sleep duration/sleep apnea symptoms (STOP-BANG)</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867151"/>
                  </a:ext>
                </a:extLst>
              </a:tr>
              <a:tr h="190500">
                <a:tc>
                  <a:txBody>
                    <a:bodyPr/>
                    <a:lstStyle/>
                    <a:p>
                      <a:pPr marL="0" marR="0">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Informant-based prestroke cognitive status (IQCODE)</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857552"/>
                  </a:ext>
                </a:extLst>
              </a:tr>
              <a:tr h="180975">
                <a:tc>
                  <a:txBody>
                    <a:bodyPr/>
                    <a:lstStyle/>
                    <a:p>
                      <a:pPr marL="0" marR="0">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Pre-stroke modified Rankin Scale (mRS) </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7094118"/>
                  </a:ext>
                </a:extLst>
              </a:tr>
              <a:tr h="180975">
                <a:tc>
                  <a:txBody>
                    <a:bodyPr/>
                    <a:lstStyle/>
                    <a:p>
                      <a:pPr marL="0" marR="0">
                        <a:lnSpc>
                          <a:spcPct val="115000"/>
                        </a:lnSpc>
                        <a:spcBef>
                          <a:spcPts val="0"/>
                        </a:spcBef>
                        <a:spcAft>
                          <a:spcPts val="0"/>
                        </a:spcAf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Depression (Hospital Anxiety and Depression Scale (HADS-D))</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10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3354585"/>
                  </a:ext>
                </a:extLst>
              </a:tr>
              <a:tr h="180975">
                <a:tc>
                  <a:txBody>
                    <a:bodyPr/>
                    <a:lstStyle/>
                    <a:p>
                      <a:pPr marL="0" marR="0">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Blood pressure</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7417677"/>
                  </a:ext>
                </a:extLst>
              </a:tr>
              <a:tr h="180975">
                <a:tc>
                  <a:txBody>
                    <a:bodyPr/>
                    <a:lstStyle/>
                    <a:p>
                      <a:pPr marL="0" marR="0">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Epworth Sleepiness Scale</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100" dirty="0">
                        <a:effectLst/>
                        <a:latin typeface="Calibri" panose="020F050202020403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5569816"/>
                  </a:ext>
                </a:extLst>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5982827"/>
      </p:ext>
    </p:extLst>
  </p:cSld>
  <p:clrMapOvr>
    <a:masterClrMapping/>
  </p:clrMapOvr>
  <mc:AlternateContent xmlns:mc="http://schemas.openxmlformats.org/markup-compatibility/2006" xmlns:p14="http://schemas.microsoft.com/office/powerpoint/2010/main">
    <mc:Choice Requires="p14">
      <p:transition spd="slow" p14:dur="2000" advTm="42278"/>
    </mc:Choice>
    <mc:Fallback xmlns="">
      <p:transition spd="slow" advTm="42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email">
            <a:extLst>
              <a:ext uri="{28A0092B-C50C-407E-A947-70E740481C1C}">
                <a14:useLocalDpi xmlns:a14="http://schemas.microsoft.com/office/drawing/2010/main" val="0"/>
              </a:ext>
            </a:extLst>
          </a:blip>
          <a:srcRect t="9743" r="8381" b="21571"/>
          <a:stretch/>
        </p:blipFill>
        <p:spPr bwMode="auto">
          <a:xfrm>
            <a:off x="76200" y="838200"/>
            <a:ext cx="8912275" cy="4724400"/>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457200" y="1600200"/>
            <a:ext cx="1981200" cy="21336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8357028"/>
      </p:ext>
    </p:extLst>
  </p:cSld>
  <p:clrMapOvr>
    <a:masterClrMapping/>
  </p:clrMapOvr>
  <mc:AlternateContent xmlns:mc="http://schemas.openxmlformats.org/markup-compatibility/2006" xmlns:p14="http://schemas.microsoft.com/office/powerpoint/2010/main">
    <mc:Choice Requires="p14">
      <p:transition spd="slow" p14:dur="2000" advTm="10485"/>
    </mc:Choice>
    <mc:Fallback xmlns="">
      <p:transition spd="slow" advTm="10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Night of consent (ideally)</a:t>
            </a:r>
          </a:p>
        </p:txBody>
      </p:sp>
      <p:sp>
        <p:nvSpPr>
          <p:cNvPr id="3" name="Content Placeholder 2"/>
          <p:cNvSpPr>
            <a:spLocks noGrp="1"/>
          </p:cNvSpPr>
          <p:nvPr>
            <p:ph idx="1"/>
          </p:nvPr>
        </p:nvSpPr>
        <p:spPr>
          <a:xfrm>
            <a:off x="628650" y="1744662"/>
            <a:ext cx="7886700" cy="4579938"/>
          </a:xfrm>
        </p:spPr>
        <p:txBody>
          <a:bodyPr>
            <a:normAutofit lnSpcReduction="10000"/>
          </a:bodyPr>
          <a:lstStyle/>
          <a:p>
            <a:r>
              <a:rPr lang="en-US" dirty="0"/>
              <a:t>Screen for sleep apnea with Nox T3 device</a:t>
            </a:r>
          </a:p>
          <a:p>
            <a:r>
              <a:rPr lang="en-US" dirty="0"/>
              <a:t>Consult the </a:t>
            </a:r>
            <a:r>
              <a:rPr lang="en-US" dirty="0" err="1"/>
              <a:t>Nox</a:t>
            </a:r>
            <a:r>
              <a:rPr lang="en-US" dirty="0"/>
              <a:t> T3 KOEO and T3 MOPs (https://www.nihstrokenet.org/sleep-smart-trial/research-team)</a:t>
            </a:r>
          </a:p>
          <a:p>
            <a:r>
              <a:rPr lang="en-US" dirty="0"/>
              <a:t>Set up device within the </a:t>
            </a:r>
            <a:r>
              <a:rPr lang="en-US" dirty="0" err="1"/>
              <a:t>FusionHealth</a:t>
            </a:r>
            <a:r>
              <a:rPr lang="en-US" dirty="0"/>
              <a:t> system (to associated with subject)</a:t>
            </a:r>
          </a:p>
          <a:p>
            <a:r>
              <a:rPr lang="en-US" dirty="0"/>
              <a:t>Apply device at night (start shortly before anticipated sleep)</a:t>
            </a:r>
          </a:p>
          <a:p>
            <a:r>
              <a:rPr lang="en-US" dirty="0"/>
              <a:t>Collect in AM</a:t>
            </a:r>
          </a:p>
          <a:p>
            <a:r>
              <a:rPr lang="en-US" dirty="0"/>
              <a:t>Upload to </a:t>
            </a:r>
            <a:r>
              <a:rPr lang="en-US" dirty="0" err="1"/>
              <a:t>FusionHealth</a:t>
            </a:r>
            <a:endParaRPr lang="en-US" dirty="0"/>
          </a:p>
          <a:p>
            <a:r>
              <a:rPr lang="en-US" dirty="0"/>
              <a:t>Data processed that day (10am/2pm eastern) to determine eligibility</a:t>
            </a:r>
          </a:p>
          <a:p>
            <a:r>
              <a:rPr lang="en-US" dirty="0"/>
              <a:t>If indicates subject eligible for run-in night, that means:</a:t>
            </a:r>
          </a:p>
          <a:p>
            <a:pPr lvl="1"/>
            <a:r>
              <a:rPr lang="en-US" dirty="0"/>
              <a:t>AHI</a:t>
            </a:r>
            <a:r>
              <a:rPr lang="en-US" baseline="-25000" dirty="0"/>
              <a:t>T3</a:t>
            </a:r>
            <a:r>
              <a:rPr lang="en-US" dirty="0"/>
              <a:t> ≥10 (some significant sleep apnea)</a:t>
            </a:r>
          </a:p>
          <a:p>
            <a:pPr lvl="1"/>
            <a:r>
              <a:rPr lang="en-US" dirty="0"/>
              <a:t>Central apnea index &lt;50% of total AHI</a:t>
            </a:r>
            <a:r>
              <a:rPr lang="en-US" baseline="-25000" dirty="0"/>
              <a:t>T3 </a:t>
            </a:r>
            <a:r>
              <a:rPr lang="en-US" dirty="0"/>
              <a:t>(mostly obstructive)</a:t>
            </a:r>
          </a:p>
          <a:p>
            <a:r>
              <a:rPr lang="en-US" dirty="0"/>
              <a:t>No sleep apnea or too much central sleep apnea: provide T3 results; participation complete</a:t>
            </a:r>
            <a:endParaRPr lang="en-US" baseline="-25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89726875"/>
      </p:ext>
    </p:extLst>
  </p:cSld>
  <p:clrMapOvr>
    <a:masterClrMapping/>
  </p:clrMapOvr>
  <mc:AlternateContent xmlns:mc="http://schemas.openxmlformats.org/markup-compatibility/2006" xmlns:p14="http://schemas.microsoft.com/office/powerpoint/2010/main">
    <mc:Choice Requires="p14">
      <p:transition spd="slow" p14:dur="2000" advTm="87070"/>
    </mc:Choice>
    <mc:Fallback xmlns="">
      <p:transition spd="slow" advTm="87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email">
            <a:extLst>
              <a:ext uri="{28A0092B-C50C-407E-A947-70E740481C1C}">
                <a14:useLocalDpi xmlns:a14="http://schemas.microsoft.com/office/drawing/2010/main" val="0"/>
              </a:ext>
            </a:extLst>
          </a:blip>
          <a:srcRect t="9743" r="8381" b="21571"/>
          <a:stretch/>
        </p:blipFill>
        <p:spPr bwMode="auto">
          <a:xfrm>
            <a:off x="76200" y="838200"/>
            <a:ext cx="8912275" cy="4724400"/>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2819400" y="2819400"/>
            <a:ext cx="1447800" cy="914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05933" y="3733800"/>
            <a:ext cx="1981200" cy="914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95599" y="4648200"/>
            <a:ext cx="1295401" cy="914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4065870"/>
      </p:ext>
    </p:extLst>
  </p:cSld>
  <p:clrMapOvr>
    <a:masterClrMapping/>
  </p:clrMapOvr>
  <mc:AlternateContent xmlns:mc="http://schemas.openxmlformats.org/markup-compatibility/2006" xmlns:p14="http://schemas.microsoft.com/office/powerpoint/2010/main">
    <mc:Choice Requires="p14">
      <p:transition spd="slow" p14:dur="2000" advTm="10350"/>
    </mc:Choice>
    <mc:Fallback xmlns="">
      <p:transition spd="slow" advTm="10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Next night (ideally): </a:t>
            </a:r>
            <a:r>
              <a:rPr lang="en-US" b="1" dirty="0" err="1"/>
              <a:t>aCPAP</a:t>
            </a:r>
            <a:r>
              <a:rPr lang="en-US" b="1" dirty="0"/>
              <a:t> run-in night</a:t>
            </a:r>
          </a:p>
        </p:txBody>
      </p:sp>
      <p:sp>
        <p:nvSpPr>
          <p:cNvPr id="3" name="Content Placeholder 2"/>
          <p:cNvSpPr>
            <a:spLocks noGrp="1"/>
          </p:cNvSpPr>
          <p:nvPr>
            <p:ph idx="1"/>
          </p:nvPr>
        </p:nvSpPr>
        <p:spPr/>
        <p:txBody>
          <a:bodyPr>
            <a:normAutofit fontScale="92500" lnSpcReduction="20000"/>
          </a:bodyPr>
          <a:lstStyle/>
          <a:p>
            <a:r>
              <a:rPr lang="en-US" dirty="0"/>
              <a:t>Consult the </a:t>
            </a:r>
            <a:r>
              <a:rPr lang="en-US" dirty="0" err="1"/>
              <a:t>aCPAP</a:t>
            </a:r>
            <a:r>
              <a:rPr lang="en-US" dirty="0"/>
              <a:t> MOP (https://www.nihstrokenet.org/sleep-smart-trial/research-team)</a:t>
            </a:r>
          </a:p>
          <a:p>
            <a:r>
              <a:rPr lang="en-US" dirty="0"/>
              <a:t>Fit subject with appropriately sized mask during the day - RT</a:t>
            </a:r>
          </a:p>
          <a:p>
            <a:r>
              <a:rPr lang="en-US" dirty="0"/>
              <a:t>Have subject practice place and remove mask many times</a:t>
            </a:r>
          </a:p>
          <a:p>
            <a:r>
              <a:rPr lang="en-US" dirty="0"/>
              <a:t>Have subject use </a:t>
            </a:r>
            <a:r>
              <a:rPr lang="en-US" dirty="0" err="1"/>
              <a:t>aCPAP</a:t>
            </a:r>
            <a:r>
              <a:rPr lang="en-US" dirty="0"/>
              <a:t> while awake for 15-20 minutes to help get used to it</a:t>
            </a:r>
          </a:p>
          <a:p>
            <a:r>
              <a:rPr lang="en-US" dirty="0" err="1"/>
              <a:t>aCPAP</a:t>
            </a:r>
            <a:r>
              <a:rPr lang="en-US" dirty="0"/>
              <a:t> run-in night</a:t>
            </a:r>
          </a:p>
          <a:p>
            <a:pPr lvl="1"/>
            <a:r>
              <a:rPr lang="en-US" dirty="0"/>
              <a:t>Apply </a:t>
            </a:r>
            <a:r>
              <a:rPr lang="en-US" dirty="0" err="1"/>
              <a:t>aCPAP</a:t>
            </a:r>
            <a:r>
              <a:rPr lang="en-US" dirty="0"/>
              <a:t> overnight for one night to determine randomization eligibility</a:t>
            </a:r>
          </a:p>
          <a:p>
            <a:pPr lvl="1"/>
            <a:r>
              <a:rPr lang="en-US" dirty="0"/>
              <a:t>Have RT check on subject during night and troubleshoot any issues</a:t>
            </a:r>
          </a:p>
          <a:p>
            <a:pPr lvl="1"/>
            <a:r>
              <a:rPr lang="en-US" dirty="0"/>
              <a:t>Document </a:t>
            </a:r>
            <a:r>
              <a:rPr lang="en-US" dirty="0" err="1"/>
              <a:t>aCPAP</a:t>
            </a:r>
            <a:r>
              <a:rPr lang="en-US" dirty="0"/>
              <a:t> results (read from device) in </a:t>
            </a:r>
            <a:r>
              <a:rPr lang="en-US" dirty="0" err="1"/>
              <a:t>WebDCU</a:t>
            </a:r>
            <a:endParaRPr lang="en-US" dirty="0"/>
          </a:p>
          <a:p>
            <a:r>
              <a:rPr lang="en-US" dirty="0"/>
              <a:t>Use scripts to communicate results</a:t>
            </a:r>
          </a:p>
          <a:p>
            <a:r>
              <a:rPr lang="en-US" u="sng" dirty="0"/>
              <a:t>Randomization criteria</a:t>
            </a:r>
            <a:r>
              <a:rPr lang="en-US" dirty="0"/>
              <a:t>:</a:t>
            </a:r>
          </a:p>
          <a:p>
            <a:pPr lvl="1"/>
            <a:r>
              <a:rPr lang="en-US" dirty="0"/>
              <a:t>Used </a:t>
            </a:r>
            <a:r>
              <a:rPr lang="en-US" dirty="0" err="1"/>
              <a:t>aCPAP</a:t>
            </a:r>
            <a:r>
              <a:rPr lang="en-US" dirty="0"/>
              <a:t> for ≥4.0 hours (read off device)</a:t>
            </a:r>
          </a:p>
          <a:p>
            <a:pPr lvl="1"/>
            <a:r>
              <a:rPr lang="en-US" dirty="0" err="1"/>
              <a:t>aCPAP</a:t>
            </a:r>
            <a:r>
              <a:rPr lang="en-US" dirty="0"/>
              <a:t> CAI &lt;10 (read off device)</a:t>
            </a:r>
          </a:p>
          <a:p>
            <a:pPr lvl="1"/>
            <a:r>
              <a:rPr lang="en-US" dirty="0"/>
              <a:t>Subject willingness to continue with Sleep SMART (must </a:t>
            </a:r>
            <a:r>
              <a:rPr lang="en-US" u="sng" dirty="0"/>
              <a:t>ask subject</a:t>
            </a:r>
            <a:r>
              <a:rPr lang="en-US" dirty="0"/>
              <a:t>)</a:t>
            </a:r>
          </a:p>
          <a:p>
            <a:r>
              <a:rPr lang="en-US" dirty="0"/>
              <a:t>Does not meet randomization criteria: provide T3 results; participation complete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1907756"/>
      </p:ext>
    </p:extLst>
  </p:cSld>
  <p:clrMapOvr>
    <a:masterClrMapping/>
  </p:clrMapOvr>
  <mc:AlternateContent xmlns:mc="http://schemas.openxmlformats.org/markup-compatibility/2006" xmlns:p14="http://schemas.microsoft.com/office/powerpoint/2010/main">
    <mc:Choice Requires="p14">
      <p:transition spd="slow" p14:dur="2000" advTm="74447"/>
    </mc:Choice>
    <mc:Fallback xmlns="">
      <p:transition spd="slow" advTm="74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Repeat T3?</a:t>
            </a:r>
          </a:p>
        </p:txBody>
      </p:sp>
      <p:sp>
        <p:nvSpPr>
          <p:cNvPr id="3" name="Content Placeholder 2"/>
          <p:cNvSpPr>
            <a:spLocks noGrp="1"/>
          </p:cNvSpPr>
          <p:nvPr>
            <p:ph idx="1"/>
          </p:nvPr>
        </p:nvSpPr>
        <p:spPr>
          <a:xfrm>
            <a:off x="628650" y="1825624"/>
            <a:ext cx="7886700" cy="4667249"/>
          </a:xfrm>
        </p:spPr>
        <p:txBody>
          <a:bodyPr>
            <a:normAutofit/>
          </a:bodyPr>
          <a:lstStyle/>
          <a:p>
            <a:r>
              <a:rPr lang="en-US" dirty="0">
                <a:latin typeface="Arial" panose="020B0604020202020204" pitchFamily="34" charset="0"/>
                <a:cs typeface="Arial" panose="020B0604020202020204" pitchFamily="34" charset="0"/>
              </a:rPr>
              <a:t>T3: up to 2 additional nights </a:t>
            </a:r>
            <a:r>
              <a:rPr lang="en-US" sz="1800" b="0" i="0" u="none" strike="noStrike" baseline="0" dirty="0">
                <a:solidFill>
                  <a:srgbClr val="000000"/>
                </a:solidFill>
                <a:latin typeface="Arial" panose="020B0604020202020204" pitchFamily="34" charset="0"/>
                <a:cs typeface="Arial" panose="020B0604020202020204" pitchFamily="34" charset="0"/>
              </a:rPr>
              <a:t>if the testing failed to provide sufficient information from which to determine OSA status. Examples include: </a:t>
            </a:r>
          </a:p>
          <a:p>
            <a:pPr lvl="1"/>
            <a:r>
              <a:rPr lang="en-US" sz="1500" b="0" i="0" u="none" strike="noStrike" baseline="0" dirty="0">
                <a:solidFill>
                  <a:srgbClr val="000000"/>
                </a:solidFill>
                <a:latin typeface="Arial" panose="020B0604020202020204" pitchFamily="34" charset="0"/>
                <a:cs typeface="Arial" panose="020B0604020202020204" pitchFamily="34" charset="0"/>
              </a:rPr>
              <a:t>test fails for technical reasons </a:t>
            </a:r>
          </a:p>
          <a:p>
            <a:pPr lvl="1"/>
            <a:r>
              <a:rPr lang="en-US" sz="1500" b="0" i="0" u="none" strike="noStrike" baseline="0" dirty="0">
                <a:solidFill>
                  <a:srgbClr val="000000"/>
                </a:solidFill>
                <a:latin typeface="Arial" panose="020B0604020202020204" pitchFamily="34" charset="0"/>
                <a:cs typeface="Arial" panose="020B0604020202020204" pitchFamily="34" charset="0"/>
              </a:rPr>
              <a:t>the subject does not tolerate the </a:t>
            </a:r>
            <a:r>
              <a:rPr lang="en-US" sz="1500" b="0" i="0" u="none" strike="noStrike" baseline="0" dirty="0" err="1">
                <a:solidFill>
                  <a:srgbClr val="000000"/>
                </a:solidFill>
                <a:latin typeface="Arial" panose="020B0604020202020204" pitchFamily="34" charset="0"/>
                <a:cs typeface="Arial" panose="020B0604020202020204" pitchFamily="34" charset="0"/>
              </a:rPr>
              <a:t>Nox</a:t>
            </a:r>
            <a:r>
              <a:rPr lang="en-US" sz="1500" b="0" i="0" u="none" strike="noStrike" baseline="0" dirty="0">
                <a:solidFill>
                  <a:srgbClr val="000000"/>
                </a:solidFill>
                <a:latin typeface="Arial" panose="020B0604020202020204" pitchFamily="34" charset="0"/>
                <a:cs typeface="Arial" panose="020B0604020202020204" pitchFamily="34" charset="0"/>
              </a:rPr>
              <a:t> T3 </a:t>
            </a:r>
          </a:p>
          <a:p>
            <a:pPr lvl="1"/>
            <a:r>
              <a:rPr lang="en-US" sz="1500" b="0" i="0" u="none" strike="noStrike" baseline="0" dirty="0">
                <a:solidFill>
                  <a:srgbClr val="000000"/>
                </a:solidFill>
                <a:latin typeface="Arial" panose="020B0604020202020204" pitchFamily="34" charset="0"/>
                <a:cs typeface="Arial" panose="020B0604020202020204" pitchFamily="34" charset="0"/>
              </a:rPr>
              <a:t>assessment is interrupted for clinical testing </a:t>
            </a:r>
          </a:p>
          <a:p>
            <a:pPr lvl="1"/>
            <a:r>
              <a:rPr lang="en-US" sz="1500" b="0" i="0" u="none" strike="noStrike" baseline="0" dirty="0">
                <a:solidFill>
                  <a:srgbClr val="000000"/>
                </a:solidFill>
                <a:latin typeface="Arial" panose="020B0604020202020204" pitchFamily="34" charset="0"/>
                <a:cs typeface="Arial" panose="020B0604020202020204" pitchFamily="34" charset="0"/>
              </a:rPr>
              <a:t>any issue arises that the study team believes is not likely to recur but results in testing inadequate to make a determination about OSA </a:t>
            </a:r>
          </a:p>
          <a:p>
            <a:pPr lvl="1"/>
            <a:endParaRPr lang="en-US" sz="1500" b="0" i="0" u="none" strike="noStrike" baseline="0" dirty="0">
              <a:solidFill>
                <a:srgbClr val="000000"/>
              </a:solidFill>
              <a:latin typeface="Arial" panose="020B0604020202020204" pitchFamily="34" charset="0"/>
              <a:cs typeface="Arial" panose="020B0604020202020204" pitchFamily="34" charset="0"/>
            </a:endParaRPr>
          </a:p>
          <a:p>
            <a:r>
              <a:rPr lang="en-US" sz="1800" b="0" i="0" u="none" strike="noStrike" baseline="0" dirty="0">
                <a:solidFill>
                  <a:srgbClr val="000000"/>
                </a:solidFill>
                <a:latin typeface="Arial" panose="020B0604020202020204" pitchFamily="34" charset="0"/>
                <a:cs typeface="Arial" panose="020B0604020202020204" pitchFamily="34" charset="0"/>
              </a:rPr>
              <a:t>The </a:t>
            </a:r>
            <a:r>
              <a:rPr lang="en-US" sz="1800" b="0" i="0" u="none" strike="noStrike" baseline="0" dirty="0" err="1">
                <a:solidFill>
                  <a:srgbClr val="000000"/>
                </a:solidFill>
                <a:latin typeface="Arial" panose="020B0604020202020204" pitchFamily="34" charset="0"/>
                <a:cs typeface="Arial" panose="020B0604020202020204" pitchFamily="34" charset="0"/>
              </a:rPr>
              <a:t>Nox</a:t>
            </a:r>
            <a:r>
              <a:rPr lang="en-US" sz="1800" b="0" i="0" u="none" strike="noStrike" baseline="0" dirty="0">
                <a:solidFill>
                  <a:srgbClr val="000000"/>
                </a:solidFill>
                <a:latin typeface="Arial" panose="020B0604020202020204" pitchFamily="34" charset="0"/>
                <a:cs typeface="Arial" panose="020B0604020202020204" pitchFamily="34" charset="0"/>
              </a:rPr>
              <a:t> T3 testing may also be repeated (up to two times for a total of 3) if it fails to show OSA and there is reason to suspect that the subject’s OSA status is not accurately reflected by the study. For example: </a:t>
            </a:r>
          </a:p>
          <a:p>
            <a:pPr lvl="1"/>
            <a:r>
              <a:rPr lang="en-US" sz="1500" b="0" i="0" u="none" strike="noStrike" baseline="0" dirty="0">
                <a:solidFill>
                  <a:srgbClr val="000000"/>
                </a:solidFill>
                <a:latin typeface="Arial" panose="020B0604020202020204" pitchFamily="34" charset="0"/>
                <a:cs typeface="Arial" panose="020B0604020202020204" pitchFamily="34" charset="0"/>
              </a:rPr>
              <a:t>subject receives supplemental O2 during the study </a:t>
            </a:r>
          </a:p>
          <a:p>
            <a:pPr lvl="1"/>
            <a:r>
              <a:rPr lang="en-US" sz="1500" b="0" i="0" u="none" strike="noStrike" baseline="0" dirty="0">
                <a:solidFill>
                  <a:srgbClr val="000000"/>
                </a:solidFill>
                <a:latin typeface="Arial" panose="020B0604020202020204" pitchFamily="34" charset="0"/>
                <a:cs typeface="Arial" panose="020B0604020202020204" pitchFamily="34" charset="0"/>
              </a:rPr>
              <a:t>subject reports not sleeping for at least 4 hours during the recording </a:t>
            </a:r>
          </a:p>
          <a:p>
            <a:pPr lvl="1"/>
            <a:r>
              <a:rPr lang="en-US" sz="1500" b="0" i="0" u="none" strike="noStrike" baseline="0" dirty="0">
                <a:solidFill>
                  <a:srgbClr val="000000"/>
                </a:solidFill>
                <a:latin typeface="Arial" panose="020B0604020202020204" pitchFamily="34" charset="0"/>
                <a:cs typeface="Arial" panose="020B0604020202020204" pitchFamily="34" charset="0"/>
              </a:rPr>
              <a:t>study likely captured hours of wakefulness </a:t>
            </a:r>
          </a:p>
          <a:p>
            <a:endParaRPr lang="en-US" sz="1800" b="0" i="0" u="none" strike="noStrike" baseline="0" dirty="0">
              <a:solidFill>
                <a:srgbClr val="000000"/>
              </a:solidFill>
              <a:latin typeface="Arial" panose="020B0604020202020204" pitchFamily="34" charset="0"/>
            </a:endParaRPr>
          </a:p>
          <a:p>
            <a:pPr lvl="1"/>
            <a:endParaRPr lang="en-US" dirty="0"/>
          </a:p>
        </p:txBody>
      </p:sp>
      <p:pic>
        <p:nvPicPr>
          <p:cNvPr id="1028" name="Picture 4" descr="Image result for repeat"/>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91400" y="28575"/>
            <a:ext cx="1533525" cy="153352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1D0743E-3280-458A-94C1-8EF077A105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23984072"/>
      </p:ext>
    </p:extLst>
  </p:cSld>
  <p:clrMapOvr>
    <a:masterClrMapping/>
  </p:clrMapOvr>
  <mc:AlternateContent xmlns:mc="http://schemas.openxmlformats.org/markup-compatibility/2006">
    <mc:Choice xmlns:p14="http://schemas.microsoft.com/office/powerpoint/2010/main" Requires="p14">
      <p:transition spd="slow" p14:dur="2000" advTm="38526"/>
    </mc:Choice>
    <mc:Fallback>
      <p:transition spd="slow" advTm="38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9F7E1-B500-4109-B79F-2F4F8BF72B39}"/>
              </a:ext>
            </a:extLst>
          </p:cNvPr>
          <p:cNvSpPr>
            <a:spLocks noGrp="1"/>
          </p:cNvSpPr>
          <p:nvPr>
            <p:ph type="title"/>
          </p:nvPr>
        </p:nvSpPr>
        <p:spPr/>
        <p:txBody>
          <a:bodyPr/>
          <a:lstStyle/>
          <a:p>
            <a:r>
              <a:rPr lang="en-US" b="1" dirty="0"/>
              <a:t>Repeat </a:t>
            </a:r>
            <a:r>
              <a:rPr lang="en-US" b="1" dirty="0" err="1"/>
              <a:t>aCPAP</a:t>
            </a:r>
            <a:r>
              <a:rPr lang="en-US" b="1" dirty="0"/>
              <a:t> run-in night</a:t>
            </a:r>
          </a:p>
        </p:txBody>
      </p:sp>
      <p:sp>
        <p:nvSpPr>
          <p:cNvPr id="3" name="Content Placeholder 2">
            <a:extLst>
              <a:ext uri="{FF2B5EF4-FFF2-40B4-BE49-F238E27FC236}">
                <a16:creationId xmlns:a16="http://schemas.microsoft.com/office/drawing/2014/main" id="{F2D3E1CE-E969-493C-BB55-A424EAEF40AB}"/>
              </a:ext>
            </a:extLst>
          </p:cNvPr>
          <p:cNvSpPr>
            <a:spLocks noGrp="1"/>
          </p:cNvSpPr>
          <p:nvPr>
            <p:ph idx="1"/>
          </p:nvPr>
        </p:nvSpPr>
        <p:spPr/>
        <p:txBody>
          <a:bodyPr/>
          <a:lstStyle/>
          <a:p>
            <a:r>
              <a:rPr lang="en-US" dirty="0" err="1"/>
              <a:t>aCPAP</a:t>
            </a:r>
            <a:r>
              <a:rPr lang="en-US" dirty="0"/>
              <a:t>: up to 2 additional night</a:t>
            </a:r>
          </a:p>
          <a:p>
            <a:pPr lvl="1"/>
            <a:r>
              <a:rPr lang="en-US" dirty="0"/>
              <a:t>If use &lt;4 hours and interrupted/limited due to clinical activity, or other external interruptions</a:t>
            </a:r>
          </a:p>
          <a:p>
            <a:pPr lvl="1"/>
            <a:r>
              <a:rPr lang="en-US" dirty="0"/>
              <a:t>Poorly tolerated due to specific situation not likely to recur (e.g. failure to use humidifier)</a:t>
            </a:r>
          </a:p>
          <a:p>
            <a:r>
              <a:rPr lang="en-US" dirty="0" err="1"/>
              <a:t>aCPAP</a:t>
            </a:r>
            <a:r>
              <a:rPr lang="en-US" dirty="0"/>
              <a:t>: one additional night</a:t>
            </a:r>
          </a:p>
          <a:p>
            <a:pPr lvl="1"/>
            <a:r>
              <a:rPr lang="en-US" sz="1800" b="0" i="0" u="none" strike="noStrike" baseline="0" dirty="0">
                <a:solidFill>
                  <a:srgbClr val="000000"/>
                </a:solidFill>
              </a:rPr>
              <a:t>If the CAI was &lt;10 but usage hours were &lt;4.0 for any reason, and the subject would like to repeat the run-in night, it may be repeated once. </a:t>
            </a:r>
            <a:endParaRPr lang="en-US" dirty="0"/>
          </a:p>
          <a:p>
            <a:endParaRPr lang="en-US" dirty="0"/>
          </a:p>
        </p:txBody>
      </p:sp>
      <p:pic>
        <p:nvPicPr>
          <p:cNvPr id="4" name="Picture 4" descr="Image result for repeat">
            <a:extLst>
              <a:ext uri="{FF2B5EF4-FFF2-40B4-BE49-F238E27FC236}">
                <a16:creationId xmlns:a16="http://schemas.microsoft.com/office/drawing/2014/main" id="{49F3E650-177E-4093-B4D3-5860B33A7E2D}"/>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91400" y="28575"/>
            <a:ext cx="1533525" cy="153352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81D70B2F-1534-4562-A522-33EDEE9422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54713411"/>
      </p:ext>
    </p:extLst>
  </p:cSld>
  <p:clrMapOvr>
    <a:masterClrMapping/>
  </p:clrMapOvr>
  <mc:AlternateContent xmlns:mc="http://schemas.openxmlformats.org/markup-compatibility/2006">
    <mc:Choice xmlns:p14="http://schemas.microsoft.com/office/powerpoint/2010/main" Requires="p14">
      <p:transition spd="slow" p14:dur="2000" advTm="39093"/>
    </mc:Choice>
    <mc:Fallback>
      <p:transition spd="slow" advTm="39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Study Organization</a:t>
            </a:r>
          </a:p>
        </p:txBody>
      </p:sp>
      <p:sp>
        <p:nvSpPr>
          <p:cNvPr id="3" name="Content Placeholder 2"/>
          <p:cNvSpPr>
            <a:spLocks noGrp="1"/>
          </p:cNvSpPr>
          <p:nvPr>
            <p:ph idx="1"/>
          </p:nvPr>
        </p:nvSpPr>
        <p:spPr/>
        <p:txBody>
          <a:bodyPr>
            <a:normAutofit/>
          </a:bodyPr>
          <a:lstStyle/>
          <a:p>
            <a:r>
              <a:rPr lang="en-US" dirty="0"/>
              <a:t>NINDS</a:t>
            </a:r>
          </a:p>
          <a:p>
            <a:r>
              <a:rPr lang="en-US" dirty="0"/>
              <a:t>Steering Committee</a:t>
            </a:r>
          </a:p>
          <a:p>
            <a:r>
              <a:rPr lang="en-US" dirty="0"/>
              <a:t>Operations Committee</a:t>
            </a:r>
          </a:p>
          <a:p>
            <a:r>
              <a:rPr lang="en-US" dirty="0"/>
              <a:t>NCC</a:t>
            </a:r>
          </a:p>
          <a:p>
            <a:pPr lvl="1"/>
            <a:r>
              <a:rPr lang="en-US" dirty="0"/>
              <a:t>Project management</a:t>
            </a:r>
          </a:p>
          <a:p>
            <a:pPr lvl="1"/>
            <a:r>
              <a:rPr lang="en-US" dirty="0"/>
              <a:t>Central IRB</a:t>
            </a:r>
          </a:p>
          <a:p>
            <a:pPr lvl="1"/>
            <a:r>
              <a:rPr lang="en-US" dirty="0"/>
              <a:t>Contracts management</a:t>
            </a:r>
          </a:p>
          <a:p>
            <a:r>
              <a:rPr lang="en-US" dirty="0"/>
              <a:t>NDMC</a:t>
            </a:r>
          </a:p>
          <a:p>
            <a:r>
              <a:rPr lang="en-US" dirty="0"/>
              <a:t>DSMB/Medical safety monitor</a:t>
            </a:r>
          </a:p>
          <a:p>
            <a:r>
              <a:rPr lang="en-US" dirty="0"/>
              <a:t>Fusion Health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2868388"/>
      </p:ext>
    </p:extLst>
  </p:cSld>
  <p:clrMapOvr>
    <a:masterClrMapping/>
  </p:clrMapOvr>
  <mc:AlternateContent xmlns:mc="http://schemas.openxmlformats.org/markup-compatibility/2006" xmlns:p14="http://schemas.microsoft.com/office/powerpoint/2010/main">
    <mc:Choice Requires="p14">
      <p:transition spd="slow" p14:dur="2000" advTm="31799"/>
    </mc:Choice>
    <mc:Fallback xmlns="">
      <p:transition spd="slow" advTm="31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T3 results</a:t>
            </a:r>
          </a:p>
        </p:txBody>
      </p:sp>
      <p:sp>
        <p:nvSpPr>
          <p:cNvPr id="3" name="Content Placeholder 2"/>
          <p:cNvSpPr>
            <a:spLocks noGrp="1"/>
          </p:cNvSpPr>
          <p:nvPr>
            <p:ph idx="1"/>
          </p:nvPr>
        </p:nvSpPr>
        <p:spPr/>
        <p:txBody>
          <a:bodyPr/>
          <a:lstStyle/>
          <a:p>
            <a:r>
              <a:rPr lang="en-US" dirty="0"/>
              <a:t>Provide to subject and study team</a:t>
            </a:r>
          </a:p>
          <a:p>
            <a:r>
              <a:rPr lang="en-US" dirty="0"/>
              <a:t>At conclusion of study participation:</a:t>
            </a:r>
          </a:p>
          <a:p>
            <a:pPr lvl="1"/>
            <a:r>
              <a:rPr lang="en-US" dirty="0"/>
              <a:t>After non qualifying T3</a:t>
            </a:r>
          </a:p>
          <a:p>
            <a:pPr lvl="1"/>
            <a:r>
              <a:rPr lang="en-US" dirty="0"/>
              <a:t>After failed run-in night</a:t>
            </a:r>
          </a:p>
          <a:p>
            <a:pPr lvl="1"/>
            <a:r>
              <a:rPr lang="en-US" dirty="0"/>
              <a:t>At time of withdrawal</a:t>
            </a:r>
          </a:p>
          <a:p>
            <a:pPr lvl="1"/>
            <a:r>
              <a:rPr lang="en-US" dirty="0"/>
              <a:t>After 6-month visit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38733539"/>
      </p:ext>
    </p:extLst>
  </p:cSld>
  <p:clrMapOvr>
    <a:masterClrMapping/>
  </p:clrMapOvr>
  <mc:AlternateContent xmlns:mc="http://schemas.openxmlformats.org/markup-compatibility/2006" xmlns:p14="http://schemas.microsoft.com/office/powerpoint/2010/main">
    <mc:Choice Requires="p14">
      <p:transition spd="slow" p14:dur="2000" advTm="44768"/>
    </mc:Choice>
    <mc:Fallback xmlns="">
      <p:transition spd="slow" advTm="44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email">
            <a:extLst>
              <a:ext uri="{28A0092B-C50C-407E-A947-70E740481C1C}">
                <a14:useLocalDpi xmlns:a14="http://schemas.microsoft.com/office/drawing/2010/main" val="0"/>
              </a:ext>
            </a:extLst>
          </a:blip>
          <a:srcRect t="9743" r="8381" b="21571"/>
          <a:stretch/>
        </p:blipFill>
        <p:spPr bwMode="auto">
          <a:xfrm>
            <a:off x="76200" y="838200"/>
            <a:ext cx="8912275" cy="472440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4038600" y="2286000"/>
            <a:ext cx="2743200" cy="19050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2897388"/>
      </p:ext>
    </p:extLst>
  </p:cSld>
  <p:clrMapOvr>
    <a:masterClrMapping/>
  </p:clrMapOvr>
  <mc:AlternateContent xmlns:mc="http://schemas.openxmlformats.org/markup-compatibility/2006" xmlns:p14="http://schemas.microsoft.com/office/powerpoint/2010/main">
    <mc:Choice Requires="p14">
      <p:transition spd="slow" p14:dur="2000" advTm="5646"/>
    </mc:Choice>
    <mc:Fallback xmlns="">
      <p:transition spd="slow" advTm="5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Randomization</a:t>
            </a:r>
          </a:p>
        </p:txBody>
      </p:sp>
      <p:sp>
        <p:nvSpPr>
          <p:cNvPr id="3" name="Content Placeholder 2"/>
          <p:cNvSpPr>
            <a:spLocks noGrp="1"/>
          </p:cNvSpPr>
          <p:nvPr>
            <p:ph idx="1"/>
          </p:nvPr>
        </p:nvSpPr>
        <p:spPr/>
        <p:txBody>
          <a:bodyPr/>
          <a:lstStyle/>
          <a:p>
            <a:r>
              <a:rPr lang="en-US" dirty="0"/>
              <a:t>If run-in night qualifies</a:t>
            </a:r>
          </a:p>
          <a:p>
            <a:r>
              <a:rPr lang="en-US" dirty="0"/>
              <a:t>Log into </a:t>
            </a:r>
            <a:r>
              <a:rPr lang="en-US" dirty="0" err="1"/>
              <a:t>WebDCU</a:t>
            </a:r>
            <a:r>
              <a:rPr lang="en-US" dirty="0"/>
              <a:t>, randomize subject – covered in </a:t>
            </a:r>
            <a:r>
              <a:rPr lang="en-US" dirty="0" err="1"/>
              <a:t>WebDCU</a:t>
            </a:r>
            <a:r>
              <a:rPr lang="en-US" dirty="0"/>
              <a:t> presentation </a:t>
            </a:r>
          </a:p>
          <a:p>
            <a:r>
              <a:rPr lang="en-US" dirty="0"/>
              <a:t>Enter data into Fusion Health’s KOEO system</a:t>
            </a:r>
          </a:p>
          <a:p>
            <a:pPr lvl="1"/>
            <a:r>
              <a:rPr lang="en-US" dirty="0"/>
              <a:t>Patient identifiers</a:t>
            </a:r>
          </a:p>
          <a:p>
            <a:pPr lvl="1"/>
            <a:r>
              <a:rPr lang="en-US" dirty="0"/>
              <a:t>Equipment provided</a:t>
            </a:r>
          </a:p>
          <a:p>
            <a:pPr lvl="1"/>
            <a:r>
              <a:rPr lang="en-US" dirty="0"/>
              <a:t>Run-in night results</a:t>
            </a:r>
          </a:p>
          <a:p>
            <a:pPr lvl="1"/>
            <a:r>
              <a:rPr lang="en-US" dirty="0"/>
              <a:t>Randomization assignment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8005560"/>
      </p:ext>
    </p:extLst>
  </p:cSld>
  <p:clrMapOvr>
    <a:masterClrMapping/>
  </p:clrMapOvr>
  <mc:AlternateContent xmlns:mc="http://schemas.openxmlformats.org/markup-compatibility/2006" xmlns:p14="http://schemas.microsoft.com/office/powerpoint/2010/main">
    <mc:Choice Requires="p14">
      <p:transition spd="slow" p14:dur="2000" advTm="38913"/>
    </mc:Choice>
    <mc:Fallback xmlns="">
      <p:transition spd="slow" advTm="3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Recruitment/retention</a:t>
            </a:r>
          </a:p>
        </p:txBody>
      </p:sp>
      <p:sp>
        <p:nvSpPr>
          <p:cNvPr id="3" name="Content Placeholder 2"/>
          <p:cNvSpPr>
            <a:spLocks noGrp="1"/>
          </p:cNvSpPr>
          <p:nvPr>
            <p:ph idx="1"/>
          </p:nvPr>
        </p:nvSpPr>
        <p:spPr>
          <a:xfrm>
            <a:off x="628650" y="1524000"/>
            <a:ext cx="7886700" cy="4351338"/>
          </a:xfrm>
        </p:spPr>
        <p:txBody>
          <a:bodyPr>
            <a:normAutofit fontScale="92500"/>
          </a:bodyPr>
          <a:lstStyle/>
          <a:p>
            <a:r>
              <a:rPr lang="en-US" dirty="0"/>
              <a:t>Recruitment video</a:t>
            </a:r>
          </a:p>
          <a:p>
            <a:r>
              <a:rPr lang="en-US" dirty="0"/>
              <a:t>Recruitment script</a:t>
            </a:r>
          </a:p>
          <a:p>
            <a:r>
              <a:rPr lang="en-US" dirty="0"/>
              <a:t>Study brochures</a:t>
            </a:r>
          </a:p>
          <a:p>
            <a:r>
              <a:rPr lang="en-US" dirty="0"/>
              <a:t>Compensation (paid by site)</a:t>
            </a:r>
          </a:p>
          <a:p>
            <a:pPr lvl="1"/>
            <a:r>
              <a:rPr lang="en-US" dirty="0"/>
              <a:t>Baseline info + T3: $25</a:t>
            </a:r>
          </a:p>
          <a:p>
            <a:pPr lvl="1"/>
            <a:r>
              <a:rPr lang="en-US" dirty="0"/>
              <a:t>Run-in night: $25</a:t>
            </a:r>
          </a:p>
          <a:p>
            <a:pPr lvl="1"/>
            <a:r>
              <a:rPr lang="en-US" dirty="0"/>
              <a:t>3-month outcomes: $75</a:t>
            </a:r>
          </a:p>
          <a:p>
            <a:pPr lvl="1"/>
            <a:r>
              <a:rPr lang="en-US" dirty="0"/>
              <a:t>6-month outcomes: $75</a:t>
            </a:r>
          </a:p>
          <a:p>
            <a:r>
              <a:rPr lang="en-US" dirty="0" err="1"/>
              <a:t>aCPAP</a:t>
            </a:r>
            <a:r>
              <a:rPr lang="en-US" dirty="0"/>
              <a:t> use monitored remotely; state-of-the-art telemedicine-based CPAP management by sleep coach</a:t>
            </a:r>
          </a:p>
          <a:p>
            <a:r>
              <a:rPr lang="en-US" dirty="0"/>
              <a:t>Outcomes: Provision for home visits or as last resort telephone follow-up</a:t>
            </a:r>
          </a:p>
          <a:p>
            <a:r>
              <a:rPr lang="en-US" dirty="0"/>
              <a:t>At baseline, obtain at least 3 phone numbers/texting/email/alternative contact info to aid in outcome scheduling</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31822639"/>
      </p:ext>
    </p:extLst>
  </p:cSld>
  <p:clrMapOvr>
    <a:masterClrMapping/>
  </p:clrMapOvr>
  <mc:AlternateContent xmlns:mc="http://schemas.openxmlformats.org/markup-compatibility/2006" xmlns:p14="http://schemas.microsoft.com/office/powerpoint/2010/main">
    <mc:Choice Requires="p14">
      <p:transition spd="slow" p14:dur="2000" advTm="51525"/>
    </mc:Choice>
    <mc:Fallback xmlns="">
      <p:transition spd="slow" advTm="51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aCPAP</a:t>
            </a:r>
            <a:r>
              <a:rPr lang="en-US" b="1" dirty="0"/>
              <a:t> arm</a:t>
            </a:r>
          </a:p>
        </p:txBody>
      </p:sp>
      <p:sp>
        <p:nvSpPr>
          <p:cNvPr id="3" name="Content Placeholder 2"/>
          <p:cNvSpPr>
            <a:spLocks noGrp="1"/>
          </p:cNvSpPr>
          <p:nvPr>
            <p:ph idx="1"/>
          </p:nvPr>
        </p:nvSpPr>
        <p:spPr/>
        <p:txBody>
          <a:bodyPr>
            <a:normAutofit lnSpcReduction="10000"/>
          </a:bodyPr>
          <a:lstStyle/>
          <a:p>
            <a:r>
              <a:rPr lang="en-US" dirty="0"/>
              <a:t>6 months of </a:t>
            </a:r>
            <a:r>
              <a:rPr lang="en-US" dirty="0" err="1"/>
              <a:t>aCPAP</a:t>
            </a:r>
            <a:r>
              <a:rPr lang="en-US" dirty="0"/>
              <a:t> + guideline concordant care</a:t>
            </a:r>
          </a:p>
          <a:p>
            <a:r>
              <a:rPr lang="en-US" dirty="0"/>
              <a:t>Assistance with </a:t>
            </a:r>
            <a:r>
              <a:rPr lang="en-US" dirty="0" err="1"/>
              <a:t>aCPAP</a:t>
            </a:r>
            <a:r>
              <a:rPr lang="en-US" dirty="0"/>
              <a:t> by RT during hospitalization</a:t>
            </a:r>
          </a:p>
          <a:p>
            <a:r>
              <a:rPr lang="en-US" dirty="0"/>
              <a:t>Show subject and caregiver </a:t>
            </a:r>
            <a:r>
              <a:rPr lang="en-US" dirty="0" err="1"/>
              <a:t>aCPAP</a:t>
            </a:r>
            <a:r>
              <a:rPr lang="en-US" dirty="0"/>
              <a:t> video, provide written materials</a:t>
            </a:r>
          </a:p>
          <a:p>
            <a:r>
              <a:rPr lang="en-US" dirty="0"/>
              <a:t>Check in with subject each day about CPAP </a:t>
            </a:r>
          </a:p>
          <a:p>
            <a:r>
              <a:rPr lang="en-US" dirty="0"/>
              <a:t>Telemedicine-based care management after discharge</a:t>
            </a:r>
          </a:p>
          <a:p>
            <a:pPr lvl="1"/>
            <a:r>
              <a:rPr lang="en-US" altLang="en-US" dirty="0"/>
              <a:t>Remote monitoring of use, residual AHI, mask leak</a:t>
            </a:r>
          </a:p>
          <a:p>
            <a:pPr lvl="1"/>
            <a:r>
              <a:rPr lang="en-US" altLang="en-US" dirty="0"/>
              <a:t>Proactive management and troubleshooting (including send new equipment directly to subject)</a:t>
            </a:r>
          </a:p>
          <a:p>
            <a:pPr lvl="2"/>
            <a:r>
              <a:rPr lang="en-US" altLang="en-US" dirty="0"/>
              <a:t>technology team</a:t>
            </a:r>
          </a:p>
          <a:p>
            <a:pPr lvl="2"/>
            <a:r>
              <a:rPr lang="en-US" altLang="en-US" dirty="0"/>
              <a:t>respiratory therapy team</a:t>
            </a:r>
          </a:p>
          <a:p>
            <a:pPr lvl="2"/>
            <a:r>
              <a:rPr lang="en-US" altLang="en-US" dirty="0"/>
              <a:t>sleep medicine physicians</a:t>
            </a:r>
          </a:p>
          <a:p>
            <a:r>
              <a:rPr lang="en-US" altLang="en-US" dirty="0" err="1"/>
              <a:t>Bilevel</a:t>
            </a:r>
            <a:r>
              <a:rPr lang="en-US" altLang="en-US" dirty="0"/>
              <a:t> PAP by Fusion Health</a:t>
            </a:r>
          </a:p>
          <a:p>
            <a:r>
              <a:rPr lang="en-US" altLang="en-US" dirty="0"/>
              <a:t>Possible further escalation to sleep medicine clinical care (outside that provide through the trial)</a:t>
            </a:r>
            <a:endParaRPr lang="en-US" dirty="0"/>
          </a:p>
          <a:p>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10427897"/>
      </p:ext>
    </p:extLst>
  </p:cSld>
  <p:clrMapOvr>
    <a:masterClrMapping/>
  </p:clrMapOvr>
  <mc:AlternateContent xmlns:mc="http://schemas.openxmlformats.org/markup-compatibility/2006" xmlns:p14="http://schemas.microsoft.com/office/powerpoint/2010/main">
    <mc:Choice Requires="p14">
      <p:transition spd="slow" p14:dur="2000" advTm="105785"/>
    </mc:Choice>
    <mc:Fallback xmlns="">
      <p:transition spd="slow" advTm="10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55D98-F48B-4B4A-BAC1-ECFAE0C81071}"/>
              </a:ext>
            </a:extLst>
          </p:cNvPr>
          <p:cNvSpPr>
            <a:spLocks noGrp="1"/>
          </p:cNvSpPr>
          <p:nvPr>
            <p:ph type="title"/>
          </p:nvPr>
        </p:nvSpPr>
        <p:spPr/>
        <p:txBody>
          <a:bodyPr/>
          <a:lstStyle/>
          <a:p>
            <a:r>
              <a:rPr lang="en-US" b="1" dirty="0"/>
              <a:t>Scripts and CPAP order</a:t>
            </a:r>
          </a:p>
        </p:txBody>
      </p:sp>
      <p:sp>
        <p:nvSpPr>
          <p:cNvPr id="3" name="Content Placeholder 2">
            <a:extLst>
              <a:ext uri="{FF2B5EF4-FFF2-40B4-BE49-F238E27FC236}">
                <a16:creationId xmlns:a16="http://schemas.microsoft.com/office/drawing/2014/main" id="{53FCC425-94E7-4EEB-9E34-517718D662E9}"/>
              </a:ext>
            </a:extLst>
          </p:cNvPr>
          <p:cNvSpPr>
            <a:spLocks noGrp="1"/>
          </p:cNvSpPr>
          <p:nvPr>
            <p:ph idx="1"/>
          </p:nvPr>
        </p:nvSpPr>
        <p:spPr/>
        <p:txBody>
          <a:bodyPr/>
          <a:lstStyle/>
          <a:p>
            <a:r>
              <a:rPr lang="en-US" dirty="0"/>
              <a:t>Use the scripts to communicate with subject about recruitment, </a:t>
            </a:r>
            <a:r>
              <a:rPr lang="en-US" dirty="0" err="1"/>
              <a:t>Nox</a:t>
            </a:r>
            <a:r>
              <a:rPr lang="en-US" dirty="0"/>
              <a:t> T3 set up, </a:t>
            </a:r>
            <a:r>
              <a:rPr lang="en-US" dirty="0" err="1"/>
              <a:t>Nox</a:t>
            </a:r>
            <a:r>
              <a:rPr lang="en-US" dirty="0"/>
              <a:t> T3 results, run-in night results, after randomization</a:t>
            </a:r>
          </a:p>
          <a:p>
            <a:r>
              <a:rPr lang="en-US" dirty="0"/>
              <a:t>Script provides language to let subject know about </a:t>
            </a:r>
            <a:r>
              <a:rPr lang="en-US" dirty="0" err="1"/>
              <a:t>myAir</a:t>
            </a:r>
            <a:r>
              <a:rPr lang="en-US" dirty="0"/>
              <a:t> app for self-tracking</a:t>
            </a:r>
          </a:p>
          <a:p>
            <a:r>
              <a:rPr lang="en-US" dirty="0"/>
              <a:t>Show the care management video to intervention subjects</a:t>
            </a:r>
          </a:p>
          <a:p>
            <a:r>
              <a:rPr lang="en-US" dirty="0"/>
              <a:t>Provide written CPAP order (template on website) if discharge location not home</a:t>
            </a:r>
          </a:p>
          <a:p>
            <a:endParaRPr lang="en-US" dirty="0"/>
          </a:p>
        </p:txBody>
      </p:sp>
      <p:pic>
        <p:nvPicPr>
          <p:cNvPr id="4" name="Audio 3">
            <a:hlinkClick r:id="" action="ppaction://media"/>
            <a:extLst>
              <a:ext uri="{FF2B5EF4-FFF2-40B4-BE49-F238E27FC236}">
                <a16:creationId xmlns:a16="http://schemas.microsoft.com/office/drawing/2014/main" id="{C3C87892-E1ED-41EC-8FC4-8517D5DE04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91786171"/>
      </p:ext>
    </p:extLst>
  </p:cSld>
  <p:clrMapOvr>
    <a:masterClrMapping/>
  </p:clrMapOvr>
  <mc:AlternateContent xmlns:mc="http://schemas.openxmlformats.org/markup-compatibility/2006">
    <mc:Choice xmlns:p14="http://schemas.microsoft.com/office/powerpoint/2010/main" Requires="p14">
      <p:transition spd="slow" p14:dur="2000" advTm="36595"/>
    </mc:Choice>
    <mc:Fallback>
      <p:transition spd="slow" advTm="36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94BE9-0979-40AA-83EE-422D76AE00ED}"/>
              </a:ext>
            </a:extLst>
          </p:cNvPr>
          <p:cNvSpPr>
            <a:spLocks noGrp="1"/>
          </p:cNvSpPr>
          <p:nvPr>
            <p:ph type="title"/>
          </p:nvPr>
        </p:nvSpPr>
        <p:spPr/>
        <p:txBody>
          <a:bodyPr/>
          <a:lstStyle/>
          <a:p>
            <a:r>
              <a:rPr lang="en-US" b="1" dirty="0"/>
              <a:t>Inpatient CPAP use – Useful strategies</a:t>
            </a:r>
          </a:p>
        </p:txBody>
      </p:sp>
      <p:sp>
        <p:nvSpPr>
          <p:cNvPr id="3" name="Content Placeholder 2">
            <a:extLst>
              <a:ext uri="{FF2B5EF4-FFF2-40B4-BE49-F238E27FC236}">
                <a16:creationId xmlns:a16="http://schemas.microsoft.com/office/drawing/2014/main" id="{76E86E9F-E786-4070-8070-8A535E5791B5}"/>
              </a:ext>
            </a:extLst>
          </p:cNvPr>
          <p:cNvSpPr>
            <a:spLocks noGrp="1"/>
          </p:cNvSpPr>
          <p:nvPr>
            <p:ph idx="1"/>
          </p:nvPr>
        </p:nvSpPr>
        <p:spPr/>
        <p:txBody>
          <a:bodyPr>
            <a:normAutofit lnSpcReduction="10000"/>
          </a:bodyPr>
          <a:lstStyle/>
          <a:p>
            <a:r>
              <a:rPr lang="en-US" dirty="0"/>
              <a:t>Subjects’ experience in the first couple days may determine their use for months to come</a:t>
            </a:r>
          </a:p>
          <a:p>
            <a:pPr lvl="1"/>
            <a:r>
              <a:rPr lang="en-US" dirty="0"/>
              <a:t>Inpatient assistance, encouragement, and troubleshooting is key</a:t>
            </a:r>
          </a:p>
          <a:p>
            <a:r>
              <a:rPr lang="en-US" dirty="0"/>
              <a:t>Daily check-ins with intervention subject</a:t>
            </a:r>
          </a:p>
          <a:p>
            <a:pPr lvl="1"/>
            <a:r>
              <a:rPr lang="en-US" dirty="0"/>
              <a:t>Ask about any difficulties </a:t>
            </a:r>
          </a:p>
          <a:p>
            <a:pPr lvl="1"/>
            <a:r>
              <a:rPr lang="en-US" dirty="0"/>
              <a:t>Check front panel of PAP machine for usage hours, and offer positive feedback to subject</a:t>
            </a:r>
          </a:p>
          <a:p>
            <a:pPr lvl="1"/>
            <a:r>
              <a:rPr lang="en-US" dirty="0"/>
              <a:t>Engage the RT or sleep tech for answers or solutions</a:t>
            </a:r>
          </a:p>
          <a:p>
            <a:r>
              <a:rPr lang="en-US" dirty="0" err="1"/>
              <a:t>FusionHealth</a:t>
            </a:r>
            <a:r>
              <a:rPr lang="en-US" dirty="0"/>
              <a:t> Care Team is available to discuss any problems and help troubleshoot, so feel free to reach out!  Phone:  470-655-6688</a:t>
            </a:r>
          </a:p>
          <a:p>
            <a:r>
              <a:rPr lang="en-US" dirty="0"/>
              <a:t>Praise the subject for small improvements</a:t>
            </a:r>
          </a:p>
          <a:p>
            <a:r>
              <a:rPr lang="en-US" dirty="0"/>
              <a:t>Offer to help subject or LAR enroll in </a:t>
            </a:r>
            <a:r>
              <a:rPr lang="en-US" dirty="0" err="1"/>
              <a:t>myAir</a:t>
            </a:r>
            <a:r>
              <a:rPr lang="en-US" dirty="0"/>
              <a:t> (myair.resmed.com) so he or she can track PAP use independently</a:t>
            </a:r>
          </a:p>
          <a:p>
            <a:r>
              <a:rPr lang="en-US" dirty="0"/>
              <a:t>Provide chatbot info sheet; write subject ID; help subject text chatbot</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6D4EC27A-4126-4B9D-A39D-466703E573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19669441"/>
      </p:ext>
    </p:extLst>
  </p:cSld>
  <p:clrMapOvr>
    <a:masterClrMapping/>
  </p:clrMapOvr>
  <mc:AlternateContent xmlns:mc="http://schemas.openxmlformats.org/markup-compatibility/2006">
    <mc:Choice xmlns:p14="http://schemas.microsoft.com/office/powerpoint/2010/main" Requires="p14">
      <p:transition spd="slow" p14:dur="2000" advTm="62494"/>
    </mc:Choice>
    <mc:Fallback>
      <p:transition spd="slow" advTm="62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aCPAP</a:t>
            </a:r>
            <a:r>
              <a:rPr lang="en-US" b="1" dirty="0"/>
              <a:t> group</a:t>
            </a:r>
          </a:p>
        </p:txBody>
      </p:sp>
      <p:sp>
        <p:nvSpPr>
          <p:cNvPr id="3" name="Content Placeholder 2"/>
          <p:cNvSpPr>
            <a:spLocks noGrp="1"/>
          </p:cNvSpPr>
          <p:nvPr>
            <p:ph idx="1"/>
          </p:nvPr>
        </p:nvSpPr>
        <p:spPr/>
        <p:txBody>
          <a:bodyPr/>
          <a:lstStyle/>
          <a:p>
            <a:r>
              <a:rPr lang="en-US" dirty="0"/>
              <a:t>If contraindication arises, </a:t>
            </a:r>
            <a:r>
              <a:rPr lang="en-US" dirty="0" err="1"/>
              <a:t>aCPAP</a:t>
            </a:r>
            <a:r>
              <a:rPr lang="en-US" dirty="0"/>
              <a:t> must be held until it resolves</a:t>
            </a:r>
          </a:p>
          <a:p>
            <a:r>
              <a:rPr lang="en-US" dirty="0"/>
              <a:t>Subject remains in original treatment assignment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8239004"/>
      </p:ext>
    </p:extLst>
  </p:cSld>
  <p:clrMapOvr>
    <a:masterClrMapping/>
  </p:clrMapOvr>
  <mc:AlternateContent xmlns:mc="http://schemas.openxmlformats.org/markup-compatibility/2006" xmlns:p14="http://schemas.microsoft.com/office/powerpoint/2010/main">
    <mc:Choice Requires="p14">
      <p:transition spd="slow" p14:dur="2000" advTm="22221"/>
    </mc:Choice>
    <mc:Fallback xmlns="">
      <p:transition spd="slow" advTm="22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B29D-5A11-4B8B-AD3A-D85E375DAB2D}"/>
              </a:ext>
            </a:extLst>
          </p:cNvPr>
          <p:cNvSpPr>
            <a:spLocks noGrp="1"/>
          </p:cNvSpPr>
          <p:nvPr>
            <p:ph type="title"/>
          </p:nvPr>
        </p:nvSpPr>
        <p:spPr>
          <a:xfrm>
            <a:off x="119476" y="1119634"/>
            <a:ext cx="8905049" cy="994172"/>
          </a:xfrm>
        </p:spPr>
        <p:txBody>
          <a:bodyPr>
            <a:normAutofit fontScale="90000"/>
          </a:bodyPr>
          <a:lstStyle/>
          <a:p>
            <a:pPr algn="ctr"/>
            <a:r>
              <a:rPr lang="en-US" b="1" dirty="0"/>
              <a:t>Facilitate contact with FH Sleep SMART Care Team!</a:t>
            </a:r>
            <a:br>
              <a:rPr lang="en-US" dirty="0"/>
            </a:br>
            <a:br>
              <a:rPr lang="en-US" dirty="0"/>
            </a:br>
            <a:r>
              <a:rPr lang="en-US" dirty="0"/>
              <a:t>(</a:t>
            </a:r>
            <a:r>
              <a:rPr lang="en-US" dirty="0">
                <a:solidFill>
                  <a:srgbClr val="FF0000"/>
                </a:solidFill>
              </a:rPr>
              <a:t>Warm transition </a:t>
            </a:r>
            <a:r>
              <a:rPr lang="en-US" dirty="0"/>
              <a:t>– from inpatient to Care Team)</a:t>
            </a:r>
          </a:p>
        </p:txBody>
      </p:sp>
      <p:sp>
        <p:nvSpPr>
          <p:cNvPr id="3" name="Content Placeholder 2">
            <a:extLst>
              <a:ext uri="{FF2B5EF4-FFF2-40B4-BE49-F238E27FC236}">
                <a16:creationId xmlns:a16="http://schemas.microsoft.com/office/drawing/2014/main" id="{36F96922-35D8-4344-8323-E07D3BB35873}"/>
              </a:ext>
            </a:extLst>
          </p:cNvPr>
          <p:cNvSpPr>
            <a:spLocks noGrp="1"/>
          </p:cNvSpPr>
          <p:nvPr>
            <p:ph idx="1"/>
          </p:nvPr>
        </p:nvSpPr>
        <p:spPr>
          <a:xfrm>
            <a:off x="463382" y="2506760"/>
            <a:ext cx="7886700" cy="3263504"/>
          </a:xfrm>
        </p:spPr>
        <p:txBody>
          <a:bodyPr/>
          <a:lstStyle/>
          <a:p>
            <a:r>
              <a:rPr lang="en-US" dirty="0"/>
              <a:t>With permission, store the Fusion sleep coach team number in the intervention subject’s/partner’s cell phone (470-655-6688).</a:t>
            </a:r>
          </a:p>
          <a:p>
            <a:r>
              <a:rPr lang="en-US" dirty="0"/>
              <a:t>Before discharge, help facilitate a call between intervention subject and sleep coach at Fusion to initiate contact. (Leave a message if a person does not answer.) This call can be scheduled ahead of time if you prefer.</a:t>
            </a:r>
          </a:p>
          <a:p>
            <a:r>
              <a:rPr lang="en-US" dirty="0"/>
              <a:t>Remind intervention subject that if another call is completed with the Care Team within 7 days of discharge, he/she will receive a </a:t>
            </a:r>
            <a:r>
              <a:rPr lang="en-US" u="sng" dirty="0"/>
              <a:t>$10 Amazon gift card</a:t>
            </a:r>
            <a:r>
              <a:rPr lang="en-US" dirty="0"/>
              <a:t> as a thank you. (This is managed by UM team.)</a:t>
            </a:r>
          </a:p>
        </p:txBody>
      </p:sp>
      <p:pic>
        <p:nvPicPr>
          <p:cNvPr id="4" name="Audio 3">
            <a:hlinkClick r:id="" action="ppaction://media"/>
            <a:extLst>
              <a:ext uri="{FF2B5EF4-FFF2-40B4-BE49-F238E27FC236}">
                <a16:creationId xmlns:a16="http://schemas.microsoft.com/office/drawing/2014/main" id="{A1605AB7-FCAD-48E0-A92C-9A092501F1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32306511"/>
      </p:ext>
    </p:extLst>
  </p:cSld>
  <p:clrMapOvr>
    <a:masterClrMapping/>
  </p:clrMapOvr>
  <mc:AlternateContent xmlns:mc="http://schemas.openxmlformats.org/markup-compatibility/2006">
    <mc:Choice xmlns:p14="http://schemas.microsoft.com/office/powerpoint/2010/main" Requires="p14">
      <p:transition spd="slow" p14:dur="2000" advTm="55569"/>
    </mc:Choice>
    <mc:Fallback>
      <p:transition spd="slow" advTm="55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Usual care arm</a:t>
            </a:r>
          </a:p>
        </p:txBody>
      </p:sp>
      <p:sp>
        <p:nvSpPr>
          <p:cNvPr id="3" name="Content Placeholder 2"/>
          <p:cNvSpPr>
            <a:spLocks noGrp="1"/>
          </p:cNvSpPr>
          <p:nvPr>
            <p:ph idx="1"/>
          </p:nvPr>
        </p:nvSpPr>
        <p:spPr/>
        <p:txBody>
          <a:bodyPr/>
          <a:lstStyle/>
          <a:p>
            <a:r>
              <a:rPr lang="en-US" dirty="0"/>
              <a:t>6 months of guideline concordant care</a:t>
            </a:r>
          </a:p>
          <a:p>
            <a:r>
              <a:rPr lang="en-US" dirty="0"/>
              <a:t>No </a:t>
            </a:r>
            <a:r>
              <a:rPr lang="en-US" dirty="0" err="1"/>
              <a:t>aCPAP</a:t>
            </a:r>
            <a:r>
              <a:rPr lang="en-US" dirty="0"/>
              <a:t> (if clinical team orders this, it will just be a protocol violation, intention to treat analysis)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2771291"/>
      </p:ext>
    </p:extLst>
  </p:cSld>
  <p:clrMapOvr>
    <a:masterClrMapping/>
  </p:clrMapOvr>
  <mc:AlternateContent xmlns:mc="http://schemas.openxmlformats.org/markup-compatibility/2006" xmlns:p14="http://schemas.microsoft.com/office/powerpoint/2010/main">
    <mc:Choice Requires="p14">
      <p:transition spd="slow" p14:dur="2000" advTm="24844"/>
    </mc:Choice>
    <mc:Fallback xmlns="">
      <p:transition spd="slow" advTm="24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110 sites</a:t>
            </a:r>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val="0"/>
              </a:ext>
            </a:extLst>
          </a:blip>
          <a:srcRect l="10834" t="9564" r="18333" b="7726"/>
          <a:stretch/>
        </p:blipFill>
        <p:spPr>
          <a:xfrm>
            <a:off x="1219200" y="1981200"/>
            <a:ext cx="6477000" cy="342900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96600211"/>
      </p:ext>
    </p:extLst>
  </p:cSld>
  <p:clrMapOvr>
    <a:masterClrMapping/>
  </p:clrMapOvr>
  <mc:AlternateContent xmlns:mc="http://schemas.openxmlformats.org/markup-compatibility/2006" xmlns:p14="http://schemas.microsoft.com/office/powerpoint/2010/main">
    <mc:Choice Requires="p14">
      <p:transition spd="slow" p14:dur="2000" advTm="13641"/>
    </mc:Choice>
    <mc:Fallback xmlns="">
      <p:transition spd="slow" advTm="13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Both arms</a:t>
            </a:r>
          </a:p>
        </p:txBody>
      </p:sp>
      <p:sp>
        <p:nvSpPr>
          <p:cNvPr id="3" name="Content Placeholder 2"/>
          <p:cNvSpPr>
            <a:spLocks noGrp="1"/>
          </p:cNvSpPr>
          <p:nvPr>
            <p:ph idx="1"/>
          </p:nvPr>
        </p:nvSpPr>
        <p:spPr/>
        <p:txBody>
          <a:bodyPr/>
          <a:lstStyle/>
          <a:p>
            <a:r>
              <a:rPr lang="en-US" dirty="0"/>
              <a:t>Site PI to assure guideline concordant care during hospitalization</a:t>
            </a:r>
          </a:p>
          <a:p>
            <a:r>
              <a:rPr lang="en-US" dirty="0"/>
              <a:t>Site PI (or stroke provider) to send letter to PCP at discharge to provide recommendation about secondary prevention</a:t>
            </a:r>
          </a:p>
          <a:p>
            <a:r>
              <a:rPr lang="en-US" dirty="0"/>
              <a:t>Subjects should be counseled about healthy lifestyle recommendations from AHA for secondary prevention</a:t>
            </a:r>
          </a:p>
          <a:p>
            <a:endParaRPr lang="en-US" dirty="0"/>
          </a:p>
        </p:txBody>
      </p:sp>
      <p:pic>
        <p:nvPicPr>
          <p:cNvPr id="2050" name="Picture 2" descr="Image result for arms"/>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b="13222"/>
          <a:stretch/>
        </p:blipFill>
        <p:spPr bwMode="auto">
          <a:xfrm>
            <a:off x="6705600" y="252413"/>
            <a:ext cx="1992611" cy="1271587"/>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1506454"/>
      </p:ext>
    </p:extLst>
  </p:cSld>
  <p:clrMapOvr>
    <a:masterClrMapping/>
  </p:clrMapOvr>
  <mc:AlternateContent xmlns:mc="http://schemas.openxmlformats.org/markup-compatibility/2006" xmlns:p14="http://schemas.microsoft.com/office/powerpoint/2010/main">
    <mc:Choice Requires="p14">
      <p:transition spd="slow" p14:dur="2000" advTm="41618"/>
    </mc:Choice>
    <mc:Fallback xmlns="">
      <p:transition spd="slow" advTm="41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Outcomes - blinded</a:t>
            </a:r>
          </a:p>
        </p:txBody>
      </p:sp>
      <p:sp>
        <p:nvSpPr>
          <p:cNvPr id="3" name="Content Placeholder 2"/>
          <p:cNvSpPr>
            <a:spLocks noGrp="1"/>
          </p:cNvSpPr>
          <p:nvPr>
            <p:ph idx="1"/>
          </p:nvPr>
        </p:nvSpPr>
        <p:spPr/>
        <p:txBody>
          <a:bodyPr/>
          <a:lstStyle/>
          <a:p>
            <a:r>
              <a:rPr lang="en-US" dirty="0"/>
              <a:t>Remind subject not to disclose treatment assignment</a:t>
            </a:r>
          </a:p>
          <a:p>
            <a:r>
              <a:rPr lang="en-US" dirty="0"/>
              <a:t>3 months (</a:t>
            </a:r>
            <a:r>
              <a:rPr lang="en-US" b="1" dirty="0"/>
              <a:t>-4wks </a:t>
            </a:r>
            <a:r>
              <a:rPr lang="en-US" dirty="0"/>
              <a:t>+4 </a:t>
            </a:r>
            <a:r>
              <a:rPr lang="en-US" dirty="0" err="1"/>
              <a:t>wks</a:t>
            </a:r>
            <a:r>
              <a:rPr lang="en-US" dirty="0"/>
              <a:t>), 6 months (-2wks +8 </a:t>
            </a:r>
            <a:r>
              <a:rPr lang="en-US" dirty="0" err="1"/>
              <a:t>wks</a:t>
            </a:r>
            <a:r>
              <a:rPr lang="en-US" dirty="0"/>
              <a:t>) post randomization </a:t>
            </a:r>
          </a:p>
          <a:p>
            <a:pPr lvl="1"/>
            <a:r>
              <a:rPr lang="en-US" dirty="0"/>
              <a:t>In person, if not possible then home visit. If not possible, then by telephone as last resort. Less compensation to study sites for telephone outcomes.</a:t>
            </a:r>
          </a:p>
          <a:p>
            <a:pPr lvl="1"/>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53748413"/>
              </p:ext>
            </p:extLst>
          </p:nvPr>
        </p:nvGraphicFramePr>
        <p:xfrm>
          <a:off x="1181100" y="3473881"/>
          <a:ext cx="6781800" cy="2700476"/>
        </p:xfrm>
        <a:graphic>
          <a:graphicData uri="http://schemas.openxmlformats.org/drawingml/2006/table">
            <a:tbl>
              <a:tblPr firstRow="1" firstCol="1" bandRow="1"/>
              <a:tblGrid>
                <a:gridCol w="4419600">
                  <a:extLst>
                    <a:ext uri="{9D8B030D-6E8A-4147-A177-3AD203B41FA5}">
                      <a16:colId xmlns:a16="http://schemas.microsoft.com/office/drawing/2014/main" val="877645948"/>
                    </a:ext>
                  </a:extLst>
                </a:gridCol>
                <a:gridCol w="1143000">
                  <a:extLst>
                    <a:ext uri="{9D8B030D-6E8A-4147-A177-3AD203B41FA5}">
                      <a16:colId xmlns:a16="http://schemas.microsoft.com/office/drawing/2014/main" val="2391624366"/>
                    </a:ext>
                  </a:extLst>
                </a:gridCol>
                <a:gridCol w="1219200">
                  <a:extLst>
                    <a:ext uri="{9D8B030D-6E8A-4147-A177-3AD203B41FA5}">
                      <a16:colId xmlns:a16="http://schemas.microsoft.com/office/drawing/2014/main" val="3818738673"/>
                    </a:ext>
                  </a:extLst>
                </a:gridCol>
              </a:tblGrid>
              <a:tr h="173792">
                <a:tc>
                  <a:txBody>
                    <a:bodyPr/>
                    <a:lstStyle/>
                    <a:p>
                      <a:pPr marL="0" marR="0">
                        <a:lnSpc>
                          <a:spcPct val="115000"/>
                        </a:lnSpc>
                        <a:spcBef>
                          <a:spcPts val="0"/>
                        </a:spcBef>
                        <a:spcAft>
                          <a:spcPts val="0"/>
                        </a:spcAft>
                      </a:pPr>
                      <a:endParaRPr lang="en-US" sz="9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7760796"/>
                  </a:ext>
                </a:extLst>
              </a:tr>
              <a:tr h="362027">
                <a:tc>
                  <a:txBody>
                    <a:bodyPr/>
                    <a:lstStyle/>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 months</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 months</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207008"/>
                  </a:ext>
                </a:extLst>
              </a:tr>
              <a:tr h="174370">
                <a:tc>
                  <a:txBody>
                    <a:bodyPr/>
                    <a:lstStyle/>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Depression (Hospital Anxiety and Depression Scale (HADS-D))</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7048163"/>
                  </a:ext>
                </a:extLst>
              </a:tr>
              <a:tr h="173792">
                <a:tc>
                  <a:txBody>
                    <a:bodyPr/>
                    <a:lstStyle/>
                    <a:p>
                      <a:pPr marL="0" marR="0">
                        <a:lnSpc>
                          <a:spcPct val="115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Blood pressure</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8267903"/>
                  </a:ext>
                </a:extLst>
              </a:tr>
              <a:tr h="173792">
                <a:tc>
                  <a:txBody>
                    <a:bodyPr/>
                    <a:lstStyle/>
                    <a:p>
                      <a:pPr marL="0" marR="0">
                        <a:lnSpc>
                          <a:spcPct val="115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Epworth Sleepiness Scale</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1255750"/>
                  </a:ext>
                </a:extLst>
              </a:tr>
              <a:tr h="173792">
                <a:tc>
                  <a:txBody>
                    <a:bodyPr/>
                    <a:lstStyle/>
                    <a:p>
                      <a:pPr marL="0" marR="0">
                        <a:lnSpc>
                          <a:spcPct val="115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Generic quality of life (Global PROMIS 10)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1237485"/>
                  </a:ext>
                </a:extLst>
              </a:tr>
              <a:tr h="173792">
                <a:tc>
                  <a:txBody>
                    <a:bodyPr/>
                    <a:lstStyle/>
                    <a:p>
                      <a:pPr marL="0" marR="0">
                        <a:lnSpc>
                          <a:spcPct val="115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Medication Adherence</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3734923"/>
                  </a:ext>
                </a:extLst>
              </a:tr>
              <a:tr h="173792">
                <a:tc>
                  <a:txBody>
                    <a:bodyPr/>
                    <a:lstStyle/>
                    <a:p>
                      <a:pPr marL="0" marR="0">
                        <a:lnSpc>
                          <a:spcPct val="115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10-meter walk test</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9654305"/>
                  </a:ext>
                </a:extLst>
              </a:tr>
              <a:tr h="173792">
                <a:tc>
                  <a:txBody>
                    <a:bodyPr/>
                    <a:lstStyle/>
                    <a:p>
                      <a:pPr marL="0" marR="0">
                        <a:lnSpc>
                          <a:spcPct val="115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Functional outcome (mRS)</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b="1"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569646"/>
                  </a:ext>
                </a:extLst>
              </a:tr>
              <a:tr h="173792">
                <a:tc>
                  <a:txBody>
                    <a:bodyPr/>
                    <a:lstStyle/>
                    <a:p>
                      <a:pPr marL="0" marR="0">
                        <a:lnSpc>
                          <a:spcPct val="115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Neurological outcome (NIHSS)</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4910784"/>
                  </a:ext>
                </a:extLst>
              </a:tr>
              <a:tr h="173792">
                <a:tc>
                  <a:txBody>
                    <a:bodyPr/>
                    <a:lstStyle/>
                    <a:p>
                      <a:pPr marL="0" marR="0">
                        <a:lnSpc>
                          <a:spcPct val="115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Cognitive outcome (short MoCA)</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5844014"/>
                  </a:ext>
                </a:extLst>
              </a:tr>
              <a:tr h="173792">
                <a:tc>
                  <a:txBody>
                    <a:bodyPr/>
                    <a:lstStyle/>
                    <a:p>
                      <a:pPr marL="0" marR="0">
                        <a:lnSpc>
                          <a:spcPct val="115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Stroke-specific quality of life (short SSQOL)</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2723713"/>
                  </a:ext>
                </a:extLst>
              </a:tr>
              <a:tr h="173792">
                <a:tc>
                  <a:txBody>
                    <a:bodyPr/>
                    <a:lstStyle/>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Assessment for recurrent stroke, ACS, death</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US" sz="1200" b="1" dirty="0">
                        <a:effectLst/>
                        <a:latin typeface="Calibri" panose="020F0502020204030204" pitchFamily="34" charset="0"/>
                        <a:ea typeface="MS Mincho" panose="02020609040205080304" pitchFamily="49" charset="-128"/>
                        <a:cs typeface="Times New Roman" panose="02020603050405020304" pitchFamily="18" charset="0"/>
                      </a:endParaRPr>
                    </a:p>
                  </a:txBody>
                  <a:tcPr marL="61823" marR="6182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1259215"/>
                  </a:ext>
                </a:extLst>
              </a:tr>
            </a:tbl>
          </a:graphicData>
        </a:graphic>
      </p:graphicFrame>
      <p:pic>
        <p:nvPicPr>
          <p:cNvPr id="3074" name="Picture 2" descr="Image result for covered mouth"/>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010400" y="1371600"/>
            <a:ext cx="120015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9172622"/>
      </p:ext>
    </p:extLst>
  </p:cSld>
  <p:clrMapOvr>
    <a:masterClrMapping/>
  </p:clrMapOvr>
  <mc:AlternateContent xmlns:mc="http://schemas.openxmlformats.org/markup-compatibility/2006" xmlns:p14="http://schemas.microsoft.com/office/powerpoint/2010/main">
    <mc:Choice Requires="p14">
      <p:transition spd="slow" p14:dur="2000" advTm="105125"/>
    </mc:Choice>
    <mc:Fallback xmlns="">
      <p:transition spd="slow" advTm="105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0E615-5117-41AC-9CF1-A7A738526D82}"/>
              </a:ext>
            </a:extLst>
          </p:cNvPr>
          <p:cNvSpPr>
            <a:spLocks noGrp="1"/>
          </p:cNvSpPr>
          <p:nvPr>
            <p:ph type="title"/>
          </p:nvPr>
        </p:nvSpPr>
        <p:spPr>
          <a:xfrm>
            <a:off x="914400" y="512079"/>
            <a:ext cx="8632061" cy="994172"/>
          </a:xfrm>
        </p:spPr>
        <p:txBody>
          <a:bodyPr/>
          <a:lstStyle/>
          <a:p>
            <a:r>
              <a:rPr lang="en-US" b="1" dirty="0"/>
              <a:t>Schedule the assessment before discharge</a:t>
            </a:r>
          </a:p>
        </p:txBody>
      </p:sp>
      <p:sp>
        <p:nvSpPr>
          <p:cNvPr id="3" name="Content Placeholder 2">
            <a:extLst>
              <a:ext uri="{FF2B5EF4-FFF2-40B4-BE49-F238E27FC236}">
                <a16:creationId xmlns:a16="http://schemas.microsoft.com/office/drawing/2014/main" id="{3DCA83C1-B7C4-4C57-8B4B-A8B540B87832}"/>
              </a:ext>
            </a:extLst>
          </p:cNvPr>
          <p:cNvSpPr>
            <a:spLocks noGrp="1"/>
          </p:cNvSpPr>
          <p:nvPr>
            <p:ph idx="1"/>
          </p:nvPr>
        </p:nvSpPr>
        <p:spPr>
          <a:xfrm>
            <a:off x="471357" y="2095371"/>
            <a:ext cx="8304220" cy="3753464"/>
          </a:xfrm>
        </p:spPr>
        <p:txBody>
          <a:bodyPr>
            <a:normAutofit fontScale="92500" lnSpcReduction="20000"/>
          </a:bodyPr>
          <a:lstStyle/>
          <a:p>
            <a:r>
              <a:rPr lang="en-US" dirty="0"/>
              <a:t>Determine window by using </a:t>
            </a:r>
            <a:r>
              <a:rPr lang="en-US" dirty="0">
                <a:hlinkClick r:id="rId5"/>
              </a:rPr>
              <a:t>www.timeanddate.com/date/dateadd.html</a:t>
            </a:r>
            <a:r>
              <a:rPr lang="en-US" dirty="0"/>
              <a:t> or the </a:t>
            </a:r>
            <a:r>
              <a:rPr lang="en-US" dirty="0" err="1"/>
              <a:t>WebDCU</a:t>
            </a:r>
            <a:r>
              <a:rPr lang="en-US" dirty="0"/>
              <a:t> Study Calendar. This calendar will display both completed and projected visits. This is a great way to find upcoming visits!</a:t>
            </a:r>
          </a:p>
          <a:p>
            <a:endParaRPr lang="en-US" dirty="0"/>
          </a:p>
          <a:p>
            <a:endParaRPr lang="en-US" dirty="0"/>
          </a:p>
          <a:p>
            <a:endParaRPr lang="en-US" dirty="0"/>
          </a:p>
          <a:p>
            <a:endParaRPr lang="en-US" dirty="0"/>
          </a:p>
          <a:p>
            <a:r>
              <a:rPr lang="en-US" dirty="0"/>
              <a:t>Schedule the assessment before subject leaves the hospital – have placed in discharge paperwork</a:t>
            </a:r>
          </a:p>
          <a:p>
            <a:r>
              <a:rPr lang="en-US" dirty="0"/>
              <a:t>Schedule it early in the window in case it’s missed</a:t>
            </a:r>
          </a:p>
          <a:p>
            <a:r>
              <a:rPr lang="en-US" dirty="0"/>
              <a:t>Send ‘Follow-up visit reminder letter’</a:t>
            </a:r>
          </a:p>
          <a:p>
            <a:r>
              <a:rPr lang="en-US" dirty="0"/>
              <a:t>Options include: subject returns for visit, study team performs home visit, telephone (not video)</a:t>
            </a:r>
          </a:p>
        </p:txBody>
      </p:sp>
      <p:pic>
        <p:nvPicPr>
          <p:cNvPr id="4" name="Picture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366504" y="2851907"/>
            <a:ext cx="5912602" cy="1031705"/>
          </a:xfrm>
          <a:prstGeom prst="rect">
            <a:avLst/>
          </a:prstGeom>
        </p:spPr>
      </p:pic>
      <p:pic>
        <p:nvPicPr>
          <p:cNvPr id="7" name="Audio 6">
            <a:hlinkClick r:id="" action="ppaction://media"/>
            <a:extLst>
              <a:ext uri="{FF2B5EF4-FFF2-40B4-BE49-F238E27FC236}">
                <a16:creationId xmlns:a16="http://schemas.microsoft.com/office/drawing/2014/main" id="{475F03AC-0908-4C59-A294-85616AEE82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30223661"/>
      </p:ext>
    </p:extLst>
  </p:cSld>
  <p:clrMapOvr>
    <a:masterClrMapping/>
  </p:clrMapOvr>
  <mc:AlternateContent xmlns:mc="http://schemas.openxmlformats.org/markup-compatibility/2006">
    <mc:Choice xmlns:p14="http://schemas.microsoft.com/office/powerpoint/2010/main" Requires="p14">
      <p:transition spd="slow" p14:dur="2000" advTm="18874"/>
    </mc:Choice>
    <mc:Fallback>
      <p:transition spd="slow" advTm="18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3608-5384-401A-9B24-9996E88A5F1E}"/>
              </a:ext>
            </a:extLst>
          </p:cNvPr>
          <p:cNvSpPr>
            <a:spLocks noGrp="1"/>
          </p:cNvSpPr>
          <p:nvPr>
            <p:ph type="title"/>
          </p:nvPr>
        </p:nvSpPr>
        <p:spPr>
          <a:xfrm>
            <a:off x="2133600" y="469407"/>
            <a:ext cx="7886700" cy="994172"/>
          </a:xfrm>
        </p:spPr>
        <p:txBody>
          <a:bodyPr/>
          <a:lstStyle/>
          <a:p>
            <a:r>
              <a:rPr lang="en-US" b="1" dirty="0"/>
              <a:t>Follow-up visit reminder letter</a:t>
            </a:r>
          </a:p>
        </p:txBody>
      </p:sp>
      <p:pic>
        <p:nvPicPr>
          <p:cNvPr id="5" name="Picture 4">
            <a:extLst>
              <a:ext uri="{FF2B5EF4-FFF2-40B4-BE49-F238E27FC236}">
                <a16:creationId xmlns:a16="http://schemas.microsoft.com/office/drawing/2014/main" id="{4B766535-3395-4957-A5FF-16D0A2EA5008}"/>
              </a:ext>
            </a:extLst>
          </p:cNvPr>
          <p:cNvPicPr>
            <a:picLocks noChangeAspect="1"/>
          </p:cNvPicPr>
          <p:nvPr/>
        </p:nvPicPr>
        <p:blipFill rotWithShape="1">
          <a:blip r:embed="rId5"/>
          <a:srcRect l="64431" t="18501" r="14115" b="6147"/>
          <a:stretch/>
        </p:blipFill>
        <p:spPr>
          <a:xfrm>
            <a:off x="2133600" y="1432816"/>
            <a:ext cx="5257800" cy="5292165"/>
          </a:xfrm>
          <a:prstGeom prst="rect">
            <a:avLst/>
          </a:prstGeom>
        </p:spPr>
      </p:pic>
      <p:pic>
        <p:nvPicPr>
          <p:cNvPr id="3" name="Audio 2">
            <a:hlinkClick r:id="" action="ppaction://media"/>
            <a:extLst>
              <a:ext uri="{FF2B5EF4-FFF2-40B4-BE49-F238E27FC236}">
                <a16:creationId xmlns:a16="http://schemas.microsoft.com/office/drawing/2014/main" id="{D809CAF6-6019-4BA3-BF39-D28889DB3C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86879316"/>
      </p:ext>
    </p:extLst>
  </p:cSld>
  <p:clrMapOvr>
    <a:masterClrMapping/>
  </p:clrMapOvr>
  <mc:AlternateContent xmlns:mc="http://schemas.openxmlformats.org/markup-compatibility/2006">
    <mc:Choice xmlns:p14="http://schemas.microsoft.com/office/powerpoint/2010/main" Requires="p14">
      <p:transition spd="slow" p14:dur="2000" advTm="9112"/>
    </mc:Choice>
    <mc:Fallback>
      <p:transition spd="slow" advTm="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0BCDF-4D94-4131-AA32-22CA9D027CA9}"/>
              </a:ext>
            </a:extLst>
          </p:cNvPr>
          <p:cNvSpPr>
            <a:spLocks noGrp="1"/>
          </p:cNvSpPr>
          <p:nvPr>
            <p:ph type="title"/>
          </p:nvPr>
        </p:nvSpPr>
        <p:spPr>
          <a:xfrm>
            <a:off x="533400" y="558630"/>
            <a:ext cx="8758568" cy="994172"/>
          </a:xfrm>
        </p:spPr>
        <p:txBody>
          <a:bodyPr>
            <a:normAutofit/>
          </a:bodyPr>
          <a:lstStyle/>
          <a:p>
            <a:r>
              <a:rPr lang="en-US" sz="3000" b="1" dirty="0"/>
              <a:t>I can’t reach my subject for the 3- or 6- </a:t>
            </a:r>
            <a:r>
              <a:rPr lang="en-US" sz="3000" b="1" dirty="0" err="1"/>
              <a:t>mos</a:t>
            </a:r>
            <a:r>
              <a:rPr lang="en-US" sz="3000" b="1" dirty="0"/>
              <a:t> outcome</a:t>
            </a:r>
          </a:p>
        </p:txBody>
      </p:sp>
      <p:sp>
        <p:nvSpPr>
          <p:cNvPr id="3" name="Content Placeholder 2">
            <a:extLst>
              <a:ext uri="{FF2B5EF4-FFF2-40B4-BE49-F238E27FC236}">
                <a16:creationId xmlns:a16="http://schemas.microsoft.com/office/drawing/2014/main" id="{D563D4E6-2BEA-4FB0-9F4E-DADBD56C8E2F}"/>
              </a:ext>
            </a:extLst>
          </p:cNvPr>
          <p:cNvSpPr>
            <a:spLocks noGrp="1"/>
          </p:cNvSpPr>
          <p:nvPr>
            <p:ph idx="1"/>
          </p:nvPr>
        </p:nvSpPr>
        <p:spPr>
          <a:xfrm>
            <a:off x="321134" y="1880492"/>
            <a:ext cx="5093496" cy="3506228"/>
          </a:xfrm>
        </p:spPr>
        <p:txBody>
          <a:bodyPr>
            <a:normAutofit lnSpcReduction="10000"/>
          </a:bodyPr>
          <a:lstStyle/>
          <a:p>
            <a:r>
              <a:rPr lang="en-US" dirty="0"/>
              <a:t>Hierarchy:</a:t>
            </a:r>
          </a:p>
          <a:p>
            <a:pPr lvl="1"/>
            <a:r>
              <a:rPr lang="en-US" dirty="0"/>
              <a:t>Call subject at telephone number listed on consent or other known number</a:t>
            </a:r>
          </a:p>
          <a:p>
            <a:pPr lvl="1"/>
            <a:r>
              <a:rPr lang="en-US" dirty="0"/>
              <a:t>Text or email, if ok with subject (check back of consent)</a:t>
            </a:r>
          </a:p>
          <a:p>
            <a:pPr lvl="1"/>
            <a:r>
              <a:rPr lang="en-US" dirty="0"/>
              <a:t>Send message through patient portal</a:t>
            </a:r>
          </a:p>
          <a:p>
            <a:pPr lvl="1"/>
            <a:r>
              <a:rPr lang="en-US" dirty="0"/>
              <a:t>Alternative contact number on back of consent</a:t>
            </a:r>
          </a:p>
          <a:p>
            <a:pPr lvl="1"/>
            <a:r>
              <a:rPr lang="en-US" dirty="0"/>
              <a:t>Alternative contact person (back of consent)</a:t>
            </a:r>
          </a:p>
          <a:p>
            <a:pPr lvl="1"/>
            <a:r>
              <a:rPr lang="en-US" dirty="0"/>
              <a:t>If at facility, contact facility</a:t>
            </a:r>
          </a:p>
          <a:p>
            <a:pPr lvl="1"/>
            <a:r>
              <a:rPr lang="en-US" dirty="0"/>
              <a:t>Send letter (‘Unable to reach letter template’)</a:t>
            </a:r>
          </a:p>
          <a:p>
            <a:pPr lvl="1"/>
            <a:r>
              <a:rPr lang="en-US" dirty="0"/>
              <a:t>Check medical record or local obituary</a:t>
            </a:r>
          </a:p>
          <a:p>
            <a:pPr lvl="1"/>
            <a:r>
              <a:rPr lang="en-US" dirty="0"/>
              <a:t>If for 6-month assessment and unable to reach, use ‘Lost to follow-up letter’ template</a:t>
            </a:r>
          </a:p>
          <a:p>
            <a:pPr lvl="1"/>
            <a:endParaRPr lang="en-US" dirty="0"/>
          </a:p>
        </p:txBody>
      </p:sp>
      <p:pic>
        <p:nvPicPr>
          <p:cNvPr id="4" name="Picture 3"/>
          <p:cNvPicPr>
            <a:picLocks noChangeAspect="1"/>
          </p:cNvPicPr>
          <p:nvPr/>
        </p:nvPicPr>
        <p:blipFill rotWithShape="1">
          <a:blip r:embed="rId5"/>
          <a:srcRect l="24212" t="18588" r="51667" b="21111"/>
          <a:stretch/>
        </p:blipFill>
        <p:spPr>
          <a:xfrm>
            <a:off x="5607718" y="3238348"/>
            <a:ext cx="3536282" cy="2486294"/>
          </a:xfrm>
          <a:prstGeom prst="rect">
            <a:avLst/>
          </a:prstGeom>
        </p:spPr>
      </p:pic>
      <p:sp>
        <p:nvSpPr>
          <p:cNvPr id="5" name="TextBox 4">
            <a:extLst>
              <a:ext uri="{FF2B5EF4-FFF2-40B4-BE49-F238E27FC236}">
                <a16:creationId xmlns:a16="http://schemas.microsoft.com/office/drawing/2014/main" id="{DB74D68C-8632-4127-A78C-CD4B1CAAC98F}"/>
              </a:ext>
            </a:extLst>
          </p:cNvPr>
          <p:cNvSpPr txBox="1"/>
          <p:nvPr/>
        </p:nvSpPr>
        <p:spPr>
          <a:xfrm>
            <a:off x="5607718" y="1899520"/>
            <a:ext cx="3415560" cy="1338828"/>
          </a:xfrm>
          <a:prstGeom prst="rect">
            <a:avLst/>
          </a:prstGeom>
          <a:noFill/>
          <a:ln>
            <a:solidFill>
              <a:schemeClr val="accent1"/>
            </a:solidFill>
          </a:ln>
        </p:spPr>
        <p:txBody>
          <a:bodyPr wrap="square" rtlCol="0">
            <a:spAutoFit/>
          </a:bodyPr>
          <a:lstStyle/>
          <a:p>
            <a:r>
              <a:rPr lang="en-US" sz="1350" u="sng" dirty="0"/>
              <a:t>In attempt to avoid problem</a:t>
            </a:r>
            <a:r>
              <a:rPr lang="en-US" sz="1350" dirty="0"/>
              <a:t>:</a:t>
            </a:r>
          </a:p>
          <a:p>
            <a:pPr marL="214313" indent="-214313">
              <a:buFont typeface="Arial" panose="020B0604020202020204" pitchFamily="34" charset="0"/>
              <a:buChar char="•"/>
            </a:pPr>
            <a:r>
              <a:rPr lang="en-US" sz="1350" dirty="0"/>
              <a:t>Obtain medical record release at time of consent</a:t>
            </a:r>
          </a:p>
          <a:p>
            <a:pPr marL="214313" indent="-214313">
              <a:buFont typeface="Arial" panose="020B0604020202020204" pitchFamily="34" charset="0"/>
              <a:buChar char="•"/>
            </a:pPr>
            <a:r>
              <a:rPr lang="en-US" sz="1350" dirty="0"/>
              <a:t>Schedule follow-up before discharge</a:t>
            </a:r>
          </a:p>
          <a:p>
            <a:pPr marL="214313" indent="-214313">
              <a:buFont typeface="Arial" panose="020B0604020202020204" pitchFamily="34" charset="0"/>
              <a:buChar char="•"/>
            </a:pPr>
            <a:r>
              <a:rPr lang="en-US" sz="1350" dirty="0"/>
              <a:t>Send reminder letter/portal message about appt date/time</a:t>
            </a:r>
          </a:p>
        </p:txBody>
      </p:sp>
      <p:sp>
        <p:nvSpPr>
          <p:cNvPr id="6" name="Rectangle 5">
            <a:extLst>
              <a:ext uri="{FF2B5EF4-FFF2-40B4-BE49-F238E27FC236}">
                <a16:creationId xmlns:a16="http://schemas.microsoft.com/office/drawing/2014/main" id="{2D4F294C-14B1-4B70-9B02-864861284031}"/>
              </a:ext>
            </a:extLst>
          </p:cNvPr>
          <p:cNvSpPr/>
          <p:nvPr/>
        </p:nvSpPr>
        <p:spPr>
          <a:xfrm>
            <a:off x="5687736" y="3631909"/>
            <a:ext cx="3391250" cy="8745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Audio 6">
            <a:hlinkClick r:id="" action="ppaction://media"/>
            <a:extLst>
              <a:ext uri="{FF2B5EF4-FFF2-40B4-BE49-F238E27FC236}">
                <a16:creationId xmlns:a16="http://schemas.microsoft.com/office/drawing/2014/main" id="{5BC8F83E-A745-4842-9F5B-B39269EF48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67664305"/>
      </p:ext>
    </p:extLst>
  </p:cSld>
  <p:clrMapOvr>
    <a:masterClrMapping/>
  </p:clrMapOvr>
  <mc:AlternateContent xmlns:mc="http://schemas.openxmlformats.org/markup-compatibility/2006">
    <mc:Choice xmlns:p14="http://schemas.microsoft.com/office/powerpoint/2010/main" Requires="p14">
      <p:transition spd="slow" p14:dur="2000" advTm="12737"/>
    </mc:Choice>
    <mc:Fallback>
      <p:transition spd="slow"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1B4B-EC36-4BDE-B874-54100B6EAB64}"/>
              </a:ext>
            </a:extLst>
          </p:cNvPr>
          <p:cNvSpPr>
            <a:spLocks noGrp="1"/>
          </p:cNvSpPr>
          <p:nvPr>
            <p:ph type="title"/>
          </p:nvPr>
        </p:nvSpPr>
        <p:spPr>
          <a:xfrm>
            <a:off x="1447800" y="457200"/>
            <a:ext cx="7886700" cy="994172"/>
          </a:xfrm>
        </p:spPr>
        <p:txBody>
          <a:bodyPr/>
          <a:lstStyle/>
          <a:p>
            <a:r>
              <a:rPr lang="en-US" b="1" dirty="0"/>
              <a:t>Unable to reach letter template</a:t>
            </a:r>
          </a:p>
        </p:txBody>
      </p:sp>
      <p:pic>
        <p:nvPicPr>
          <p:cNvPr id="5" name="Picture 4">
            <a:extLst>
              <a:ext uri="{FF2B5EF4-FFF2-40B4-BE49-F238E27FC236}">
                <a16:creationId xmlns:a16="http://schemas.microsoft.com/office/drawing/2014/main" id="{51006960-4AAC-4C47-88D9-7E6259CCC4FC}"/>
              </a:ext>
            </a:extLst>
          </p:cNvPr>
          <p:cNvPicPr>
            <a:picLocks noChangeAspect="1"/>
          </p:cNvPicPr>
          <p:nvPr/>
        </p:nvPicPr>
        <p:blipFill rotWithShape="1">
          <a:blip r:embed="rId5"/>
          <a:srcRect l="64472" t="19236" r="14198" b="6146"/>
          <a:stretch/>
        </p:blipFill>
        <p:spPr>
          <a:xfrm>
            <a:off x="1905000" y="1353960"/>
            <a:ext cx="5029200" cy="4948083"/>
          </a:xfrm>
          <a:prstGeom prst="rect">
            <a:avLst/>
          </a:prstGeom>
        </p:spPr>
      </p:pic>
      <p:pic>
        <p:nvPicPr>
          <p:cNvPr id="3" name="Audio 2">
            <a:hlinkClick r:id="" action="ppaction://media"/>
            <a:extLst>
              <a:ext uri="{FF2B5EF4-FFF2-40B4-BE49-F238E27FC236}">
                <a16:creationId xmlns:a16="http://schemas.microsoft.com/office/drawing/2014/main" id="{80627EEF-1F2C-4559-AFB9-6AA8CEF79D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82813142"/>
      </p:ext>
    </p:extLst>
  </p:cSld>
  <p:clrMapOvr>
    <a:masterClrMapping/>
  </p:clrMapOvr>
  <mc:AlternateContent xmlns:mc="http://schemas.openxmlformats.org/markup-compatibility/2006">
    <mc:Choice xmlns:p14="http://schemas.microsoft.com/office/powerpoint/2010/main" Requires="p14">
      <p:transition spd="slow" p14:dur="2000" advTm="10342"/>
    </mc:Choice>
    <mc:Fallback>
      <p:transition spd="slow" advTm="1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Prevention Outcomes</a:t>
            </a:r>
          </a:p>
        </p:txBody>
      </p:sp>
      <p:sp>
        <p:nvSpPr>
          <p:cNvPr id="3" name="Content Placeholder 2"/>
          <p:cNvSpPr>
            <a:spLocks noGrp="1"/>
          </p:cNvSpPr>
          <p:nvPr>
            <p:ph idx="1"/>
          </p:nvPr>
        </p:nvSpPr>
        <p:spPr/>
        <p:txBody>
          <a:bodyPr>
            <a:normAutofit lnSpcReduction="10000"/>
          </a:bodyPr>
          <a:lstStyle/>
          <a:p>
            <a:r>
              <a:rPr lang="en-US" dirty="0"/>
              <a:t>Ischemic stroke:</a:t>
            </a:r>
          </a:p>
          <a:p>
            <a:pPr lvl="1"/>
            <a:r>
              <a:rPr lang="en-US" dirty="0"/>
              <a:t>Focal neuro symptoms ≥24 hours thought to be from cerebral ischemia, irrespective of presence of acute infarction</a:t>
            </a:r>
          </a:p>
          <a:p>
            <a:pPr lvl="1"/>
            <a:r>
              <a:rPr lang="en-US" dirty="0"/>
              <a:t>Focal neuro symptoms &lt;24 hours thought to be from cerebral ischemia, if in the setting of thrombolytic or endovascular treatment, irrespective of presence of acute infarction</a:t>
            </a:r>
          </a:p>
          <a:p>
            <a:pPr lvl="1"/>
            <a:r>
              <a:rPr lang="en-US" dirty="0"/>
              <a:t>Focal neuro symptoms thought to be from cerebral ischemia &lt;24 hours, and plausibly associated brain infarction </a:t>
            </a:r>
          </a:p>
          <a:p>
            <a:r>
              <a:rPr lang="en-US" dirty="0"/>
              <a:t>ACS</a:t>
            </a:r>
          </a:p>
          <a:p>
            <a:pPr lvl="1"/>
            <a:r>
              <a:rPr lang="en-US" dirty="0"/>
              <a:t>STEMI</a:t>
            </a:r>
          </a:p>
          <a:p>
            <a:pPr lvl="1"/>
            <a:r>
              <a:rPr lang="en-US" dirty="0"/>
              <a:t>NSTEMI</a:t>
            </a:r>
          </a:p>
          <a:p>
            <a:pPr lvl="1"/>
            <a:r>
              <a:rPr lang="en-US" dirty="0"/>
              <a:t>Unstable angina</a:t>
            </a:r>
          </a:p>
          <a:p>
            <a:r>
              <a:rPr lang="en-US" dirty="0"/>
              <a:t>Mortality</a:t>
            </a:r>
          </a:p>
          <a:p>
            <a:pPr lvl="1"/>
            <a:r>
              <a:rPr lang="en-US" dirty="0"/>
              <a:t>Obtain medical records, assess for any preceding stroke or ACS not otherwise identified</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45026557"/>
      </p:ext>
    </p:extLst>
  </p:cSld>
  <p:clrMapOvr>
    <a:masterClrMapping/>
  </p:clrMapOvr>
  <mc:AlternateContent xmlns:mc="http://schemas.openxmlformats.org/markup-compatibility/2006" xmlns:p14="http://schemas.microsoft.com/office/powerpoint/2010/main">
    <mc:Choice Requires="p14">
      <p:transition spd="slow" p14:dur="2000" advTm="68662"/>
    </mc:Choice>
    <mc:Fallback xmlns="">
      <p:transition spd="slow" advTm="68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683BF-6A16-4D69-A549-864729508428}"/>
              </a:ext>
            </a:extLst>
          </p:cNvPr>
          <p:cNvSpPr>
            <a:spLocks noGrp="1"/>
          </p:cNvSpPr>
          <p:nvPr>
            <p:ph type="title"/>
          </p:nvPr>
        </p:nvSpPr>
        <p:spPr/>
        <p:txBody>
          <a:bodyPr/>
          <a:lstStyle/>
          <a:p>
            <a:r>
              <a:rPr lang="en-US" b="1" dirty="0"/>
              <a:t>Prevention Outcomes – complete “New Stroke or ACS Assessment” as worksheet</a:t>
            </a:r>
          </a:p>
        </p:txBody>
      </p:sp>
      <p:pic>
        <p:nvPicPr>
          <p:cNvPr id="5" name="Picture 4">
            <a:extLst>
              <a:ext uri="{FF2B5EF4-FFF2-40B4-BE49-F238E27FC236}">
                <a16:creationId xmlns:a16="http://schemas.microsoft.com/office/drawing/2014/main" id="{98BE472C-040F-4A68-8AFE-EF63D8C53972}"/>
              </a:ext>
            </a:extLst>
          </p:cNvPr>
          <p:cNvPicPr>
            <a:picLocks noChangeAspect="1"/>
          </p:cNvPicPr>
          <p:nvPr/>
        </p:nvPicPr>
        <p:blipFill rotWithShape="1">
          <a:blip r:embed="rId5"/>
          <a:srcRect l="70833" t="14444" r="13333" b="21618"/>
          <a:stretch/>
        </p:blipFill>
        <p:spPr>
          <a:xfrm>
            <a:off x="2438400" y="1772654"/>
            <a:ext cx="4343400" cy="4932946"/>
          </a:xfrm>
          <a:prstGeom prst="rect">
            <a:avLst/>
          </a:prstGeom>
        </p:spPr>
      </p:pic>
      <p:pic>
        <p:nvPicPr>
          <p:cNvPr id="4" name="Audio 3">
            <a:hlinkClick r:id="" action="ppaction://media"/>
            <a:extLst>
              <a:ext uri="{FF2B5EF4-FFF2-40B4-BE49-F238E27FC236}">
                <a16:creationId xmlns:a16="http://schemas.microsoft.com/office/drawing/2014/main" id="{9785C821-F441-4F63-A338-5473D2E5C2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63212382"/>
      </p:ext>
    </p:extLst>
  </p:cSld>
  <p:clrMapOvr>
    <a:masterClrMapping/>
  </p:clrMapOvr>
  <mc:AlternateContent xmlns:mc="http://schemas.openxmlformats.org/markup-compatibility/2006">
    <mc:Choice xmlns:p14="http://schemas.microsoft.com/office/powerpoint/2010/main" Requires="p14">
      <p:transition spd="slow" p14:dur="2000" advTm="18516"/>
    </mc:Choice>
    <mc:Fallback>
      <p:transition spd="slow" advTm="18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Outcomes: alternative administration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CB22B618-24C1-4429-A631-8E7512449C07}"/>
              </a:ext>
            </a:extLst>
          </p:cNvPr>
          <p:cNvPicPr>
            <a:picLocks noChangeAspect="1"/>
          </p:cNvPicPr>
          <p:nvPr/>
        </p:nvPicPr>
        <p:blipFill rotWithShape="1">
          <a:blip r:embed="rId6"/>
          <a:srcRect l="53333" t="14320" r="5000" b="5556"/>
          <a:stretch/>
        </p:blipFill>
        <p:spPr>
          <a:xfrm>
            <a:off x="662517" y="1600199"/>
            <a:ext cx="7952972" cy="4301267"/>
          </a:xfrm>
          <a:prstGeom prst="rect">
            <a:avLst/>
          </a:prstGeom>
        </p:spPr>
      </p:pic>
    </p:spTree>
    <p:extLst>
      <p:ext uri="{BB962C8B-B14F-4D97-AF65-F5344CB8AC3E}">
        <p14:creationId xmlns:p14="http://schemas.microsoft.com/office/powerpoint/2010/main" val="362374348"/>
      </p:ext>
    </p:extLst>
  </p:cSld>
  <p:clrMapOvr>
    <a:masterClrMapping/>
  </p:clrMapOvr>
  <mc:AlternateContent xmlns:mc="http://schemas.openxmlformats.org/markup-compatibility/2006" xmlns:p14="http://schemas.microsoft.com/office/powerpoint/2010/main">
    <mc:Choice Requires="p14">
      <p:transition spd="slow" p14:dur="2000" advTm="53609"/>
    </mc:Choice>
    <mc:Fallback xmlns="">
      <p:transition spd="slow" advTm="53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0F7C-C276-412A-9566-BCEF1FC8C90C}"/>
              </a:ext>
            </a:extLst>
          </p:cNvPr>
          <p:cNvSpPr>
            <a:spLocks noGrp="1"/>
          </p:cNvSpPr>
          <p:nvPr>
            <p:ph type="title"/>
          </p:nvPr>
        </p:nvSpPr>
        <p:spPr/>
        <p:txBody>
          <a:bodyPr/>
          <a:lstStyle/>
          <a:p>
            <a:r>
              <a:rPr lang="en-US" b="1" dirty="0"/>
              <a:t>Learned with experience: 3-month outcome</a:t>
            </a:r>
          </a:p>
        </p:txBody>
      </p:sp>
      <p:sp>
        <p:nvSpPr>
          <p:cNvPr id="3" name="Content Placeholder 2">
            <a:extLst>
              <a:ext uri="{FF2B5EF4-FFF2-40B4-BE49-F238E27FC236}">
                <a16:creationId xmlns:a16="http://schemas.microsoft.com/office/drawing/2014/main" id="{731A656D-9874-4171-BC3C-50E4EAF14081}"/>
              </a:ext>
            </a:extLst>
          </p:cNvPr>
          <p:cNvSpPr>
            <a:spLocks noGrp="1"/>
          </p:cNvSpPr>
          <p:nvPr>
            <p:ph idx="1"/>
          </p:nvPr>
        </p:nvSpPr>
        <p:spPr/>
        <p:txBody>
          <a:bodyPr/>
          <a:lstStyle/>
          <a:p>
            <a:r>
              <a:rPr lang="en-US" dirty="0"/>
              <a:t>Always schedule 3-mos outcome before subject leaves inpatient setting</a:t>
            </a:r>
          </a:p>
          <a:p>
            <a:r>
              <a:rPr lang="en-US" dirty="0"/>
              <a:t>Always have multiple avenues to reach subject, and designated family member or caregiver as back-up</a:t>
            </a:r>
          </a:p>
          <a:p>
            <a:r>
              <a:rPr lang="en-US" dirty="0"/>
              <a:t>Combine 3-month assessment with clinical visit if possible (3-month window is wide to accommodate)</a:t>
            </a:r>
          </a:p>
          <a:p>
            <a:r>
              <a:rPr lang="en-US" dirty="0"/>
              <a:t>Schedule for early in window in case must be rescheduled</a:t>
            </a:r>
          </a:p>
        </p:txBody>
      </p:sp>
      <p:pic>
        <p:nvPicPr>
          <p:cNvPr id="4" name="Audio 3">
            <a:hlinkClick r:id="" action="ppaction://media"/>
            <a:extLst>
              <a:ext uri="{FF2B5EF4-FFF2-40B4-BE49-F238E27FC236}">
                <a16:creationId xmlns:a16="http://schemas.microsoft.com/office/drawing/2014/main" id="{9E622CC4-B435-44EB-B01D-1A73AEA9EE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24347588"/>
      </p:ext>
    </p:extLst>
  </p:cSld>
  <p:clrMapOvr>
    <a:masterClrMapping/>
  </p:clrMapOvr>
  <mc:AlternateContent xmlns:mc="http://schemas.openxmlformats.org/markup-compatibility/2006">
    <mc:Choice xmlns:p14="http://schemas.microsoft.com/office/powerpoint/2010/main" Requires="p14">
      <p:transition spd="slow" p14:dur="2000" advTm="34363"/>
    </mc:Choice>
    <mc:Fallback>
      <p:transition spd="slow" advTm="34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Study Synopsis</a:t>
            </a:r>
          </a:p>
        </p:txBody>
      </p:sp>
      <p:sp>
        <p:nvSpPr>
          <p:cNvPr id="3" name="Content Placeholder 2"/>
          <p:cNvSpPr>
            <a:spLocks noGrp="1"/>
          </p:cNvSpPr>
          <p:nvPr>
            <p:ph idx="1"/>
          </p:nvPr>
        </p:nvSpPr>
        <p:spPr/>
        <p:txBody>
          <a:bodyPr/>
          <a:lstStyle/>
          <a:p>
            <a:r>
              <a:rPr lang="en-US" dirty="0"/>
              <a:t>Investigator-initiated, phase 3 multicenter, prospective randomized open-, blinded-endpoint (PROBE) controlled trial</a:t>
            </a:r>
          </a:p>
          <a:p>
            <a:r>
              <a:rPr lang="en-US" dirty="0"/>
              <a:t>110 sites nationwide – recruitment from acute or rehab hospitalization</a:t>
            </a:r>
          </a:p>
          <a:p>
            <a:r>
              <a:rPr lang="en-US" dirty="0"/>
              <a:t>~3000 subjects randomized, 15,000 subjects screened (fewer may be needed if a higher proportion are randomized)</a:t>
            </a:r>
          </a:p>
          <a:p>
            <a:r>
              <a:rPr lang="en-US" dirty="0"/>
              <a:t>Enrollment over 4 years</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4233541"/>
      </p:ext>
    </p:extLst>
  </p:cSld>
  <p:clrMapOvr>
    <a:masterClrMapping/>
  </p:clrMapOvr>
  <mc:AlternateContent xmlns:mc="http://schemas.openxmlformats.org/markup-compatibility/2006" xmlns:p14="http://schemas.microsoft.com/office/powerpoint/2010/main">
    <mc:Choice Requires="p14">
      <p:transition spd="slow" p14:dur="2000" advTm="28692"/>
    </mc:Choice>
    <mc:Fallback xmlns="">
      <p:transition spd="slow" advTm="28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6200"/>
            <a:ext cx="7886700" cy="1325563"/>
          </a:xfrm>
        </p:spPr>
        <p:txBody>
          <a:bodyPr/>
          <a:lstStyle/>
          <a:p>
            <a:r>
              <a:rPr lang="en-US" b="1" dirty="0"/>
              <a:t>AEs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08566024"/>
              </p:ext>
            </p:extLst>
          </p:nvPr>
        </p:nvGraphicFramePr>
        <p:xfrm>
          <a:off x="990600" y="1524000"/>
          <a:ext cx="7010400" cy="3322320"/>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1339461338"/>
                    </a:ext>
                  </a:extLst>
                </a:gridCol>
                <a:gridCol w="3124200">
                  <a:extLst>
                    <a:ext uri="{9D8B030D-6E8A-4147-A177-3AD203B41FA5}">
                      <a16:colId xmlns:a16="http://schemas.microsoft.com/office/drawing/2014/main" val="388032182"/>
                    </a:ext>
                  </a:extLst>
                </a:gridCol>
              </a:tblGrid>
              <a:tr h="370840">
                <a:tc>
                  <a:txBody>
                    <a:bodyPr/>
                    <a:lstStyle/>
                    <a:p>
                      <a:pPr algn="ctr"/>
                      <a:r>
                        <a:rPr lang="en-US" sz="2000" dirty="0">
                          <a:ln>
                            <a:solidFill>
                              <a:schemeClr val="accent1"/>
                            </a:solidFill>
                          </a:ln>
                          <a:latin typeface="Arial" panose="020B0604020202020204" pitchFamily="34" charset="0"/>
                          <a:cs typeface="Arial" panose="020B0604020202020204" pitchFamily="34" charset="0"/>
                        </a:rPr>
                        <a:t>Between consent and</a:t>
                      </a:r>
                      <a:r>
                        <a:rPr lang="en-US" sz="2000" baseline="0" dirty="0">
                          <a:ln>
                            <a:solidFill>
                              <a:schemeClr val="accent1"/>
                            </a:solidFill>
                          </a:ln>
                          <a:latin typeface="Arial" panose="020B0604020202020204" pitchFamily="34" charset="0"/>
                          <a:cs typeface="Arial" panose="020B0604020202020204" pitchFamily="34" charset="0"/>
                        </a:rPr>
                        <a:t> randomization</a:t>
                      </a:r>
                      <a:endParaRPr lang="en-US" sz="2000" dirty="0">
                        <a:ln>
                          <a:solidFill>
                            <a:schemeClr val="accent1"/>
                          </a:solidFill>
                        </a:ln>
                        <a:latin typeface="Arial" panose="020B0604020202020204" pitchFamily="34" charset="0"/>
                        <a:cs typeface="Arial" panose="020B0604020202020204" pitchFamily="34" charset="0"/>
                      </a:endParaRPr>
                    </a:p>
                  </a:txBody>
                  <a:tcPr/>
                </a:tc>
                <a:tc>
                  <a:txBody>
                    <a:bodyPr/>
                    <a:lstStyle/>
                    <a:p>
                      <a:pPr algn="ctr"/>
                      <a:r>
                        <a:rPr lang="en-US" sz="2000" dirty="0">
                          <a:ln>
                            <a:solidFill>
                              <a:schemeClr val="accent1"/>
                            </a:solidFill>
                          </a:ln>
                          <a:latin typeface="Arial" panose="020B0604020202020204" pitchFamily="34" charset="0"/>
                          <a:cs typeface="Arial" panose="020B0604020202020204" pitchFamily="34" charset="0"/>
                        </a:rPr>
                        <a:t>After randomization</a:t>
                      </a:r>
                    </a:p>
                  </a:txBody>
                  <a:tcPr/>
                </a:tc>
                <a:extLst>
                  <a:ext uri="{0D108BD9-81ED-4DB2-BD59-A6C34878D82A}">
                    <a16:rowId xmlns:a16="http://schemas.microsoft.com/office/drawing/2014/main" val="694608171"/>
                  </a:ext>
                </a:extLst>
              </a:tr>
              <a:tr h="370840">
                <a:tc>
                  <a:txBody>
                    <a:bodyPr/>
                    <a:lstStyle/>
                    <a:p>
                      <a:r>
                        <a:rPr lang="en-US" sz="2000" kern="1200" dirty="0">
                          <a:ln>
                            <a:solidFill>
                              <a:schemeClr val="accent1"/>
                            </a:solidFill>
                          </a:ln>
                          <a:solidFill>
                            <a:schemeClr val="dk1"/>
                          </a:solidFill>
                          <a:effectLst/>
                          <a:latin typeface="Arial" panose="020B0604020202020204" pitchFamily="34" charset="0"/>
                          <a:ea typeface="+mn-ea"/>
                          <a:cs typeface="Arial" panose="020B0604020202020204" pitchFamily="34" charset="0"/>
                        </a:rPr>
                        <a:t>SAEs and non-serious AEs of special interest that are definitely related or stand a reasonable possibility to be related to the Nox T3 sleep apnea test or the </a:t>
                      </a:r>
                      <a:r>
                        <a:rPr lang="en-US" sz="2000" kern="1200" dirty="0" err="1">
                          <a:ln>
                            <a:solidFill>
                              <a:schemeClr val="accent1"/>
                            </a:solidFill>
                          </a:ln>
                          <a:solidFill>
                            <a:schemeClr val="dk1"/>
                          </a:solidFill>
                          <a:effectLst/>
                          <a:latin typeface="Arial" panose="020B0604020202020204" pitchFamily="34" charset="0"/>
                          <a:ea typeface="+mn-ea"/>
                          <a:cs typeface="Arial" panose="020B0604020202020204" pitchFamily="34" charset="0"/>
                        </a:rPr>
                        <a:t>aCPAP</a:t>
                      </a:r>
                      <a:r>
                        <a:rPr lang="en-US" sz="2000" kern="1200" dirty="0">
                          <a:ln>
                            <a:solidFill>
                              <a:schemeClr val="accent1"/>
                            </a:solidFill>
                          </a:ln>
                          <a:solidFill>
                            <a:schemeClr val="dk1"/>
                          </a:solidFill>
                          <a:effectLst/>
                          <a:latin typeface="Arial" panose="020B0604020202020204" pitchFamily="34" charset="0"/>
                          <a:ea typeface="+mn-ea"/>
                          <a:cs typeface="Arial" panose="020B0604020202020204" pitchFamily="34" charset="0"/>
                        </a:rPr>
                        <a:t> run-in night procedures</a:t>
                      </a:r>
                      <a:endParaRPr lang="en-US" sz="2000" dirty="0">
                        <a:ln>
                          <a:solidFill>
                            <a:schemeClr val="accent1"/>
                          </a:solidFill>
                        </a:ln>
                        <a:latin typeface="Arial" panose="020B0604020202020204" pitchFamily="34" charset="0"/>
                        <a:cs typeface="Arial" panose="020B0604020202020204" pitchFamily="34" charset="0"/>
                      </a:endParaRPr>
                    </a:p>
                  </a:txBody>
                  <a:tcPr/>
                </a:tc>
                <a:tc>
                  <a:txBody>
                    <a:bodyPr/>
                    <a:lstStyle/>
                    <a:p>
                      <a:r>
                        <a:rPr lang="en-US" sz="2000" dirty="0">
                          <a:ln>
                            <a:solidFill>
                              <a:schemeClr val="accent1"/>
                            </a:solidFill>
                          </a:ln>
                          <a:latin typeface="Arial" panose="020B0604020202020204" pitchFamily="34" charset="0"/>
                          <a:cs typeface="Arial" panose="020B0604020202020204" pitchFamily="34" charset="0"/>
                        </a:rPr>
                        <a:t>All SAEs</a:t>
                      </a:r>
                    </a:p>
                  </a:txBody>
                  <a:tcPr/>
                </a:tc>
                <a:extLst>
                  <a:ext uri="{0D108BD9-81ED-4DB2-BD59-A6C34878D82A}">
                    <a16:rowId xmlns:a16="http://schemas.microsoft.com/office/drawing/2014/main" val="586236420"/>
                  </a:ext>
                </a:extLst>
              </a:tr>
              <a:tr h="370840">
                <a:tc>
                  <a:txBody>
                    <a:bodyPr/>
                    <a:lstStyle/>
                    <a:p>
                      <a:pPr algn="l"/>
                      <a:r>
                        <a:rPr lang="en-US" sz="2000" dirty="0">
                          <a:ln>
                            <a:solidFill>
                              <a:schemeClr val="accent1"/>
                            </a:solidFill>
                          </a:ln>
                          <a:latin typeface="Arial" panose="020B0604020202020204" pitchFamily="34" charset="0"/>
                          <a:cs typeface="Arial" panose="020B0604020202020204" pitchFamily="34" charset="0"/>
                        </a:rPr>
                        <a:t>Recurrent stroke and ACS</a:t>
                      </a:r>
                    </a:p>
                  </a:txBody>
                  <a:tcPr/>
                </a:tc>
                <a:tc>
                  <a:txBody>
                    <a:bodyPr/>
                    <a:lstStyle/>
                    <a:p>
                      <a:r>
                        <a:rPr lang="en-US" sz="2000" dirty="0">
                          <a:ln>
                            <a:solidFill>
                              <a:schemeClr val="accent1"/>
                            </a:solidFill>
                          </a:ln>
                          <a:latin typeface="Arial" panose="020B0604020202020204" pitchFamily="34" charset="0"/>
                          <a:cs typeface="Arial" panose="020B0604020202020204" pitchFamily="34" charset="0"/>
                        </a:rPr>
                        <a:t>All non serious</a:t>
                      </a:r>
                      <a:r>
                        <a:rPr lang="en-US" sz="2000" baseline="0" dirty="0">
                          <a:ln>
                            <a:solidFill>
                              <a:schemeClr val="accent1"/>
                            </a:solidFill>
                          </a:ln>
                          <a:latin typeface="Arial" panose="020B0604020202020204" pitchFamily="34" charset="0"/>
                          <a:cs typeface="Arial" panose="020B0604020202020204" pitchFamily="34" charset="0"/>
                        </a:rPr>
                        <a:t> AEs of special interest</a:t>
                      </a:r>
                      <a:endParaRPr lang="en-US" sz="2000" dirty="0">
                        <a:ln>
                          <a:solidFill>
                            <a:schemeClr val="accent1"/>
                          </a:solidFill>
                        </a:ln>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77372331"/>
                  </a:ext>
                </a:extLst>
              </a:tr>
            </a:tbl>
          </a:graphicData>
        </a:graphic>
      </p:graphicFrame>
      <p:sp>
        <p:nvSpPr>
          <p:cNvPr id="5" name="TextBox 4"/>
          <p:cNvSpPr txBox="1"/>
          <p:nvPr/>
        </p:nvSpPr>
        <p:spPr>
          <a:xfrm>
            <a:off x="990600" y="5257800"/>
            <a:ext cx="7010400"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AEs of special interest (serious or not): COVID-19 (symptomatic or asymptomatic), pneumonia, pneumothorax, car crash or other physical injury related to sleepiness, or skin infection on face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73418000"/>
      </p:ext>
    </p:extLst>
  </p:cSld>
  <p:clrMapOvr>
    <a:masterClrMapping/>
  </p:clrMapOvr>
  <mc:AlternateContent xmlns:mc="http://schemas.openxmlformats.org/markup-compatibility/2006" xmlns:p14="http://schemas.microsoft.com/office/powerpoint/2010/main">
    <mc:Choice Requires="p14">
      <p:transition spd="slow" p14:dur="2000" advTm="53381"/>
    </mc:Choice>
    <mc:Fallback xmlns="">
      <p:transition spd="slow" advTm="53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Points about follow-up</a:t>
            </a:r>
          </a:p>
        </p:txBody>
      </p:sp>
      <p:sp>
        <p:nvSpPr>
          <p:cNvPr id="3" name="Content Placeholder 2"/>
          <p:cNvSpPr>
            <a:spLocks noGrp="1"/>
          </p:cNvSpPr>
          <p:nvPr>
            <p:ph idx="1"/>
          </p:nvPr>
        </p:nvSpPr>
        <p:spPr/>
        <p:txBody>
          <a:bodyPr/>
          <a:lstStyle/>
          <a:p>
            <a:r>
              <a:rPr lang="en-US" dirty="0"/>
              <a:t>Cross-over from control to CPAP rare and does not constitute study withdrawal</a:t>
            </a:r>
          </a:p>
          <a:p>
            <a:r>
              <a:rPr lang="en-US" dirty="0"/>
              <a:t>Subject has withdrawn only if the subject withdraws consent</a:t>
            </a:r>
          </a:p>
          <a:p>
            <a:r>
              <a:rPr lang="en-US" dirty="0"/>
              <a:t>If a new stroke or ACS occurs before the 6-month assessment, the subject should continue in his/her treatment group until the 6-month assessment (secondary outcomes)</a:t>
            </a:r>
          </a:p>
          <a:p>
            <a:r>
              <a:rPr lang="en-US" dirty="0"/>
              <a:t>Intervention subjects should be instructed to take their </a:t>
            </a:r>
            <a:r>
              <a:rPr lang="en-US" dirty="0" err="1"/>
              <a:t>aCPAP</a:t>
            </a:r>
            <a:r>
              <a:rPr lang="en-US" dirty="0"/>
              <a:t> with them for any subsequent hospitalization, travel, </a:t>
            </a:r>
            <a:r>
              <a:rPr lang="en-US" dirty="0" err="1"/>
              <a:t>etc</a:t>
            </a:r>
            <a:endParaRPr lang="en-US" dirty="0"/>
          </a:p>
          <a:p>
            <a:r>
              <a:rPr lang="en-US" dirty="0"/>
              <a:t>MRI for new focal findings should be standard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56173"/>
      </p:ext>
    </p:extLst>
  </p:cSld>
  <p:clrMapOvr>
    <a:masterClrMapping/>
  </p:clrMapOvr>
  <mc:AlternateContent xmlns:mc="http://schemas.openxmlformats.org/markup-compatibility/2006" xmlns:p14="http://schemas.microsoft.com/office/powerpoint/2010/main">
    <mc:Choice Requires="p14">
      <p:transition spd="slow" p14:dur="2000" advTm="70345"/>
    </mc:Choice>
    <mc:Fallback xmlns="">
      <p:transition spd="slow" advTm="70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After Sleep SMART participation concludes</a:t>
            </a:r>
          </a:p>
        </p:txBody>
      </p:sp>
      <p:sp>
        <p:nvSpPr>
          <p:cNvPr id="3" name="Content Placeholder 2"/>
          <p:cNvSpPr>
            <a:spLocks noGrp="1"/>
          </p:cNvSpPr>
          <p:nvPr>
            <p:ph idx="1"/>
          </p:nvPr>
        </p:nvSpPr>
        <p:spPr/>
        <p:txBody>
          <a:bodyPr/>
          <a:lstStyle/>
          <a:p>
            <a:r>
              <a:rPr lang="en-US" dirty="0"/>
              <a:t>Intervention subjects: may keep their </a:t>
            </a:r>
            <a:r>
              <a:rPr lang="en-US" dirty="0" err="1"/>
              <a:t>aCPAP</a:t>
            </a:r>
            <a:r>
              <a:rPr lang="en-US" dirty="0"/>
              <a:t> and equipment</a:t>
            </a:r>
          </a:p>
          <a:p>
            <a:r>
              <a:rPr lang="en-US" dirty="0"/>
              <a:t>Must suggest continued care under sleep medicine practitioner for those who continue use after the trial</a:t>
            </a:r>
          </a:p>
          <a:p>
            <a:r>
              <a:rPr lang="en-US" dirty="0"/>
              <a:t>Offer referral to sleep medicine practitioner at conclusion of subject’s participation – applies to both treatment groups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86540014"/>
      </p:ext>
    </p:extLst>
  </p:cSld>
  <p:clrMapOvr>
    <a:masterClrMapping/>
  </p:clrMapOvr>
  <mc:AlternateContent xmlns:mc="http://schemas.openxmlformats.org/markup-compatibility/2006" xmlns:p14="http://schemas.microsoft.com/office/powerpoint/2010/main">
    <mc:Choice Requires="p14">
      <p:transition spd="slow" p14:dur="2000" advTm="30750"/>
    </mc:Choice>
    <mc:Fallback xmlns="">
      <p:transition spd="slow" advTm="30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Study Intervention</a:t>
            </a:r>
          </a:p>
        </p:txBody>
      </p:sp>
      <p:sp>
        <p:nvSpPr>
          <p:cNvPr id="3" name="Content Placeholder 2"/>
          <p:cNvSpPr>
            <a:spLocks noGrp="1"/>
          </p:cNvSpPr>
          <p:nvPr>
            <p:ph idx="1"/>
          </p:nvPr>
        </p:nvSpPr>
        <p:spPr/>
        <p:txBody>
          <a:bodyPr/>
          <a:lstStyle/>
          <a:p>
            <a:pPr marL="0" indent="0">
              <a:buNone/>
            </a:pPr>
            <a:r>
              <a:rPr lang="en-US" b="1" dirty="0"/>
              <a:t>Intervention</a:t>
            </a:r>
            <a:r>
              <a:rPr lang="en-US" dirty="0"/>
              <a:t>: </a:t>
            </a:r>
            <a:r>
              <a:rPr lang="en-US" dirty="0" err="1"/>
              <a:t>Autoadjusting</a:t>
            </a:r>
            <a:r>
              <a:rPr lang="en-US" dirty="0"/>
              <a:t> continuous positive airway pressure (</a:t>
            </a:r>
            <a:r>
              <a:rPr lang="en-US" dirty="0" err="1"/>
              <a:t>aCPAP</a:t>
            </a:r>
            <a:r>
              <a:rPr lang="en-US" dirty="0"/>
              <a:t>) delivered with the </a:t>
            </a:r>
            <a:r>
              <a:rPr lang="en-US" dirty="0" err="1"/>
              <a:t>ResMed</a:t>
            </a:r>
            <a:r>
              <a:rPr lang="en-US" dirty="0"/>
              <a:t> </a:t>
            </a:r>
            <a:r>
              <a:rPr lang="en-US" dirty="0" err="1"/>
              <a:t>Airsense</a:t>
            </a:r>
            <a:r>
              <a:rPr lang="en-US" dirty="0"/>
              <a:t> 10 </a:t>
            </a:r>
            <a:r>
              <a:rPr lang="en-US" dirty="0" err="1"/>
              <a:t>autoset</a:t>
            </a:r>
            <a:r>
              <a:rPr lang="en-US" dirty="0"/>
              <a:t>. </a:t>
            </a:r>
          </a:p>
          <a:p>
            <a:pPr marL="0" indent="0">
              <a:buNone/>
            </a:pPr>
            <a:endParaRPr lang="en-US" dirty="0"/>
          </a:p>
          <a:p>
            <a:pPr lvl="1"/>
            <a:r>
              <a:rPr lang="en-US" sz="1900" dirty="0"/>
              <a:t>	If </a:t>
            </a:r>
            <a:r>
              <a:rPr lang="en-US" sz="1900" dirty="0" err="1"/>
              <a:t>bilevel</a:t>
            </a:r>
            <a:r>
              <a:rPr lang="en-US" sz="1900" dirty="0"/>
              <a:t> PAP needed – </a:t>
            </a:r>
            <a:r>
              <a:rPr lang="en-US" sz="1900" dirty="0" err="1"/>
              <a:t>FusionHealth</a:t>
            </a:r>
            <a:endParaRPr lang="en-US" sz="1900" dirty="0"/>
          </a:p>
          <a:p>
            <a:pPr lvl="1"/>
            <a:r>
              <a:rPr lang="en-US" sz="1900" dirty="0"/>
              <a:t>	Another type of PAP – local assistance</a:t>
            </a:r>
          </a:p>
          <a:p>
            <a:pPr marL="0" indent="0">
              <a:buNone/>
            </a:pPr>
            <a:endParaRPr lang="en-US" dirty="0"/>
          </a:p>
          <a:p>
            <a:pPr marL="0" indent="0">
              <a:buNone/>
            </a:pPr>
            <a:r>
              <a:rPr lang="en-US" b="1" dirty="0"/>
              <a:t>Control</a:t>
            </a:r>
            <a:r>
              <a:rPr lang="en-US" dirty="0"/>
              <a:t>: Usual care.</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650924"/>
      </p:ext>
    </p:extLst>
  </p:cSld>
  <p:clrMapOvr>
    <a:masterClrMapping/>
  </p:clrMapOvr>
  <mc:AlternateContent xmlns:mc="http://schemas.openxmlformats.org/markup-compatibility/2006" xmlns:p14="http://schemas.microsoft.com/office/powerpoint/2010/main">
    <mc:Choice Requires="p14">
      <p:transition spd="slow" p14:dur="2000" advTm="27417"/>
    </mc:Choice>
    <mc:Fallback xmlns="">
      <p:transition spd="slow" advTm="27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b="1" dirty="0" err="1"/>
              <a:t>Nox</a:t>
            </a:r>
            <a:r>
              <a:rPr lang="en-US" altLang="en-US" b="1" dirty="0"/>
              <a:t> T3</a:t>
            </a:r>
          </a:p>
        </p:txBody>
      </p:sp>
      <p:pic>
        <p:nvPicPr>
          <p:cNvPr id="28675" name="Picture 5" descr="Image result for nox t3"/>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1186"/>
          <a:stretch/>
        </p:blipFill>
        <p:spPr bwMode="auto">
          <a:xfrm>
            <a:off x="838200" y="3124200"/>
            <a:ext cx="4989191" cy="339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14"/>
          <p:cNvPicPr>
            <a:picLocks noGrp="1" noChangeAspect="1"/>
          </p:cNvPicPr>
          <p:nvPr>
            <p:ph sz="half" idx="4294967295"/>
          </p:nvPr>
        </p:nvPicPr>
        <p:blipFill>
          <a:blip r:embed="rId6">
            <a:extLst>
              <a:ext uri="{28A0092B-C50C-407E-A947-70E740481C1C}">
                <a14:useLocalDpi xmlns:a14="http://schemas.microsoft.com/office/drawing/2010/main" val="0"/>
              </a:ext>
            </a:extLst>
          </a:blip>
          <a:stretch>
            <a:fillRect/>
          </a:stretch>
        </p:blipFill>
        <p:spPr>
          <a:xfrm>
            <a:off x="5181600" y="398056"/>
            <a:ext cx="3333750" cy="424602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60427733"/>
      </p:ext>
    </p:extLst>
  </p:cSld>
  <p:clrMapOvr>
    <a:masterClrMapping/>
  </p:clrMapOvr>
  <mc:AlternateContent xmlns:mc="http://schemas.openxmlformats.org/markup-compatibility/2006" xmlns:p14="http://schemas.microsoft.com/office/powerpoint/2010/main">
    <mc:Choice Requires="p14">
      <p:transition spd="slow" p14:dur="2000" advTm="27525"/>
    </mc:Choice>
    <mc:Fallback xmlns="">
      <p:transition spd="slow" advTm="2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ResMed</a:t>
            </a:r>
            <a:r>
              <a:rPr lang="en-US" b="1" dirty="0"/>
              <a:t> </a:t>
            </a:r>
            <a:r>
              <a:rPr lang="en-US" b="1" dirty="0" err="1"/>
              <a:t>AirSense</a:t>
            </a:r>
            <a:r>
              <a:rPr lang="en-US" b="1" dirty="0"/>
              <a:t> 10</a:t>
            </a:r>
          </a:p>
        </p:txBody>
      </p:sp>
      <p:pic>
        <p:nvPicPr>
          <p:cNvPr id="4" name="Content Placeholder 3"/>
          <p:cNvPicPr>
            <a:picLocks noGrp="1" noChangeAspect="1"/>
          </p:cNvPicPr>
          <p:nvPr>
            <p:ph idx="1"/>
          </p:nvPr>
        </p:nvPicPr>
        <p:blipFill>
          <a:blip r:embed="rId5" cstate="email">
            <a:extLst>
              <a:ext uri="{28A0092B-C50C-407E-A947-70E740481C1C}">
                <a14:useLocalDpi xmlns:a14="http://schemas.microsoft.com/office/drawing/2010/main" val="0"/>
              </a:ext>
            </a:extLst>
          </a:blip>
          <a:stretch>
            <a:fillRect/>
          </a:stretch>
        </p:blipFill>
        <p:spPr>
          <a:xfrm>
            <a:off x="1600200" y="1676400"/>
            <a:ext cx="5577187" cy="4006279"/>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44222732"/>
      </p:ext>
    </p:extLst>
  </p:cSld>
  <p:clrMapOvr>
    <a:masterClrMapping/>
  </p:clrMapOvr>
  <mc:AlternateContent xmlns:mc="http://schemas.openxmlformats.org/markup-compatibility/2006" xmlns:p14="http://schemas.microsoft.com/office/powerpoint/2010/main">
    <mc:Choice Requires="p14">
      <p:transition spd="slow" p14:dur="2000" advTm="18264"/>
    </mc:Choice>
    <mc:Fallback xmlns="">
      <p:transition spd="slow" advTm="1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Mask type</a:t>
            </a:r>
          </a:p>
        </p:txBody>
      </p:sp>
      <p:sp>
        <p:nvSpPr>
          <p:cNvPr id="3" name="Content Placeholder 2"/>
          <p:cNvSpPr>
            <a:spLocks noGrp="1"/>
          </p:cNvSpPr>
          <p:nvPr>
            <p:ph idx="1"/>
          </p:nvPr>
        </p:nvSpPr>
        <p:spPr/>
        <p:txBody>
          <a:bodyPr/>
          <a:lstStyle/>
          <a:p>
            <a:r>
              <a:rPr lang="en-US" dirty="0"/>
              <a:t>For those with decreased mental status, on tube feeds, or unable to remove the mask without assistance, </a:t>
            </a:r>
            <a:r>
              <a:rPr lang="en-US" b="1" dirty="0"/>
              <a:t>do not use full face mask</a:t>
            </a:r>
          </a:p>
          <a:p>
            <a:pPr lvl="1"/>
            <a:r>
              <a:rPr lang="en-US" dirty="0"/>
              <a:t>May use chin strap if subject otherwise best suited for full face mask – mouth breather</a:t>
            </a:r>
          </a:p>
          <a:p>
            <a:r>
              <a:rPr lang="en-US" dirty="0"/>
              <a:t>Decreased LOC or appears to be asleep for long periods of time</a:t>
            </a:r>
          </a:p>
          <a:p>
            <a:pPr lvl="1"/>
            <a:r>
              <a:rPr lang="en-US" dirty="0"/>
              <a:t>If CPAP to be administered for &gt;12 hours at a time, alternate between nasal pillows and nasal mask. </a:t>
            </a:r>
          </a:p>
          <a:p>
            <a:pPr lvl="1"/>
            <a:r>
              <a:rPr lang="en-US" dirty="0"/>
              <a:t>An initial 48 period of CPAP should be attempted with intermittent inspection of skin and mask fit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21464223"/>
      </p:ext>
    </p:extLst>
  </p:cSld>
  <p:clrMapOvr>
    <a:masterClrMapping/>
  </p:clrMapOvr>
  <mc:AlternateContent xmlns:mc="http://schemas.openxmlformats.org/markup-compatibility/2006" xmlns:p14="http://schemas.microsoft.com/office/powerpoint/2010/main">
    <mc:Choice Requires="p14">
      <p:transition spd="slow" p14:dur="2000" advTm="49068"/>
    </mc:Choice>
    <mc:Fallback xmlns="">
      <p:transition spd="slow" advTm="49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Building your dream team</a:t>
            </a:r>
          </a:p>
        </p:txBody>
      </p:sp>
      <p:sp>
        <p:nvSpPr>
          <p:cNvPr id="3" name="Content Placeholder 2"/>
          <p:cNvSpPr>
            <a:spLocks noGrp="1"/>
          </p:cNvSpPr>
          <p:nvPr>
            <p:ph idx="1"/>
          </p:nvPr>
        </p:nvSpPr>
        <p:spPr/>
        <p:txBody>
          <a:bodyPr/>
          <a:lstStyle/>
          <a:p>
            <a:r>
              <a:rPr lang="en-US" dirty="0"/>
              <a:t>Primary study coordinator – all but outcome assessment</a:t>
            </a:r>
          </a:p>
          <a:p>
            <a:r>
              <a:rPr lang="en-US" dirty="0"/>
              <a:t>Secondary study coordinator – </a:t>
            </a:r>
            <a:r>
              <a:rPr lang="en-US" u="sng" dirty="0"/>
              <a:t>masked</a:t>
            </a:r>
            <a:r>
              <a:rPr lang="en-US" dirty="0"/>
              <a:t> to treatment assignment, performs outcome assessment</a:t>
            </a:r>
          </a:p>
          <a:p>
            <a:r>
              <a:rPr lang="en-US" dirty="0"/>
              <a:t>Site PI – overall responsibility, oversight of AE collection, assures guideline concordant care, assures letter sent to PCP about secondary prevention</a:t>
            </a:r>
          </a:p>
          <a:p>
            <a:r>
              <a:rPr lang="en-US" dirty="0"/>
              <a:t>Other investigators – may assist or perform blinded outcome assessments</a:t>
            </a:r>
          </a:p>
          <a:p>
            <a:r>
              <a:rPr lang="en-US" dirty="0"/>
              <a:t>RTs (or sleep techs) – perform mask fit, help troubleshoot </a:t>
            </a:r>
            <a:r>
              <a:rPr lang="en-US" dirty="0" err="1"/>
              <a:t>aCPAP</a:t>
            </a:r>
            <a:r>
              <a:rPr lang="en-US" dirty="0"/>
              <a:t> during hospitalization</a:t>
            </a:r>
          </a:p>
          <a:p>
            <a:r>
              <a:rPr lang="en-US" dirty="0"/>
              <a:t>Sleep medicine physician – not required. May be helpful if adherence is particularly challenging, or if care goes beyond Fusion Health’s scope</a:t>
            </a:r>
          </a:p>
        </p:txBody>
      </p:sp>
      <p:pic>
        <p:nvPicPr>
          <p:cNvPr id="2050" name="Picture 2" descr="Image result for dream team"/>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16330" y="152400"/>
            <a:ext cx="2737169" cy="153828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11885150"/>
      </p:ext>
    </p:extLst>
  </p:cSld>
  <p:clrMapOvr>
    <a:masterClrMapping/>
  </p:clrMapOvr>
  <mc:AlternateContent xmlns:mc="http://schemas.openxmlformats.org/markup-compatibility/2006" xmlns:p14="http://schemas.microsoft.com/office/powerpoint/2010/main">
    <mc:Choice Requires="p14">
      <p:transition spd="slow" p14:dur="2000" advTm="90706"/>
    </mc:Choice>
    <mc:Fallback xmlns="">
      <p:transition spd="slow" advTm="90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Tools</a:t>
            </a:r>
          </a:p>
        </p:txBody>
      </p:sp>
      <p:sp>
        <p:nvSpPr>
          <p:cNvPr id="3" name="Content Placeholder 2"/>
          <p:cNvSpPr>
            <a:spLocks noGrp="1"/>
          </p:cNvSpPr>
          <p:nvPr>
            <p:ph idx="1"/>
          </p:nvPr>
        </p:nvSpPr>
        <p:spPr/>
        <p:txBody>
          <a:bodyPr>
            <a:normAutofit lnSpcReduction="10000"/>
          </a:bodyPr>
          <a:lstStyle/>
          <a:p>
            <a:r>
              <a:rPr lang="en-US" dirty="0"/>
              <a:t>Please visit our website: </a:t>
            </a:r>
            <a:r>
              <a:rPr lang="en-US" u="sng" dirty="0"/>
              <a:t>www.nihstrokenet.org/sleep-smart-trial/research-team</a:t>
            </a:r>
          </a:p>
          <a:p>
            <a:pPr lvl="1"/>
            <a:r>
              <a:rPr lang="en-US" dirty="0"/>
              <a:t>Study brochures</a:t>
            </a:r>
          </a:p>
          <a:p>
            <a:pPr lvl="1"/>
            <a:r>
              <a:rPr lang="en-US" dirty="0"/>
              <a:t>Recruitment video</a:t>
            </a:r>
          </a:p>
          <a:p>
            <a:pPr lvl="1"/>
            <a:r>
              <a:rPr lang="en-US" dirty="0"/>
              <a:t>Enrollment criteria pocket card</a:t>
            </a:r>
          </a:p>
          <a:p>
            <a:pPr lvl="1"/>
            <a:r>
              <a:rPr lang="en-US" dirty="0"/>
              <a:t>Step-by-step pocket card</a:t>
            </a:r>
          </a:p>
          <a:p>
            <a:pPr lvl="1"/>
            <a:r>
              <a:rPr lang="en-US" dirty="0"/>
              <a:t>Slide set to provide overview to nurses</a:t>
            </a:r>
          </a:p>
          <a:p>
            <a:pPr lvl="1"/>
            <a:r>
              <a:rPr lang="en-US" dirty="0"/>
              <a:t>Mask fit, Nox T3, </a:t>
            </a:r>
            <a:r>
              <a:rPr lang="en-US" dirty="0" err="1"/>
              <a:t>aCPAP</a:t>
            </a:r>
            <a:r>
              <a:rPr lang="en-US" dirty="0"/>
              <a:t>, KOEO guides on </a:t>
            </a:r>
            <a:r>
              <a:rPr lang="en-US" dirty="0" err="1"/>
              <a:t>WebDCU</a:t>
            </a:r>
            <a:endParaRPr lang="en-US" dirty="0"/>
          </a:p>
          <a:p>
            <a:pPr lvl="1"/>
            <a:r>
              <a:rPr lang="en-US" dirty="0" err="1"/>
              <a:t>FusionHealth</a:t>
            </a:r>
            <a:r>
              <a:rPr lang="en-US" dirty="0"/>
              <a:t> videos</a:t>
            </a:r>
          </a:p>
          <a:p>
            <a:pPr lvl="1"/>
            <a:r>
              <a:rPr lang="en-US" dirty="0"/>
              <a:t>FAQ document</a:t>
            </a:r>
          </a:p>
          <a:p>
            <a:pPr lvl="1"/>
            <a:r>
              <a:rPr lang="en-US" dirty="0"/>
              <a:t>Recruitment challenges and responses</a:t>
            </a:r>
          </a:p>
          <a:p>
            <a:pPr lvl="1"/>
            <a:r>
              <a:rPr lang="en-US" dirty="0"/>
              <a:t>Recruitment bullet points</a:t>
            </a:r>
          </a:p>
          <a:p>
            <a:pPr lvl="1"/>
            <a:r>
              <a:rPr lang="en-US" dirty="0"/>
              <a:t>Letter templates: f/u appt reminder, unable to reach, lost to follow-up, difficult to use CPAP </a:t>
            </a:r>
          </a:p>
          <a:p>
            <a:pPr lvl="1"/>
            <a:r>
              <a:rPr lang="en-US" dirty="0"/>
              <a:t>CPAP order template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0006876"/>
      </p:ext>
    </p:extLst>
  </p:cSld>
  <p:clrMapOvr>
    <a:masterClrMapping/>
  </p:clrMapOvr>
  <mc:AlternateContent xmlns:mc="http://schemas.openxmlformats.org/markup-compatibility/2006" xmlns:p14="http://schemas.microsoft.com/office/powerpoint/2010/main">
    <mc:Choice Requires="p14">
      <p:transition spd="slow" p14:dur="2000" advTm="58425"/>
    </mc:Choice>
    <mc:Fallback xmlns="">
      <p:transition spd="slow" advTm="58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28C57-DEB5-4644-87B1-72CF35DC7C81}"/>
              </a:ext>
            </a:extLst>
          </p:cNvPr>
          <p:cNvSpPr>
            <a:spLocks noGrp="1"/>
          </p:cNvSpPr>
          <p:nvPr>
            <p:ph type="title"/>
          </p:nvPr>
        </p:nvSpPr>
        <p:spPr/>
        <p:txBody>
          <a:bodyPr/>
          <a:lstStyle/>
          <a:p>
            <a:r>
              <a:rPr lang="en-US" b="1" dirty="0"/>
              <a:t>Don’t forget about these critical tools available only in </a:t>
            </a:r>
            <a:r>
              <a:rPr lang="en-US" b="1" dirty="0" err="1"/>
              <a:t>WebDCU</a:t>
            </a:r>
            <a:endParaRPr lang="en-US" b="1" dirty="0"/>
          </a:p>
        </p:txBody>
      </p:sp>
      <p:sp>
        <p:nvSpPr>
          <p:cNvPr id="3" name="Content Placeholder 2">
            <a:extLst>
              <a:ext uri="{FF2B5EF4-FFF2-40B4-BE49-F238E27FC236}">
                <a16:creationId xmlns:a16="http://schemas.microsoft.com/office/drawing/2014/main" id="{C2B2B455-4B0A-4E55-BF51-7B1674842702}"/>
              </a:ext>
            </a:extLst>
          </p:cNvPr>
          <p:cNvSpPr>
            <a:spLocks noGrp="1"/>
          </p:cNvSpPr>
          <p:nvPr>
            <p:ph idx="1"/>
          </p:nvPr>
        </p:nvSpPr>
        <p:spPr/>
        <p:txBody>
          <a:bodyPr/>
          <a:lstStyle/>
          <a:p>
            <a:r>
              <a:rPr lang="en-US" dirty="0"/>
              <a:t>MOP</a:t>
            </a:r>
          </a:p>
          <a:p>
            <a:r>
              <a:rPr lang="en-US" dirty="0"/>
              <a:t>Data Collection Guidelines (DCG)</a:t>
            </a:r>
          </a:p>
          <a:p>
            <a:r>
              <a:rPr lang="en-US" dirty="0"/>
              <a:t>Protocol</a:t>
            </a:r>
          </a:p>
        </p:txBody>
      </p:sp>
      <p:pic>
        <p:nvPicPr>
          <p:cNvPr id="4" name="Audio 3">
            <a:hlinkClick r:id="" action="ppaction://media"/>
            <a:extLst>
              <a:ext uri="{FF2B5EF4-FFF2-40B4-BE49-F238E27FC236}">
                <a16:creationId xmlns:a16="http://schemas.microsoft.com/office/drawing/2014/main" id="{5325BCC8-37A1-4513-9147-DB61E98203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58429655"/>
      </p:ext>
    </p:extLst>
  </p:cSld>
  <p:clrMapOvr>
    <a:masterClrMapping/>
  </p:clrMapOvr>
  <mc:AlternateContent xmlns:mc="http://schemas.openxmlformats.org/markup-compatibility/2006">
    <mc:Choice xmlns:p14="http://schemas.microsoft.com/office/powerpoint/2010/main" Requires="p14">
      <p:transition spd="slow" p14:dur="2000" advTm="12438"/>
    </mc:Choice>
    <mc:Fallback>
      <p:transition spd="slow" advTm="12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Objectives and Primary Endpoints</a:t>
            </a:r>
          </a:p>
        </p:txBody>
      </p:sp>
      <p:sp>
        <p:nvSpPr>
          <p:cNvPr id="3" name="Content Placeholder 2"/>
          <p:cNvSpPr>
            <a:spLocks noGrp="1"/>
          </p:cNvSpPr>
          <p:nvPr>
            <p:ph idx="1"/>
          </p:nvPr>
        </p:nvSpPr>
        <p:spPr/>
        <p:txBody>
          <a:bodyPr>
            <a:normAutofit/>
          </a:bodyPr>
          <a:lstStyle/>
          <a:p>
            <a:pPr marL="0" indent="0">
              <a:buNone/>
            </a:pPr>
            <a:r>
              <a:rPr lang="en-US" b="1" dirty="0"/>
              <a:t>Objectives</a:t>
            </a:r>
            <a:r>
              <a:rPr lang="en-US" dirty="0"/>
              <a:t>: Determine whether treatment of obstructive sleep apnea (OSA) with positive airway pressure started shortly after acute ischemic stroke or high risk TIA (1) reduces recurrent stroke, acute coronary syndrome, and all-cause mortality 6 months after the event, and (2) improves stroke outcomes at 3 months in patients who experienced an ischemic stroke. </a:t>
            </a:r>
          </a:p>
          <a:p>
            <a:pPr marL="0" indent="0">
              <a:buNone/>
            </a:pPr>
            <a:r>
              <a:rPr lang="en-US" b="1" dirty="0"/>
              <a:t>Primary Endpoints</a:t>
            </a:r>
            <a:r>
              <a:rPr lang="en-US" dirty="0"/>
              <a:t>: (1) Prevention endpoint: the composite outcome of recurrent stroke, acute coronary syndrome, or all-cause mortality at 6 months, (2) Recovery endpoint: functional outcome at 3 months.</a:t>
            </a:r>
          </a:p>
          <a:p>
            <a:pPr marL="0" indent="0">
              <a:buNone/>
            </a:pPr>
            <a:r>
              <a:rPr lang="en-US" b="1" dirty="0"/>
              <a:t>Secondary Endpoints</a:t>
            </a:r>
            <a:r>
              <a:rPr lang="en-US" dirty="0"/>
              <a:t>: neurological, cognitive, and quality of life outcomes at 3 months. </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44604069"/>
      </p:ext>
    </p:extLst>
  </p:cSld>
  <p:clrMapOvr>
    <a:masterClrMapping/>
  </p:clrMapOvr>
  <mc:AlternateContent xmlns:mc="http://schemas.openxmlformats.org/markup-compatibility/2006" xmlns:p14="http://schemas.microsoft.com/office/powerpoint/2010/main">
    <mc:Choice Requires="p14">
      <p:transition spd="slow" p14:dur="2000" advTm="54393"/>
    </mc:Choice>
    <mc:Fallback xmlns="">
      <p:transition spd="slow" advTm="54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Assistance</a:t>
            </a:r>
          </a:p>
        </p:txBody>
      </p:sp>
      <p:sp>
        <p:nvSpPr>
          <p:cNvPr id="3" name="Content Placeholder 2"/>
          <p:cNvSpPr>
            <a:spLocks noGrp="1"/>
          </p:cNvSpPr>
          <p:nvPr>
            <p:ph idx="1"/>
          </p:nvPr>
        </p:nvSpPr>
        <p:spPr/>
        <p:txBody>
          <a:bodyPr/>
          <a:lstStyle/>
          <a:p>
            <a:r>
              <a:rPr lang="en-US" dirty="0"/>
              <a:t>KOEO/T3/CPAP: </a:t>
            </a:r>
            <a:r>
              <a:rPr lang="en-US" b="0" i="0" dirty="0">
                <a:effectLst/>
              </a:rPr>
              <a:t> </a:t>
            </a:r>
            <a:r>
              <a:rPr lang="en-US" i="0" dirty="0">
                <a:effectLst/>
                <a:hlinkClick r:id="rId5"/>
              </a:rPr>
              <a:t>sleepsmarttechsupport@noxhealth.com</a:t>
            </a:r>
            <a:endParaRPr lang="en-US" dirty="0"/>
          </a:p>
          <a:p>
            <a:r>
              <a:rPr lang="en-US" dirty="0"/>
              <a:t>Eligibility question: Email: </a:t>
            </a:r>
            <a:r>
              <a:rPr lang="en-US" dirty="0">
                <a:hlinkClick r:id="rId6"/>
              </a:rPr>
              <a:t>sleepsmart@umich.edu</a:t>
            </a:r>
            <a:endParaRPr lang="en-US" dirty="0"/>
          </a:p>
          <a:p>
            <a:r>
              <a:rPr lang="en-US" dirty="0" err="1"/>
              <a:t>WebDCU</a:t>
            </a:r>
            <a:r>
              <a:rPr lang="en-US" dirty="0"/>
              <a:t>: </a:t>
            </a:r>
          </a:p>
          <a:p>
            <a:pPr lvl="1"/>
            <a:r>
              <a:rPr lang="en-US" dirty="0"/>
              <a:t>Jocelyn Anderson (</a:t>
            </a:r>
            <a:r>
              <a:rPr lang="en-US" u="sng" dirty="0">
                <a:hlinkClick r:id="rId7"/>
              </a:rPr>
              <a:t>anderjoc@musc.edu</a:t>
            </a:r>
            <a:r>
              <a:rPr lang="en-US" dirty="0"/>
              <a:t>, 843-876-1167), or </a:t>
            </a:r>
          </a:p>
          <a:p>
            <a:pPr lvl="1"/>
            <a:r>
              <a:rPr lang="en-US" dirty="0"/>
              <a:t>Faria Khattak (</a:t>
            </a:r>
            <a:r>
              <a:rPr lang="en-US" u="sng" dirty="0">
                <a:hlinkClick r:id="rId8"/>
              </a:rPr>
              <a:t>khattak@musc.edu</a:t>
            </a:r>
            <a:r>
              <a:rPr lang="en-US" dirty="0"/>
              <a:t>, 984-221-0266) </a:t>
            </a:r>
          </a:p>
          <a:p>
            <a:r>
              <a:rPr lang="en-US" dirty="0"/>
              <a:t>Randomization hotline if </a:t>
            </a:r>
            <a:r>
              <a:rPr lang="en-US" dirty="0" err="1"/>
              <a:t>WebDCU</a:t>
            </a:r>
            <a:r>
              <a:rPr lang="en-US" dirty="0"/>
              <a:t> randomization is down: </a:t>
            </a:r>
            <a:r>
              <a:rPr lang="en-US" b="1" dirty="0"/>
              <a:t>1‐866‐450‐2016</a:t>
            </a:r>
          </a:p>
          <a:p>
            <a:r>
              <a:rPr lang="en-US" dirty="0"/>
              <a:t>Unsure?: </a:t>
            </a:r>
            <a:r>
              <a:rPr lang="en-US" dirty="0">
                <a:hlinkClick r:id="rId9"/>
              </a:rPr>
              <a:t>kcgossel@umich.edu</a:t>
            </a:r>
            <a:r>
              <a:rPr lang="en-US" dirty="0"/>
              <a:t> or </a:t>
            </a:r>
            <a:r>
              <a:rPr lang="en-US" dirty="0">
                <a:hlinkClick r:id="rId10"/>
              </a:rPr>
              <a:t>sicklejb@ucmail.uc.edu</a:t>
            </a:r>
            <a:r>
              <a:rPr lang="en-US" dirty="0"/>
              <a:t>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14581780"/>
      </p:ext>
    </p:extLst>
  </p:cSld>
  <p:clrMapOvr>
    <a:masterClrMapping/>
  </p:clrMapOvr>
  <mc:AlternateContent xmlns:mc="http://schemas.openxmlformats.org/markup-compatibility/2006" xmlns:p14="http://schemas.microsoft.com/office/powerpoint/2010/main">
    <mc:Choice Requires="p14">
      <p:transition spd="slow" p14:dur="2000" advTm="18608"/>
    </mc:Choice>
    <mc:Fallback xmlns="">
      <p:transition spd="slow" advTm="18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Picture 3"/>
          <p:cNvPicPr>
            <a:picLocks noChangeAspect="1"/>
          </p:cNvPicPr>
          <p:nvPr/>
        </p:nvPicPr>
        <p:blipFill rotWithShape="1">
          <a:blip r:embed="rId6" cstate="email">
            <a:extLst>
              <a:ext uri="{28A0092B-C50C-407E-A947-70E740481C1C}">
                <a14:useLocalDpi xmlns:a14="http://schemas.microsoft.com/office/drawing/2010/main" val="0"/>
              </a:ext>
            </a:extLst>
          </a:blip>
          <a:srcRect l="3019" t="4714" r="8646" b="22215"/>
          <a:stretch/>
        </p:blipFill>
        <p:spPr>
          <a:xfrm>
            <a:off x="218768" y="533400"/>
            <a:ext cx="8468032" cy="4953000"/>
          </a:xfrm>
          <a:prstGeom prst="rect">
            <a:avLst/>
          </a:prstGeom>
        </p:spPr>
      </p:pic>
    </p:spTree>
    <p:extLst>
      <p:ext uri="{BB962C8B-B14F-4D97-AF65-F5344CB8AC3E}">
        <p14:creationId xmlns:p14="http://schemas.microsoft.com/office/powerpoint/2010/main" val="3935102048"/>
      </p:ext>
    </p:extLst>
  </p:cSld>
  <p:clrMapOvr>
    <a:masterClrMapping/>
  </p:clrMapOvr>
  <mc:AlternateContent xmlns:mc="http://schemas.openxmlformats.org/markup-compatibility/2006" xmlns:p14="http://schemas.microsoft.com/office/powerpoint/2010/main">
    <mc:Choice Requires="p14">
      <p:transition spd="slow" p14:dur="2000" advTm="53880"/>
    </mc:Choice>
    <mc:Fallback xmlns="">
      <p:transition spd="slow" advTm="5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…end of trial</a:t>
            </a:r>
          </a:p>
        </p:txBody>
      </p:sp>
      <p:sp>
        <p:nvSpPr>
          <p:cNvPr id="3" name="Content Placeholder 2"/>
          <p:cNvSpPr>
            <a:spLocks noGrp="1"/>
          </p:cNvSpPr>
          <p:nvPr>
            <p:ph idx="1"/>
          </p:nvPr>
        </p:nvSpPr>
        <p:spPr/>
        <p:txBody>
          <a:bodyPr/>
          <a:lstStyle/>
          <a:p>
            <a:r>
              <a:rPr lang="en-US" dirty="0"/>
              <a:t>Prevention (n=3,062)</a:t>
            </a:r>
          </a:p>
          <a:p>
            <a:pPr lvl="1"/>
            <a:r>
              <a:rPr lang="en-US" dirty="0"/>
              <a:t>All subjects: ischemic stroke or high risk TIA within prior 14 days</a:t>
            </a:r>
          </a:p>
          <a:p>
            <a:endParaRPr lang="en-US" dirty="0"/>
          </a:p>
          <a:p>
            <a:r>
              <a:rPr lang="en-US" dirty="0"/>
              <a:t>Recovery (n=1,362)</a:t>
            </a:r>
          </a:p>
          <a:p>
            <a:pPr lvl="1"/>
            <a:r>
              <a:rPr lang="en-US" dirty="0"/>
              <a:t>Ischemic stroke within prior 7 days</a:t>
            </a:r>
          </a:p>
          <a:p>
            <a:pPr lvl="1"/>
            <a:r>
              <a:rPr lang="en-US" dirty="0"/>
              <a:t>NIHSS ≥1 at time of enrollment</a:t>
            </a:r>
          </a:p>
        </p:txBody>
      </p:sp>
      <p:pic>
        <p:nvPicPr>
          <p:cNvPr id="5124" name="Picture 4" descr="Image result for flying cars"/>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30875" y="201615"/>
            <a:ext cx="2784475" cy="1392238"/>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9902497"/>
      </p:ext>
    </p:extLst>
  </p:cSld>
  <p:clrMapOvr>
    <a:masterClrMapping/>
  </p:clrMapOvr>
  <mc:AlternateContent xmlns:mc="http://schemas.openxmlformats.org/markup-compatibility/2006" xmlns:p14="http://schemas.microsoft.com/office/powerpoint/2010/main">
    <mc:Choice Requires="p14">
      <p:transition spd="slow" p14:dur="2000" advTm="55121"/>
    </mc:Choice>
    <mc:Fallback xmlns="">
      <p:transition spd="slow" advTm="55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r>
              <a:rPr lang="en-US" dirty="0"/>
              <a:t>You are now ready to take the Sleep SMART protocol quiz: </a:t>
            </a:r>
            <a:r>
              <a:rPr lang="en-US" u="sng" dirty="0">
                <a:hlinkClick r:id="rId2"/>
              </a:rPr>
              <a:t>https://goo.gl/forms/p8j0hvYBqea3dYiK2</a:t>
            </a:r>
            <a:endParaRPr lang="en-US" dirty="0"/>
          </a:p>
          <a:p>
            <a:endParaRPr lang="en-US" dirty="0"/>
          </a:p>
          <a:p>
            <a:endParaRPr lang="en-US" dirty="0"/>
          </a:p>
        </p:txBody>
      </p:sp>
    </p:spTree>
    <p:extLst>
      <p:ext uri="{BB962C8B-B14F-4D97-AF65-F5344CB8AC3E}">
        <p14:creationId xmlns:p14="http://schemas.microsoft.com/office/powerpoint/2010/main" val="2888122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email">
            <a:extLst>
              <a:ext uri="{28A0092B-C50C-407E-A947-70E740481C1C}">
                <a14:useLocalDpi xmlns:a14="http://schemas.microsoft.com/office/drawing/2010/main" val="0"/>
              </a:ext>
            </a:extLst>
          </a:blip>
          <a:srcRect t="9743" r="8381" b="21571"/>
          <a:stretch/>
        </p:blipFill>
        <p:spPr bwMode="auto">
          <a:xfrm>
            <a:off x="76200" y="1600200"/>
            <a:ext cx="8912275" cy="47244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b="1" dirty="0"/>
              <a:t>Sleep SMART flow</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2132303"/>
      </p:ext>
    </p:extLst>
  </p:cSld>
  <p:clrMapOvr>
    <a:masterClrMapping/>
  </p:clrMapOvr>
  <mc:AlternateContent xmlns:mc="http://schemas.openxmlformats.org/markup-compatibility/2006" xmlns:p14="http://schemas.microsoft.com/office/powerpoint/2010/main">
    <mc:Choice Requires="p14">
      <p:transition spd="slow" p14:dur="2000" advTm="49374"/>
    </mc:Choice>
    <mc:Fallback xmlns="">
      <p:transition spd="slow" advTm="49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Before study enrollment starts</a:t>
            </a:r>
          </a:p>
        </p:txBody>
      </p:sp>
      <p:sp>
        <p:nvSpPr>
          <p:cNvPr id="3" name="Content Placeholder 2"/>
          <p:cNvSpPr>
            <a:spLocks noGrp="1"/>
          </p:cNvSpPr>
          <p:nvPr>
            <p:ph idx="1"/>
          </p:nvPr>
        </p:nvSpPr>
        <p:spPr/>
        <p:txBody>
          <a:bodyPr/>
          <a:lstStyle/>
          <a:p>
            <a:r>
              <a:rPr lang="en-US" dirty="0"/>
              <a:t>Talk with your hospital biomedical engineering unit about possible need to have equipment inspected and stickered</a:t>
            </a:r>
          </a:p>
          <a:p>
            <a:r>
              <a:rPr lang="en-US" dirty="0"/>
              <a:t>Work out logistics of subject payments</a:t>
            </a:r>
          </a:p>
          <a:p>
            <a:r>
              <a:rPr lang="en-US" dirty="0"/>
              <a:t>Create a relationship with RT (there is $ for RT)/sleep tech</a:t>
            </a:r>
          </a:p>
          <a:p>
            <a:r>
              <a:rPr lang="en-US" dirty="0"/>
              <a:t>Educate inpatient nursing staff about the trial</a:t>
            </a:r>
          </a:p>
          <a:p>
            <a:pPr lvl="1"/>
            <a:r>
              <a:rPr lang="en-US" dirty="0"/>
              <a:t>Try to generate enthusiasm</a:t>
            </a:r>
          </a:p>
          <a:p>
            <a:r>
              <a:rPr lang="en-US" dirty="0"/>
              <a:t>Take appropriate Sleep SMART quizzes after training</a:t>
            </a:r>
          </a:p>
          <a:p>
            <a:r>
              <a:rPr lang="en-US" dirty="0"/>
              <a:t>KOEO KIT installation on computer</a:t>
            </a:r>
          </a:p>
          <a:p>
            <a:r>
              <a:rPr lang="en-US" b="1" dirty="0"/>
              <a:t>**Push forward execution of </a:t>
            </a:r>
            <a:r>
              <a:rPr lang="en-US" b="1" dirty="0" err="1"/>
              <a:t>FusionHealth</a:t>
            </a:r>
            <a:r>
              <a:rPr lang="en-US" b="1" dirty="0"/>
              <a:t> DUA and Consignment Agreements**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60554196"/>
      </p:ext>
    </p:extLst>
  </p:cSld>
  <p:clrMapOvr>
    <a:masterClrMapping/>
  </p:clrMapOvr>
  <mc:AlternateContent xmlns:mc="http://schemas.openxmlformats.org/markup-compatibility/2006" xmlns:p14="http://schemas.microsoft.com/office/powerpoint/2010/main">
    <mc:Choice Requires="p14">
      <p:transition spd="slow" p14:dur="2000" advTm="78236"/>
    </mc:Choice>
    <mc:Fallback xmlns="">
      <p:transition spd="slow" advTm="78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Inclusion criteria</a:t>
            </a:r>
          </a:p>
        </p:txBody>
      </p:sp>
      <p:sp>
        <p:nvSpPr>
          <p:cNvPr id="3" name="Content Placeholder 2"/>
          <p:cNvSpPr>
            <a:spLocks noGrp="1"/>
          </p:cNvSpPr>
          <p:nvPr>
            <p:ph idx="1"/>
          </p:nvPr>
        </p:nvSpPr>
        <p:spPr/>
        <p:txBody>
          <a:bodyPr/>
          <a:lstStyle/>
          <a:p>
            <a:r>
              <a:rPr lang="en-US" dirty="0"/>
              <a:t>Inpatient at an enrolling site</a:t>
            </a:r>
          </a:p>
          <a:p>
            <a:r>
              <a:rPr lang="en-US" dirty="0"/>
              <a:t>≥ 18 years old</a:t>
            </a:r>
          </a:p>
          <a:p>
            <a:r>
              <a:rPr lang="en-US" dirty="0"/>
              <a:t>Ischemic stroke, or TIA with ABCD²≥4 within the prior 14 days</a:t>
            </a:r>
          </a:p>
          <a:p>
            <a:pPr lvl="1"/>
            <a:r>
              <a:rPr lang="en-US" dirty="0"/>
              <a:t>Prevention analysis: all subjects</a:t>
            </a:r>
          </a:p>
          <a:p>
            <a:pPr lvl="1"/>
            <a:r>
              <a:rPr lang="en-US" dirty="0"/>
              <a:t>Recovery analysis: NIHSS ≥1, consented within 7 days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98167953"/>
      </p:ext>
    </p:extLst>
  </p:cSld>
  <p:clrMapOvr>
    <a:masterClrMapping/>
  </p:clrMapOvr>
  <mc:AlternateContent xmlns:mc="http://schemas.openxmlformats.org/markup-compatibility/2006" xmlns:p14="http://schemas.microsoft.com/office/powerpoint/2010/main">
    <mc:Choice Requires="p14">
      <p:transition spd="slow" p14:dur="2000" advTm="49712"/>
    </mc:Choice>
    <mc:Fallback xmlns="">
      <p:transition spd="slow" advTm="49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6911</TotalTime>
  <Words>10278</Words>
  <Application>Microsoft Office PowerPoint</Application>
  <PresentationFormat>On-screen Show (4:3)</PresentationFormat>
  <Paragraphs>679</Paragraphs>
  <Slides>63</Slides>
  <Notes>61</Notes>
  <HiddenSlides>0</HiddenSlides>
  <MMClips>62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Calibri</vt:lpstr>
      <vt:lpstr>Calibri Light</vt:lpstr>
      <vt:lpstr>Times New Roman</vt:lpstr>
      <vt:lpstr>Office Theme</vt:lpstr>
      <vt:lpstr>PowerPoint Presentation</vt:lpstr>
      <vt:lpstr>Study Team</vt:lpstr>
      <vt:lpstr>Study Organization</vt:lpstr>
      <vt:lpstr>110 sites</vt:lpstr>
      <vt:lpstr>Study Synopsis</vt:lpstr>
      <vt:lpstr>Objectives and Primary Endpoints</vt:lpstr>
      <vt:lpstr>Sleep SMART flow</vt:lpstr>
      <vt:lpstr>Before study enrollment starts</vt:lpstr>
      <vt:lpstr>Inclusion criteria</vt:lpstr>
      <vt:lpstr>Exclusion Criteria </vt:lpstr>
      <vt:lpstr>Exclusion criteria (2)</vt:lpstr>
      <vt:lpstr>Eligibility</vt:lpstr>
      <vt:lpstr>Who’s not eligible</vt:lpstr>
      <vt:lpstr>Who is eligible (these are not exclusionary)</vt:lpstr>
      <vt:lpstr>Questions about eligibility of specific patient</vt:lpstr>
      <vt:lpstr>Patient approach</vt:lpstr>
      <vt:lpstr>Rah, rah, rah, sis, boom, bah!</vt:lpstr>
      <vt:lpstr>Learned with experience: recruitment barriers and possible response</vt:lpstr>
      <vt:lpstr>Consent issues</vt:lpstr>
      <vt:lpstr>Consent (2)</vt:lpstr>
      <vt:lpstr>Learned with experience: IC process</vt:lpstr>
      <vt:lpstr>Eligible patients who do not consent</vt:lpstr>
      <vt:lpstr>Baseline information – collect prior to OSA testing</vt:lpstr>
      <vt:lpstr>PowerPoint Presentation</vt:lpstr>
      <vt:lpstr>Night of consent (ideally)</vt:lpstr>
      <vt:lpstr>PowerPoint Presentation</vt:lpstr>
      <vt:lpstr>Next night (ideally): aCPAP run-in night</vt:lpstr>
      <vt:lpstr>Repeat T3?</vt:lpstr>
      <vt:lpstr>Repeat aCPAP run-in night</vt:lpstr>
      <vt:lpstr>T3 results</vt:lpstr>
      <vt:lpstr>PowerPoint Presentation</vt:lpstr>
      <vt:lpstr>Randomization</vt:lpstr>
      <vt:lpstr>Recruitment/retention</vt:lpstr>
      <vt:lpstr>aCPAP arm</vt:lpstr>
      <vt:lpstr>Scripts and CPAP order</vt:lpstr>
      <vt:lpstr>Inpatient CPAP use – Useful strategies</vt:lpstr>
      <vt:lpstr>aCPAP group</vt:lpstr>
      <vt:lpstr>Facilitate contact with FH Sleep SMART Care Team!  (Warm transition – from inpatient to Care Team)</vt:lpstr>
      <vt:lpstr>Usual care arm</vt:lpstr>
      <vt:lpstr>Both arms</vt:lpstr>
      <vt:lpstr>Outcomes - blinded</vt:lpstr>
      <vt:lpstr>Schedule the assessment before discharge</vt:lpstr>
      <vt:lpstr>Follow-up visit reminder letter</vt:lpstr>
      <vt:lpstr>I can’t reach my subject for the 3- or 6- mos outcome</vt:lpstr>
      <vt:lpstr>Unable to reach letter template</vt:lpstr>
      <vt:lpstr>Prevention Outcomes</vt:lpstr>
      <vt:lpstr>Prevention Outcomes – complete “New Stroke or ACS Assessment” as worksheet</vt:lpstr>
      <vt:lpstr>Outcomes: alternative administration </vt:lpstr>
      <vt:lpstr>Learned with experience: 3-month outcome</vt:lpstr>
      <vt:lpstr>AEs</vt:lpstr>
      <vt:lpstr>Points about follow-up</vt:lpstr>
      <vt:lpstr>After Sleep SMART participation concludes</vt:lpstr>
      <vt:lpstr>Study Intervention</vt:lpstr>
      <vt:lpstr>Nox T3</vt:lpstr>
      <vt:lpstr>ResMed AirSense 10</vt:lpstr>
      <vt:lpstr>Mask type</vt:lpstr>
      <vt:lpstr>Building your dream team</vt:lpstr>
      <vt:lpstr>Tools</vt:lpstr>
      <vt:lpstr>Don’t forget about these critical tools available only in WebDCU</vt:lpstr>
      <vt:lpstr>Assistance</vt:lpstr>
      <vt:lpstr>PowerPoint Presentation</vt:lpstr>
      <vt:lpstr>…end of trial</vt:lpstr>
      <vt:lpstr>Thank you</vt:lpstr>
    </vt:vector>
  </TitlesOfParts>
  <Company>University of Michigan Hospital and Health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Coordinator Webinar Round Table Discussion</dc:title>
  <dc:creator>Goldfarb, Sherry</dc:creator>
  <cp:lastModifiedBy>Devin Brown</cp:lastModifiedBy>
  <cp:revision>369</cp:revision>
  <cp:lastPrinted>2018-03-20T16:28:17Z</cp:lastPrinted>
  <dcterms:created xsi:type="dcterms:W3CDTF">2016-10-11T15:38:23Z</dcterms:created>
  <dcterms:modified xsi:type="dcterms:W3CDTF">2022-02-02T22:47:13Z</dcterms:modified>
</cp:coreProperties>
</file>